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7"/>
  </p:notesMasterIdLst>
  <p:sldIdLst>
    <p:sldId id="590" r:id="rId2"/>
    <p:sldId id="358" r:id="rId3"/>
    <p:sldId id="428" r:id="rId4"/>
    <p:sldId id="543" r:id="rId5"/>
    <p:sldId id="544" r:id="rId6"/>
    <p:sldId id="542" r:id="rId7"/>
    <p:sldId id="545" r:id="rId8"/>
    <p:sldId id="546" r:id="rId9"/>
    <p:sldId id="547" r:id="rId10"/>
    <p:sldId id="548" r:id="rId11"/>
    <p:sldId id="551" r:id="rId12"/>
    <p:sldId id="549" r:id="rId13"/>
    <p:sldId id="552" r:id="rId14"/>
    <p:sldId id="550" r:id="rId15"/>
    <p:sldId id="555" r:id="rId16"/>
    <p:sldId id="556" r:id="rId17"/>
    <p:sldId id="553" r:id="rId18"/>
    <p:sldId id="557" r:id="rId19"/>
    <p:sldId id="558" r:id="rId20"/>
    <p:sldId id="559" r:id="rId21"/>
    <p:sldId id="589" r:id="rId22"/>
    <p:sldId id="560" r:id="rId23"/>
    <p:sldId id="587" r:id="rId24"/>
    <p:sldId id="591" r:id="rId25"/>
    <p:sldId id="588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2073AE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9" autoAdjust="0"/>
    <p:restoredTop sz="95346" autoAdjust="0"/>
  </p:normalViewPr>
  <p:slideViewPr>
    <p:cSldViewPr snapToGrid="0">
      <p:cViewPr varScale="1">
        <p:scale>
          <a:sx n="107" d="100"/>
          <a:sy n="107" d="100"/>
        </p:scale>
        <p:origin x="132" y="510"/>
      </p:cViewPr>
      <p:guideLst/>
    </p:cSldViewPr>
  </p:slideViewPr>
  <p:outlineViewPr>
    <p:cViewPr>
      <p:scale>
        <a:sx n="33" d="100"/>
        <a:sy n="33" d="100"/>
      </p:scale>
      <p:origin x="0" y="-85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65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B6C2F4-B633-4102-B108-9039F1EF70B3}" type="datetimeFigureOut">
              <a:rPr lang="en-AU" smtClean="0"/>
              <a:t>25/10/2022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C40E8A-E3D9-45E6-8C9B-F2F85B52DA1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90833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55766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Code first the condition – the pancreatitis.  Then SIRS, then the organ failure related to SIRS.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14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132505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Either a code from Chapter 1 (an A or B code) , or one of these 2 P codes for neonates.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15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006476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Z21 –infected, but has not progressed to AIDS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17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309842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The important word is “asymptomatic”</a:t>
            </a:r>
          </a:p>
          <a:p>
            <a:r>
              <a:rPr lang="en-AU" dirty="0"/>
              <a:t>Coders must check codes or conditions from previous episodes to determine whether Z21 can be assigned.</a:t>
            </a:r>
          </a:p>
          <a:p>
            <a:r>
              <a:rPr lang="en-AU" dirty="0"/>
              <a:t>Z21 is coded for “HIV positive”,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18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956953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HIV with pneumocystis – B20,  Kaposi sarcoma B21  Use the index.  Human, immunodeficiency virus, resulting in</a:t>
            </a:r>
            <a:r>
              <a:rPr lang="en-AU"/>
              <a:t>, infection, neoplasm, name of condition eg. dementia, .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19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4283636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Oral candidiasis d/t HIV – code candidiasis first</a:t>
            </a:r>
          </a:p>
          <a:p>
            <a:endParaRPr lang="en-AU" dirty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20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031462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Note the change in default code for type B and C hepatitis.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Remember the rule of following the pathway in the index to find your code.  Do not change your code B18.1 to B19.9!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816407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31597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74646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DO NOT use the name of the infecting organism as your lead term.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184987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A49.8 – </a:t>
            </a:r>
            <a:r>
              <a:rPr lang="en-AU" dirty="0" err="1"/>
              <a:t>eg.</a:t>
            </a:r>
            <a:r>
              <a:rPr lang="en-AU" dirty="0"/>
              <a:t> for </a:t>
            </a:r>
            <a:r>
              <a:rPr lang="en-AU" dirty="0" err="1"/>
              <a:t>e.coli</a:t>
            </a:r>
            <a:r>
              <a:rPr lang="en-AU" dirty="0"/>
              <a:t> bacteraemia.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454584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Use the Lead Term resistance.  The list is longer than shown here.</a:t>
            </a:r>
          </a:p>
          <a:p>
            <a:r>
              <a:rPr lang="en-AU" dirty="0"/>
              <a:t>The list is significantly longer than in 6</a:t>
            </a:r>
            <a:r>
              <a:rPr lang="en-AU" baseline="30000" dirty="0"/>
              <a:t>th</a:t>
            </a:r>
            <a:r>
              <a:rPr lang="en-AU" dirty="0"/>
              <a:t> edition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916784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Coders can check documentation of MRSA in the microbiology report.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915509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AU" sz="18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A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on-multi-resistant </a:t>
            </a:r>
            <a:r>
              <a:rPr lang="en-AU" sz="18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en-A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xacillin </a:t>
            </a:r>
            <a:r>
              <a:rPr lang="en-AU" sz="18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en-A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esistant </a:t>
            </a:r>
            <a:r>
              <a:rPr lang="en-AU" sz="18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A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taphylococcus </a:t>
            </a:r>
            <a:r>
              <a:rPr lang="en-AU" sz="18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A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ureus) 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05569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These are the definitions used in ICD-10 AM, </a:t>
            </a:r>
            <a:r>
              <a:rPr lang="en-AU"/>
              <a:t>11th 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10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662865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This slide is to bring this flow chart in the standard to your attention.  You may find it useful.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12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031812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0"/>
          <p:cNvSpPr/>
          <p:nvPr userDrawn="1"/>
        </p:nvSpPr>
        <p:spPr>
          <a:xfrm>
            <a:off x="0" y="3505200"/>
            <a:ext cx="12192000" cy="114300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304800" y="4114800"/>
            <a:ext cx="11582400" cy="533400"/>
          </a:xfrm>
          <a:prstGeom prst="rect">
            <a:avLst/>
          </a:prstGeom>
          <a:noFill/>
        </p:spPr>
        <p:txBody>
          <a:bodyPr vert="horz"/>
          <a:lstStyle>
            <a:lvl1pPr algn="l" eaLnBrk="1" latinLnBrk="0" hangingPunct="1">
              <a:defRPr kumimoji="0" sz="2000" b="0" cap="all" spc="150" baseline="0">
                <a:solidFill>
                  <a:schemeClr val="bg1"/>
                </a:solidFill>
              </a:defRPr>
            </a:lvl1pPr>
            <a:extLst/>
          </a:lstStyle>
          <a:p>
            <a:pPr eaLnBrk="1" latinLnBrk="1" hangingPunct="1"/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Rectangle 3"/>
          <p:cNvSpPr>
            <a:spLocks noGrp="1"/>
          </p:cNvSpPr>
          <p:nvPr>
            <p:ph type="subTitle" idx="1" hasCustomPrompt="1"/>
          </p:nvPr>
        </p:nvSpPr>
        <p:spPr>
          <a:xfrm>
            <a:off x="304800" y="4706112"/>
            <a:ext cx="11582400" cy="277368"/>
          </a:xfrm>
          <a:solidFill>
            <a:schemeClr val="bg1"/>
          </a:solidFill>
        </p:spPr>
        <p:txBody>
          <a:bodyPr/>
          <a:lstStyle>
            <a:lvl1pPr marL="0" indent="0" algn="l" eaLnBrk="1" latinLnBrk="0" hangingPunct="1">
              <a:buNone/>
              <a:defRPr kumimoji="0" sz="1100" b="1">
                <a:solidFill>
                  <a:schemeClr val="accent4">
                    <a:shade val="50000"/>
                  </a:schemeClr>
                </a:solidFill>
              </a:defRPr>
            </a:lvl1pPr>
            <a:lvl2pPr marL="457200" indent="0" algn="ctr" eaLnBrk="1" latinLnBrk="0" hangingPunct="1">
              <a:buNone/>
            </a:lvl2pPr>
            <a:lvl3pPr marL="914400" indent="0" algn="ctr" eaLnBrk="1" latinLnBrk="0" hangingPunct="1">
              <a:buNone/>
            </a:lvl3pPr>
            <a:lvl4pPr marL="1371600" indent="0" algn="ctr" eaLnBrk="1" latinLnBrk="0" hangingPunct="1">
              <a:buNone/>
            </a:lvl4pPr>
            <a:lvl5pPr marL="1828800" indent="0" algn="ctr" eaLnBrk="1" latinLnBrk="0" hangingPunct="1">
              <a:buNone/>
            </a:lvl5pPr>
            <a:lvl6pPr marL="2286000" indent="0" algn="ctr" eaLnBrk="1" latinLnBrk="0" hangingPunct="1">
              <a:buNone/>
            </a:lvl6pPr>
            <a:lvl7pPr marL="2743200" indent="0" algn="ctr" eaLnBrk="1" latinLnBrk="0" hangingPunct="1">
              <a:buNone/>
            </a:lvl7pPr>
            <a:lvl8pPr marL="3200400" indent="0" algn="ctr" eaLnBrk="1" latinLnBrk="0" hangingPunct="1">
              <a:buNone/>
            </a:lvl8pPr>
            <a:lvl9pPr marL="3657600" indent="0" algn="ctr" eaLnBrk="1" latinLnBrk="0" hangingPunct="1">
              <a:buNone/>
            </a:lvl9pPr>
            <a:extLst/>
          </a:lstStyle>
          <a:p>
            <a:r>
              <a:rPr kumimoji="0" lang="en-US" dirty="0"/>
              <a:t>Click to add author information</a:t>
            </a:r>
          </a:p>
        </p:txBody>
      </p:sp>
      <p:sp>
        <p:nvSpPr>
          <p:cNvPr id="15" name="Rectangle 15"/>
          <p:cNvSpPr>
            <a:spLocks noGrp="1"/>
          </p:cNvSpPr>
          <p:nvPr>
            <p:ph type="sldNum" sz="quarter" idx="11"/>
          </p:nvPr>
        </p:nvSpPr>
        <p:spPr>
          <a:xfrm>
            <a:off x="10613887" y="6412103"/>
            <a:ext cx="1361440" cy="304800"/>
          </a:xfrm>
        </p:spPr>
        <p:txBody>
          <a:bodyPr anchor="ctr"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6" name="Rectangle 16"/>
          <p:cNvSpPr>
            <a:spLocks noGrp="1"/>
          </p:cNvSpPr>
          <p:nvPr>
            <p:ph type="ftr" sz="quarter" idx="12"/>
          </p:nvPr>
        </p:nvSpPr>
        <p:spPr>
          <a:xfrm>
            <a:off x="2534478" y="6136438"/>
            <a:ext cx="2862470" cy="703729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Century" panose="02040604050505020304" pitchFamily="18" charset="0"/>
              </a:defRPr>
            </a:lvl1pPr>
          </a:lstStyle>
          <a:p>
            <a:r>
              <a:rPr lang="en-US" dirty="0"/>
              <a:t>Clinical Coding Education   </a:t>
            </a:r>
          </a:p>
          <a:p>
            <a:r>
              <a:rPr lang="en-US" dirty="0"/>
              <a:t>clinicalcodingeducation.com</a:t>
            </a:r>
          </a:p>
        </p:txBody>
      </p:sp>
      <p:sp>
        <p:nvSpPr>
          <p:cNvPr id="8" name="Rectangle 10"/>
          <p:cNvSpPr/>
          <p:nvPr userDrawn="1"/>
        </p:nvSpPr>
        <p:spPr>
          <a:xfrm>
            <a:off x="0" y="0"/>
            <a:ext cx="12192000" cy="4038600"/>
          </a:xfrm>
          <a:prstGeom prst="rect">
            <a:avLst/>
          </a:prstGeom>
          <a:solidFill>
            <a:srgbClr val="0000CC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4645880"/>
            <a:ext cx="12192000" cy="27432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pic>
        <p:nvPicPr>
          <p:cNvPr id="7" name="Picture 6" descr="Logo, icon, company name&#10;&#10;Description automatically generated">
            <a:extLst>
              <a:ext uri="{FF2B5EF4-FFF2-40B4-BE49-F238E27FC236}">
                <a16:creationId xmlns:a16="http://schemas.microsoft.com/office/drawing/2014/main" id="{867AFBE7-C5F5-4EC5-9BCF-8F5F99DFBC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575" y="5089714"/>
            <a:ext cx="1451624" cy="1510058"/>
          </a:xfrm>
          <a:prstGeom prst="rect">
            <a:avLst/>
          </a:prstGeom>
        </p:spPr>
      </p:pic>
      <p:pic>
        <p:nvPicPr>
          <p:cNvPr id="14" name="Picture 13" descr="A picture containing text&#10;&#10;Description automatically generated">
            <a:extLst>
              <a:ext uri="{FF2B5EF4-FFF2-40B4-BE49-F238E27FC236}">
                <a16:creationId xmlns:a16="http://schemas.microsoft.com/office/drawing/2014/main" id="{02EE322B-B352-4342-A973-A360FA04453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9113" y="5050099"/>
            <a:ext cx="3109623" cy="1202315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D85CD257-DB42-4B58-B535-A7D6B8299F37}"/>
              </a:ext>
            </a:extLst>
          </p:cNvPr>
          <p:cNvSpPr txBox="1">
            <a:spLocks/>
          </p:cNvSpPr>
          <p:nvPr userDrawn="1"/>
        </p:nvSpPr>
        <p:spPr>
          <a:xfrm>
            <a:off x="8257597" y="6171707"/>
            <a:ext cx="2207478" cy="85612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600" kern="1200">
                <a:solidFill>
                  <a:schemeClr val="tx1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/>
              <a:t>eHealth Education</a:t>
            </a:r>
          </a:p>
          <a:p>
            <a:pPr algn="r"/>
            <a:r>
              <a:rPr lang="en-US" dirty="0"/>
              <a:t>ehe.edu.au</a:t>
            </a:r>
          </a:p>
        </p:txBody>
      </p:sp>
    </p:spTree>
    <p:extLst>
      <p:ext uri="{BB962C8B-B14F-4D97-AF65-F5344CB8AC3E}">
        <p14:creationId xmlns:p14="http://schemas.microsoft.com/office/powerpoint/2010/main" val="2199153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: 1 Left, 3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0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8" name="Rectangle 11"/>
          <p:cNvSpPr>
            <a:spLocks noGrp="1"/>
          </p:cNvSpPr>
          <p:nvPr>
            <p:ph sz="quarter" idx="16"/>
          </p:nvPr>
        </p:nvSpPr>
        <p:spPr>
          <a:xfrm>
            <a:off x="5892800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0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2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5888736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3" name="Rectangle 11"/>
          <p:cNvSpPr>
            <a:spLocks noGrp="1"/>
          </p:cNvSpPr>
          <p:nvPr>
            <p:ph sz="quarter" idx="18"/>
          </p:nvPr>
        </p:nvSpPr>
        <p:spPr>
          <a:xfrm>
            <a:off x="5888736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4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5892800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20"/>
          </p:nvPr>
        </p:nvSpPr>
        <p:spPr>
          <a:xfrm>
            <a:off x="5892800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1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1" name="Rectangle 21"/>
          <p:cNvSpPr>
            <a:spLocks noGrp="1"/>
          </p:cNvSpPr>
          <p:nvPr>
            <p:ph type="ftr" sz="quarter" idx="23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96063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: 3 Left, 1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5888736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5"/>
          </p:nvPr>
        </p:nvSpPr>
        <p:spPr>
          <a:xfrm>
            <a:off x="5888736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9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0" name="Rectangle 11"/>
          <p:cNvSpPr>
            <a:spLocks noGrp="1"/>
          </p:cNvSpPr>
          <p:nvPr>
            <p:ph sz="quarter" idx="16"/>
          </p:nvPr>
        </p:nvSpPr>
        <p:spPr>
          <a:xfrm>
            <a:off x="406400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402336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4" name="Rectangle 11"/>
          <p:cNvSpPr>
            <a:spLocks noGrp="1"/>
          </p:cNvSpPr>
          <p:nvPr>
            <p:ph sz="quarter" idx="18"/>
          </p:nvPr>
        </p:nvSpPr>
        <p:spPr>
          <a:xfrm>
            <a:off x="402336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406400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6" name="Rectangle 11"/>
          <p:cNvSpPr>
            <a:spLocks noGrp="1"/>
          </p:cNvSpPr>
          <p:nvPr>
            <p:ph sz="quarter" idx="20"/>
          </p:nvPr>
        </p:nvSpPr>
        <p:spPr>
          <a:xfrm>
            <a:off x="406400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1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9" name="Rectangle 19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0" name="Rectangle 20"/>
          <p:cNvSpPr>
            <a:spLocks noGrp="1"/>
          </p:cNvSpPr>
          <p:nvPr>
            <p:ph type="ftr" sz="quarter" idx="23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3010124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2 Left, 3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2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4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6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8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9" name="Rectangle 11"/>
          <p:cNvSpPr>
            <a:spLocks noGrp="1"/>
          </p:cNvSpPr>
          <p:nvPr>
            <p:ph sz="quarter" idx="18"/>
          </p:nvPr>
        </p:nvSpPr>
        <p:spPr>
          <a:xfrm>
            <a:off x="5892800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31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5888736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32" name="Rectangle 11"/>
          <p:cNvSpPr>
            <a:spLocks noGrp="1"/>
          </p:cNvSpPr>
          <p:nvPr>
            <p:ph sz="quarter" idx="20"/>
          </p:nvPr>
        </p:nvSpPr>
        <p:spPr>
          <a:xfrm>
            <a:off x="5888736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33" name="Rectangle 8"/>
          <p:cNvSpPr>
            <a:spLocks noGrp="1"/>
          </p:cNvSpPr>
          <p:nvPr>
            <p:ph type="body" sz="quarter" idx="21" hasCustomPrompt="1"/>
          </p:nvPr>
        </p:nvSpPr>
        <p:spPr>
          <a:xfrm>
            <a:off x="5892800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34" name="Rectangle 11"/>
          <p:cNvSpPr>
            <a:spLocks noGrp="1"/>
          </p:cNvSpPr>
          <p:nvPr>
            <p:ph sz="quarter" idx="22"/>
          </p:nvPr>
        </p:nvSpPr>
        <p:spPr>
          <a:xfrm>
            <a:off x="5892800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6" name="Rectangle 16"/>
          <p:cNvSpPr>
            <a:spLocks noGrp="1"/>
          </p:cNvSpPr>
          <p:nvPr>
            <p:ph type="dt" sz="half" idx="23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7" name="Rectangle 17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25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6303071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3 Left, 2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410464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2" name="Rectangle 11"/>
          <p:cNvSpPr>
            <a:spLocks noGrp="1"/>
          </p:cNvSpPr>
          <p:nvPr>
            <p:ph sz="quarter" idx="16"/>
          </p:nvPr>
        </p:nvSpPr>
        <p:spPr>
          <a:xfrm>
            <a:off x="410464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406400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6" name="Rectangle 11"/>
          <p:cNvSpPr>
            <a:spLocks noGrp="1"/>
          </p:cNvSpPr>
          <p:nvPr>
            <p:ph sz="quarter" idx="18"/>
          </p:nvPr>
        </p:nvSpPr>
        <p:spPr>
          <a:xfrm>
            <a:off x="406400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7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410464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8" name="Rectangle 11"/>
          <p:cNvSpPr>
            <a:spLocks noGrp="1"/>
          </p:cNvSpPr>
          <p:nvPr>
            <p:ph sz="quarter" idx="20"/>
          </p:nvPr>
        </p:nvSpPr>
        <p:spPr>
          <a:xfrm>
            <a:off x="410464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2" name="Rectangle 8"/>
          <p:cNvSpPr>
            <a:spLocks noGrp="1"/>
          </p:cNvSpPr>
          <p:nvPr>
            <p:ph type="body" sz="quarter" idx="21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3" name="Rectangle 11"/>
          <p:cNvSpPr>
            <a:spLocks noGrp="1"/>
          </p:cNvSpPr>
          <p:nvPr>
            <p:ph sz="quarter" idx="22"/>
          </p:nvPr>
        </p:nvSpPr>
        <p:spPr>
          <a:xfrm>
            <a:off x="58928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23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6" name="Rectangle 11"/>
          <p:cNvSpPr>
            <a:spLocks noGrp="1"/>
          </p:cNvSpPr>
          <p:nvPr>
            <p:ph sz="quarter" idx="24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5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3" name="Rectangle 23"/>
          <p:cNvSpPr>
            <a:spLocks noGrp="1"/>
          </p:cNvSpPr>
          <p:nvPr>
            <p:ph type="ftr" sz="quarter" idx="27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9390681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bsto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9" name="Rectangle 6"/>
          <p:cNvSpPr/>
          <p:nvPr/>
        </p:nvSpPr>
        <p:spPr>
          <a:xfrm>
            <a:off x="1828800" y="14478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8" name="Rectangle 6"/>
          <p:cNvSpPr/>
          <p:nvPr/>
        </p:nvSpPr>
        <p:spPr>
          <a:xfrm>
            <a:off x="1828800" y="38862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6" name="Rectangle 6"/>
          <p:cNvSpPr/>
          <p:nvPr/>
        </p:nvSpPr>
        <p:spPr>
          <a:xfrm>
            <a:off x="4673600" y="14478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5" name="Rectangle 6"/>
          <p:cNvSpPr/>
          <p:nvPr/>
        </p:nvSpPr>
        <p:spPr>
          <a:xfrm>
            <a:off x="4673600" y="38862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31" name="Rectangle 6"/>
          <p:cNvSpPr/>
          <p:nvPr/>
        </p:nvSpPr>
        <p:spPr>
          <a:xfrm>
            <a:off x="7518400" y="14478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3" name="Rectangle 6"/>
          <p:cNvSpPr/>
          <p:nvPr/>
        </p:nvSpPr>
        <p:spPr>
          <a:xfrm>
            <a:off x="7518400" y="38862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4" name="Rectangle 10"/>
          <p:cNvSpPr>
            <a:spLocks noGrp="1"/>
          </p:cNvSpPr>
          <p:nvPr>
            <p:ph type="pic" sz="quarter" idx="13" hasCustomPrompt="1"/>
          </p:nvPr>
        </p:nvSpPr>
        <p:spPr>
          <a:xfrm>
            <a:off x="2032000" y="16002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19" name="Rectangle 10"/>
          <p:cNvSpPr>
            <a:spLocks noGrp="1"/>
          </p:cNvSpPr>
          <p:nvPr>
            <p:ph type="pic" sz="quarter" idx="29" hasCustomPrompt="1"/>
          </p:nvPr>
        </p:nvSpPr>
        <p:spPr>
          <a:xfrm>
            <a:off x="2032000" y="40386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27" name="Rectangle 10"/>
          <p:cNvSpPr>
            <a:spLocks noGrp="1"/>
          </p:cNvSpPr>
          <p:nvPr>
            <p:ph type="pic" sz="quarter" idx="17" hasCustomPrompt="1"/>
          </p:nvPr>
        </p:nvSpPr>
        <p:spPr>
          <a:xfrm>
            <a:off x="4876800" y="16002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11" name="Rectangle 10"/>
          <p:cNvSpPr>
            <a:spLocks noGrp="1"/>
          </p:cNvSpPr>
          <p:nvPr>
            <p:ph type="pic" sz="quarter" idx="30" hasCustomPrompt="1"/>
          </p:nvPr>
        </p:nvSpPr>
        <p:spPr>
          <a:xfrm>
            <a:off x="4876800" y="40386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4" name="Rectangle 10"/>
          <p:cNvSpPr>
            <a:spLocks noGrp="1"/>
          </p:cNvSpPr>
          <p:nvPr>
            <p:ph type="pic" sz="quarter" idx="21" hasCustomPrompt="1"/>
          </p:nvPr>
        </p:nvSpPr>
        <p:spPr>
          <a:xfrm>
            <a:off x="7721600" y="16002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15" name="Rectangle 10"/>
          <p:cNvSpPr>
            <a:spLocks noGrp="1"/>
          </p:cNvSpPr>
          <p:nvPr>
            <p:ph type="pic" sz="quarter" idx="31" hasCustomPrompt="1"/>
          </p:nvPr>
        </p:nvSpPr>
        <p:spPr>
          <a:xfrm>
            <a:off x="7721600" y="40386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7" name="Rectangle 12"/>
          <p:cNvSpPr>
            <a:spLocks noGrp="1"/>
          </p:cNvSpPr>
          <p:nvPr>
            <p:ph type="body" sz="quarter" idx="14" hasCustomPrompt="1"/>
          </p:nvPr>
        </p:nvSpPr>
        <p:spPr>
          <a:xfrm>
            <a:off x="2032000" y="28956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28" name="Rectangle 12"/>
          <p:cNvSpPr>
            <a:spLocks noGrp="1"/>
          </p:cNvSpPr>
          <p:nvPr>
            <p:ph type="body" sz="quarter" idx="33" hasCustomPrompt="1"/>
          </p:nvPr>
        </p:nvSpPr>
        <p:spPr>
          <a:xfrm>
            <a:off x="2032000" y="53340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30" name="Rectangle 12"/>
          <p:cNvSpPr>
            <a:spLocks noGrp="1"/>
          </p:cNvSpPr>
          <p:nvPr>
            <p:ph type="body" sz="quarter" idx="18" hasCustomPrompt="1"/>
          </p:nvPr>
        </p:nvSpPr>
        <p:spPr>
          <a:xfrm>
            <a:off x="4876800" y="28956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13" name="Rectangle 12"/>
          <p:cNvSpPr>
            <a:spLocks noGrp="1"/>
          </p:cNvSpPr>
          <p:nvPr>
            <p:ph type="body" sz="quarter" idx="34" hasCustomPrompt="1"/>
          </p:nvPr>
        </p:nvSpPr>
        <p:spPr>
          <a:xfrm>
            <a:off x="4876800" y="53340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14" name="Rectangle 12"/>
          <p:cNvSpPr>
            <a:spLocks noGrp="1"/>
          </p:cNvSpPr>
          <p:nvPr>
            <p:ph type="body" sz="quarter" idx="22" hasCustomPrompt="1"/>
          </p:nvPr>
        </p:nvSpPr>
        <p:spPr>
          <a:xfrm>
            <a:off x="7721600" y="28956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2" name="Rectangle 12"/>
          <p:cNvSpPr>
            <a:spLocks noGrp="1"/>
          </p:cNvSpPr>
          <p:nvPr>
            <p:ph type="body" sz="quarter" idx="35" hasCustomPrompt="1"/>
          </p:nvPr>
        </p:nvSpPr>
        <p:spPr>
          <a:xfrm>
            <a:off x="7721600" y="53340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44" name="Rectangle 11"/>
          <p:cNvSpPr>
            <a:spLocks noGrp="1"/>
          </p:cNvSpPr>
          <p:nvPr>
            <p:ph type="body" sz="quarter" idx="15" hasCustomPrompt="1"/>
          </p:nvPr>
        </p:nvSpPr>
        <p:spPr>
          <a:xfrm>
            <a:off x="2032000" y="32004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5" name="Rectangle 11"/>
          <p:cNvSpPr>
            <a:spLocks noGrp="1"/>
          </p:cNvSpPr>
          <p:nvPr>
            <p:ph type="body" sz="quarter" idx="37" hasCustomPrompt="1"/>
          </p:nvPr>
        </p:nvSpPr>
        <p:spPr>
          <a:xfrm>
            <a:off x="2032000" y="56388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4" name="Rectangle 11"/>
          <p:cNvSpPr>
            <a:spLocks noGrp="1"/>
          </p:cNvSpPr>
          <p:nvPr>
            <p:ph type="body" sz="quarter" idx="19" hasCustomPrompt="1"/>
          </p:nvPr>
        </p:nvSpPr>
        <p:spPr>
          <a:xfrm>
            <a:off x="4876800" y="32004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40" name="Rectangle 11"/>
          <p:cNvSpPr>
            <a:spLocks noGrp="1"/>
          </p:cNvSpPr>
          <p:nvPr>
            <p:ph type="body" sz="quarter" idx="38" hasCustomPrompt="1"/>
          </p:nvPr>
        </p:nvSpPr>
        <p:spPr>
          <a:xfrm>
            <a:off x="4876800" y="56388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8" name="Rectangle 11"/>
          <p:cNvSpPr>
            <a:spLocks noGrp="1"/>
          </p:cNvSpPr>
          <p:nvPr>
            <p:ph type="body" sz="quarter" idx="23" hasCustomPrompt="1"/>
          </p:nvPr>
        </p:nvSpPr>
        <p:spPr>
          <a:xfrm>
            <a:off x="7721600" y="32004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3" name="Rectangle 11"/>
          <p:cNvSpPr>
            <a:spLocks noGrp="1"/>
          </p:cNvSpPr>
          <p:nvPr>
            <p:ph type="body" sz="quarter" idx="39" hasCustomPrompt="1"/>
          </p:nvPr>
        </p:nvSpPr>
        <p:spPr>
          <a:xfrm>
            <a:off x="7721600" y="56388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5" name="Rectangle 14"/>
          <p:cNvSpPr>
            <a:spLocks noGrp="1"/>
          </p:cNvSpPr>
          <p:nvPr>
            <p:ph type="body" sz="quarter" idx="16" hasCustomPrompt="1"/>
          </p:nvPr>
        </p:nvSpPr>
        <p:spPr>
          <a:xfrm>
            <a:off x="2032000" y="22860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56" name="Rectangle 14"/>
          <p:cNvSpPr>
            <a:spLocks noGrp="1"/>
          </p:cNvSpPr>
          <p:nvPr>
            <p:ph type="body" sz="quarter" idx="41" hasCustomPrompt="1"/>
          </p:nvPr>
        </p:nvSpPr>
        <p:spPr>
          <a:xfrm>
            <a:off x="2032000" y="47244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62" name="Rectangle 14"/>
          <p:cNvSpPr>
            <a:spLocks noGrp="1"/>
          </p:cNvSpPr>
          <p:nvPr>
            <p:ph type="body" sz="quarter" idx="20" hasCustomPrompt="1"/>
          </p:nvPr>
        </p:nvSpPr>
        <p:spPr>
          <a:xfrm>
            <a:off x="4876800" y="22860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37" name="Rectangle 14"/>
          <p:cNvSpPr>
            <a:spLocks noGrp="1"/>
          </p:cNvSpPr>
          <p:nvPr>
            <p:ph type="body" sz="quarter" idx="42" hasCustomPrompt="1"/>
          </p:nvPr>
        </p:nvSpPr>
        <p:spPr>
          <a:xfrm>
            <a:off x="4876800" y="47244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41" name="Rectangle 14"/>
          <p:cNvSpPr>
            <a:spLocks noGrp="1"/>
          </p:cNvSpPr>
          <p:nvPr>
            <p:ph type="body" sz="quarter" idx="24" hasCustomPrompt="1"/>
          </p:nvPr>
        </p:nvSpPr>
        <p:spPr>
          <a:xfrm>
            <a:off x="7721600" y="22860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52" name="Rectangle 14"/>
          <p:cNvSpPr>
            <a:spLocks noGrp="1"/>
          </p:cNvSpPr>
          <p:nvPr>
            <p:ph type="body" sz="quarter" idx="43" hasCustomPrompt="1"/>
          </p:nvPr>
        </p:nvSpPr>
        <p:spPr>
          <a:xfrm>
            <a:off x="7721600" y="47244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39" name="Rectangle 51"/>
          <p:cNvSpPr>
            <a:spLocks noGrp="1"/>
          </p:cNvSpPr>
          <p:nvPr>
            <p:ph type="body" sz="quarter" idx="46"/>
          </p:nvPr>
        </p:nvSpPr>
        <p:spPr>
          <a:xfrm>
            <a:off x="406400" y="381000"/>
            <a:ext cx="10769600" cy="838200"/>
          </a:xfrm>
        </p:spPr>
        <p:txBody>
          <a:bodyPr/>
          <a:lstStyle>
            <a:lvl1pPr eaLnBrk="1" latinLnBrk="0" hangingPunct="1">
              <a:defRPr kumimoji="0" sz="1200"/>
            </a:lvl1pPr>
            <a:extLst/>
          </a:lstStyle>
          <a:p>
            <a:pPr lvl="0" eaLnBrk="1" latinLnBrk="1" hangingPunct="1"/>
            <a:r>
              <a:rPr lang="en-US"/>
              <a:t>Click to edit Master text styles</a:t>
            </a:r>
          </a:p>
        </p:txBody>
      </p:sp>
      <p:sp>
        <p:nvSpPr>
          <p:cNvPr id="42" name="Rectangle 42"/>
          <p:cNvSpPr>
            <a:spLocks noGrp="1"/>
          </p:cNvSpPr>
          <p:nvPr>
            <p:ph type="dt" sz="half" idx="47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43" name="Rectangle 43"/>
          <p:cNvSpPr>
            <a:spLocks noGrp="1"/>
          </p:cNvSpPr>
          <p:nvPr>
            <p:ph type="sldNum" sz="quarter" idx="48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45" name="Rectangle 45"/>
          <p:cNvSpPr>
            <a:spLocks noGrp="1"/>
          </p:cNvSpPr>
          <p:nvPr>
            <p:ph type="ftr" sz="quarter" idx="49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052196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11430000" cy="671736"/>
          </a:xfrm>
          <a:solidFill>
            <a:schemeClr val="accent6">
              <a:shade val="75000"/>
            </a:schemeClr>
          </a:solidFill>
        </p:spPr>
        <p:txBody>
          <a:bodyPr>
            <a:noAutofit/>
          </a:bodyPr>
          <a:lstStyle>
            <a:lvl1pPr eaLnBrk="1" latinLnBrk="0" hangingPunct="1">
              <a:defRPr kumimoji="0" sz="32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1" name="Rectangle 11"/>
          <p:cNvSpPr>
            <a:spLocks noGrp="1"/>
          </p:cNvSpPr>
          <p:nvPr>
            <p:ph sz="quarter" idx="15"/>
          </p:nvPr>
        </p:nvSpPr>
        <p:spPr>
          <a:xfrm>
            <a:off x="406399" y="1124744"/>
            <a:ext cx="11429999" cy="511256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1" hangingPunct="1"/>
            <a:r>
              <a:rPr lang="en-US" dirty="0"/>
              <a:t>Click to edit Master text styles</a:t>
            </a:r>
          </a:p>
          <a:p>
            <a:pPr lvl="1" eaLnBrk="1" latinLnBrk="1" hangingPunct="1"/>
            <a:r>
              <a:rPr lang="en-US" dirty="0"/>
              <a:t>Second level</a:t>
            </a:r>
          </a:p>
          <a:p>
            <a:pPr lvl="2" eaLnBrk="1" latinLnBrk="1" hangingPunct="1"/>
            <a:r>
              <a:rPr lang="en-US" dirty="0"/>
              <a:t>Third level</a:t>
            </a:r>
          </a:p>
          <a:p>
            <a:pPr lvl="3" eaLnBrk="1" latinLnBrk="1" hangingPunct="1"/>
            <a:r>
              <a:rPr lang="en-US" dirty="0"/>
              <a:t>Fourth level</a:t>
            </a:r>
          </a:p>
          <a:p>
            <a:pPr lvl="4" eaLnBrk="1" latinLnBrk="1" hangingPunct="1"/>
            <a:r>
              <a:rPr lang="en-US" dirty="0"/>
              <a:t>Fifth level</a:t>
            </a:r>
            <a:endParaRPr dirty="0"/>
          </a:p>
        </p:txBody>
      </p:sp>
      <p:sp>
        <p:nvSpPr>
          <p:cNvPr id="10" name="Rectangle 10"/>
          <p:cNvSpPr>
            <a:spLocks noGrp="1"/>
          </p:cNvSpPr>
          <p:nvPr>
            <p:ph type="sldNum" sz="quarter" idx="17"/>
          </p:nvPr>
        </p:nvSpPr>
        <p:spPr>
          <a:xfrm>
            <a:off x="10515600" y="6477000"/>
            <a:ext cx="1320800" cy="304800"/>
          </a:xfrm>
        </p:spPr>
        <p:txBody>
          <a:bodyPr/>
          <a:lstStyle>
            <a:lvl1pPr>
              <a:defRPr sz="1200" b="1"/>
            </a:lvl1pPr>
            <a:extLst/>
          </a:lstStyle>
          <a:p>
            <a:fld id="{256D3EEF-DE4E-429D-8EC4-DDC531AFF58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9">
            <a:extLst>
              <a:ext uri="{FF2B5EF4-FFF2-40B4-BE49-F238E27FC236}">
                <a16:creationId xmlns:a16="http://schemas.microsoft.com/office/drawing/2014/main" id="{1B0E59A4-16AC-4FB3-97C8-BC344E503F9D}"/>
              </a:ext>
            </a:extLst>
          </p:cNvPr>
          <p:cNvSpPr txBox="1">
            <a:spLocks/>
          </p:cNvSpPr>
          <p:nvPr userDrawn="1"/>
        </p:nvSpPr>
        <p:spPr>
          <a:xfrm>
            <a:off x="3846443" y="6309320"/>
            <a:ext cx="4611757" cy="475793"/>
          </a:xfrm>
          <a:prstGeom prst="rect">
            <a:avLst/>
          </a:prstGeom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000" kern="1200">
                <a:solidFill>
                  <a:sysClr val="windowText" lastClr="000000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        Clinical Coding Education		   eHealth Education </a:t>
            </a:r>
          </a:p>
        </p:txBody>
      </p:sp>
      <p:pic>
        <p:nvPicPr>
          <p:cNvPr id="15" name="Picture 14" descr="Logo, icon, company name&#10;&#10;Description automatically generated">
            <a:extLst>
              <a:ext uri="{FF2B5EF4-FFF2-40B4-BE49-F238E27FC236}">
                <a16:creationId xmlns:a16="http://schemas.microsoft.com/office/drawing/2014/main" id="{8FF09510-EFAE-445D-99BD-5A88B175E9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6326995"/>
            <a:ext cx="437207" cy="454806"/>
          </a:xfrm>
          <a:prstGeom prst="rect">
            <a:avLst/>
          </a:prstGeom>
        </p:spPr>
      </p:pic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D57A44C0-52AC-4F96-8F0E-0D34863F8EA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4922" y="6235143"/>
            <a:ext cx="553278" cy="553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963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4038600"/>
            <a:ext cx="12192000" cy="609600"/>
          </a:xfrm>
          <a:prstGeom prst="rect">
            <a:avLst/>
          </a:prstGeom>
          <a:solidFill>
            <a:schemeClr val="accent6">
              <a:shade val="75000"/>
            </a:schemeClr>
          </a:solidFill>
          <a:ln w="25400" cap="rnd" cmpd="sng" algn="ctr">
            <a:noFill/>
            <a:prstDash val="solid"/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304800" y="4114800"/>
            <a:ext cx="11651974" cy="533400"/>
          </a:xfrm>
          <a:prstGeom prst="rect">
            <a:avLst/>
          </a:prstGeom>
          <a:noFill/>
        </p:spPr>
        <p:txBody>
          <a:bodyPr vert="horz"/>
          <a:lstStyle>
            <a:lvl1pPr algn="l" eaLnBrk="1" latinLnBrk="0" hangingPunct="1">
              <a:defRPr kumimoji="0" sz="2000" b="0" cap="all" spc="150" baseline="0">
                <a:solidFill>
                  <a:schemeClr val="bg1"/>
                </a:solidFill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>
          <a:xfrm>
            <a:off x="304800" y="6477000"/>
            <a:ext cx="2133600" cy="304800"/>
          </a:xfrm>
          <a:prstGeom prst="rect">
            <a:avLst/>
          </a:prstGeom>
        </p:spPr>
        <p:txBody>
          <a:bodyPr anchor="ctr"/>
          <a:lstStyle>
            <a:lvl1pPr algn="l" eaLnBrk="1" latinLnBrk="0" hangingPunct="1">
              <a:defRPr kumimoji="0">
                <a:solidFill>
                  <a:srgbClr val="A0A0A0"/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>
          <a:xfrm>
            <a:off x="3023659" y="6477000"/>
            <a:ext cx="4978400" cy="304800"/>
          </a:xfrm>
          <a:prstGeom prst="rect">
            <a:avLst/>
          </a:prstGeom>
        </p:spPr>
        <p:txBody>
          <a:bodyPr/>
          <a:lstStyle>
            <a:lvl1pPr eaLnBrk="1" latinLnBrk="0" hangingPunct="1">
              <a:defRPr kumimoji="0">
                <a:solidFill>
                  <a:schemeClr val="bg1"/>
                </a:solidFill>
              </a:defRPr>
            </a:lvl1pPr>
            <a:extLst/>
          </a:lstStyle>
          <a:p>
            <a:r>
              <a:rPr kumimoji="0" lang="en-US">
                <a:solidFill>
                  <a:schemeClr val="bg1"/>
                </a:solidFill>
              </a:rPr>
              <a:t>Clinical Coding Education    clinicalcodingeducation.com</a:t>
            </a:r>
            <a:endParaRPr kumimoji="0"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8052859" y="6477000"/>
            <a:ext cx="1361440" cy="304800"/>
          </a:xfrm>
        </p:spPr>
        <p:txBody>
          <a:bodyPr anchor="ctr"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4645880"/>
            <a:ext cx="12192000" cy="27432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</p:spTree>
    <p:extLst>
      <p:ext uri="{BB962C8B-B14F-4D97-AF65-F5344CB8AC3E}">
        <p14:creationId xmlns:p14="http://schemas.microsoft.com/office/powerpoint/2010/main" val="107892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ing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0999"/>
            <a:ext cx="11356028" cy="503583"/>
          </a:xfrm>
          <a:solidFill>
            <a:schemeClr val="accent6">
              <a:shade val="75000"/>
            </a:schemeClr>
          </a:solidFill>
        </p:spPr>
        <p:txBody>
          <a:bodyPr>
            <a:normAutofit/>
          </a:bodyPr>
          <a:lstStyle>
            <a:lvl1pPr eaLnBrk="1" latinLnBrk="0" hangingPunct="1">
              <a:defRPr kumimoji="0" sz="24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8" name="Rectangle 8"/>
          <p:cNvSpPr>
            <a:spLocks noGrp="1"/>
          </p:cNvSpPr>
          <p:nvPr>
            <p:ph type="sldNum" sz="quarter" idx="15"/>
          </p:nvPr>
        </p:nvSpPr>
        <p:spPr>
          <a:xfrm>
            <a:off x="10441628" y="6477000"/>
            <a:ext cx="1320800" cy="304800"/>
          </a:xfrm>
        </p:spPr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9" name="Rectangle 9"/>
          <p:cNvSpPr>
            <a:spLocks noGrp="1"/>
          </p:cNvSpPr>
          <p:nvPr>
            <p:ph type="ftr" sz="quarter" idx="16"/>
          </p:nvPr>
        </p:nvSpPr>
        <p:spPr>
          <a:xfrm>
            <a:off x="5246643" y="6480313"/>
            <a:ext cx="2177887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Century" panose="02040604050505020304" pitchFamily="18" charset="0"/>
              </a:defRPr>
            </a:lvl1pPr>
          </a:lstStyle>
          <a:p>
            <a:pPr algn="l"/>
            <a:r>
              <a:rPr lang="en-US"/>
              <a:t>Clinical Coding Education    clinicalcodingeducation.com</a:t>
            </a:r>
            <a:endParaRPr lang="en-US" dirty="0"/>
          </a:p>
        </p:txBody>
      </p:sp>
      <p:pic>
        <p:nvPicPr>
          <p:cNvPr id="10" name="Picture 9" descr="Logo, icon, company name&#10;&#10;Description automatically generated">
            <a:extLst>
              <a:ext uri="{FF2B5EF4-FFF2-40B4-BE49-F238E27FC236}">
                <a16:creationId xmlns:a16="http://schemas.microsoft.com/office/drawing/2014/main" id="{FE2C6770-0805-4D08-9441-02D71F7E70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6276" y="6515097"/>
            <a:ext cx="219759" cy="228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181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31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9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4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5888736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17"/>
          </p:nvPr>
        </p:nvSpPr>
        <p:spPr>
          <a:xfrm>
            <a:off x="5888736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3" name="Rectangle 13"/>
          <p:cNvSpPr>
            <a:spLocks noGrp="1"/>
          </p:cNvSpPr>
          <p:nvPr>
            <p:ph type="dt" sz="half" idx="18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6" name="Rectangle 1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7" name="Rectangle 17"/>
          <p:cNvSpPr>
            <a:spLocks noGrp="1"/>
          </p:cNvSpPr>
          <p:nvPr>
            <p:ph type="ftr" sz="quarter" idx="20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771843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2 left, 1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8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0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5888736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9"/>
          </p:nvPr>
        </p:nvSpPr>
        <p:spPr>
          <a:xfrm>
            <a:off x="5888736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3" name="Rectangle 13"/>
          <p:cNvSpPr>
            <a:spLocks noGrp="1"/>
          </p:cNvSpPr>
          <p:nvPr>
            <p:ph type="dt" sz="half" idx="20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9" name="Rectangle 19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ftr" sz="quarter" idx="22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9344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1 Left, 2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4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6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7"/>
          </p:nvPr>
        </p:nvSpPr>
        <p:spPr>
          <a:xfrm>
            <a:off x="58928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9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0" name="Rectangle 11"/>
          <p:cNvSpPr>
            <a:spLocks noGrp="1"/>
          </p:cNvSpPr>
          <p:nvPr>
            <p:ph sz="quarter" idx="19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1" name="Rectangle 21"/>
          <p:cNvSpPr>
            <a:spLocks noGrp="1"/>
          </p:cNvSpPr>
          <p:nvPr>
            <p:ph type="dt" sz="half" idx="20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3" name="Rectangle 23"/>
          <p:cNvSpPr>
            <a:spLocks noGrp="1"/>
          </p:cNvSpPr>
          <p:nvPr>
            <p:ph type="ftr" sz="quarter" idx="22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947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1 Top, 2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107696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15"/>
          </p:nvPr>
        </p:nvSpPr>
        <p:spPr>
          <a:xfrm>
            <a:off x="402336" y="609600"/>
            <a:ext cx="10765536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8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20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3" name="Rectangle 11"/>
          <p:cNvSpPr>
            <a:spLocks noGrp="1"/>
          </p:cNvSpPr>
          <p:nvPr>
            <p:ph sz="quarter" idx="21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9" name="Rectangle 19"/>
          <p:cNvSpPr>
            <a:spLocks noGrp="1"/>
          </p:cNvSpPr>
          <p:nvPr>
            <p:ph type="dt" sz="half" idx="22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20" name="Rectangle 20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ftr" sz="quarter" idx="24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89736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6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8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0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4" name="Rectangle 11"/>
          <p:cNvSpPr>
            <a:spLocks noGrp="1"/>
          </p:cNvSpPr>
          <p:nvPr>
            <p:ph sz="quarter" idx="19"/>
          </p:nvPr>
        </p:nvSpPr>
        <p:spPr>
          <a:xfrm>
            <a:off x="58928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20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6" name="Rectangle 11"/>
          <p:cNvSpPr>
            <a:spLocks noGrp="1"/>
          </p:cNvSpPr>
          <p:nvPr>
            <p:ph sz="quarter" idx="21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3" name="Rectangle 23"/>
          <p:cNvSpPr>
            <a:spLocks noGrp="1"/>
          </p:cNvSpPr>
          <p:nvPr>
            <p:ph type="dt" sz="half" idx="22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27" name="Rectangle 27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8" name="Rectangle 28"/>
          <p:cNvSpPr>
            <a:spLocks noGrp="1"/>
          </p:cNvSpPr>
          <p:nvPr>
            <p:ph type="ftr" sz="quarter" idx="24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826654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0"/>
          <p:cNvSpPr/>
          <p:nvPr/>
        </p:nvSpPr>
        <p:spPr>
          <a:xfrm>
            <a:off x="11480800" y="0"/>
            <a:ext cx="7112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406400" y="1222512"/>
            <a:ext cx="10769600" cy="502588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1" hangingPunct="1"/>
            <a:r>
              <a:rPr kumimoji="0" lang="en-US" dirty="0"/>
              <a:t>Click to edit Master text styles</a:t>
            </a:r>
          </a:p>
          <a:p>
            <a:pPr lvl="1" eaLnBrk="1" latinLnBrk="1" hangingPunct="1"/>
            <a:r>
              <a:rPr kumimoji="0" lang="en-US" dirty="0"/>
              <a:t>Second level</a:t>
            </a:r>
          </a:p>
          <a:p>
            <a:pPr lvl="2" eaLnBrk="1" latinLnBrk="1" hangingPunct="1"/>
            <a:r>
              <a:rPr kumimoji="0" lang="en-US" dirty="0"/>
              <a:t>Third level</a:t>
            </a:r>
          </a:p>
          <a:p>
            <a:pPr lvl="3" eaLnBrk="1" latinLnBrk="1" hangingPunct="1"/>
            <a:r>
              <a:rPr kumimoji="0" lang="en-US" dirty="0"/>
              <a:t>Fourth level</a:t>
            </a:r>
          </a:p>
          <a:p>
            <a:pPr lvl="4" eaLnBrk="1" latinLnBrk="1" hangingPunct="1"/>
            <a:r>
              <a:rPr kumimoji="0" lang="en-US" dirty="0"/>
              <a:t>Fifth level</a:t>
            </a: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4"/>
          </p:nvPr>
        </p:nvSpPr>
        <p:spPr>
          <a:xfrm>
            <a:off x="9855200" y="6492874"/>
            <a:ext cx="1320800" cy="304800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000"/>
            </a:lvl1pPr>
            <a:extLst/>
          </a:lstStyle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sz="1000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101600" cy="6858000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B02E7540-06D3-441A-ABA5-5C0420557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365126"/>
            <a:ext cx="10947400" cy="628786"/>
          </a:xfrm>
          <a:prstGeom prst="rect">
            <a:avLst/>
          </a:prstGeom>
          <a:solidFill>
            <a:srgbClr val="2073AE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787C3AB6-A48E-4CE4-8C3E-07873280D7F0}"/>
              </a:ext>
            </a:extLst>
          </p:cNvPr>
          <p:cNvSpPr txBox="1">
            <a:spLocks/>
          </p:cNvSpPr>
          <p:nvPr userDrawn="1"/>
        </p:nvSpPr>
        <p:spPr>
          <a:xfrm>
            <a:off x="3812875" y="6476999"/>
            <a:ext cx="4456482" cy="304800"/>
          </a:xfrm>
          <a:prstGeom prst="rect">
            <a:avLst/>
          </a:prstGeom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000" kern="1200">
                <a:solidFill>
                  <a:sysClr val="windowText" lastClr="000000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0" i="1" dirty="0">
                <a:latin typeface="+mj-lt"/>
              </a:rPr>
              <a:t>    Clinical Coding Education                    eHealth Education </a:t>
            </a:r>
          </a:p>
        </p:txBody>
      </p:sp>
      <p:pic>
        <p:nvPicPr>
          <p:cNvPr id="16" name="Picture 15" descr="Logo, icon, company name&#10;&#10;Description automatically generated">
            <a:extLst>
              <a:ext uri="{FF2B5EF4-FFF2-40B4-BE49-F238E27FC236}">
                <a16:creationId xmlns:a16="http://schemas.microsoft.com/office/drawing/2014/main" id="{A787A683-F366-4BCD-ACA7-8EA80964CAB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6380" y="6378571"/>
            <a:ext cx="422782" cy="439800"/>
          </a:xfrm>
          <a:prstGeom prst="rect">
            <a:avLst/>
          </a:prstGeom>
        </p:spPr>
      </p:pic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6C476F60-33D3-4929-AC86-CBD63CA8A701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5933" y="6248399"/>
            <a:ext cx="549275" cy="54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855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7" r:id="rId2"/>
    <p:sldLayoutId id="2147483664" r:id="rId3"/>
    <p:sldLayoutId id="2147483665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2400" cap="small" spc="0" baseline="0">
          <a:solidFill>
            <a:schemeClr val="bg1"/>
          </a:solidFill>
          <a:latin typeface="+mj-lt"/>
          <a:ea typeface="+mj-ea"/>
          <a:cs typeface="+mj-cs"/>
        </a:defRPr>
      </a:lvl1pPr>
      <a:extLst/>
    </p:titleStyle>
    <p:bodyStyle>
      <a:lvl1pPr marL="0" marR="0" indent="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A03E91-135B-4F12-6880-D47A51AA826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Now for the difficult one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76DFF-2E5F-6939-DE72-C97C5F79B42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5" name="Content Placeholder 3">
            <a:extLst>
              <a:ext uri="{FF2B5EF4-FFF2-40B4-BE49-F238E27FC236}">
                <a16:creationId xmlns:a16="http://schemas.microsoft.com/office/drawing/2014/main" id="{6C590854-E628-3429-BDF8-25023342605E}"/>
              </a:ext>
            </a:extLst>
          </p:cNvPr>
          <p:cNvPicPr>
            <a:picLocks noGrp="1" noChangeAspect="1"/>
          </p:cNvPicPr>
          <p:nvPr>
            <p:ph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400" y="1202951"/>
            <a:ext cx="5151718" cy="5083332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D8293F3-C670-1C0F-22DD-D73DDE9632AC}"/>
              </a:ext>
            </a:extLst>
          </p:cNvPr>
          <p:cNvSpPr txBox="1"/>
          <p:nvPr/>
        </p:nvSpPr>
        <p:spPr>
          <a:xfrm>
            <a:off x="6463553" y="2823882"/>
            <a:ext cx="10130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err="1"/>
              <a:t>Poteroo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447996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665C5A0-66DD-55D3-5558-69B531C8B75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ACS 0110 SIRS, Sepsis, severe sepsis and septic shock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5598D-F82E-7B11-1BED-722641A9C843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rmAutofit lnSpcReduction="10000"/>
          </a:bodyPr>
          <a:lstStyle/>
          <a:p>
            <a:r>
              <a:rPr lang="en-AU" sz="2800" b="0" i="0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endParaRPr lang="en-AU" sz="2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982663" marR="120" indent="-982663">
              <a:spcBef>
                <a:spcPts val="0"/>
              </a:spcBef>
            </a:pPr>
            <a:r>
              <a:rPr lang="en-US" sz="2800" b="1" i="0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SIRS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  <a:r>
              <a:rPr lang="en-US" sz="2800" b="0" i="0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SIRS is defined as a systemic inflammatory response which can occur in response to a variety of severe clinical insults, both infectious and noninfectious, such as pancreatitis, </a:t>
            </a:r>
            <a:r>
              <a:rPr lang="en-US" sz="2800" b="0" i="0" u="none" strike="noStrike" baseline="30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ischaemia</a:t>
            </a:r>
            <a:r>
              <a:rPr lang="en-US" sz="2800" b="0" i="0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2800" b="0" i="0" u="none" strike="noStrike" baseline="30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multitrauma</a:t>
            </a:r>
            <a:r>
              <a:rPr lang="en-US" sz="2800" b="0" i="0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2800" b="0" i="0" u="none" strike="noStrike" baseline="30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haemorrhagic</a:t>
            </a:r>
            <a:r>
              <a:rPr lang="en-US" sz="2800" b="0" i="0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 shock, immune-mediated organ injury and infection.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</a:p>
          <a:p>
            <a:pPr marL="982663" marR="120" indent="-982663">
              <a:spcBef>
                <a:spcPts val="0"/>
              </a:spcBef>
            </a:pPr>
            <a:endParaRPr lang="en-US" sz="2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982663" marR="120" indent="-982663">
              <a:spcBef>
                <a:spcPts val="0"/>
              </a:spcBef>
            </a:pPr>
            <a:r>
              <a:rPr lang="en-US" sz="2800" b="1" i="0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sepsis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  <a:r>
              <a:rPr lang="en-US" sz="2800" b="0" i="0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Sepsis is the body's systemic inflammatory response to an infection (or SIRS to an infection).  It is a clinical syndrome </a:t>
            </a:r>
            <a:r>
              <a:rPr lang="en-US" sz="2800" b="0" i="0" u="none" strike="noStrike" baseline="30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characterised</a:t>
            </a:r>
            <a:r>
              <a:rPr lang="en-US" sz="2800" b="0" i="0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 by signs and symptoms of inflammation.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</a:p>
          <a:p>
            <a:pPr marL="982663" marR="120" indent="-982663">
              <a:spcBef>
                <a:spcPts val="0"/>
              </a:spcBef>
            </a:pPr>
            <a:endParaRPr lang="en-US" sz="2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R="120">
              <a:spcBef>
                <a:spcPts val="0"/>
              </a:spcBef>
            </a:pPr>
            <a:r>
              <a:rPr lang="en-US" sz="2800" b="1" i="0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severe sepsis 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  <a:r>
              <a:rPr lang="en-US" sz="2800" b="0" i="0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Sepsis with organ dysfunction or organ failure, unexplained by other causes.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</a:p>
          <a:p>
            <a:pPr marR="120">
              <a:spcBef>
                <a:spcPts val="0"/>
              </a:spcBef>
            </a:pPr>
            <a:endParaRPr lang="en-US" sz="2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1789113" marR="120" indent="-1789113">
              <a:spcBef>
                <a:spcPts val="0"/>
              </a:spcBef>
            </a:pPr>
            <a:r>
              <a:rPr lang="en-US" sz="2800" b="1" i="0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septic shock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  <a:r>
              <a:rPr lang="en-US" sz="2800" b="0" i="0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Severe sepsis with circulatory shock with signs of organ dysfunction or hypoperfusion that is refractory to fluid challenge.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</a:p>
          <a:p>
            <a:pPr>
              <a:spcBef>
                <a:spcPts val="0"/>
              </a:spcBef>
            </a:pPr>
            <a:r>
              <a:rPr lang="en-AU" sz="2800" b="0" i="0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(International Sepsis Definitions Conference, 2001)</a:t>
            </a:r>
            <a:endParaRPr lang="en-AU" sz="2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373CBD-F320-1EBE-607C-EBA938932E7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2340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40D5F30-CB2D-8CDA-6455-9A52DA170A5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Sepsis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C76B7D-5D49-C65E-DD86-FE9E9FAA22F4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173315" y="2216125"/>
            <a:ext cx="11429999" cy="5112568"/>
          </a:xfrm>
        </p:spPr>
        <p:txBody>
          <a:bodyPr>
            <a:normAutofit/>
          </a:bodyPr>
          <a:lstStyle/>
          <a:p>
            <a:pPr marL="628650"/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Lead Term for Sepsis is:</a:t>
            </a:r>
          </a:p>
          <a:p>
            <a:pPr marL="1071563"/>
            <a:r>
              <a:rPr lang="en-AU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Sepsis</a:t>
            </a:r>
          </a:p>
          <a:p>
            <a:pPr marL="630555"/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30555"/>
            <a:r>
              <a:rPr lang="en-AU" sz="2400" u="sng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Sepsis in the Tabular list</a:t>
            </a:r>
            <a:endParaRPr lang="en-AU" sz="2400" u="sng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95350">
              <a:tabLst>
                <a:tab pos="1612900" algn="l"/>
              </a:tabLst>
            </a:pPr>
            <a:r>
              <a:rPr lang="en-AU" sz="2400" dirty="0"/>
              <a:t>A40.x 	Streptococcal sepsis (Group A, B, D, enterococcus, s. pneumoniae)</a:t>
            </a:r>
          </a:p>
          <a:p>
            <a:pPr marL="895350">
              <a:tabLst>
                <a:tab pos="1612900" algn="l"/>
              </a:tabLst>
            </a:pPr>
            <a:r>
              <a:rPr lang="en-AU" sz="2400" dirty="0"/>
              <a:t>A41.x 	Other sepsis (staphylococcal, h. influenzae, gram negative, e. coli, pseudomonas)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32EB43-DF01-C699-A052-9FA268BB170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9231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40D5F30-CB2D-8CDA-6455-9A52DA170A5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SIRS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32EB43-DF01-C699-A052-9FA268BB170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A0982FC-2A69-F383-7318-A84641AF1956}"/>
              </a:ext>
            </a:extLst>
          </p:cNvPr>
          <p:cNvPicPr>
            <a:picLocks noGrp="1" noChangeAspect="1"/>
          </p:cNvPicPr>
          <p:nvPr>
            <p:ph sz="quarter" idx="1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1633" y="1476651"/>
            <a:ext cx="5439534" cy="44095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507609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665C5A0-66DD-55D3-5558-69B531C8B75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SIRS due to non-infectious aetiology</a:t>
            </a:r>
          </a:p>
          <a:p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5598D-F82E-7B11-1BED-722641A9C843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04722" y="2206292"/>
            <a:ext cx="11429999" cy="5112568"/>
          </a:xfrm>
        </p:spPr>
        <p:txBody>
          <a:bodyPr>
            <a:normAutofit/>
          </a:bodyPr>
          <a:lstStyle/>
          <a:p>
            <a:pPr marL="365760"/>
            <a:r>
              <a:rPr lang="en-US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SIRS, 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760"/>
            <a:r>
              <a:rPr lang="en-US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US" sz="24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non-infectious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aetiology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6450"/>
            <a:r>
              <a:rPr lang="en-US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assign a code first for the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aetiology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then R65.x </a:t>
            </a:r>
            <a:r>
              <a:rPr lang="en-AU" sz="24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Systemic inflammatory response syndrome [SIRS</a:t>
            </a:r>
            <a:r>
              <a:rPr lang="en-AU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47788"/>
            <a:r>
              <a:rPr lang="en-US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aetiology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infectious, 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78013"/>
            <a:r>
              <a:rPr lang="en-US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follow the guidelines for sepsis, severe sepsis, and septic shock.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373CBD-F320-1EBE-607C-EBA938932E7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09740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665C5A0-66DD-55D3-5558-69B531C8B75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SIRS due to non-infectious aetiology -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5598D-F82E-7B11-1BED-722641A9C843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en-AU" b="1" i="0" u="none" strike="noStrike" baseline="30000" dirty="0">
                <a:solidFill>
                  <a:srgbClr val="000000"/>
                </a:solidFill>
                <a:latin typeface=""/>
              </a:rPr>
              <a:t>EXAMPLE 1:</a:t>
            </a:r>
            <a:endParaRPr lang="en-AU" b="1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R="1130"/>
            <a:r>
              <a:rPr lang="en-US" b="0" i="0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A 55 year old male admitted to hospital with a diagnosis of severe acute pancreatitis (alcohol-induced) with documentation of systemic inflammatory response syndrome and acute multi-organ failure (renal and respiratory). 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</a:p>
          <a:p>
            <a:r>
              <a:rPr lang="en-US" b="0" i="0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Codes: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  <a:r>
              <a:rPr lang="en-US" b="0" i="0" u="none" strike="noStrike" baseline="30000" dirty="0">
                <a:solidFill>
                  <a:srgbClr val="020202"/>
                </a:solidFill>
                <a:latin typeface="Times New Roman" panose="02020603050405020304" pitchFamily="18" charset="0"/>
              </a:rPr>
              <a:t>K85.2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  <a:r>
              <a:rPr lang="en-US" b="0" i="1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Alcohol-induced acute pancreatitis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</a:p>
          <a:p>
            <a:r>
              <a:rPr lang="en-US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  <a:r>
              <a:rPr lang="en-US" b="0" i="0" u="none" strike="noStrike" baseline="30000" dirty="0">
                <a:solidFill>
                  <a:srgbClr val="020202"/>
                </a:solidFill>
                <a:latin typeface="Times New Roman" panose="02020603050405020304" pitchFamily="18" charset="0"/>
              </a:rPr>
              <a:t>R65.3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  <a:r>
              <a:rPr lang="en-US" b="0" i="1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Systemic inflammatory response syndrome [SIRS] of noninfectious origin with acute organ failure</a:t>
            </a:r>
            <a:endParaRPr lang="en-US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en-US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  <a:r>
              <a:rPr lang="en-US" b="0" i="0" u="none" strike="noStrike" baseline="30000" dirty="0">
                <a:solidFill>
                  <a:srgbClr val="020202"/>
                </a:solidFill>
                <a:latin typeface="Times New Roman" panose="02020603050405020304" pitchFamily="18" charset="0"/>
              </a:rPr>
              <a:t>F10.1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  <a:r>
              <a:rPr lang="en-US" b="0" i="1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Mental and </a:t>
            </a:r>
            <a:r>
              <a:rPr lang="en-US" b="0" i="1" u="none" strike="noStrike" baseline="30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behavioural</a:t>
            </a:r>
            <a:r>
              <a:rPr lang="en-US" b="0" i="1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 disorders due to use of alcohol, harmful use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</a:p>
          <a:p>
            <a:r>
              <a:rPr lang="en-US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  <a:r>
              <a:rPr lang="en-US" b="0" i="0" u="none" strike="noStrike" baseline="30000" dirty="0">
                <a:solidFill>
                  <a:srgbClr val="020202"/>
                </a:solidFill>
                <a:latin typeface="Times New Roman" panose="02020603050405020304" pitchFamily="18" charset="0"/>
              </a:rPr>
              <a:t>N17.9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  <a:r>
              <a:rPr lang="en-US" b="0" i="1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Acute kidney failure, unspecified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</a:p>
          <a:p>
            <a:r>
              <a:rPr lang="en-US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  <a:r>
              <a:rPr lang="en-US" b="0" i="0" u="none" strike="noStrike" baseline="30000" dirty="0">
                <a:solidFill>
                  <a:srgbClr val="020202"/>
                </a:solidFill>
                <a:latin typeface="Times New Roman" panose="02020603050405020304" pitchFamily="18" charset="0"/>
              </a:rPr>
              <a:t>J96.09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  <a:r>
              <a:rPr lang="en-US" b="0" i="1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Acute respiratory failure, type unspecified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373CBD-F320-1EBE-607C-EBA938932E7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2520299-9712-9F13-16C9-F87B3E716D6D}"/>
              </a:ext>
            </a:extLst>
          </p:cNvPr>
          <p:cNvSpPr txBox="1"/>
          <p:nvPr/>
        </p:nvSpPr>
        <p:spPr>
          <a:xfrm>
            <a:off x="776748" y="5653548"/>
            <a:ext cx="1068766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100" dirty="0">
                <a:solidFill>
                  <a:srgbClr val="00B0F0"/>
                </a:solidFill>
              </a:rPr>
              <a:t>Extracted from ICD-10-AM 11</a:t>
            </a:r>
            <a:r>
              <a:rPr lang="en-AU" sz="1100" baseline="30000" dirty="0">
                <a:solidFill>
                  <a:srgbClr val="00B0F0"/>
                </a:solidFill>
              </a:rPr>
              <a:t>th</a:t>
            </a:r>
            <a:r>
              <a:rPr lang="en-AU" sz="1100" dirty="0">
                <a:solidFill>
                  <a:srgbClr val="00B0F0"/>
                </a:solidFill>
              </a:rPr>
              <a:t> edition, ACS 0110</a:t>
            </a:r>
          </a:p>
        </p:txBody>
      </p:sp>
    </p:spTree>
    <p:extLst>
      <p:ext uri="{BB962C8B-B14F-4D97-AF65-F5344CB8AC3E}">
        <p14:creationId xmlns:p14="http://schemas.microsoft.com/office/powerpoint/2010/main" val="21425600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40D5F30-CB2D-8CDA-6455-9A52DA170A5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Severe sepsis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C76B7D-5D49-C65E-DD86-FE9E9FAA22F4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lang="en-US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Assign two codes for severe sepsis: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95350" lvl="0" indent="-342900"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 a code to identify the type of sepsis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95350" lvl="0" indent="-342900"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 code R65.1 </a:t>
            </a:r>
            <a:r>
              <a:rPr lang="en-US" sz="24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Severe sepsis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indicate the severity of the sepsis</a:t>
            </a:r>
          </a:p>
          <a:p>
            <a:pPr marL="895350" lvl="0" indent="-342900">
              <a:buFont typeface="Symbol" panose="05050102010706020507" pitchFamily="18" charset="2"/>
              <a:buChar char=""/>
            </a:pP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Note: 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See the instructions in the Tabular List under R65.1</a:t>
            </a:r>
            <a:r>
              <a:rPr lang="en-US" sz="24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Severe sepsis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48335">
              <a:tabLst>
                <a:tab pos="647700" algn="l"/>
                <a:tab pos="762000" algn="l"/>
              </a:tabLst>
            </a:pPr>
            <a:r>
              <a:rPr lang="en-AU" sz="24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Code first the type of sepsis (</a:t>
            </a:r>
            <a:r>
              <a:rPr lang="en-AU" sz="2400" i="1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Chapter 1</a:t>
            </a:r>
            <a:r>
              <a:rPr lang="en-AU" sz="24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AU" sz="2400" i="1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P36</a:t>
            </a:r>
            <a:r>
              <a:rPr lang="en-AU" sz="24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.-, </a:t>
            </a:r>
            <a:r>
              <a:rPr lang="en-AU" sz="2400" i="1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P37.52</a:t>
            </a:r>
            <a:r>
              <a:rPr lang="en-AU" sz="24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- </a:t>
            </a:r>
            <a:r>
              <a:rPr lang="en-AU" sz="2400" i="1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see Alphabetic Index</a:t>
            </a:r>
            <a:r>
              <a:rPr lang="en-AU" sz="24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Sepsis.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23645" indent="-575945">
              <a:tabLst>
                <a:tab pos="467995" algn="l"/>
                <a:tab pos="1002665" algn="l"/>
              </a:tabLst>
            </a:pPr>
            <a:r>
              <a:rPr lang="en-AU" sz="24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Use additional code(s) to identify type of acute organ failure.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32EB43-DF01-C699-A052-9FA268BB170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8439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665C5A0-66DD-55D3-5558-69B531C8B75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Septic shock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5598D-F82E-7B11-1BED-722641A9C843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635431" y="1052736"/>
            <a:ext cx="11429999" cy="5112568"/>
          </a:xfrm>
        </p:spPr>
        <p:txBody>
          <a:bodyPr>
            <a:normAutofit/>
          </a:bodyPr>
          <a:lstStyle/>
          <a:p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Assign two codes for septic shock: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41338" lvl="0" indent="-187325"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 a code to identify the type of sepsis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41338" lvl="0" indent="-187325"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 code R57.2 </a:t>
            </a:r>
            <a:r>
              <a:rPr lang="en-US" sz="24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Septic Shock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indicate the severity of the sepsis</a:t>
            </a:r>
          </a:p>
          <a:p>
            <a:pPr marL="541338" lvl="0" indent="-187325">
              <a:buFont typeface="Symbol" panose="05050102010706020507" pitchFamily="18" charset="2"/>
              <a:buChar char=""/>
            </a:pPr>
            <a:endParaRPr lang="en-US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4013" lvl="0"/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Note: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760"/>
            <a:r>
              <a:rPr lang="en-US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septic shock, 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/>
            <a:r>
              <a:rPr lang="en-US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US" sz="24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severe sepsis is also documented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82663"/>
            <a:r>
              <a:rPr lang="en-US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only code septic shock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(Severe sepsis is inherent in septic shock)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373CBD-F320-1EBE-607C-EBA938932E7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796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40D5F30-CB2D-8CDA-6455-9A52DA170A5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HIV / AIDS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C76B7D-5D49-C65E-DD86-FE9E9FAA22F4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en-AU" dirty="0"/>
              <a:t>HIV/AIDS should </a:t>
            </a:r>
            <a:r>
              <a:rPr lang="en-AU" u="sng" dirty="0"/>
              <a:t>always be coded </a:t>
            </a:r>
            <a:r>
              <a:rPr lang="en-AU" dirty="0"/>
              <a:t>when documented, EVEN if it does not meet the requirements of ACS 0002</a:t>
            </a:r>
          </a:p>
          <a:p>
            <a:endParaRPr lang="en-AU" dirty="0"/>
          </a:p>
          <a:p>
            <a:r>
              <a:rPr lang="en-AU" u="sng" dirty="0"/>
              <a:t>Codes:</a:t>
            </a:r>
          </a:p>
          <a:p>
            <a:pPr marL="467995" defTabSz="674688">
              <a:tabLst>
                <a:tab pos="1347788" algn="l"/>
              </a:tabLst>
            </a:pPr>
            <a:r>
              <a:rPr lang="en-AU" sz="24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R75</a:t>
            </a: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	</a:t>
            </a:r>
            <a:r>
              <a:rPr lang="en-AU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Laboratory evidence of human immunodeficiency virus [HIV]</a:t>
            </a:r>
            <a:b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(</a:t>
            </a:r>
            <a:r>
              <a:rPr lang="en-AU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ie</a:t>
            </a: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indeterminate/inconclusive evidence on serology testing)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2438" defTabSz="1347788"/>
            <a:r>
              <a:rPr lang="en-AU" sz="24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B23.0 	</a:t>
            </a:r>
            <a:r>
              <a:rPr lang="en-AU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Acute HIV infection syndrome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7995" defTabSz="1347788"/>
            <a:r>
              <a:rPr lang="en-AU" sz="24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Z21</a:t>
            </a: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n-AU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Asymptomatic human immunodeficiency virus [HIV] infection status </a:t>
            </a:r>
            <a:b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(</a:t>
            </a:r>
            <a:r>
              <a:rPr lang="en-AU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ie</a:t>
            </a: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infection status, HIV positive NOS)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7995">
              <a:tabLst>
                <a:tab pos="1347788" algn="l"/>
              </a:tabLst>
            </a:pPr>
            <a:r>
              <a:rPr lang="en-AU" sz="24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B20–B24</a:t>
            </a: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n-AU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Human immunodeficiency virus [HIV] disease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32EB43-DF01-C699-A052-9FA268BB170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6582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40D5F30-CB2D-8CDA-6455-9A52DA170A5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Z21 Asymptomatic human immunodeficiency virus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C76B7D-5D49-C65E-DD86-FE9E9FAA22F4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81000" y="2137467"/>
            <a:ext cx="11429999" cy="5112568"/>
          </a:xfrm>
        </p:spPr>
        <p:txBody>
          <a:bodyPr/>
          <a:lstStyle/>
          <a:p>
            <a:pPr marL="541338"/>
            <a:r>
              <a:rPr lang="en-US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Z21 </a:t>
            </a:r>
            <a:r>
              <a:rPr lang="en-AU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Asymptomatic human immunodeficiency virus [HIV] infection status</a:t>
            </a: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is not to be used for subsequent admissions where the patient has developed any HIV manifestations.  </a:t>
            </a:r>
          </a:p>
          <a:p>
            <a:pPr marL="541338"/>
            <a:endParaRPr lang="en-AU" sz="24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541338"/>
            <a:r>
              <a:rPr lang="en-AU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I</a:t>
            </a: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 B20 – B24 has been assigned in a previous admission, then Z21 cannot be assigned.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32EB43-DF01-C699-A052-9FA268BB170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1177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665C5A0-66DD-55D3-5558-69B531C8B75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HIV manifestation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5598D-F82E-7B11-1BED-722641A9C843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en-AU" dirty="0"/>
              <a:t>Admission of a patient with an HIV </a:t>
            </a:r>
            <a:r>
              <a:rPr lang="en-AU" b="1" dirty="0"/>
              <a:t>manifestation</a:t>
            </a:r>
            <a:r>
              <a:rPr lang="en-AU" dirty="0"/>
              <a:t> must be coded from the range:</a:t>
            </a:r>
          </a:p>
          <a:p>
            <a:endParaRPr lang="en-AU" dirty="0"/>
          </a:p>
          <a:p>
            <a:pPr marL="806450"/>
            <a:r>
              <a:rPr lang="en-AU" sz="3200" b="0" u="none" strike="noStrike" baseline="30000" dirty="0">
                <a:solidFill>
                  <a:srgbClr val="000000"/>
                </a:solidFill>
              </a:rPr>
              <a:t>B</a:t>
            </a:r>
            <a:r>
              <a:rPr lang="en-US" sz="3200" b="0" u="none" strike="noStrike" baseline="30000" dirty="0">
                <a:solidFill>
                  <a:srgbClr val="020202"/>
                </a:solidFill>
              </a:rPr>
              <a:t>20</a:t>
            </a:r>
            <a:r>
              <a:rPr lang="en-US" sz="3200" b="0" u="none" strike="noStrike" baseline="30000" dirty="0">
                <a:solidFill>
                  <a:srgbClr val="000000"/>
                </a:solidFill>
              </a:rPr>
              <a:t>  Human immunodeficiency virus [HIV] disease resulting in infectious and parasitic diseases</a:t>
            </a:r>
            <a:endParaRPr lang="en-US" sz="3200" b="0" u="none" strike="noStrike" baseline="0" dirty="0">
              <a:solidFill>
                <a:srgbClr val="000000"/>
              </a:solidFill>
            </a:endParaRPr>
          </a:p>
          <a:p>
            <a:pPr marL="806450"/>
            <a:r>
              <a:rPr lang="en-US" sz="3200" b="0" u="none" strike="noStrike" baseline="30000" dirty="0">
                <a:solidFill>
                  <a:srgbClr val="020202"/>
                </a:solidFill>
              </a:rPr>
              <a:t>B21</a:t>
            </a:r>
            <a:r>
              <a:rPr lang="en-US" sz="3200" baseline="30000" dirty="0">
                <a:solidFill>
                  <a:srgbClr val="000000"/>
                </a:solidFill>
              </a:rPr>
              <a:t> </a:t>
            </a:r>
            <a:r>
              <a:rPr lang="en-US" sz="3200" b="0" u="none" strike="noStrike" baseline="30000" dirty="0">
                <a:solidFill>
                  <a:srgbClr val="000000"/>
                </a:solidFill>
              </a:rPr>
              <a:t>Human immunodeficiency virus [HIV] disease resulting in malignant neoplasm</a:t>
            </a:r>
            <a:endParaRPr lang="en-US" sz="3200" b="0" u="none" strike="noStrike" baseline="0" dirty="0">
              <a:solidFill>
                <a:srgbClr val="000000"/>
              </a:solidFill>
            </a:endParaRPr>
          </a:p>
          <a:p>
            <a:pPr marL="806450"/>
            <a:r>
              <a:rPr lang="en-US" sz="3200" b="0" u="none" strike="noStrike" baseline="30000" dirty="0">
                <a:solidFill>
                  <a:srgbClr val="020202"/>
                </a:solidFill>
              </a:rPr>
              <a:t>B22 </a:t>
            </a:r>
            <a:r>
              <a:rPr lang="en-US" sz="3200" b="0" u="none" strike="noStrike" baseline="30000" dirty="0">
                <a:solidFill>
                  <a:srgbClr val="000000"/>
                </a:solidFill>
              </a:rPr>
              <a:t>Human immunodeficiency virus [HIV] disease resulting in other specified diseases</a:t>
            </a:r>
            <a:endParaRPr lang="en-US" sz="3200" b="0" u="none" strike="noStrike" baseline="0" dirty="0">
              <a:solidFill>
                <a:srgbClr val="000000"/>
              </a:solidFill>
            </a:endParaRPr>
          </a:p>
          <a:p>
            <a:pPr marL="806450"/>
            <a:r>
              <a:rPr lang="en-US" sz="3200" b="0" u="none" strike="noStrike" baseline="30000" dirty="0">
                <a:solidFill>
                  <a:srgbClr val="020202"/>
                </a:solidFill>
              </a:rPr>
              <a:t>B23.8 </a:t>
            </a:r>
            <a:r>
              <a:rPr lang="en-US" sz="3200" b="0" u="none" strike="noStrike" baseline="30000" dirty="0">
                <a:solidFill>
                  <a:srgbClr val="000000"/>
                </a:solidFill>
              </a:rPr>
              <a:t>Human immunodeficiency virus [HIV] disease resulting in other specified conditions</a:t>
            </a:r>
            <a:endParaRPr lang="en-US" sz="3200" b="0" u="none" strike="noStrike" baseline="0" dirty="0">
              <a:solidFill>
                <a:srgbClr val="000000"/>
              </a:solidFill>
            </a:endParaRPr>
          </a:p>
          <a:p>
            <a:pPr marL="806450"/>
            <a:r>
              <a:rPr lang="en-US" sz="3200" b="0" u="none" strike="noStrike" baseline="30000" dirty="0">
                <a:solidFill>
                  <a:srgbClr val="020202"/>
                </a:solidFill>
              </a:rPr>
              <a:t>B24 </a:t>
            </a:r>
            <a:r>
              <a:rPr lang="en-US" sz="3200" b="0" u="none" strike="noStrike" baseline="30000" dirty="0">
                <a:solidFill>
                  <a:srgbClr val="000000"/>
                </a:solidFill>
              </a:rPr>
              <a:t>Unspecified human immunodeficiency virus [HIV] disease</a:t>
            </a:r>
            <a:endParaRPr lang="en-AU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373CBD-F320-1EBE-607C-EBA938932E7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452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1752600" y="4114800"/>
            <a:ext cx="8129614" cy="533400"/>
          </a:xfrm>
        </p:spPr>
        <p:txBody>
          <a:bodyPr>
            <a:normAutofit/>
          </a:bodyPr>
          <a:lstStyle/>
          <a:p>
            <a:r>
              <a:rPr lang="en-US" dirty="0"/>
              <a:t>Prepared by:  </a:t>
            </a:r>
            <a:r>
              <a:rPr lang="en-US" cap="none" dirty="0"/>
              <a:t>Anna Coote &amp; Heather Grain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01792" y="1191169"/>
            <a:ext cx="698477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Infections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ICD-10-AM 11</a:t>
            </a:r>
            <a:r>
              <a:rPr lang="en-AU" sz="3200" baseline="30000" dirty="0">
                <a:solidFill>
                  <a:prstClr val="white"/>
                </a:solidFill>
                <a:latin typeface="Georgia" pitchFamily="18" charset="0"/>
              </a:rPr>
              <a:t>th</a:t>
            </a:r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 edition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endParaRPr lang="en-AU" sz="4800" dirty="0">
              <a:solidFill>
                <a:prstClr val="white"/>
              </a:solidFill>
              <a:latin typeface="Georgia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6D3EEF-DE4E-429D-8EC4-DDC531AFF587}" type="slidenum">
              <a:rPr lang="en-US">
                <a:solidFill>
                  <a:srgbClr val="262626"/>
                </a:solidFill>
                <a:latin typeface="Calibri"/>
              </a:rPr>
              <a:pPr/>
              <a:t>2</a:t>
            </a:fld>
            <a:endParaRPr lang="en-US" dirty="0">
              <a:solidFill>
                <a:srgbClr val="262626"/>
              </a:solidFill>
              <a:latin typeface="Calibri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3C748B-79C4-4C4B-886D-04138ED4B42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z="1400" dirty="0">
                <a:solidFill>
                  <a:srgbClr val="00B0F0"/>
                </a:solidFill>
              </a:rPr>
              <a:t>Clinical Coding Education</a:t>
            </a:r>
          </a:p>
          <a:p>
            <a:r>
              <a:rPr lang="en-US" sz="1100" dirty="0">
                <a:solidFill>
                  <a:srgbClr val="00B0F0"/>
                </a:solidFill>
              </a:rPr>
              <a:t>clinicalcodingeducation.com</a:t>
            </a:r>
          </a:p>
          <a:p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5078925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40D5F30-CB2D-8CDA-6455-9A52DA170A5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Sequencing HIV / AIDS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C76B7D-5D49-C65E-DD86-FE9E9FAA22F4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81702" y="1516832"/>
            <a:ext cx="11429999" cy="5112568"/>
          </a:xfrm>
        </p:spPr>
        <p:txBody>
          <a:bodyPr>
            <a:normAutofit/>
          </a:bodyPr>
          <a:lstStyle/>
          <a:p>
            <a:pPr marL="971550" indent="-342900">
              <a:buFont typeface="Arial" panose="020B0604020202020204" pitchFamily="34" charset="0"/>
              <a:buChar char="•"/>
            </a:pPr>
            <a:r>
              <a:rPr lang="en-US" sz="3200" b="0" i="0" u="none" strike="noStrike" baseline="30000" dirty="0">
                <a:solidFill>
                  <a:srgbClr val="000000"/>
                </a:solidFill>
              </a:rPr>
              <a:t>Determined by ACS 0001 principal diagnosis</a:t>
            </a:r>
            <a:endParaRPr lang="en-US" sz="3200" b="0" i="0" u="none" strike="noStrike" baseline="0" dirty="0">
              <a:solidFill>
                <a:srgbClr val="000000"/>
              </a:solidFill>
            </a:endParaRPr>
          </a:p>
          <a:p>
            <a:pPr marL="971550" indent="-342900">
              <a:buFont typeface="Arial" panose="020B0604020202020204" pitchFamily="34" charset="0"/>
              <a:buChar char="•"/>
            </a:pPr>
            <a:r>
              <a:rPr lang="en-US" sz="3200" b="0" i="0" u="none" strike="noStrike" baseline="30000" dirty="0">
                <a:solidFill>
                  <a:srgbClr val="000000"/>
                </a:solidFill>
              </a:rPr>
              <a:t>Determined by ACS 0002  - the reason for admission</a:t>
            </a:r>
            <a:endParaRPr lang="en-US" sz="3200" b="0" i="0" u="none" strike="noStrike" baseline="0" dirty="0">
              <a:solidFill>
                <a:srgbClr val="000000"/>
              </a:solidFill>
            </a:endParaRPr>
          </a:p>
          <a:p>
            <a:pPr marL="971550" indent="-342900">
              <a:buFont typeface="Arial" panose="020B0604020202020204" pitchFamily="34" charset="0"/>
              <a:buChar char="•"/>
            </a:pPr>
            <a:r>
              <a:rPr lang="en-US" sz="3200" b="0" i="0" u="none" strike="noStrike" baseline="30000" dirty="0">
                <a:solidFill>
                  <a:srgbClr val="000000"/>
                </a:solidFill>
              </a:rPr>
              <a:t>If the patient </a:t>
            </a:r>
            <a:r>
              <a:rPr lang="en-US" sz="3200" b="0" i="0" strike="noStrike" baseline="30000" dirty="0">
                <a:solidFill>
                  <a:srgbClr val="000000"/>
                </a:solidFill>
              </a:rPr>
              <a:t>has multiple manifestations </a:t>
            </a:r>
            <a:r>
              <a:rPr lang="en-US" sz="3200" b="0" i="0" u="none" strike="noStrike" baseline="30000" dirty="0">
                <a:solidFill>
                  <a:srgbClr val="000000"/>
                </a:solidFill>
              </a:rPr>
              <a:t>classifiable to </a:t>
            </a:r>
            <a:r>
              <a:rPr lang="en-US" sz="3200" b="0" i="0" u="sng" strike="noStrike" baseline="30000" dirty="0">
                <a:solidFill>
                  <a:srgbClr val="000000"/>
                </a:solidFill>
              </a:rPr>
              <a:t>two or more categories within </a:t>
            </a:r>
            <a:r>
              <a:rPr lang="en-US" sz="3200" b="0" i="0" u="sng" strike="noStrike" baseline="30000" dirty="0">
                <a:solidFill>
                  <a:srgbClr val="020202"/>
                </a:solidFill>
              </a:rPr>
              <a:t>B20–B24</a:t>
            </a:r>
            <a:r>
              <a:rPr lang="en-US" sz="3200" b="0" i="0" u="none" strike="noStrike" baseline="30000" dirty="0">
                <a:solidFill>
                  <a:srgbClr val="000000"/>
                </a:solidFill>
              </a:rPr>
              <a:t>, then code only the HIV code related to the principal diagnosis. </a:t>
            </a:r>
          </a:p>
          <a:p>
            <a:pPr marL="971550" indent="-342900">
              <a:buFont typeface="Arial" panose="020B0604020202020204" pitchFamily="34" charset="0"/>
              <a:buChar char="•"/>
            </a:pPr>
            <a:r>
              <a:rPr lang="en-US" sz="3200" baseline="30000" dirty="0">
                <a:solidFill>
                  <a:srgbClr val="000000"/>
                </a:solidFill>
              </a:rPr>
              <a:t>All manifestations of the HIV infection for the admission must be coded.</a:t>
            </a:r>
            <a:endParaRPr lang="en-AU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32EB43-DF01-C699-A052-9FA268BB170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897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665C5A0-66DD-55D3-5558-69B531C8B75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Viral Hepatitis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5598D-F82E-7B11-1BED-722641A9C843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2245031" y="1669232"/>
            <a:ext cx="11429999" cy="511256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AU" sz="2400" dirty="0"/>
              <a:t>Use the Index pathway</a:t>
            </a:r>
          </a:p>
          <a:p>
            <a:pPr marL="895350">
              <a:spcBef>
                <a:spcPts val="0"/>
              </a:spcBef>
            </a:pPr>
            <a:r>
              <a:rPr lang="en-AU" sz="2400" b="1" dirty="0"/>
              <a:t>Hepatitis</a:t>
            </a:r>
          </a:p>
          <a:p>
            <a:pPr marL="895350">
              <a:spcBef>
                <a:spcPts val="0"/>
              </a:spcBef>
            </a:pPr>
            <a:r>
              <a:rPr lang="en-AU" sz="2400" dirty="0"/>
              <a:t>- viral</a:t>
            </a:r>
          </a:p>
          <a:p>
            <a:pPr marL="895350">
              <a:spcBef>
                <a:spcPts val="0"/>
              </a:spcBef>
            </a:pPr>
            <a:r>
              <a:rPr lang="en-AU" sz="2400" dirty="0"/>
              <a:t>- - type</a:t>
            </a:r>
          </a:p>
          <a:p>
            <a:endParaRPr lang="en-AU" sz="2400" dirty="0"/>
          </a:p>
          <a:p>
            <a:pPr>
              <a:spcBef>
                <a:spcPts val="0"/>
              </a:spcBef>
            </a:pPr>
            <a:r>
              <a:rPr lang="en-AU" sz="2400" dirty="0"/>
              <a:t>The options are:</a:t>
            </a:r>
          </a:p>
          <a:p>
            <a:pPr marL="895350">
              <a:spcBef>
                <a:spcPts val="0"/>
              </a:spcBef>
            </a:pPr>
            <a:r>
              <a:rPr lang="en-AU" sz="2400" dirty="0"/>
              <a:t>- - (chronic) </a:t>
            </a:r>
            <a:r>
              <a:rPr lang="en-AU" sz="2400" dirty="0">
                <a:sym typeface="Wingdings" panose="05000000000000000000" pitchFamily="2" charset="2"/>
              </a:rPr>
              <a:t> the default code</a:t>
            </a:r>
            <a:endParaRPr lang="en-AU" sz="2400" dirty="0"/>
          </a:p>
          <a:p>
            <a:pPr marL="895350">
              <a:spcBef>
                <a:spcPts val="0"/>
              </a:spcBef>
            </a:pPr>
            <a:r>
              <a:rPr lang="en-AU" sz="2400" dirty="0"/>
              <a:t>- - acute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373CBD-F320-1EBE-607C-EBA938932E7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4570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665C5A0-66DD-55D3-5558-69B531C8B75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Viral Hepatitis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5598D-F82E-7B11-1BED-722641A9C843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10867" y="2223467"/>
            <a:ext cx="11429999" cy="5112568"/>
          </a:xfrm>
        </p:spPr>
        <p:txBody>
          <a:bodyPr/>
          <a:lstStyle/>
          <a:p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AU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Hepatitis B or C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4013"/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AU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documented as “hepatitis b”, or “hepatitis C+” or “history of hepatitis B or C”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82663"/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en-AU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assign the default code.</a:t>
            </a:r>
          </a:p>
          <a:p>
            <a:pPr marL="982663"/>
            <a:endParaRPr lang="en-AU" sz="2400" dirty="0">
              <a:solidFill>
                <a:srgbClr val="333333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82663"/>
            <a:endParaRPr lang="en-AU" sz="2400" dirty="0">
              <a:solidFill>
                <a:srgbClr val="333333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NOTE: that Z2251 and Z2252 are not used in the 11</a:t>
            </a:r>
            <a:r>
              <a:rPr lang="en-AU" sz="2400" baseline="300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AU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edition for documentation of “hepatitis b”, or “hepatitis C+” or “history of hepatitis B or C”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sz="1800" dirty="0"/>
          </a:p>
          <a:p>
            <a:endParaRPr lang="en-AU" sz="1800" dirty="0"/>
          </a:p>
          <a:p>
            <a:endParaRPr lang="en-AU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373CBD-F320-1EBE-607C-EBA938932E7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562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F844DB4-EC37-4F8A-98AE-2CE4930A48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Hepatitis </a:t>
            </a:r>
            <a:r>
              <a:rPr lang="en-AU"/>
              <a:t>– Index 11</a:t>
            </a:r>
            <a:r>
              <a:rPr lang="en-AU" baseline="30000"/>
              <a:t>th</a:t>
            </a:r>
            <a:r>
              <a:rPr lang="en-AU"/>
              <a:t> </a:t>
            </a:r>
            <a:r>
              <a:rPr lang="en-AU" dirty="0"/>
              <a:t>edition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24AC82A6-9F51-4A49-96B5-12A9CA375E54}"/>
              </a:ext>
            </a:extLst>
          </p:cNvPr>
          <p:cNvGraphicFramePr>
            <a:graphicFrameLocks noGrp="1"/>
          </p:cNvGraphicFramePr>
          <p:nvPr>
            <p:ph sz="quarter" idx="15"/>
          </p:nvPr>
        </p:nvGraphicFramePr>
        <p:xfrm>
          <a:off x="406401" y="1125538"/>
          <a:ext cx="11430000" cy="341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10085">
                  <a:extLst>
                    <a:ext uri="{9D8B030D-6E8A-4147-A177-3AD203B41FA5}">
                      <a16:colId xmlns:a16="http://schemas.microsoft.com/office/drawing/2014/main" val="764629580"/>
                    </a:ext>
                  </a:extLst>
                </a:gridCol>
                <a:gridCol w="5119915">
                  <a:extLst>
                    <a:ext uri="{9D8B030D-6E8A-4147-A177-3AD203B41FA5}">
                      <a16:colId xmlns:a16="http://schemas.microsoft.com/office/drawing/2014/main" val="29975958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sz="3200" dirty="0"/>
                        <a:t>6</a:t>
                      </a:r>
                      <a:r>
                        <a:rPr lang="en-AU" sz="3200" baseline="30000" dirty="0"/>
                        <a:t>th</a:t>
                      </a:r>
                      <a:r>
                        <a:rPr lang="en-AU" sz="3200" dirty="0"/>
                        <a:t> Edition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3200" dirty="0"/>
                        <a:t>11</a:t>
                      </a:r>
                      <a:r>
                        <a:rPr lang="en-AU" sz="3200" baseline="30000" dirty="0"/>
                        <a:t>th</a:t>
                      </a:r>
                      <a:r>
                        <a:rPr lang="en-AU" sz="3200" dirty="0"/>
                        <a:t> Edition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89231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44145" indent="-144145">
                        <a:tabLst>
                          <a:tab pos="71755" algn="l"/>
                          <a:tab pos="144145" algn="l"/>
                          <a:tab pos="215900" algn="l"/>
                          <a:tab pos="288290" algn="l"/>
                          <a:tab pos="431800" algn="l"/>
                          <a:tab pos="504190" algn="l"/>
                          <a:tab pos="575945" algn="l"/>
                          <a:tab pos="648335" algn="l"/>
                        </a:tabLst>
                      </a:pPr>
                      <a:r>
                        <a:rPr lang="en-A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Hepatitis</a:t>
                      </a:r>
                    </a:p>
                    <a:p>
                      <a:pPr marL="144145" indent="-144145">
                        <a:tabLst>
                          <a:tab pos="71755" algn="l"/>
                          <a:tab pos="144145" algn="l"/>
                          <a:tab pos="215900" algn="l"/>
                          <a:tab pos="288290" algn="l"/>
                          <a:tab pos="431800" algn="l"/>
                          <a:tab pos="504190" algn="l"/>
                          <a:tab pos="575945" algn="l"/>
                          <a:tab pos="648335" algn="l"/>
                        </a:tabLst>
                      </a:pPr>
                      <a:r>
                        <a:rPr lang="en-A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viral</a:t>
                      </a:r>
                    </a:p>
                    <a:p>
                      <a:pPr marL="144145" indent="-144145">
                        <a:tabLst>
                          <a:tab pos="71755" algn="l"/>
                          <a:tab pos="144145" algn="l"/>
                          <a:tab pos="215900" algn="l"/>
                          <a:tab pos="288290" algn="l"/>
                          <a:tab pos="431800" algn="l"/>
                          <a:tab pos="504190" algn="l"/>
                          <a:tab pos="575945" algn="l"/>
                          <a:tab pos="648335" algn="l"/>
                          <a:tab pos="791845" algn="l"/>
                        </a:tabLst>
                      </a:pPr>
                      <a:r>
                        <a:rPr lang="en-A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	-	type </a:t>
                      </a:r>
                    </a:p>
                    <a:p>
                      <a:pPr marL="215900" indent="-215900">
                        <a:tabLst>
                          <a:tab pos="71755" algn="l"/>
                          <a:tab pos="144145" algn="l"/>
                          <a:tab pos="215900" algn="l"/>
                          <a:tab pos="288290" algn="l"/>
                          <a:tab pos="431800" algn="l"/>
                          <a:tab pos="504190" algn="l"/>
                          <a:tab pos="575945" algn="l"/>
                          <a:tab pos="648335" algn="l"/>
                          <a:tab pos="791845" algn="l"/>
                        </a:tabLst>
                      </a:pPr>
                      <a:r>
                        <a:rPr lang="en-A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	-	-	B </a:t>
                      </a:r>
                      <a:r>
                        <a:rPr lang="en-AU" sz="18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B16.9 </a:t>
                      </a:r>
                    </a:p>
                    <a:p>
                      <a:pPr marL="288290" indent="-288290">
                        <a:tabLst>
                          <a:tab pos="71755" algn="l"/>
                          <a:tab pos="144145" algn="l"/>
                          <a:tab pos="215900" algn="l"/>
                          <a:tab pos="288290" algn="l"/>
                          <a:tab pos="431800" algn="l"/>
                          <a:tab pos="504190" algn="l"/>
                          <a:tab pos="575945" algn="l"/>
                          <a:tab pos="648335" algn="l"/>
                          <a:tab pos="791845" algn="l"/>
                        </a:tabLst>
                      </a:pPr>
                      <a:r>
                        <a:rPr lang="en-A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	-	-	-	with </a:t>
                      </a:r>
                    </a:p>
                    <a:p>
                      <a:pPr>
                        <a:tabLst>
                          <a:tab pos="71755" algn="l"/>
                          <a:tab pos="144145" algn="l"/>
                          <a:tab pos="215900" algn="l"/>
                          <a:tab pos="288290" algn="l"/>
                          <a:tab pos="431800" algn="l"/>
                          <a:tab pos="504190" algn="l"/>
                          <a:tab pos="575945" algn="l"/>
                          <a:tab pos="648335" algn="l"/>
                          <a:tab pos="791845" algn="l"/>
                        </a:tabLst>
                      </a:pPr>
                      <a:r>
                        <a:rPr lang="en-A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	-	-	-	-	delta-agent (coinfection) (without hepatic coma) B16.1 </a:t>
                      </a:r>
                    </a:p>
                    <a:p>
                      <a:pPr marL="431800" indent="-431800">
                        <a:tabLst>
                          <a:tab pos="71755" algn="l"/>
                          <a:tab pos="144145" algn="l"/>
                          <a:tab pos="215900" algn="l"/>
                          <a:tab pos="288290" algn="l"/>
                          <a:tab pos="431800" algn="l"/>
                          <a:tab pos="504190" algn="l"/>
                          <a:tab pos="575945" algn="l"/>
                          <a:tab pos="648335" algn="l"/>
                          <a:tab pos="791845" algn="l"/>
                        </a:tabLst>
                      </a:pPr>
                      <a:r>
                        <a:rPr lang="en-A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	-	-	-	-	-	with hepatic coma B16.0 </a:t>
                      </a:r>
                    </a:p>
                    <a:p>
                      <a:pPr>
                        <a:tabLst>
                          <a:tab pos="71755" algn="l"/>
                          <a:tab pos="144145" algn="l"/>
                          <a:tab pos="215900" algn="l"/>
                          <a:tab pos="288290" algn="l"/>
                          <a:tab pos="431800" algn="l"/>
                          <a:tab pos="504190" algn="l"/>
                          <a:tab pos="575945" algn="l"/>
                          <a:tab pos="648335" algn="l"/>
                          <a:tab pos="791845" algn="l"/>
                        </a:tabLst>
                      </a:pPr>
                      <a:r>
                        <a:rPr lang="en-A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	-	-	-	-	hepatic coma (without delta-agent coinfection) B16.2 </a:t>
                      </a:r>
                    </a:p>
                    <a:p>
                      <a:pPr marL="215900" indent="-215900">
                        <a:tabLst>
                          <a:tab pos="71755" algn="l"/>
                          <a:tab pos="144145" algn="l"/>
                          <a:tab pos="215900" algn="l"/>
                          <a:tab pos="288290" algn="l"/>
                          <a:tab pos="431800" algn="l"/>
                          <a:tab pos="504190" algn="l"/>
                          <a:tab pos="575945" algn="l"/>
                          <a:tab pos="648335" algn="l"/>
                          <a:tab pos="791845" algn="l"/>
                        </a:tabLst>
                      </a:pPr>
                      <a:r>
                        <a:rPr lang="en-A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	-	-	C </a:t>
                      </a:r>
                      <a:r>
                        <a:rPr lang="en-AU" sz="18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B17.1 </a:t>
                      </a:r>
                    </a:p>
                    <a:p>
                      <a:pPr marL="288290" indent="-288290">
                        <a:tabLst>
                          <a:tab pos="71755" algn="l"/>
                          <a:tab pos="144145" algn="l"/>
                          <a:tab pos="215900" algn="l"/>
                          <a:tab pos="288290" algn="l"/>
                          <a:tab pos="431800" algn="l"/>
                          <a:tab pos="504190" algn="l"/>
                          <a:tab pos="575945" algn="l"/>
                          <a:tab pos="648335" algn="l"/>
                        </a:tabLst>
                      </a:pPr>
                      <a:r>
                        <a:rPr lang="en-A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A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Hepatitis</a:t>
                      </a:r>
                    </a:p>
                    <a:p>
                      <a:r>
                        <a:rPr kumimoji="0" lang="en-A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viral</a:t>
                      </a:r>
                    </a:p>
                    <a:p>
                      <a:r>
                        <a:rPr kumimoji="0" lang="en-A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- type </a:t>
                      </a:r>
                    </a:p>
                    <a:p>
                      <a:r>
                        <a:rPr kumimoji="0" lang="en-A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- - B (chronic) (without delta-agent) </a:t>
                      </a:r>
                      <a:r>
                        <a:rPr kumimoji="0" lang="en-AU" sz="1800" dirty="0">
                          <a:solidFill>
                            <a:srgbClr val="00B0F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B18.1</a:t>
                      </a:r>
                    </a:p>
                    <a:p>
                      <a:r>
                        <a:rPr kumimoji="0" lang="en-A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- - - with delta-agent (hepatitis D) B18.0</a:t>
                      </a:r>
                    </a:p>
                    <a:p>
                      <a:r>
                        <a:rPr kumimoji="0" lang="en-A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- - - acute </a:t>
                      </a:r>
                      <a:r>
                        <a:rPr kumimoji="0" lang="en-AU" sz="1800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— see Hepatitis/viral/acute/type/B</a:t>
                      </a:r>
                      <a:r>
                        <a:rPr kumimoji="0" lang="en-A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kumimoji="0" lang="en-A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- - C (chronic) </a:t>
                      </a:r>
                      <a:r>
                        <a:rPr kumimoji="0" lang="en-AU" sz="1800" dirty="0">
                          <a:solidFill>
                            <a:srgbClr val="00B0F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B18.2</a:t>
                      </a:r>
                    </a:p>
                    <a:p>
                      <a:r>
                        <a:rPr kumimoji="0" lang="en-A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- - - acute B17.1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9905275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50211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28DA6E5-1F2D-2225-85A9-819D22C65A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Any 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F98FCE-3CB1-6C4A-9579-BC3F0672389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24</a:t>
            </a:fld>
            <a:endParaRPr lang="en-US" dirty="0"/>
          </a:p>
        </p:txBody>
      </p:sp>
      <p:pic>
        <p:nvPicPr>
          <p:cNvPr id="5" name="Picture 2" descr="http://www.martinwillisphotographs.com.au/files/media/thumbcache/12f/4eb/6e5/tasmanian-devils-mrw9598.jpg">
            <a:extLst>
              <a:ext uri="{FF2B5EF4-FFF2-40B4-BE49-F238E27FC236}">
                <a16:creationId xmlns:a16="http://schemas.microsoft.com/office/drawing/2014/main" id="{7D2C9D94-18A6-D635-1F2C-80CC7EFD7702}"/>
              </a:ext>
            </a:extLst>
          </p:cNvPr>
          <p:cNvPicPr>
            <a:picLocks noGrp="1" noChangeAspect="1" noChangeArrowheads="1"/>
          </p:cNvPicPr>
          <p:nvPr>
            <p:ph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1220242"/>
            <a:ext cx="6675718" cy="4861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42CA4C2-A54E-DDB3-2141-956DFC8490A3}"/>
              </a:ext>
            </a:extLst>
          </p:cNvPr>
          <p:cNvSpPr txBox="1"/>
          <p:nvPr/>
        </p:nvSpPr>
        <p:spPr>
          <a:xfrm>
            <a:off x="7252447" y="2357718"/>
            <a:ext cx="2205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/>
              <a:t>Tasmanian Devil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101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1752600" y="4114800"/>
            <a:ext cx="8129614" cy="533400"/>
          </a:xfrm>
        </p:spPr>
        <p:txBody>
          <a:bodyPr>
            <a:normAutofit/>
          </a:bodyPr>
          <a:lstStyle/>
          <a:p>
            <a:r>
              <a:rPr lang="en-US" dirty="0"/>
              <a:t>Prepared by:  </a:t>
            </a:r>
            <a:r>
              <a:rPr lang="en-US" cap="none" dirty="0"/>
              <a:t>Anna Coote &amp; Heather Grain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01792" y="1191169"/>
            <a:ext cx="698477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Infections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ICD-10-AM 11</a:t>
            </a:r>
            <a:r>
              <a:rPr lang="en-AU" sz="3200" baseline="30000" dirty="0">
                <a:solidFill>
                  <a:prstClr val="white"/>
                </a:solidFill>
                <a:latin typeface="Georgia" pitchFamily="18" charset="0"/>
              </a:rPr>
              <a:t>th</a:t>
            </a:r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 edition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endParaRPr lang="en-AU" sz="4800" dirty="0">
              <a:solidFill>
                <a:prstClr val="white"/>
              </a:solidFill>
              <a:latin typeface="Georgia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6D3EEF-DE4E-429D-8EC4-DDC531AFF587}" type="slidenum">
              <a:rPr lang="en-US">
                <a:solidFill>
                  <a:srgbClr val="262626"/>
                </a:solidFill>
                <a:latin typeface="Calibri"/>
              </a:rPr>
              <a:pPr/>
              <a:t>25</a:t>
            </a:fld>
            <a:endParaRPr lang="en-US" dirty="0">
              <a:solidFill>
                <a:srgbClr val="262626"/>
              </a:solidFill>
              <a:latin typeface="Calibri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3C748B-79C4-4C4B-886D-04138ED4B42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z="1400" dirty="0">
                <a:solidFill>
                  <a:srgbClr val="00B0F0"/>
                </a:solidFill>
              </a:rPr>
              <a:t>Clinical Coding Education</a:t>
            </a:r>
          </a:p>
          <a:p>
            <a:r>
              <a:rPr lang="en-US" sz="1100" dirty="0">
                <a:solidFill>
                  <a:srgbClr val="00B0F0"/>
                </a:solidFill>
              </a:rPr>
              <a:t>clinicalcodingeducation.com</a:t>
            </a:r>
          </a:p>
          <a:p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613576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A0624A2-3345-4DE9-BC37-1C42465AC7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Authors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/>
        <p:txBody>
          <a:bodyPr>
            <a:normAutofit fontScale="47500" lnSpcReduction="20000"/>
          </a:bodyPr>
          <a:lstStyle/>
          <a:p>
            <a:endParaRPr lang="en-AU" dirty="0"/>
          </a:p>
          <a:p>
            <a:r>
              <a:rPr lang="en-AU" sz="4200" dirty="0"/>
              <a:t>Anna Coote </a:t>
            </a:r>
            <a:r>
              <a:rPr lang="en-AU" sz="4200" dirty="0" err="1"/>
              <a:t>ADip</a:t>
            </a:r>
            <a:r>
              <a:rPr lang="en-AU" sz="4200" dirty="0"/>
              <a:t> MRA, Dip </a:t>
            </a:r>
            <a:r>
              <a:rPr lang="en-AU" sz="4200" dirty="0" err="1"/>
              <a:t>Tert</a:t>
            </a:r>
            <a:r>
              <a:rPr lang="en-AU" sz="4200" dirty="0"/>
              <a:t> ED, BA, MHP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Health Information Manger and Clinical Coding Educator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MPH University of NSW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Diploma of Tertiary Education, University of New England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Associate Diploma of Medical Record Administration, College of health Services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Bachelor or Arts, Macquarie University</a:t>
            </a:r>
          </a:p>
          <a:p>
            <a:endParaRPr lang="en-AU" sz="4200" dirty="0"/>
          </a:p>
          <a:p>
            <a:endParaRPr lang="en-AU" sz="4200" dirty="0"/>
          </a:p>
          <a:p>
            <a:r>
              <a:rPr lang="en-AU" sz="4200" dirty="0"/>
              <a:t>Heather Grain  </a:t>
            </a:r>
            <a:r>
              <a:rPr lang="en-AU" sz="4200" dirty="0" err="1"/>
              <a:t>ADip</a:t>
            </a:r>
            <a:r>
              <a:rPr lang="en-AU" sz="4200" dirty="0"/>
              <a:t> HIM, Dip TDD, </a:t>
            </a:r>
            <a:r>
              <a:rPr lang="en-AU" sz="4200" dirty="0" err="1"/>
              <a:t>GDip</a:t>
            </a:r>
            <a:r>
              <a:rPr lang="en-AU" sz="4200" dirty="0"/>
              <a:t> IS, MHI, FAIDH, FMU, FIAHSI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Director of Course Development eHealth Education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Designer and Project Manager </a:t>
            </a:r>
            <a:r>
              <a:rPr lang="en-AU" sz="4200" dirty="0" err="1"/>
              <a:t>eHRol</a:t>
            </a:r>
            <a:r>
              <a:rPr lang="en-AU" sz="4200" dirty="0"/>
              <a:t> - the Clinical Coder Training Tool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Convener ISO TC215 Health Informatics WG3 Semantic Content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Past Chair HL7 Terminology Authority and Co-Chair Vocabulary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Past Expert SNOMED International Education and representative to Quality and Implementation committees. </a:t>
            </a:r>
            <a:endParaRPr lang="en-AU" sz="4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r>
              <a:rPr lang="en-AU" dirty="0"/>
              <a:t> </a:t>
            </a:r>
            <a:endParaRPr lang="en-AU" sz="4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92175"/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95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C502522-B053-9177-36BF-E8D161EAE5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Documentation of infection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92BDD-6DC1-6124-C5E4-0C73D7E2931A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11277" y="1052736"/>
            <a:ext cx="11325121" cy="5184575"/>
          </a:xfrm>
        </p:spPr>
        <p:txBody>
          <a:bodyPr anchor="b">
            <a:normAutofit lnSpcReduction="10000"/>
          </a:bodyPr>
          <a:lstStyle/>
          <a:p>
            <a:pPr marL="717550" lvl="0">
              <a:lnSpc>
                <a:spcPct val="107000"/>
              </a:lnSpc>
            </a:pPr>
            <a:r>
              <a:rPr lang="en-AU" sz="2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Do not code infections from microbiology reports – the infection or infecting agent must be documented by the clinician in the clinical notes.</a:t>
            </a:r>
          </a:p>
          <a:p>
            <a:pPr marL="717550" lvl="0">
              <a:lnSpc>
                <a:spcPct val="107000"/>
              </a:lnSpc>
            </a:pPr>
            <a:endParaRPr lang="en-AU" sz="2200" u="sng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17550" lvl="0">
              <a:lnSpc>
                <a:spcPct val="107000"/>
              </a:lnSpc>
            </a:pPr>
            <a:r>
              <a:rPr lang="en-AU" sz="2200" u="sng" dirty="0">
                <a:ea typeface="Calibri" panose="020F0502020204030204" pitchFamily="34" charset="0"/>
                <a:cs typeface="Times New Roman" panose="02020603050405020304" pitchFamily="18" charset="0"/>
              </a:rPr>
              <a:t>Resistance</a:t>
            </a:r>
            <a:r>
              <a:rPr lang="en-AU" sz="2200" dirty="0">
                <a:ea typeface="Calibri" panose="020F0502020204030204" pitchFamily="34" charset="0"/>
                <a:cs typeface="Times New Roman" panose="02020603050405020304" pitchFamily="18" charset="0"/>
              </a:rPr>
              <a:t> of an infecting organism to a drug must be documented by a clinician before it can be coded.</a:t>
            </a:r>
            <a:endParaRPr lang="en-AU" sz="2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17550">
              <a:lnSpc>
                <a:spcPct val="107000"/>
              </a:lnSpc>
              <a:spcAft>
                <a:spcPts val="800"/>
              </a:spcAft>
            </a:pPr>
            <a:r>
              <a:rPr lang="en-AU" sz="2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See </a:t>
            </a:r>
            <a:r>
              <a:rPr lang="en-AU" sz="22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</a:t>
            </a:r>
            <a:r>
              <a:rPr lang="en-AU" sz="2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ACS 0010 General Abstraction Guidelines, example 3.</a:t>
            </a:r>
          </a:p>
          <a:p>
            <a:pPr marL="717550">
              <a:spcBef>
                <a:spcPts val="0"/>
              </a:spcBef>
            </a:pPr>
            <a:endParaRPr lang="en-AU" sz="2200" u="sng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17550">
              <a:spcBef>
                <a:spcPts val="0"/>
              </a:spcBef>
            </a:pPr>
            <a:r>
              <a:rPr lang="en-AU" sz="2200" u="sng" dirty="0">
                <a:ea typeface="Calibri" panose="020F0502020204030204" pitchFamily="34" charset="0"/>
                <a:cs typeface="Times New Roman" panose="02020603050405020304" pitchFamily="18" charset="0"/>
              </a:rPr>
              <a:t>Documentation of Sepsis</a:t>
            </a:r>
          </a:p>
          <a:p>
            <a:pPr marL="717550">
              <a:spcBef>
                <a:spcPts val="0"/>
              </a:spcBef>
            </a:pPr>
            <a:r>
              <a:rPr lang="en-AU" sz="2200" dirty="0">
                <a:ea typeface="Calibri" panose="020F0502020204030204" pitchFamily="34" charset="0"/>
                <a:cs typeface="Times New Roman" panose="02020603050405020304" pitchFamily="18" charset="0"/>
              </a:rPr>
              <a:t>When there is documentation of vague diagnostic terms such as “chest sepsis” or “biliary sepsis” coders should clarify with the treating clinician.</a:t>
            </a:r>
          </a:p>
          <a:p>
            <a:pPr marL="717550">
              <a:spcBef>
                <a:spcPts val="0"/>
              </a:spcBef>
            </a:pPr>
            <a:endParaRPr lang="en-AU" sz="2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17550">
              <a:spcBef>
                <a:spcPts val="0"/>
              </a:spcBef>
            </a:pPr>
            <a:r>
              <a:rPr lang="en-AU" sz="2200" u="sng" dirty="0">
                <a:ea typeface="Calibri" panose="020F0502020204030204" pitchFamily="34" charset="0"/>
                <a:cs typeface="Times New Roman" panose="02020603050405020304" pitchFamily="18" charset="0"/>
              </a:rPr>
              <a:t>Urosepsis</a:t>
            </a:r>
          </a:p>
          <a:p>
            <a:pPr marL="717550">
              <a:spcBef>
                <a:spcPts val="0"/>
              </a:spcBef>
            </a:pPr>
            <a:r>
              <a:rPr lang="en-AU" sz="2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See the index entry: </a:t>
            </a:r>
          </a:p>
          <a:p>
            <a:pPr marL="1258888">
              <a:spcBef>
                <a:spcPts val="0"/>
              </a:spcBef>
            </a:pPr>
            <a:r>
              <a:rPr lang="en-US" sz="3300" b="1" i="0" u="none" strike="noStrike" baseline="30000" dirty="0">
                <a:solidFill>
                  <a:srgbClr val="000000"/>
                </a:solidFill>
              </a:rPr>
              <a:t>Urosepsis</a:t>
            </a:r>
            <a:r>
              <a:rPr lang="en-US" sz="33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US" sz="3300" b="0" i="1" u="none" strike="noStrike" baseline="30000" dirty="0">
                <a:solidFill>
                  <a:srgbClr val="000000"/>
                </a:solidFill>
              </a:rPr>
              <a:t>— see </a:t>
            </a:r>
            <a:r>
              <a:rPr lang="en-US" sz="3300" b="0" i="1" u="none" strike="noStrike" baseline="30000" dirty="0">
                <a:solidFill>
                  <a:srgbClr val="020202"/>
                </a:solidFill>
              </a:rPr>
              <a:t>Sepsis</a:t>
            </a:r>
            <a:r>
              <a:rPr lang="en-US" sz="3300" b="0" i="1" u="none" strike="noStrike" baseline="30000" dirty="0">
                <a:solidFill>
                  <a:srgbClr val="000000"/>
                </a:solidFill>
              </a:rPr>
              <a:t> AND </a:t>
            </a:r>
            <a:r>
              <a:rPr lang="en-US" sz="3300" b="0" i="1" u="none" strike="noStrike" baseline="30000" dirty="0">
                <a:solidFill>
                  <a:srgbClr val="020202"/>
                </a:solidFill>
              </a:rPr>
              <a:t>Infection, infected (opportunistic)</a:t>
            </a:r>
            <a:r>
              <a:rPr lang="en-US" sz="3300" b="0" i="1" u="none" strike="noStrike" baseline="30000" dirty="0">
                <a:solidFill>
                  <a:srgbClr val="000000"/>
                </a:solidFill>
              </a:rPr>
              <a:t>/</a:t>
            </a:r>
            <a:r>
              <a:rPr lang="en-US" sz="3300" b="0" i="1" u="none" strike="noStrike" baseline="30000" dirty="0">
                <a:solidFill>
                  <a:srgbClr val="020202"/>
                </a:solidFill>
              </a:rPr>
              <a:t>urinary (tract)</a:t>
            </a:r>
            <a:r>
              <a:rPr lang="en-US" sz="3300" b="0" i="1" u="none" strike="noStrike" baseline="30000" dirty="0">
                <a:solidFill>
                  <a:srgbClr val="000000"/>
                </a:solidFill>
              </a:rPr>
              <a:t> NEC</a:t>
            </a: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7857C-1313-1741-D793-DC4ABB2E292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92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C502522-B053-9177-36BF-E8D161EAE5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Lead term for infections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92BDD-6DC1-6124-C5E4-0C73D7E2931A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pPr marL="685800">
              <a:lnSpc>
                <a:spcPct val="107000"/>
              </a:lnSpc>
              <a:spcAft>
                <a:spcPts val="800"/>
              </a:spcAft>
            </a:pPr>
            <a:r>
              <a:rPr lang="en-AU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Infection </a:t>
            </a:r>
            <a:endParaRPr lang="en-A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95350">
              <a:lnSpc>
                <a:spcPct val="107000"/>
              </a:lnSpc>
              <a:spcAft>
                <a:spcPts val="800"/>
              </a:spcAft>
            </a:pP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name of the infection (bacteria/virus/fungus) </a:t>
            </a:r>
          </a:p>
          <a:p>
            <a:pPr marL="1071563"/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7857C-1313-1741-D793-DC4ABB2E292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089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C502522-B053-9177-36BF-E8D161EAE5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Infection as the cause of disease classified elsewhere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92BDD-6DC1-6124-C5E4-0C73D7E2931A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78116" y="1208584"/>
            <a:ext cx="11429999" cy="5112568"/>
          </a:xfrm>
        </p:spPr>
        <p:txBody>
          <a:bodyPr>
            <a:normAutofit fontScale="92500"/>
          </a:bodyPr>
          <a:lstStyle/>
          <a:p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AU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 infecting organism is documented 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13"/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AU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infection is not part of the condition code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6450"/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en-AU" sz="24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assign a code from the range B96-B97</a:t>
            </a:r>
          </a:p>
          <a:p>
            <a:pPr indent="806450"/>
            <a:endParaRPr lang="en-AU" sz="2400" dirty="0">
              <a:solidFill>
                <a:srgbClr val="333333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2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example:</a:t>
            </a:r>
          </a:p>
          <a:p>
            <a:pPr marL="630555">
              <a:lnSpc>
                <a:spcPct val="107000"/>
              </a:lnSpc>
              <a:spcAft>
                <a:spcPts val="800"/>
              </a:spcAft>
            </a:pPr>
            <a:r>
              <a:rPr lang="en-AU" sz="2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Escherichia. coli (e. coli) urinary tract infection:</a:t>
            </a:r>
          </a:p>
          <a:p>
            <a:pPr marL="630555">
              <a:lnSpc>
                <a:spcPct val="107000"/>
              </a:lnSpc>
              <a:spcAft>
                <a:spcPts val="800"/>
              </a:spcAft>
            </a:pPr>
            <a:r>
              <a:rPr lang="en-A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N39.0 Urinary Tract Infection </a:t>
            </a: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 the condition</a:t>
            </a:r>
            <a:endParaRPr lang="en-A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30555">
              <a:lnSpc>
                <a:spcPct val="107000"/>
              </a:lnSpc>
              <a:spcAft>
                <a:spcPts val="800"/>
              </a:spcAft>
            </a:pP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B96.2 Escherichia Coli causing the urinary tract infection </a:t>
            </a: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 infecting organism</a:t>
            </a:r>
            <a:endParaRPr lang="en-A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30555">
              <a:lnSpc>
                <a:spcPct val="107000"/>
              </a:lnSpc>
              <a:spcAft>
                <a:spcPts val="800"/>
              </a:spcAft>
            </a:pP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630555">
              <a:lnSpc>
                <a:spcPct val="107000"/>
              </a:lnSpc>
              <a:spcAft>
                <a:spcPts val="800"/>
              </a:spcAft>
            </a:pPr>
            <a:r>
              <a:rPr lang="en-AU" sz="2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Escherichia coli infection:</a:t>
            </a:r>
          </a:p>
          <a:p>
            <a:pPr marL="630555">
              <a:lnSpc>
                <a:spcPct val="107000"/>
              </a:lnSpc>
              <a:spcAft>
                <a:spcPts val="800"/>
              </a:spcAft>
            </a:pPr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A49.8 Escherichia Coli not stated to be causing a condition.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7857C-1313-1741-D793-DC4ABB2E292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667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40D5F30-CB2D-8CDA-6455-9A52DA170A5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ACS 0112 Infection with drug resistant microorganisms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C76B7D-5D49-C65E-DD86-FE9E9FAA22F4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rmAutofit/>
          </a:bodyPr>
          <a:lstStyle/>
          <a:p>
            <a:pPr marL="895350"/>
            <a:r>
              <a:rPr lang="en-AU" b="1" dirty="0"/>
              <a:t>Resistance</a:t>
            </a:r>
            <a:endParaRPr lang="en-AU" sz="1400" b="1" dirty="0"/>
          </a:p>
          <a:p>
            <a:pPr marL="1347788"/>
            <a:r>
              <a:rPr lang="en-AU" sz="20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- antibiotic(s) </a:t>
            </a:r>
            <a:r>
              <a:rPr lang="en-AU" sz="2000" b="0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Z06.60</a:t>
            </a:r>
            <a:endParaRPr lang="en-AU" sz="20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1347788"/>
            <a:r>
              <a:rPr lang="en-AU" sz="20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-</a:t>
            </a:r>
            <a:r>
              <a:rPr lang="en-AU" sz="2000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AU" sz="20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- beta-lactam </a:t>
            </a:r>
            <a:r>
              <a:rPr lang="en-AU" sz="2000" b="0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Z06.50</a:t>
            </a:r>
            <a:endParaRPr lang="en-AU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1347788"/>
            <a:r>
              <a:rPr lang="pt-BR" sz="20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- - - extended spectrum beta-lactamase (ESBL) </a:t>
            </a:r>
            <a:r>
              <a:rPr lang="pt-BR" sz="2000" b="0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Z06.53</a:t>
            </a:r>
            <a:endParaRPr lang="pt-BR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1347788"/>
            <a:r>
              <a:rPr lang="en-US" sz="20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-</a:t>
            </a:r>
            <a:r>
              <a:rPr lang="en-US" sz="2000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- - methicillin (cloxacillin) (dicloxacillin) (flucloxacillin) (oxacillin) </a:t>
            </a:r>
            <a:r>
              <a:rPr lang="en-US" sz="2000" b="0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Z06.52</a:t>
            </a:r>
            <a:endParaRPr lang="en-US" sz="20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1347788" lvl="1" indent="0"/>
            <a:r>
              <a:rPr lang="en-AU" sz="20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- - - penicillin (amoxicillin) (ampicillin) </a:t>
            </a:r>
            <a:r>
              <a:rPr lang="en-AU" sz="2000" b="0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Z06.51</a:t>
            </a:r>
            <a:endParaRPr lang="en-AU" sz="20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1347788" lvl="1" indent="0"/>
            <a:r>
              <a:rPr lang="en-AU" sz="20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- - - specified (carbapenems) (cephalosporins) (monobactams) NEC </a:t>
            </a:r>
            <a:r>
              <a:rPr lang="en-AU" sz="2000" b="0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Z06.58</a:t>
            </a:r>
            <a:endParaRPr lang="en-AU" sz="20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1347788"/>
            <a:r>
              <a:rPr lang="en-AU" sz="20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- - multiple </a:t>
            </a:r>
            <a:r>
              <a:rPr lang="en-AU" sz="2000" b="0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Z06.67</a:t>
            </a:r>
            <a:endParaRPr lang="en-AU" sz="20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1347788"/>
            <a:r>
              <a:rPr lang="en-AU" sz="20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- - quinolones </a:t>
            </a:r>
            <a:r>
              <a:rPr lang="en-AU" sz="2000" b="0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Z06.63</a:t>
            </a:r>
            <a:endParaRPr lang="en-AU" sz="20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1347788"/>
            <a:r>
              <a:rPr lang="en-AU" sz="20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- - specified (single) NEC </a:t>
            </a:r>
            <a:r>
              <a:rPr lang="en-AU" sz="2000" b="0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Z06.69</a:t>
            </a:r>
            <a:endParaRPr lang="en-AU" sz="20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1347788"/>
            <a:r>
              <a:rPr lang="en-AU" sz="20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- - vancomycin </a:t>
            </a:r>
            <a:r>
              <a:rPr lang="en-AU" sz="2000" b="0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Z06.61</a:t>
            </a:r>
            <a:endParaRPr lang="en-AU" sz="20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1347788" lvl="1" indent="0"/>
            <a:r>
              <a:rPr lang="en-AU" sz="20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- - other related </a:t>
            </a:r>
            <a:r>
              <a:rPr lang="en-AU" sz="2000" b="0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Z06.62</a:t>
            </a:r>
            <a:endParaRPr lang="en-AU" sz="20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1347788"/>
            <a:r>
              <a:rPr lang="en-AU" sz="20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- Etc.</a:t>
            </a:r>
            <a:endParaRPr lang="en-AU" sz="20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895350"/>
            <a:endParaRPr lang="en-AU" b="1" dirty="0"/>
          </a:p>
          <a:p>
            <a:endParaRPr lang="en-AU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32EB43-DF01-C699-A052-9FA268BB170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529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665C5A0-66DD-55D3-5558-69B531C8B75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MRSA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5598D-F82E-7B11-1BED-722641A9C843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marL="685800" marR="780415">
              <a:lnSpc>
                <a:spcPct val="107000"/>
              </a:lnSpc>
              <a:spcAft>
                <a:spcPts val="800"/>
              </a:spcAft>
            </a:pPr>
            <a:r>
              <a:rPr lang="en-A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“Traditionally the M refers to methicillin and this is still the commonest use of the term MRSA” </a:t>
            </a:r>
          </a:p>
          <a:p>
            <a:pPr marL="450215" marR="780415">
              <a:lnSpc>
                <a:spcPct val="107000"/>
              </a:lnSpc>
              <a:spcAft>
                <a:spcPts val="800"/>
              </a:spcAft>
            </a:pPr>
            <a:r>
              <a:rPr lang="en-A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AU" sz="18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</a:t>
            </a:r>
            <a:r>
              <a:rPr lang="en-A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Multi-Resistant SA </a:t>
            </a:r>
          </a:p>
          <a:p>
            <a:pPr marL="685800">
              <a:lnSpc>
                <a:spcPct val="107000"/>
              </a:lnSpc>
              <a:spcAft>
                <a:spcPts val="800"/>
              </a:spcAft>
            </a:pPr>
            <a:r>
              <a:rPr lang="en-AU" sz="18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en-AU" sz="18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 of the agents is Methicillin </a:t>
            </a:r>
          </a:p>
          <a:p>
            <a:pPr marL="914400">
              <a:lnSpc>
                <a:spcPct val="107000"/>
              </a:lnSpc>
              <a:spcAft>
                <a:spcPts val="800"/>
              </a:spcAft>
            </a:pPr>
            <a:r>
              <a:rPr lang="en-AU" sz="18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THEN</a:t>
            </a:r>
            <a:r>
              <a:rPr lang="en-AU" sz="18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code Z06.52 Methicillin resistant agent </a:t>
            </a:r>
          </a:p>
          <a:p>
            <a:pPr marL="900430">
              <a:lnSpc>
                <a:spcPct val="107000"/>
              </a:lnSpc>
              <a:spcAft>
                <a:spcPts val="800"/>
              </a:spcAft>
            </a:pPr>
            <a:r>
              <a:rPr lang="en-A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AU" sz="18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</a:t>
            </a:r>
            <a:r>
              <a:rPr lang="en-AU" sz="18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Multi-Resistant SA </a:t>
            </a:r>
          </a:p>
          <a:p>
            <a:pPr marL="685800">
              <a:lnSpc>
                <a:spcPct val="107000"/>
              </a:lnSpc>
              <a:spcAft>
                <a:spcPts val="800"/>
              </a:spcAft>
            </a:pPr>
            <a:r>
              <a:rPr lang="en-AU" sz="18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en-AU" sz="18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 of the agents is NOT Methicillin </a:t>
            </a:r>
          </a:p>
          <a:p>
            <a:pPr marL="914400">
              <a:lnSpc>
                <a:spcPct val="107000"/>
              </a:lnSpc>
              <a:spcAft>
                <a:spcPts val="800"/>
              </a:spcAft>
            </a:pPr>
            <a:r>
              <a:rPr lang="en-AU" sz="18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THEN</a:t>
            </a:r>
            <a:r>
              <a:rPr lang="en-AU" sz="18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code Z06.67 Agent resistant to multiple antibiotics (assuming that the other drugs are not documented). </a:t>
            </a:r>
          </a:p>
          <a:p>
            <a:pPr marL="1371600">
              <a:lnSpc>
                <a:spcPct val="107000"/>
              </a:lnSpc>
              <a:spcAft>
                <a:spcPts val="800"/>
              </a:spcAft>
            </a:pPr>
            <a:r>
              <a:rPr lang="en-AU" sz="18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ELSE</a:t>
            </a:r>
            <a:r>
              <a:rPr lang="en-AU" sz="18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assign a code for each documented drug (Read the description of MRSA in </a:t>
            </a:r>
            <a:r>
              <a:rPr lang="en-AU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</a:t>
            </a:r>
            <a:r>
              <a:rPr lang="en-A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ACS 0112)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373CBD-F320-1EBE-607C-EBA938932E7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439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40D5F30-CB2D-8CDA-6455-9A52DA170A5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NORSA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C76B7D-5D49-C65E-DD86-FE9E9FAA22F4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232308" y="2098137"/>
            <a:ext cx="11429999" cy="5112568"/>
          </a:xfrm>
        </p:spPr>
        <p:txBody>
          <a:bodyPr/>
          <a:lstStyle/>
          <a:p>
            <a:pPr marL="452438"/>
            <a:r>
              <a:rPr lang="en-AU" dirty="0"/>
              <a:t>For NORSA assign the codes:</a:t>
            </a:r>
          </a:p>
          <a:p>
            <a:pPr marL="452438"/>
            <a:endParaRPr lang="en-AU" dirty="0"/>
          </a:p>
          <a:p>
            <a:pPr marL="1071563">
              <a:lnSpc>
                <a:spcPct val="107000"/>
              </a:lnSpc>
              <a:spcAft>
                <a:spcPts val="800"/>
              </a:spcAft>
            </a:pPr>
            <a:r>
              <a:rPr lang="en-A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B95.6 Staphylococcus aureus as the cause of disease classified to other chapters </a:t>
            </a:r>
          </a:p>
          <a:p>
            <a:pPr marL="1071563">
              <a:lnSpc>
                <a:spcPct val="107000"/>
              </a:lnSpc>
              <a:spcAft>
                <a:spcPts val="800"/>
              </a:spcAft>
            </a:pPr>
            <a:r>
              <a:rPr lang="en-A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Z06.52 Resistance to methicillin</a:t>
            </a:r>
          </a:p>
          <a:p>
            <a:pPr marL="628650"/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32EB43-DF01-C699-A052-9FA268BB170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266942"/>
      </p:ext>
    </p:extLst>
  </p:cSld>
  <p:clrMapOvr>
    <a:masterClrMapping/>
  </p:clrMapOvr>
</p:sld>
</file>

<file path=ppt/theme/theme1.xml><?xml version="1.0" encoding="utf-8"?>
<a:theme xmlns:a="http://schemas.openxmlformats.org/drawingml/2006/main" name="Pitchbook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4733</TotalTime>
  <Words>1915</Words>
  <Application>Microsoft Office PowerPoint</Application>
  <PresentationFormat>Widescreen</PresentationFormat>
  <Paragraphs>272</Paragraphs>
  <Slides>25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Calibri</vt:lpstr>
      <vt:lpstr>Century</vt:lpstr>
      <vt:lpstr>Georgia</vt:lpstr>
      <vt:lpstr>Symbol</vt:lpstr>
      <vt:lpstr>Times New Roman</vt:lpstr>
      <vt:lpstr>Pitchbook</vt:lpstr>
      <vt:lpstr>PowerPoint Presentation</vt:lpstr>
      <vt:lpstr>Prepared by:  Anna Coote &amp; Heather Grain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Prepared by:  Anna Coote &amp; Heather Grain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</dc:creator>
  <cp:lastModifiedBy>Anna Coote</cp:lastModifiedBy>
  <cp:revision>188</cp:revision>
  <dcterms:created xsi:type="dcterms:W3CDTF">2020-08-15T04:34:47Z</dcterms:created>
  <dcterms:modified xsi:type="dcterms:W3CDTF">2022-10-24T21:28:37Z</dcterms:modified>
</cp:coreProperties>
</file>