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550" r:id="rId2"/>
    <p:sldId id="358" r:id="rId3"/>
    <p:sldId id="428" r:id="rId4"/>
    <p:sldId id="542" r:id="rId5"/>
    <p:sldId id="543" r:id="rId6"/>
    <p:sldId id="544" r:id="rId7"/>
    <p:sldId id="549" r:id="rId8"/>
    <p:sldId id="54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9" autoAdjust="0"/>
    <p:restoredTop sz="95346" autoAdjust="0"/>
  </p:normalViewPr>
  <p:slideViewPr>
    <p:cSldViewPr snapToGrid="0">
      <p:cViewPr varScale="1">
        <p:scale>
          <a:sx n="107" d="100"/>
          <a:sy n="107" d="100"/>
        </p:scale>
        <p:origin x="132" y="162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You don’t want to get in the way of an </a:t>
            </a:r>
            <a:r>
              <a:rPr lang="en-AU"/>
              <a:t>angry cassowary!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7027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All of these terms are found as lead terms in the Disease Index.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9564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While we are looking at electrolyte disorders, we may as well also look at mineral metabolism disorders.</a:t>
            </a:r>
          </a:p>
          <a:p>
            <a:r>
              <a:rPr lang="en-AU" dirty="0"/>
              <a:t>Lead terms are </a:t>
            </a:r>
            <a:r>
              <a:rPr lang="en-AU"/>
              <a:t>commonly </a:t>
            </a:r>
            <a:r>
              <a:rPr lang="en-AU" b="1"/>
              <a:t>Hypo-</a:t>
            </a:r>
            <a:r>
              <a:rPr lang="en-AU" b="0"/>
              <a:t> or </a:t>
            </a:r>
            <a:r>
              <a:rPr lang="en-AU" b="1"/>
              <a:t>Hyper-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732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Where dehydration meets the requirements of ACS 0001 or ACS 0002 – it should be coded.  </a:t>
            </a:r>
          </a:p>
          <a:p>
            <a:r>
              <a:rPr lang="en-AU" dirty="0" err="1"/>
              <a:t>Dehydraton</a:t>
            </a:r>
            <a:r>
              <a:rPr lang="en-AU" dirty="0"/>
              <a:t> cannot be coded on the basis of IV fluids, without documentation of “dehydration” or “hypovolaemia”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7807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78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C641F9-46FB-CD5F-7F42-AFFE88C1F9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Scary!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889DB-8E03-5FA0-620D-EE72EF2F0C1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Why the cassowary is the world's most dangerous bird | Guinness World  Records">
            <a:extLst>
              <a:ext uri="{FF2B5EF4-FFF2-40B4-BE49-F238E27FC236}">
                <a16:creationId xmlns:a16="http://schemas.microsoft.com/office/drawing/2014/main" id="{CAB38152-DEB9-5ADB-C496-C6C0AA9CBA92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722" y="1125538"/>
            <a:ext cx="9073356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141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3612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Electrolyte disturbances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E87 Other disorders of fluid, electrolyte and acid-base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806450"/>
            <a:r>
              <a:rPr lang="en-AU" b="0" i="0" u="none" strike="noStrike" baseline="30000" dirty="0"/>
              <a:t>E87.0	Hyperosmolality and </a:t>
            </a:r>
            <a:r>
              <a:rPr lang="en-AU" b="0" i="0" u="none" strike="noStrike" baseline="30000" dirty="0" err="1"/>
              <a:t>hypernatraemia</a:t>
            </a:r>
            <a:endParaRPr lang="en-AU" b="0" i="0" u="none" strike="noStrike" baseline="0" dirty="0">
              <a:solidFill>
                <a:srgbClr val="FFFFFF"/>
              </a:solidFill>
            </a:endParaRPr>
          </a:p>
          <a:p>
            <a:pPr marL="806450"/>
            <a:r>
              <a:rPr lang="en-AU" b="0" i="0" u="none" strike="noStrike" baseline="30000" dirty="0"/>
              <a:t>E87.1	Hypo-osmolality and hyponatraemia</a:t>
            </a:r>
            <a:endParaRPr lang="en-AU" b="0" i="0" u="none" strike="noStrike" baseline="0" dirty="0">
              <a:solidFill>
                <a:srgbClr val="FFFFFF"/>
              </a:solidFill>
            </a:endParaRPr>
          </a:p>
          <a:p>
            <a:pPr marL="806450"/>
            <a:r>
              <a:rPr lang="pt-BR" b="0" i="0" u="none" strike="noStrike" baseline="30000" dirty="0"/>
              <a:t>E87.2	Acidosis </a:t>
            </a:r>
            <a:endParaRPr lang="pt-BR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b="0" i="0" u="none" strike="noStrike" baseline="30000" dirty="0"/>
              <a:t>E87.3	Alkalosis</a:t>
            </a:r>
            <a:endParaRPr lang="en-AU" b="0" i="0" u="none" strike="noStrike" baseline="0" dirty="0">
              <a:solidFill>
                <a:srgbClr val="FFFFFF"/>
              </a:solidFill>
            </a:endParaRPr>
          </a:p>
          <a:p>
            <a:pPr marL="806450"/>
            <a:r>
              <a:rPr lang="en-US" b="0" i="0" u="none" strike="noStrike" baseline="30000" dirty="0"/>
              <a:t>E87.4	Mixed disorder of acid-base balance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806450"/>
            <a:r>
              <a:rPr lang="en-AU" b="0" i="0" u="none" strike="noStrike" baseline="30000" dirty="0"/>
              <a:t>E87.5	Hyperkalaemia</a:t>
            </a:r>
            <a:endParaRPr lang="en-AU" b="0" i="0" u="none" strike="noStrike" baseline="0" dirty="0">
              <a:solidFill>
                <a:srgbClr val="FFFFFF"/>
              </a:solidFill>
            </a:endParaRPr>
          </a:p>
          <a:p>
            <a:pPr marL="806450"/>
            <a:r>
              <a:rPr lang="en-AU" b="0" i="0" u="none" strike="noStrike" baseline="30000" dirty="0"/>
              <a:t>E87.6	Hypokalaemia</a:t>
            </a:r>
            <a:endParaRPr lang="en-AU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b="0" i="0" u="none" strike="noStrike" baseline="30000" dirty="0"/>
              <a:t>E87.7	Fluid overload</a:t>
            </a:r>
            <a:endParaRPr lang="en-AU" b="0" i="0" u="none" strike="noStrike" baseline="0" dirty="0">
              <a:solidFill>
                <a:srgbClr val="FFFFFF"/>
              </a:solidFill>
            </a:endParaRPr>
          </a:p>
          <a:p>
            <a:pPr marL="806450"/>
            <a:r>
              <a:rPr lang="en-US" b="0" i="0" u="none" strike="noStrike" baseline="30000" dirty="0"/>
              <a:t>E87.8	Other disorders of electrolyte and fluid balance, not elsewhere classified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E83  Disorders of mineral metabolism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717550"/>
            <a:r>
              <a:rPr lang="en-US" b="0" i="0" u="none" strike="noStrike" baseline="30000" dirty="0"/>
              <a:t>E83.0	Disorders of </a:t>
            </a:r>
            <a:r>
              <a:rPr lang="en-US" b="1" i="0" u="none" strike="noStrike" baseline="30000" dirty="0"/>
              <a:t>copper</a:t>
            </a:r>
            <a:r>
              <a:rPr lang="en-US" b="0" i="0" u="none" strike="noStrike" baseline="30000" dirty="0"/>
              <a:t> metabolism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717550"/>
            <a:r>
              <a:rPr lang="en-US" b="0" i="0" u="none" strike="noStrike" baseline="30000" dirty="0"/>
              <a:t>E83.1	Disorders of </a:t>
            </a:r>
            <a:r>
              <a:rPr lang="en-US" b="1" i="0" u="none" strike="noStrike" baseline="30000" dirty="0"/>
              <a:t>iron</a:t>
            </a:r>
            <a:r>
              <a:rPr lang="en-US" b="0" i="0" u="none" strike="noStrike" baseline="30000" dirty="0"/>
              <a:t> metabolism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717550"/>
            <a:r>
              <a:rPr lang="en-US" b="0" i="0" u="none" strike="noStrike" baseline="30000" dirty="0"/>
              <a:t>E83.2	Disorders of </a:t>
            </a:r>
            <a:r>
              <a:rPr lang="en-US" b="1" i="0" u="none" strike="noStrike" baseline="30000" dirty="0"/>
              <a:t>zinc</a:t>
            </a:r>
            <a:r>
              <a:rPr lang="en-US" b="0" i="0" u="none" strike="noStrike" baseline="30000" dirty="0"/>
              <a:t> metabolism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717550"/>
            <a:r>
              <a:rPr lang="en-US" b="0" i="0" u="none" strike="noStrike" baseline="30000" dirty="0"/>
              <a:t>E83.3	Disorders of </a:t>
            </a:r>
            <a:r>
              <a:rPr lang="en-US" b="1" i="0" u="none" strike="noStrike" baseline="30000" dirty="0"/>
              <a:t>phosphorus</a:t>
            </a:r>
            <a:r>
              <a:rPr lang="en-US" b="0" i="0" u="none" strike="noStrike" baseline="30000" dirty="0"/>
              <a:t> metabolism and phosphatases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717550"/>
            <a:r>
              <a:rPr lang="en-US" b="0" i="0" u="none" strike="noStrike" baseline="30000" dirty="0"/>
              <a:t>E83.4	Disorders of </a:t>
            </a:r>
            <a:r>
              <a:rPr lang="en-US" b="1" i="0" u="none" strike="noStrike" baseline="30000" dirty="0"/>
              <a:t>magnesium</a:t>
            </a:r>
            <a:r>
              <a:rPr lang="en-US" b="0" i="0" u="none" strike="noStrike" baseline="30000" dirty="0"/>
              <a:t> metabolism</a:t>
            </a: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717550"/>
            <a:r>
              <a:rPr lang="en-US" b="0" i="0" u="none" strike="noStrike" baseline="30000" dirty="0"/>
              <a:t>E83.5	Disorders of </a:t>
            </a:r>
            <a:r>
              <a:rPr lang="en-US" b="1" i="0" u="none" strike="noStrike" baseline="30000" dirty="0"/>
              <a:t>calcium</a:t>
            </a:r>
            <a:r>
              <a:rPr lang="en-US" b="0" i="0" u="none" strike="noStrike" baseline="30000" dirty="0"/>
              <a:t> metabolism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717550"/>
            <a:r>
              <a:rPr lang="en-US" b="0" i="0" u="none" strike="noStrike" baseline="30000" dirty="0"/>
              <a:t>E83.8	Other disorders of mineral metabolism</a:t>
            </a:r>
            <a:endParaRPr lang="en-US" b="0" i="0" u="none" strike="noStrike" baseline="0" dirty="0">
              <a:solidFill>
                <a:srgbClr val="FFFFFF"/>
              </a:solidFill>
            </a:endParaRPr>
          </a:p>
          <a:p>
            <a:pPr marL="717550"/>
            <a:r>
              <a:rPr lang="en-US" b="0" i="0" u="none" strike="noStrike" baseline="30000" dirty="0"/>
              <a:t>E83.9	Disorder of mineral metabolism, unspecified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4A3017-66C0-552F-D5CE-A52E8820C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Dehydration, hypovolaemia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ECA1C-56FE-3546-8ABF-B57F01EED21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AU" dirty="0"/>
          </a:p>
          <a:p>
            <a:pPr marL="806450"/>
            <a:r>
              <a:rPr lang="en-AU" dirty="0"/>
              <a:t>E86 Volume depletion</a:t>
            </a:r>
          </a:p>
          <a:p>
            <a:pPr marL="1347788">
              <a:spcBef>
                <a:spcPts val="0"/>
              </a:spcBef>
            </a:pPr>
            <a:r>
              <a:rPr lang="en-AU" sz="2400" b="0" i="0" u="none" strike="noStrike" baseline="30000" dirty="0">
                <a:solidFill>
                  <a:srgbClr val="000000"/>
                </a:solidFill>
              </a:rPr>
              <a:t>Dehydration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1347788">
              <a:spcBef>
                <a:spcPts val="0"/>
              </a:spcBef>
            </a:pPr>
            <a:r>
              <a:rPr lang="en-US" sz="2400" b="0" i="0" u="none" strike="noStrike" baseline="30000" dirty="0">
                <a:solidFill>
                  <a:srgbClr val="000000"/>
                </a:solidFill>
              </a:rPr>
              <a:t>Depletion of volume of plasma or extracellular fluid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1347788">
              <a:spcBef>
                <a:spcPts val="0"/>
              </a:spcBef>
            </a:pPr>
            <a:r>
              <a:rPr lang="en-AU" sz="2400" b="0" i="0" u="none" strike="noStrike" baseline="30000" dirty="0">
                <a:solidFill>
                  <a:srgbClr val="000000"/>
                </a:solidFill>
              </a:rPr>
              <a:t>Hypovolaemia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1347788">
              <a:spcBef>
                <a:spcPts val="0"/>
              </a:spcBef>
            </a:pPr>
            <a:r>
              <a:rPr lang="en-US" sz="2400" b="1" i="1" u="none" strike="noStrike" baseline="30000" dirty="0"/>
              <a:t>Excludes:</a:t>
            </a:r>
            <a:r>
              <a:rPr lang="en-US" sz="2400" baseline="30000" dirty="0"/>
              <a:t> </a:t>
            </a:r>
            <a:r>
              <a:rPr lang="en-US" sz="2400" b="0" i="0" u="none" strike="noStrike" baseline="30000" dirty="0"/>
              <a:t>dehydration of newborn (</a:t>
            </a:r>
            <a:r>
              <a:rPr lang="en-US" sz="2400" b="0" i="0" u="none" strike="noStrike" baseline="30000" dirty="0">
                <a:solidFill>
                  <a:srgbClr val="020202"/>
                </a:solidFill>
              </a:rPr>
              <a:t>P74.1)</a:t>
            </a:r>
            <a:endParaRPr lang="en-US" sz="2400" b="0" i="0" u="none" strike="noStrike" baseline="0" dirty="0">
              <a:solidFill>
                <a:srgbClr val="020202"/>
              </a:solidFill>
            </a:endParaRPr>
          </a:p>
          <a:p>
            <a:pPr marL="2506663">
              <a:spcBef>
                <a:spcPts val="0"/>
              </a:spcBef>
            </a:pPr>
            <a:r>
              <a:rPr lang="en-AU" sz="2400" b="0" i="0" u="none" strike="noStrike" baseline="30000" dirty="0"/>
              <a:t>hypovolaemic shock:</a:t>
            </a:r>
            <a:endParaRPr lang="en-AU" sz="2400" b="0" i="0" u="none" strike="noStrike" baseline="0" dirty="0"/>
          </a:p>
          <a:p>
            <a:pPr marL="2871788" indent="-177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400" b="0" i="0" u="none" strike="noStrike" baseline="30000" dirty="0"/>
              <a:t> NOS (</a:t>
            </a:r>
            <a:r>
              <a:rPr lang="en-AU" sz="2400" b="0" i="0" u="none" strike="noStrike" baseline="30000" dirty="0">
                <a:solidFill>
                  <a:srgbClr val="020202"/>
                </a:solidFill>
              </a:rPr>
              <a:t>R57.1)</a:t>
            </a:r>
            <a:endParaRPr lang="en-AU" sz="2400" b="0" i="0" u="none" strike="noStrike" baseline="0" dirty="0">
              <a:solidFill>
                <a:srgbClr val="020202"/>
              </a:solidFill>
            </a:endParaRPr>
          </a:p>
          <a:p>
            <a:pPr marL="2871788" indent="-177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400" b="0" i="0" u="none" strike="noStrike" baseline="30000" dirty="0"/>
              <a:t> postprocedural (</a:t>
            </a:r>
            <a:r>
              <a:rPr lang="en-AU" sz="2400" b="0" i="0" u="none" strike="noStrike" baseline="30000" dirty="0">
                <a:solidFill>
                  <a:srgbClr val="020202"/>
                </a:solidFill>
              </a:rPr>
              <a:t>T81.1)</a:t>
            </a:r>
            <a:endParaRPr lang="en-AU" sz="2400" b="0" i="0" u="none" strike="noStrike" baseline="0" dirty="0">
              <a:solidFill>
                <a:srgbClr val="020202"/>
              </a:solidFill>
            </a:endParaRPr>
          </a:p>
          <a:p>
            <a:pPr marL="2871788" indent="-177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400" b="0" i="0" u="none" strike="noStrike" baseline="30000" dirty="0"/>
              <a:t> traumatic (</a:t>
            </a:r>
            <a:r>
              <a:rPr lang="en-AU" sz="2400" b="0" i="0" u="none" strike="noStrike" baseline="30000" dirty="0">
                <a:solidFill>
                  <a:srgbClr val="020202"/>
                </a:solidFill>
              </a:rPr>
              <a:t>T79.4)</a:t>
            </a:r>
            <a:endParaRPr lang="en-AU" sz="2400" b="0" i="0" u="none" strike="noStrike" baseline="0" dirty="0">
              <a:solidFill>
                <a:srgbClr val="020202"/>
              </a:solidFill>
            </a:endParaRPr>
          </a:p>
          <a:p>
            <a:pPr marL="806450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1AF89-B956-3473-603F-EAC70B25BDB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63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C641F9-46FB-CD5F-7F42-AFFE88C1F9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Scary!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889DB-8E03-5FA0-620D-EE72EF2F0C1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6" name="Picture 2" descr="Why the cassowary is the world's most dangerous bird | Guinness World  Records">
            <a:extLst>
              <a:ext uri="{FF2B5EF4-FFF2-40B4-BE49-F238E27FC236}">
                <a16:creationId xmlns:a16="http://schemas.microsoft.com/office/drawing/2014/main" id="{CAB38152-DEB9-5ADB-C496-C6C0AA9CBA92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722" y="1125538"/>
            <a:ext cx="9073356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546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3612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Electrolyte disturbances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8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28263615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4737</TotalTime>
  <Words>419</Words>
  <Application>Microsoft Office PowerPoint</Application>
  <PresentationFormat>Widescreen</PresentationFormat>
  <Paragraphs>82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</vt:lpstr>
      <vt:lpstr>Georgia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189</cp:revision>
  <dcterms:created xsi:type="dcterms:W3CDTF">2020-08-15T04:34:47Z</dcterms:created>
  <dcterms:modified xsi:type="dcterms:W3CDTF">2022-10-24T22:41:32Z</dcterms:modified>
</cp:coreProperties>
</file>