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2" roundtripDataSignature="AMtx7mjTFKCObfvCjNLOaRzTueXY6R0E2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customschemas.google.com/relationships/presentationmetadata" Target="metadata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A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8" name="Google Shape;26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/>
              <a:t>If the patient presents with hemiplegia and is diagnosed with a CVA, and no specific treatment for the hemiplegia (PT) and the hemiplegia resolves by discharge, then it does not meet the requirements of ACS 0002</a:t>
            </a:r>
            <a:endParaRPr/>
          </a:p>
        </p:txBody>
      </p:sp>
      <p:sp>
        <p:nvSpPr>
          <p:cNvPr id="269" name="Google Shape;269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4" name="Google Shape;30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0" name="Google Shape;320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AU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AU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4" name="Google Shape;21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15" name="Google Shape;21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AU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9" name="Google Shape;22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/>
              <a:t>In the index, you need to look carefully at the modifiers.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/>
              <a:t>Once you go to the Tabular List, you need to pay attention to the excludes and includes notes</a:t>
            </a:r>
            <a:endParaRPr/>
          </a:p>
        </p:txBody>
      </p:sp>
      <p:sp>
        <p:nvSpPr>
          <p:cNvPr id="230" name="Google Shape;23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/>
              <a:t>Check the CT or MRI for detail of the CVA</a:t>
            </a:r>
            <a:endParaRPr/>
          </a:p>
        </p:txBody>
      </p:sp>
      <p:sp>
        <p:nvSpPr>
          <p:cNvPr id="238" name="Google Shape;23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/>
              <a:t>BUT if infarct is documented – see next screen</a:t>
            </a:r>
            <a:endParaRPr/>
          </a:p>
        </p:txBody>
      </p:sp>
      <p:sp>
        <p:nvSpPr>
          <p:cNvPr id="246" name="Google Shape;24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0" name="Google Shape;260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/>
              <a:t>Use the Lead Term HAEMORRHAGE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/>
              <a:t>Note the difference between intracranial and intracerebral (Skull/brain)</a:t>
            </a:r>
            <a:endParaRPr/>
          </a:p>
        </p:txBody>
      </p:sp>
      <p:sp>
        <p:nvSpPr>
          <p:cNvPr id="261" name="Google Shape;261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1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-Up" showMasterSp="0">
  <p:cSld name="1-Up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9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b="1" sz="3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/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19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22" name="Google Shape;22;p19"/>
          <p:cNvSpPr txBox="1"/>
          <p:nvPr/>
        </p:nvSpPr>
        <p:spPr>
          <a:xfrm>
            <a:off x="3846443" y="6309320"/>
            <a:ext cx="4611757" cy="4757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AU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Clinical Coding Education		   eHealth Education </a:t>
            </a:r>
            <a:endParaRPr/>
          </a:p>
        </p:txBody>
      </p:sp>
      <p:pic>
        <p:nvPicPr>
          <p:cNvPr descr="Logo, icon, company name&#10;&#10;Description automatically generated" id="23" name="Google Shape;2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657600" y="6326995"/>
            <a:ext cx="437207" cy="4548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&#10;&#10;Description automatically generated" id="24" name="Google Shape;2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04922" y="6235143"/>
            <a:ext cx="553278" cy="5532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-Up: 1 Left, 3 Right">
  <p:cSld name="4-Up: 1 Left, 3 Right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8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8"/>
          <p:cNvSpPr txBox="1"/>
          <p:nvPr>
            <p:ph idx="1" type="body"/>
          </p:nvPr>
        </p:nvSpPr>
        <p:spPr>
          <a:xfrm>
            <a:off x="58928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6" name="Google Shape;106;p28"/>
          <p:cNvSpPr txBox="1"/>
          <p:nvPr>
            <p:ph idx="2" type="body"/>
          </p:nvPr>
        </p:nvSpPr>
        <p:spPr>
          <a:xfrm>
            <a:off x="5892800" y="609600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7" name="Google Shape;107;p28"/>
          <p:cNvSpPr txBox="1"/>
          <p:nvPr>
            <p:ph idx="3" type="body"/>
          </p:nvPr>
        </p:nvSpPr>
        <p:spPr>
          <a:xfrm>
            <a:off x="406400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28"/>
          <p:cNvSpPr txBox="1"/>
          <p:nvPr>
            <p:ph idx="4" type="body"/>
          </p:nvPr>
        </p:nvSpPr>
        <p:spPr>
          <a:xfrm>
            <a:off x="406400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9" name="Google Shape;109;p28"/>
          <p:cNvSpPr txBox="1"/>
          <p:nvPr>
            <p:ph idx="5" type="body"/>
          </p:nvPr>
        </p:nvSpPr>
        <p:spPr>
          <a:xfrm>
            <a:off x="5888736" y="234086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0" name="Google Shape;110;p28"/>
          <p:cNvSpPr txBox="1"/>
          <p:nvPr>
            <p:ph idx="6" type="body"/>
          </p:nvPr>
        </p:nvSpPr>
        <p:spPr>
          <a:xfrm>
            <a:off x="5888736" y="256946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1" name="Google Shape;111;p28"/>
          <p:cNvSpPr txBox="1"/>
          <p:nvPr>
            <p:ph idx="7" type="body"/>
          </p:nvPr>
        </p:nvSpPr>
        <p:spPr>
          <a:xfrm>
            <a:off x="5892800" y="429158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28"/>
          <p:cNvSpPr txBox="1"/>
          <p:nvPr>
            <p:ph idx="8" type="body"/>
          </p:nvPr>
        </p:nvSpPr>
        <p:spPr>
          <a:xfrm>
            <a:off x="5892800" y="452018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3" name="Google Shape;113;p28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28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15" name="Google Shape;115;p28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-Up: 3 Left, 1 Right">
  <p:cSld name="4-Up: 3 Left, 1 Right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9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9"/>
          <p:cNvSpPr txBox="1"/>
          <p:nvPr>
            <p:ph idx="1" type="body"/>
          </p:nvPr>
        </p:nvSpPr>
        <p:spPr>
          <a:xfrm>
            <a:off x="5888736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9" name="Google Shape;119;p29"/>
          <p:cNvSpPr txBox="1"/>
          <p:nvPr>
            <p:ph idx="2" type="body"/>
          </p:nvPr>
        </p:nvSpPr>
        <p:spPr>
          <a:xfrm>
            <a:off x="5888736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29"/>
          <p:cNvSpPr txBox="1"/>
          <p:nvPr>
            <p:ph idx="3" type="body"/>
          </p:nvPr>
        </p:nvSpPr>
        <p:spPr>
          <a:xfrm>
            <a:off x="4064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29"/>
          <p:cNvSpPr txBox="1"/>
          <p:nvPr>
            <p:ph idx="4" type="body"/>
          </p:nvPr>
        </p:nvSpPr>
        <p:spPr>
          <a:xfrm>
            <a:off x="406400" y="609600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9"/>
          <p:cNvSpPr txBox="1"/>
          <p:nvPr>
            <p:ph idx="5" type="body"/>
          </p:nvPr>
        </p:nvSpPr>
        <p:spPr>
          <a:xfrm>
            <a:off x="402336" y="234086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29"/>
          <p:cNvSpPr txBox="1"/>
          <p:nvPr>
            <p:ph idx="6" type="body"/>
          </p:nvPr>
        </p:nvSpPr>
        <p:spPr>
          <a:xfrm>
            <a:off x="402336" y="256946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9"/>
          <p:cNvSpPr txBox="1"/>
          <p:nvPr>
            <p:ph idx="7" type="body"/>
          </p:nvPr>
        </p:nvSpPr>
        <p:spPr>
          <a:xfrm>
            <a:off x="406400" y="429158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5" name="Google Shape;125;p29"/>
          <p:cNvSpPr txBox="1"/>
          <p:nvPr>
            <p:ph idx="8" type="body"/>
          </p:nvPr>
        </p:nvSpPr>
        <p:spPr>
          <a:xfrm>
            <a:off x="406400" y="452018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6" name="Google Shape;126;p29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7" name="Google Shape;127;p29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28" name="Google Shape;128;p29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-Up: 2 Left, 3 Right">
  <p:cSld name="5-Up: 2 Left, 3 Righ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0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0"/>
          <p:cNvSpPr txBox="1"/>
          <p:nvPr>
            <p:ph idx="1" type="body"/>
          </p:nvPr>
        </p:nvSpPr>
        <p:spPr>
          <a:xfrm>
            <a:off x="4064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2" name="Google Shape;132;p30"/>
          <p:cNvSpPr txBox="1"/>
          <p:nvPr>
            <p:ph idx="2" type="body"/>
          </p:nvPr>
        </p:nvSpPr>
        <p:spPr>
          <a:xfrm>
            <a:off x="4064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3" name="Google Shape;133;p30"/>
          <p:cNvSpPr txBox="1"/>
          <p:nvPr>
            <p:ph idx="3" type="body"/>
          </p:nvPr>
        </p:nvSpPr>
        <p:spPr>
          <a:xfrm>
            <a:off x="4023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4" name="Google Shape;134;p30"/>
          <p:cNvSpPr txBox="1"/>
          <p:nvPr>
            <p:ph idx="4" type="body"/>
          </p:nvPr>
        </p:nvSpPr>
        <p:spPr>
          <a:xfrm>
            <a:off x="4023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5" name="Google Shape;135;p30"/>
          <p:cNvSpPr txBox="1"/>
          <p:nvPr>
            <p:ph idx="5" type="body"/>
          </p:nvPr>
        </p:nvSpPr>
        <p:spPr>
          <a:xfrm>
            <a:off x="58928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6" name="Google Shape;136;p30"/>
          <p:cNvSpPr txBox="1"/>
          <p:nvPr>
            <p:ph idx="6" type="body"/>
          </p:nvPr>
        </p:nvSpPr>
        <p:spPr>
          <a:xfrm>
            <a:off x="5892800" y="609600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30"/>
          <p:cNvSpPr txBox="1"/>
          <p:nvPr>
            <p:ph idx="7" type="body"/>
          </p:nvPr>
        </p:nvSpPr>
        <p:spPr>
          <a:xfrm>
            <a:off x="5888736" y="234086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8" name="Google Shape;138;p30"/>
          <p:cNvSpPr txBox="1"/>
          <p:nvPr>
            <p:ph idx="8" type="body"/>
          </p:nvPr>
        </p:nvSpPr>
        <p:spPr>
          <a:xfrm>
            <a:off x="5888736" y="256946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9" name="Google Shape;139;p30"/>
          <p:cNvSpPr txBox="1"/>
          <p:nvPr>
            <p:ph idx="9" type="body"/>
          </p:nvPr>
        </p:nvSpPr>
        <p:spPr>
          <a:xfrm>
            <a:off x="5892800" y="429158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0" name="Google Shape;140;p30"/>
          <p:cNvSpPr txBox="1"/>
          <p:nvPr>
            <p:ph idx="13" type="body"/>
          </p:nvPr>
        </p:nvSpPr>
        <p:spPr>
          <a:xfrm>
            <a:off x="5892800" y="452018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30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2" name="Google Shape;142;p30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43" name="Google Shape;143;p30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-Up: 3 Left, 2 Right">
  <p:cSld name="5-Up: 3 Left, 2 Right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1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31"/>
          <p:cNvSpPr txBox="1"/>
          <p:nvPr>
            <p:ph idx="1" type="body"/>
          </p:nvPr>
        </p:nvSpPr>
        <p:spPr>
          <a:xfrm>
            <a:off x="410464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7" name="Google Shape;147;p31"/>
          <p:cNvSpPr txBox="1"/>
          <p:nvPr>
            <p:ph idx="2" type="body"/>
          </p:nvPr>
        </p:nvSpPr>
        <p:spPr>
          <a:xfrm>
            <a:off x="410464" y="609600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8" name="Google Shape;148;p31"/>
          <p:cNvSpPr txBox="1"/>
          <p:nvPr>
            <p:ph idx="3" type="body"/>
          </p:nvPr>
        </p:nvSpPr>
        <p:spPr>
          <a:xfrm>
            <a:off x="406400" y="234086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9" name="Google Shape;149;p31"/>
          <p:cNvSpPr txBox="1"/>
          <p:nvPr>
            <p:ph idx="4" type="body"/>
          </p:nvPr>
        </p:nvSpPr>
        <p:spPr>
          <a:xfrm>
            <a:off x="406400" y="256946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0" name="Google Shape;150;p31"/>
          <p:cNvSpPr txBox="1"/>
          <p:nvPr>
            <p:ph idx="5" type="body"/>
          </p:nvPr>
        </p:nvSpPr>
        <p:spPr>
          <a:xfrm>
            <a:off x="410464" y="429158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1" name="Google Shape;151;p31"/>
          <p:cNvSpPr txBox="1"/>
          <p:nvPr>
            <p:ph idx="6" type="body"/>
          </p:nvPr>
        </p:nvSpPr>
        <p:spPr>
          <a:xfrm>
            <a:off x="410464" y="452018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p31"/>
          <p:cNvSpPr txBox="1"/>
          <p:nvPr>
            <p:ph idx="7" type="body"/>
          </p:nvPr>
        </p:nvSpPr>
        <p:spPr>
          <a:xfrm>
            <a:off x="58928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3" name="Google Shape;153;p31"/>
          <p:cNvSpPr txBox="1"/>
          <p:nvPr>
            <p:ph idx="8" type="body"/>
          </p:nvPr>
        </p:nvSpPr>
        <p:spPr>
          <a:xfrm>
            <a:off x="58928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4" name="Google Shape;154;p31"/>
          <p:cNvSpPr txBox="1"/>
          <p:nvPr>
            <p:ph idx="9" type="body"/>
          </p:nvPr>
        </p:nvSpPr>
        <p:spPr>
          <a:xfrm>
            <a:off x="58887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5" name="Google Shape;155;p31"/>
          <p:cNvSpPr txBox="1"/>
          <p:nvPr>
            <p:ph idx="13" type="body"/>
          </p:nvPr>
        </p:nvSpPr>
        <p:spPr>
          <a:xfrm>
            <a:off x="58887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p31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7" name="Google Shape;157;p31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58" name="Google Shape;158;p31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mbstones">
  <p:cSld name="Tombstones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2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32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32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32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32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32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32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32"/>
          <p:cNvSpPr/>
          <p:nvPr>
            <p:ph idx="2" type="pic"/>
          </p:nvPr>
        </p:nvSpPr>
        <p:spPr>
          <a:xfrm>
            <a:off x="2032000" y="16002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68" name="Google Shape;168;p32"/>
          <p:cNvSpPr/>
          <p:nvPr>
            <p:ph idx="3" type="pic"/>
          </p:nvPr>
        </p:nvSpPr>
        <p:spPr>
          <a:xfrm>
            <a:off x="2032000" y="40386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69" name="Google Shape;169;p32"/>
          <p:cNvSpPr/>
          <p:nvPr>
            <p:ph idx="4" type="pic"/>
          </p:nvPr>
        </p:nvSpPr>
        <p:spPr>
          <a:xfrm>
            <a:off x="4876800" y="16002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70" name="Google Shape;170;p32"/>
          <p:cNvSpPr/>
          <p:nvPr>
            <p:ph idx="5" type="pic"/>
          </p:nvPr>
        </p:nvSpPr>
        <p:spPr>
          <a:xfrm>
            <a:off x="4876800" y="40386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71" name="Google Shape;171;p32"/>
          <p:cNvSpPr/>
          <p:nvPr>
            <p:ph idx="6" type="pic"/>
          </p:nvPr>
        </p:nvSpPr>
        <p:spPr>
          <a:xfrm>
            <a:off x="7721600" y="16002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72" name="Google Shape;172;p32"/>
          <p:cNvSpPr/>
          <p:nvPr>
            <p:ph idx="7" type="pic"/>
          </p:nvPr>
        </p:nvSpPr>
        <p:spPr>
          <a:xfrm>
            <a:off x="7721600" y="40386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73" name="Google Shape;173;p32"/>
          <p:cNvSpPr txBox="1"/>
          <p:nvPr>
            <p:ph idx="1" type="body"/>
          </p:nvPr>
        </p:nvSpPr>
        <p:spPr>
          <a:xfrm>
            <a:off x="2032000" y="28956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4" name="Google Shape;174;p32"/>
          <p:cNvSpPr txBox="1"/>
          <p:nvPr>
            <p:ph idx="8" type="body"/>
          </p:nvPr>
        </p:nvSpPr>
        <p:spPr>
          <a:xfrm>
            <a:off x="2032000" y="53340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5" name="Google Shape;175;p32"/>
          <p:cNvSpPr txBox="1"/>
          <p:nvPr>
            <p:ph idx="9" type="body"/>
          </p:nvPr>
        </p:nvSpPr>
        <p:spPr>
          <a:xfrm>
            <a:off x="4876800" y="28956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6" name="Google Shape;176;p32"/>
          <p:cNvSpPr txBox="1"/>
          <p:nvPr>
            <p:ph idx="13" type="body"/>
          </p:nvPr>
        </p:nvSpPr>
        <p:spPr>
          <a:xfrm>
            <a:off x="4876800" y="53340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7" name="Google Shape;177;p32"/>
          <p:cNvSpPr txBox="1"/>
          <p:nvPr>
            <p:ph idx="14" type="body"/>
          </p:nvPr>
        </p:nvSpPr>
        <p:spPr>
          <a:xfrm>
            <a:off x="7721600" y="28956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8" name="Google Shape;178;p32"/>
          <p:cNvSpPr txBox="1"/>
          <p:nvPr>
            <p:ph idx="15" type="body"/>
          </p:nvPr>
        </p:nvSpPr>
        <p:spPr>
          <a:xfrm>
            <a:off x="7721600" y="53340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9" name="Google Shape;179;p32"/>
          <p:cNvSpPr txBox="1"/>
          <p:nvPr>
            <p:ph idx="16" type="body"/>
          </p:nvPr>
        </p:nvSpPr>
        <p:spPr>
          <a:xfrm>
            <a:off x="2032000" y="32004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0" name="Google Shape;180;p32"/>
          <p:cNvSpPr txBox="1"/>
          <p:nvPr>
            <p:ph idx="17" type="body"/>
          </p:nvPr>
        </p:nvSpPr>
        <p:spPr>
          <a:xfrm>
            <a:off x="2032000" y="56388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1" name="Google Shape;181;p32"/>
          <p:cNvSpPr txBox="1"/>
          <p:nvPr>
            <p:ph idx="18" type="body"/>
          </p:nvPr>
        </p:nvSpPr>
        <p:spPr>
          <a:xfrm>
            <a:off x="4876800" y="32004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2" name="Google Shape;182;p32"/>
          <p:cNvSpPr txBox="1"/>
          <p:nvPr>
            <p:ph idx="19" type="body"/>
          </p:nvPr>
        </p:nvSpPr>
        <p:spPr>
          <a:xfrm>
            <a:off x="4876800" y="56388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3" name="Google Shape;183;p32"/>
          <p:cNvSpPr txBox="1"/>
          <p:nvPr>
            <p:ph idx="20" type="body"/>
          </p:nvPr>
        </p:nvSpPr>
        <p:spPr>
          <a:xfrm>
            <a:off x="7721600" y="32004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4" name="Google Shape;184;p32"/>
          <p:cNvSpPr txBox="1"/>
          <p:nvPr>
            <p:ph idx="21" type="body"/>
          </p:nvPr>
        </p:nvSpPr>
        <p:spPr>
          <a:xfrm>
            <a:off x="7721600" y="56388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5" name="Google Shape;185;p32"/>
          <p:cNvSpPr txBox="1"/>
          <p:nvPr>
            <p:ph idx="22" type="body"/>
          </p:nvPr>
        </p:nvSpPr>
        <p:spPr>
          <a:xfrm>
            <a:off x="2032000" y="22860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6" name="Google Shape;186;p32"/>
          <p:cNvSpPr txBox="1"/>
          <p:nvPr>
            <p:ph idx="23" type="body"/>
          </p:nvPr>
        </p:nvSpPr>
        <p:spPr>
          <a:xfrm>
            <a:off x="2032000" y="47244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7" name="Google Shape;187;p32"/>
          <p:cNvSpPr txBox="1"/>
          <p:nvPr>
            <p:ph idx="24" type="body"/>
          </p:nvPr>
        </p:nvSpPr>
        <p:spPr>
          <a:xfrm>
            <a:off x="4876800" y="22860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8" name="Google Shape;188;p32"/>
          <p:cNvSpPr txBox="1"/>
          <p:nvPr>
            <p:ph idx="25" type="body"/>
          </p:nvPr>
        </p:nvSpPr>
        <p:spPr>
          <a:xfrm>
            <a:off x="4876800" y="47244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9" name="Google Shape;189;p32"/>
          <p:cNvSpPr txBox="1"/>
          <p:nvPr>
            <p:ph idx="26" type="body"/>
          </p:nvPr>
        </p:nvSpPr>
        <p:spPr>
          <a:xfrm>
            <a:off x="7721600" y="22860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0" name="Google Shape;190;p32"/>
          <p:cNvSpPr txBox="1"/>
          <p:nvPr>
            <p:ph idx="27" type="body"/>
          </p:nvPr>
        </p:nvSpPr>
        <p:spPr>
          <a:xfrm>
            <a:off x="7721600" y="47244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1" name="Google Shape;191;p32"/>
          <p:cNvSpPr txBox="1"/>
          <p:nvPr>
            <p:ph idx="28" type="body"/>
          </p:nvPr>
        </p:nvSpPr>
        <p:spPr>
          <a:xfrm>
            <a:off x="406400" y="381000"/>
            <a:ext cx="10769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2" name="Google Shape;192;p32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3" name="Google Shape;193;p32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94" name="Google Shape;194;p32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showMasterSp="0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0"/>
          <p:cNvSpPr/>
          <p:nvPr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0"/>
          <p:cNvSpPr txBox="1"/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b="0" sz="2000" cap="none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0"/>
          <p:cNvSpPr txBox="1"/>
          <p:nvPr>
            <p:ph idx="1" type="subTitle"/>
          </p:nvPr>
        </p:nvSpPr>
        <p:spPr>
          <a:xfrm>
            <a:off x="304800" y="4706112"/>
            <a:ext cx="11582400" cy="27736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220"/>
              </a:spcBef>
              <a:spcAft>
                <a:spcPts val="0"/>
              </a:spcAft>
              <a:buClr>
                <a:srgbClr val="016D56"/>
              </a:buClr>
              <a:buSzPts val="1100"/>
              <a:buFont typeface="Calibri"/>
              <a:buNone/>
              <a:defRPr b="1" sz="1100">
                <a:solidFill>
                  <a:srgbClr val="016D56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/>
        </p:txBody>
      </p:sp>
      <p:sp>
        <p:nvSpPr>
          <p:cNvPr id="29" name="Google Shape;29;p20"/>
          <p:cNvSpPr txBox="1"/>
          <p:nvPr>
            <p:ph idx="12" type="sldNum"/>
          </p:nvPr>
        </p:nvSpPr>
        <p:spPr>
          <a:xfrm>
            <a:off x="10613887" y="6412103"/>
            <a:ext cx="136144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30" name="Google Shape;30;p20"/>
          <p:cNvSpPr txBox="1"/>
          <p:nvPr>
            <p:ph idx="11" type="ftr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20"/>
          <p:cNvSpPr/>
          <p:nvPr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0"/>
          <p:cNvSpPr/>
          <p:nvPr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, icon, company name&#10;&#10;Description automatically generated" id="33" name="Google Shape;3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91575" y="5089714"/>
            <a:ext cx="1451624" cy="15100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icture containing text&#10;&#10;Description automatically generated" id="34" name="Google Shape;3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09113" y="5050099"/>
            <a:ext cx="3109623" cy="120231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20"/>
          <p:cNvSpPr txBox="1"/>
          <p:nvPr/>
        </p:nvSpPr>
        <p:spPr>
          <a:xfrm>
            <a:off x="8257597" y="6171707"/>
            <a:ext cx="2207478" cy="8561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AU" sz="1600" u="none" cap="none" strike="noStrik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eHealth Education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AU" sz="1600" u="none" cap="none" strike="noStrike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ehe.edu.au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>
  <p:cSld name="Section 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1"/>
          <p:cNvSpPr/>
          <p:nvPr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1"/>
          <p:cNvSpPr txBox="1"/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b="0" sz="2000" cap="none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1"/>
          <p:cNvSpPr txBox="1"/>
          <p:nvPr>
            <p:ph idx="10" type="dt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A0A0A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21"/>
          <p:cNvSpPr txBox="1"/>
          <p:nvPr>
            <p:ph idx="11" type="ftr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21"/>
          <p:cNvSpPr txBox="1"/>
          <p:nvPr>
            <p:ph idx="12" type="sldNum"/>
          </p:nvPr>
        </p:nvSpPr>
        <p:spPr>
          <a:xfrm>
            <a:off x="8052859" y="6477000"/>
            <a:ext cx="136144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42" name="Google Shape;42;p21"/>
          <p:cNvSpPr/>
          <p:nvPr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 Only" showMasterSp="0">
  <p:cSld name="Heading Only">
    <p:bg>
      <p:bgPr>
        <a:solidFill>
          <a:schemeClr val="lt1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 txBox="1"/>
          <p:nvPr>
            <p:ph idx="1" type="body"/>
          </p:nvPr>
        </p:nvSpPr>
        <p:spPr>
          <a:xfrm>
            <a:off x="406400" y="380999"/>
            <a:ext cx="11356028" cy="503583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22"/>
          <p:cNvSpPr txBox="1"/>
          <p:nvPr>
            <p:ph idx="12" type="sldNum"/>
          </p:nvPr>
        </p:nvSpPr>
        <p:spPr>
          <a:xfrm>
            <a:off x="10441628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46" name="Google Shape;46;p22"/>
          <p:cNvSpPr txBox="1"/>
          <p:nvPr>
            <p:ph idx="11" type="ftr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descr="Logo, icon, company name&#10;&#10;Description automatically generated" id="47" name="Google Shape;47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326276" y="6515097"/>
            <a:ext cx="219759" cy="2286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-Up">
  <p:cSld name="2-Up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3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3"/>
          <p:cNvSpPr txBox="1"/>
          <p:nvPr>
            <p:ph idx="1" type="body"/>
          </p:nvPr>
        </p:nvSpPr>
        <p:spPr>
          <a:xfrm>
            <a:off x="406400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2" type="body"/>
          </p:nvPr>
        </p:nvSpPr>
        <p:spPr>
          <a:xfrm>
            <a:off x="406400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23"/>
          <p:cNvSpPr txBox="1"/>
          <p:nvPr>
            <p:ph idx="3" type="body"/>
          </p:nvPr>
        </p:nvSpPr>
        <p:spPr>
          <a:xfrm>
            <a:off x="5888736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23"/>
          <p:cNvSpPr txBox="1"/>
          <p:nvPr>
            <p:ph idx="4" type="body"/>
          </p:nvPr>
        </p:nvSpPr>
        <p:spPr>
          <a:xfrm>
            <a:off x="5888736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23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23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56" name="Google Shape;56;p23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-Up: 2 left, 1 right">
  <p:cSld name="3-Up: 2 left, 1 righ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4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4"/>
          <p:cNvSpPr txBox="1"/>
          <p:nvPr>
            <p:ph idx="1" type="body"/>
          </p:nvPr>
        </p:nvSpPr>
        <p:spPr>
          <a:xfrm>
            <a:off x="4064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24"/>
          <p:cNvSpPr txBox="1"/>
          <p:nvPr>
            <p:ph idx="2" type="body"/>
          </p:nvPr>
        </p:nvSpPr>
        <p:spPr>
          <a:xfrm>
            <a:off x="4064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24"/>
          <p:cNvSpPr txBox="1"/>
          <p:nvPr>
            <p:ph idx="3" type="body"/>
          </p:nvPr>
        </p:nvSpPr>
        <p:spPr>
          <a:xfrm>
            <a:off x="4023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24"/>
          <p:cNvSpPr txBox="1"/>
          <p:nvPr>
            <p:ph idx="4" type="body"/>
          </p:nvPr>
        </p:nvSpPr>
        <p:spPr>
          <a:xfrm>
            <a:off x="4023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24"/>
          <p:cNvSpPr txBox="1"/>
          <p:nvPr>
            <p:ph idx="5" type="body"/>
          </p:nvPr>
        </p:nvSpPr>
        <p:spPr>
          <a:xfrm>
            <a:off x="5888736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24"/>
          <p:cNvSpPr txBox="1"/>
          <p:nvPr>
            <p:ph idx="6" type="body"/>
          </p:nvPr>
        </p:nvSpPr>
        <p:spPr>
          <a:xfrm>
            <a:off x="5888736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24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67" name="Google Shape;67;p24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-Up: 1 Left, 2 Right">
  <p:cSld name="3-Up: 1 Left, 2 Righ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>
            <a:off x="406400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2" type="body"/>
          </p:nvPr>
        </p:nvSpPr>
        <p:spPr>
          <a:xfrm>
            <a:off x="406400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3" type="body"/>
          </p:nvPr>
        </p:nvSpPr>
        <p:spPr>
          <a:xfrm>
            <a:off x="58928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4" type="body"/>
          </p:nvPr>
        </p:nvSpPr>
        <p:spPr>
          <a:xfrm>
            <a:off x="58928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25"/>
          <p:cNvSpPr txBox="1"/>
          <p:nvPr>
            <p:ph idx="5" type="body"/>
          </p:nvPr>
        </p:nvSpPr>
        <p:spPr>
          <a:xfrm>
            <a:off x="58887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6" type="body"/>
          </p:nvPr>
        </p:nvSpPr>
        <p:spPr>
          <a:xfrm>
            <a:off x="58887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25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-Up: 1 Top, 2 Bottom">
  <p:cSld name="3-Up: 1 Top, 2 Bottom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6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1" type="body"/>
          </p:nvPr>
        </p:nvSpPr>
        <p:spPr>
          <a:xfrm>
            <a:off x="406400" y="381000"/>
            <a:ext cx="107696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26"/>
          <p:cNvSpPr txBox="1"/>
          <p:nvPr>
            <p:ph idx="2" type="body"/>
          </p:nvPr>
        </p:nvSpPr>
        <p:spPr>
          <a:xfrm>
            <a:off x="402336" y="609600"/>
            <a:ext cx="10765536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3" type="body"/>
          </p:nvPr>
        </p:nvSpPr>
        <p:spPr>
          <a:xfrm>
            <a:off x="4023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26"/>
          <p:cNvSpPr txBox="1"/>
          <p:nvPr>
            <p:ph idx="4" type="body"/>
          </p:nvPr>
        </p:nvSpPr>
        <p:spPr>
          <a:xfrm>
            <a:off x="4023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26"/>
          <p:cNvSpPr txBox="1"/>
          <p:nvPr>
            <p:ph idx="5" type="body"/>
          </p:nvPr>
        </p:nvSpPr>
        <p:spPr>
          <a:xfrm>
            <a:off x="58887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26"/>
          <p:cNvSpPr txBox="1"/>
          <p:nvPr>
            <p:ph idx="6" type="body"/>
          </p:nvPr>
        </p:nvSpPr>
        <p:spPr>
          <a:xfrm>
            <a:off x="58887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26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26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89" name="Google Shape;89;p26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-Up">
  <p:cSld name="4-Up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7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7"/>
          <p:cNvSpPr txBox="1"/>
          <p:nvPr>
            <p:ph idx="1" type="body"/>
          </p:nvPr>
        </p:nvSpPr>
        <p:spPr>
          <a:xfrm>
            <a:off x="4064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27"/>
          <p:cNvSpPr txBox="1"/>
          <p:nvPr>
            <p:ph idx="2" type="body"/>
          </p:nvPr>
        </p:nvSpPr>
        <p:spPr>
          <a:xfrm>
            <a:off x="4064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4" name="Google Shape;94;p27"/>
          <p:cNvSpPr txBox="1"/>
          <p:nvPr>
            <p:ph idx="3" type="body"/>
          </p:nvPr>
        </p:nvSpPr>
        <p:spPr>
          <a:xfrm>
            <a:off x="4023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27"/>
          <p:cNvSpPr txBox="1"/>
          <p:nvPr>
            <p:ph idx="4" type="body"/>
          </p:nvPr>
        </p:nvSpPr>
        <p:spPr>
          <a:xfrm>
            <a:off x="4023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6" name="Google Shape;96;p27"/>
          <p:cNvSpPr txBox="1"/>
          <p:nvPr>
            <p:ph idx="5" type="body"/>
          </p:nvPr>
        </p:nvSpPr>
        <p:spPr>
          <a:xfrm>
            <a:off x="58928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27"/>
          <p:cNvSpPr txBox="1"/>
          <p:nvPr>
            <p:ph idx="6" type="body"/>
          </p:nvPr>
        </p:nvSpPr>
        <p:spPr>
          <a:xfrm>
            <a:off x="58928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27"/>
          <p:cNvSpPr txBox="1"/>
          <p:nvPr>
            <p:ph idx="7" type="body"/>
          </p:nvPr>
        </p:nvSpPr>
        <p:spPr>
          <a:xfrm>
            <a:off x="58887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27"/>
          <p:cNvSpPr txBox="1"/>
          <p:nvPr>
            <p:ph idx="8" type="body"/>
          </p:nvPr>
        </p:nvSpPr>
        <p:spPr>
          <a:xfrm>
            <a:off x="58887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27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p27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02" name="Google Shape;102;p27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jp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rgbClr val="3F762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8"/>
          <p:cNvSpPr txBox="1"/>
          <p:nvPr>
            <p:ph idx="1" type="body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8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3" name="Google Shape;13;p18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8"/>
          <p:cNvSpPr txBox="1"/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0" i="0" sz="2400" u="none" cap="small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" name="Google Shape;15;p18"/>
          <p:cNvSpPr txBox="1"/>
          <p:nvPr/>
        </p:nvSpPr>
        <p:spPr>
          <a:xfrm>
            <a:off x="3812875" y="6476999"/>
            <a:ext cx="4456482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AU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Clinical Coding Education                    eHealth Education </a:t>
            </a:r>
            <a:endParaRPr/>
          </a:p>
        </p:txBody>
      </p:sp>
      <p:pic>
        <p:nvPicPr>
          <p:cNvPr descr="Logo, icon, company name&#10;&#10;Description automatically generated" id="16" name="Google Shape;16;p1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576380" y="6378571"/>
            <a:ext cx="422782" cy="439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&#10;&#10;Description automatically generated" id="17" name="Google Shape;17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75933" y="6248399"/>
            <a:ext cx="549275" cy="5492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Lets work together</a:t>
            </a:r>
            <a:endParaRPr/>
          </a:p>
        </p:txBody>
      </p:sp>
      <p:sp>
        <p:nvSpPr>
          <p:cNvPr id="200" name="Google Shape;200;p1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pic>
        <p:nvPicPr>
          <p:cNvPr descr="Picture of two lorikeets" id="201" name="Google Shape;201;p1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6400" y="1227221"/>
            <a:ext cx="8210550" cy="4619625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1"/>
          <p:cNvSpPr txBox="1"/>
          <p:nvPr/>
        </p:nvSpPr>
        <p:spPr>
          <a:xfrm>
            <a:off x="9107100" y="2156475"/>
            <a:ext cx="882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>
                <a:latin typeface="Calibri"/>
                <a:ea typeface="Calibri"/>
                <a:cs typeface="Calibri"/>
                <a:sym typeface="Calibri"/>
              </a:rPr>
              <a:t>Lorikeet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0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Deficits due to a CVA</a:t>
            </a:r>
            <a:endParaRPr/>
          </a:p>
          <a:p>
            <a:pPr indent="0" lvl="0" marL="62865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72" name="Google Shape;272;p10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7175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The severity of a CVA is indicated by certain associated conditions present during the episode of care. </a:t>
            </a:r>
            <a:endParaRPr/>
          </a:p>
          <a:p>
            <a:pPr indent="0" lvl="0" marL="7175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7175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Each condition must:</a:t>
            </a:r>
            <a:endParaRPr/>
          </a:p>
          <a:p>
            <a:pPr indent="-265113" lvl="0" marL="1344613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meet the criteria for an additional diagnosis as per </a:t>
            </a:r>
            <a:r>
              <a:rPr lang="en-AU" sz="2400">
                <a:solidFill>
                  <a:srgbClr val="02020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ACS 0002</a:t>
            </a: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i="1" lang="en-AU" sz="2400">
                <a:latin typeface="Times New Roman"/>
                <a:ea typeface="Times New Roman"/>
                <a:cs typeface="Times New Roman"/>
                <a:sym typeface="Times New Roman"/>
              </a:rPr>
              <a:t>Additional diagnoses </a:t>
            </a:r>
            <a:endParaRPr/>
          </a:p>
          <a:p>
            <a:pPr indent="-265113" lvl="0" marL="1344613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and/or is assigned as per classification guidelines in another Australian Coding Standard</a:t>
            </a:r>
            <a:endParaRPr/>
          </a:p>
        </p:txBody>
      </p:sp>
      <p:sp>
        <p:nvSpPr>
          <p:cNvPr id="273" name="Google Shape;273;p10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1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Residual deficits</a:t>
            </a:r>
            <a:endParaRPr/>
          </a:p>
        </p:txBody>
      </p:sp>
      <p:sp>
        <p:nvSpPr>
          <p:cNvPr id="279" name="Google Shape;279;p11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467994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Hemiplegia</a:t>
            </a:r>
            <a:endParaRPr/>
          </a:p>
          <a:p>
            <a:pPr indent="0" lvl="0" marL="467994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Limb weakness</a:t>
            </a:r>
            <a:endParaRPr/>
          </a:p>
          <a:p>
            <a:pPr indent="0" lvl="0" marL="467994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Facial paralysis due to CVA 🡨 a new code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67994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Aspiration pneumonitis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467994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Pressure injury (ulcer)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467994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Dysphagia</a:t>
            </a:r>
            <a:endParaRPr/>
          </a:p>
          <a:p>
            <a:pPr indent="0" lvl="0" marL="467994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Dysphasia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467994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Incontinence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467994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AU" sz="2400">
                <a:latin typeface="Times New Roman"/>
                <a:ea typeface="Times New Roman"/>
                <a:cs typeface="Times New Roman"/>
                <a:sym typeface="Times New Roman"/>
              </a:rPr>
              <a:t>Urinary retention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1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2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Sequelae of cerebrovascular disease</a:t>
            </a:r>
            <a:endParaRPr/>
          </a:p>
        </p:txBody>
      </p:sp>
      <p:sp>
        <p:nvSpPr>
          <p:cNvPr id="286" name="Google Shape;286;p12"/>
          <p:cNvSpPr txBox="1"/>
          <p:nvPr>
            <p:ph idx="2" type="body"/>
          </p:nvPr>
        </p:nvSpPr>
        <p:spPr>
          <a:xfrm>
            <a:off x="979276" y="1906942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838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the initial treatment period is complete</a:t>
            </a:r>
            <a:endParaRPr/>
          </a:p>
          <a:p>
            <a:pPr indent="0" lvl="0" marL="99060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patient is admitted later with residual deficits meeting ACS 0001 or ACS 0002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153035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assign code i69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224155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code for the deficits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541338" lvl="0" marL="13477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The Lead Term is: </a:t>
            </a:r>
            <a:endParaRPr/>
          </a:p>
          <a:p>
            <a:pPr indent="-177800" lvl="0" marL="13477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lang="en-AU" sz="2400">
                <a:latin typeface="Calibri"/>
                <a:ea typeface="Calibri"/>
                <a:cs typeface="Calibri"/>
                <a:sym typeface="Calibri"/>
              </a:rPr>
              <a:t>Sequelae</a:t>
            </a:r>
            <a:endParaRPr/>
          </a:p>
          <a:p>
            <a:pPr indent="-177800" lvl="0" marL="13477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- Cerebrovascular disease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87" name="Google Shape;287;p12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3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Old  CVA </a:t>
            </a:r>
            <a:endParaRPr/>
          </a:p>
        </p:txBody>
      </p:sp>
      <p:sp>
        <p:nvSpPr>
          <p:cNvPr id="293" name="Google Shape;293;p13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838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deficits due to a previous CVA</a:t>
            </a:r>
            <a:endParaRPr/>
          </a:p>
          <a:p>
            <a:pPr indent="0" lvl="0" marL="990600" rtl="0" algn="l"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deficits meet ACS 0002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1530350" rtl="0" algn="l"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assign code/s for the deficits followed by i69 </a:t>
            </a:r>
            <a:r>
              <a:rPr i="1" lang="en-AU" sz="2400">
                <a:latin typeface="Calibri"/>
                <a:ea typeface="Calibri"/>
                <a:cs typeface="Calibri"/>
                <a:sym typeface="Calibri"/>
              </a:rPr>
              <a:t>Sequelae of cerebrovascular disease</a:t>
            </a:r>
            <a:endParaRPr/>
          </a:p>
          <a:p>
            <a:pPr indent="0" lvl="0" marL="1530350" rtl="0" algn="l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838200" rtl="0" algn="l"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deficits due to a previous CVA</a:t>
            </a:r>
            <a:endParaRPr/>
          </a:p>
          <a:p>
            <a:pPr indent="0" lvl="0" marL="990600" rtl="0" algn="l"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deficits DO NOT meet ACS 0002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1530350" rtl="0" algn="l"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assign ONLY code Z8671 ONLY IF  personal history meets the requirements of ACS 0002</a:t>
            </a:r>
            <a:endParaRPr/>
          </a:p>
          <a:p>
            <a:pPr indent="0" lvl="0" marL="806450" rtl="0" algn="l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2400">
              <a:solidFill>
                <a:srgbClr val="FFFFFF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838200" rtl="0" algn="l"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documentation of a previous CVA</a:t>
            </a:r>
            <a:endParaRPr/>
          </a:p>
          <a:p>
            <a:pPr indent="0" lvl="0" marL="990600" rtl="0" algn="l"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deficits documented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1530350" rtl="0" algn="l"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assign Z8671 ONLY IF personal history meets the requirements of ACS 0002</a:t>
            </a:r>
            <a:endParaRPr/>
          </a:p>
          <a:p>
            <a:pPr indent="0" lvl="0" marL="806450" rtl="0" algn="l"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1800">
              <a:solidFill>
                <a:srgbClr val="FFFFFF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1530350" rtl="0" algn="l"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1800">
              <a:solidFill>
                <a:srgbClr val="FFFFFF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3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4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0605 Stroke extension</a:t>
            </a:r>
            <a:endParaRPr/>
          </a:p>
        </p:txBody>
      </p:sp>
      <p:sp>
        <p:nvSpPr>
          <p:cNvPr id="300" name="Google Shape;300;p14"/>
          <p:cNvSpPr txBox="1"/>
          <p:nvPr>
            <p:ph idx="2" type="body"/>
          </p:nvPr>
        </p:nvSpPr>
        <p:spPr>
          <a:xfrm>
            <a:off x="582669" y="1669232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7175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baseline="30000" i="0" lang="en-AU" u="none" strike="noStrike">
                <a:solidFill>
                  <a:srgbClr val="000000"/>
                </a:solidFill>
              </a:rPr>
              <a:t>Code stroke extension as </a:t>
            </a:r>
            <a:r>
              <a:rPr b="1" baseline="30000" i="0" lang="en-AU" u="none" strike="noStrike">
                <a:solidFill>
                  <a:srgbClr val="000000"/>
                </a:solidFill>
              </a:rPr>
              <a:t>another</a:t>
            </a:r>
            <a:r>
              <a:rPr b="0" baseline="30000" i="0" lang="en-AU" u="none" strike="noStrike">
                <a:solidFill>
                  <a:srgbClr val="000000"/>
                </a:solidFill>
              </a:rPr>
              <a:t> cerebral infarct or stroke (</a:t>
            </a:r>
            <a:r>
              <a:rPr b="1" baseline="30000" i="0" lang="en-AU" u="none" strike="noStrike">
                <a:solidFill>
                  <a:srgbClr val="020202"/>
                </a:solidFill>
              </a:rPr>
              <a:t>I60–I64</a:t>
            </a:r>
            <a:r>
              <a:rPr b="0" baseline="30000" i="0" lang="en-AU" u="none" strike="noStrike">
                <a:solidFill>
                  <a:srgbClr val="000000"/>
                </a:solidFill>
              </a:rPr>
              <a:t> </a:t>
            </a:r>
            <a:r>
              <a:rPr b="0" baseline="30000" i="1" lang="en-AU" u="none" strike="noStrike">
                <a:solidFill>
                  <a:srgbClr val="000000"/>
                </a:solidFill>
              </a:rPr>
              <a:t>Cerebrovascular diseases</a:t>
            </a:r>
            <a:r>
              <a:rPr b="0" baseline="30000" i="0" lang="en-AU" u="none" strike="noStrike">
                <a:solidFill>
                  <a:srgbClr val="000000"/>
                </a:solidFill>
              </a:rPr>
              <a:t>) if specificity is not provided.</a:t>
            </a:r>
            <a:endParaRPr/>
          </a:p>
          <a:p>
            <a:pPr indent="0" lvl="0" marL="7175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Example:</a:t>
            </a:r>
            <a:endParaRPr/>
          </a:p>
          <a:p>
            <a:pPr indent="0" lvl="0" marL="1071563" rtl="0" algn="l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>
                <a:latin typeface="Calibri"/>
                <a:ea typeface="Calibri"/>
                <a:cs typeface="Calibri"/>
                <a:sym typeface="Calibri"/>
              </a:rPr>
              <a:t>MRI day 1 – Intracerebral haemorrhage of cortical hemisphere </a:t>
            </a:r>
            <a:r>
              <a:rPr lang="en-AU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i61.1</a:t>
            </a:r>
            <a:endParaRPr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071563" rtl="0" algn="l">
              <a:spcBef>
                <a:spcPts val="1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>
                <a:latin typeface="Calibri"/>
                <a:ea typeface="Calibri"/>
                <a:cs typeface="Calibri"/>
                <a:sym typeface="Calibri"/>
              </a:rPr>
              <a:t>MRI day 3 – ICH extension to subcortical hemisphere </a:t>
            </a:r>
            <a:r>
              <a:rPr lang="en-AU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i61.0</a:t>
            </a:r>
            <a:endParaRPr>
              <a:solidFill>
                <a:srgbClr val="00B0F0"/>
              </a:solidFill>
            </a:endParaRPr>
          </a:p>
        </p:txBody>
      </p:sp>
      <p:sp>
        <p:nvSpPr>
          <p:cNvPr id="301" name="Google Shape;301;p14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5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Transient Ischaemic Attack (TIA)</a:t>
            </a:r>
            <a:endParaRPr/>
          </a:p>
        </p:txBody>
      </p:sp>
      <p:sp>
        <p:nvSpPr>
          <p:cNvPr id="308" name="Google Shape;308;p15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A patient may present with symptoms and a diagnosis of stroke, determined after study to be a Transient Ischaemic Attack</a:t>
            </a:r>
            <a:endParaRPr/>
          </a:p>
        </p:txBody>
      </p:sp>
      <p:sp>
        <p:nvSpPr>
          <p:cNvPr id="309" name="Google Shape;309;p15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6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Time for lunch</a:t>
            </a:r>
            <a:endParaRPr/>
          </a:p>
        </p:txBody>
      </p:sp>
      <p:sp>
        <p:nvSpPr>
          <p:cNvPr id="315" name="Google Shape;315;p16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pic>
        <p:nvPicPr>
          <p:cNvPr descr="Rumours fuel mystery bird epidemic | Daily Telegraph" id="316" name="Google Shape;316;p16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6400" y="1052736"/>
            <a:ext cx="9122611" cy="5128348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Google Shape;317;p16"/>
          <p:cNvSpPr txBox="1"/>
          <p:nvPr/>
        </p:nvSpPr>
        <p:spPr>
          <a:xfrm>
            <a:off x="9634888" y="2329314"/>
            <a:ext cx="2150712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A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Lorikeet eating honey from Grevilia flower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7"/>
          <p:cNvSpPr txBox="1"/>
          <p:nvPr>
            <p:ph type="ctrTitle"/>
          </p:nvPr>
        </p:nvSpPr>
        <p:spPr>
          <a:xfrm>
            <a:off x="1752600" y="4114800"/>
            <a:ext cx="8129614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AU"/>
              <a:t>PREPARED BY:  </a:t>
            </a:r>
            <a:r>
              <a:rPr lang="en-AU" cap="none"/>
              <a:t>Anna Coote &amp; Heather Grain</a:t>
            </a:r>
            <a:endParaRPr/>
          </a:p>
        </p:txBody>
      </p:sp>
      <p:sp>
        <p:nvSpPr>
          <p:cNvPr id="324" name="Google Shape;324;p17"/>
          <p:cNvSpPr txBox="1"/>
          <p:nvPr/>
        </p:nvSpPr>
        <p:spPr>
          <a:xfrm>
            <a:off x="2711624" y="1044048"/>
            <a:ext cx="6984776" cy="2800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Cerebrovascular Accident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ICD-10-AM 11</a:t>
            </a:r>
            <a:r>
              <a:rPr baseline="30000"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</a:t>
            </a: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 edition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5" name="Google Shape;325;p17"/>
          <p:cNvSpPr txBox="1"/>
          <p:nvPr>
            <p:ph idx="12" type="sldNum"/>
          </p:nvPr>
        </p:nvSpPr>
        <p:spPr>
          <a:xfrm>
            <a:off x="10613887" y="6412103"/>
            <a:ext cx="136144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7"/>
          <p:cNvSpPr txBox="1"/>
          <p:nvPr>
            <p:ph idx="11" type="ftr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>
                <a:solidFill>
                  <a:srgbClr val="00B0F0"/>
                </a:solidFill>
              </a:rPr>
              <a:t>Clinical Coding Education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100">
                <a:solidFill>
                  <a:srgbClr val="00B0F0"/>
                </a:solidFill>
              </a:rPr>
              <a:t>clinicalcodingeducation.com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"/>
          <p:cNvSpPr txBox="1"/>
          <p:nvPr>
            <p:ph type="ctrTitle"/>
          </p:nvPr>
        </p:nvSpPr>
        <p:spPr>
          <a:xfrm>
            <a:off x="1752600" y="4114800"/>
            <a:ext cx="8129614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AU"/>
              <a:t>PREPARED BY:  </a:t>
            </a:r>
            <a:r>
              <a:rPr lang="en-AU" cap="none"/>
              <a:t>Anna Coote &amp; Heather Grain</a:t>
            </a:r>
            <a:endParaRPr/>
          </a:p>
        </p:txBody>
      </p:sp>
      <p:sp>
        <p:nvSpPr>
          <p:cNvPr id="209" name="Google Shape;209;p2"/>
          <p:cNvSpPr txBox="1"/>
          <p:nvPr/>
        </p:nvSpPr>
        <p:spPr>
          <a:xfrm>
            <a:off x="2731288" y="1093208"/>
            <a:ext cx="6984776" cy="2800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AU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Cerebrovascular Accident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AU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ICD-10-AM 11</a:t>
            </a:r>
            <a:r>
              <a:rPr b="0" baseline="30000" i="0" lang="en-AU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</a:t>
            </a:r>
            <a:r>
              <a:rPr b="0" i="0" lang="en-AU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 edition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800" u="none" cap="none" strike="noStrike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0" name="Google Shape;210;p2"/>
          <p:cNvSpPr txBox="1"/>
          <p:nvPr>
            <p:ph idx="12" type="sldNum"/>
          </p:nvPr>
        </p:nvSpPr>
        <p:spPr>
          <a:xfrm>
            <a:off x="10613887" y="6412103"/>
            <a:ext cx="136144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2"/>
          <p:cNvSpPr txBox="1"/>
          <p:nvPr>
            <p:ph idx="11" type="ftr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>
                <a:solidFill>
                  <a:srgbClr val="00B0F0"/>
                </a:solidFill>
              </a:rPr>
              <a:t>Clinical Coding Education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100">
                <a:solidFill>
                  <a:srgbClr val="00B0F0"/>
                </a:solidFill>
              </a:rPr>
              <a:t>clinicalcodingeducation.com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Authors</a:t>
            </a:r>
            <a:endParaRPr/>
          </a:p>
        </p:txBody>
      </p:sp>
      <p:sp>
        <p:nvSpPr>
          <p:cNvPr id="218" name="Google Shape;218;p3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AU" sz="4200"/>
              <a:t>Anna Coote ADip MRA, Dip Tert ED, BA, MHP</a:t>
            </a:r>
            <a:endParaRPr/>
          </a:p>
          <a:p>
            <a:pPr indent="-279400" lvl="0" marL="6286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Health Information Manger and Clinical Coding Educator</a:t>
            </a:r>
            <a:endParaRPr/>
          </a:p>
          <a:p>
            <a:pPr indent="-279400" lvl="0" marL="6286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MPH University of NSW</a:t>
            </a:r>
            <a:endParaRPr/>
          </a:p>
          <a:p>
            <a:pPr indent="-279400" lvl="0" marL="6286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Diploma of Tertiary Education, University of New England</a:t>
            </a:r>
            <a:endParaRPr/>
          </a:p>
          <a:p>
            <a:pPr indent="-279400" lvl="0" marL="6286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Associate Diploma of Medical Record Administration, College of health Services</a:t>
            </a:r>
            <a:endParaRPr/>
          </a:p>
          <a:p>
            <a:pPr indent="-279400" lvl="0" marL="6286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Bachelor or Arts, Macquarie University</a:t>
            </a:r>
            <a:endParaRPr/>
          </a:p>
          <a:p>
            <a:pPr indent="0" lvl="0" marL="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4200"/>
          </a:p>
          <a:p>
            <a:pPr indent="0" lvl="0" marL="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4200"/>
          </a:p>
          <a:p>
            <a:pPr indent="0" lvl="0" marL="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AU" sz="4200"/>
              <a:t>Heather Grain  ADip HIM, Dip TDD, GDip IS, MHI, FAIDH, FMU, FIAHSI</a:t>
            </a:r>
            <a:endParaRPr/>
          </a:p>
          <a:p>
            <a:pPr indent="-265113" lvl="0" marL="7175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Director of Course Development eHealth Education</a:t>
            </a:r>
            <a:endParaRPr/>
          </a:p>
          <a:p>
            <a:pPr indent="-265113" lvl="0" marL="7175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Designer and Project Manager eHRol - the Clinical Coder Training Tool</a:t>
            </a:r>
            <a:endParaRPr/>
          </a:p>
          <a:p>
            <a:pPr indent="-265113" lvl="0" marL="7175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Convener ISO TC215 Health Informatics WG3 Semantic Content</a:t>
            </a:r>
            <a:endParaRPr/>
          </a:p>
          <a:p>
            <a:pPr indent="-265113" lvl="0" marL="7175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Past Chair HL7 Terminology Authority and Co-Chair Vocabulary</a:t>
            </a:r>
            <a:endParaRPr/>
          </a:p>
          <a:p>
            <a:pPr indent="-265113" lvl="0" marL="7175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Past Expert SNOMED International Education and representative to Quality and Implementation committees. </a:t>
            </a:r>
            <a:endParaRPr sz="4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66"/>
              </a:spcBef>
              <a:spcAft>
                <a:spcPts val="0"/>
              </a:spcAft>
              <a:buClr>
                <a:schemeClr val="dk1"/>
              </a:buClr>
              <a:buSzPct val="63636"/>
              <a:buFont typeface="Calibri"/>
              <a:buNone/>
            </a:pPr>
            <a:r>
              <a:rPr lang="en-AU"/>
              <a:t> 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  <a:p>
            <a:pPr indent="0" lvl="0" marL="892175" rtl="0" algn="l">
              <a:spcBef>
                <a:spcPts val="26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19" name="Google Shape;219;p3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200"/>
              <a:buFont typeface="Calibri"/>
              <a:buNone/>
            </a:pPr>
            <a:fld id="{00000000-1234-1234-1234-123412341234}" type="slidenum">
              <a:rPr b="1" i="0" lang="en-AU" sz="12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1" i="0" sz="12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4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0604 Cerebrovascular accident</a:t>
            </a:r>
            <a:endParaRPr/>
          </a:p>
        </p:txBody>
      </p:sp>
      <p:sp>
        <p:nvSpPr>
          <p:cNvPr id="225" name="Google Shape;225;p4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60350" lvl="0" marL="7175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AU"/>
              <a:t>Cerebrovascular accident NOS</a:t>
            </a:r>
            <a:endParaRPr/>
          </a:p>
          <a:p>
            <a:pPr indent="-260350" lvl="0" marL="7175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AU"/>
              <a:t>Infarction, ischaemic stroke</a:t>
            </a:r>
            <a:endParaRPr/>
          </a:p>
          <a:p>
            <a:pPr indent="-260350" lvl="0" marL="7175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AU"/>
              <a:t>Arterial stenosis</a:t>
            </a:r>
            <a:endParaRPr/>
          </a:p>
          <a:p>
            <a:pPr indent="-260350" lvl="0" marL="7175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AU"/>
              <a:t> Intracerebral haemorrhage</a:t>
            </a:r>
            <a:endParaRPr/>
          </a:p>
          <a:p>
            <a:pPr indent="-82550" lvl="0" marL="7175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-82550" lvl="0" marL="7175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-82550" lvl="0" marL="7175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26" name="Google Shape;226;p4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5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CVA NOS</a:t>
            </a:r>
            <a:endParaRPr/>
          </a:p>
        </p:txBody>
      </p:sp>
      <p:sp>
        <p:nvSpPr>
          <p:cNvPr id="233" name="Google Shape;233;p5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7175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The lead term is:</a:t>
            </a:r>
            <a:endParaRPr/>
          </a:p>
          <a:p>
            <a:pPr indent="0" lvl="0" marL="7175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/>
          </a:p>
          <a:p>
            <a:pPr indent="0" lvl="0" marL="1347788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AU"/>
              <a:t>Accident</a:t>
            </a:r>
            <a:endParaRPr/>
          </a:p>
          <a:p>
            <a:pPr indent="0" lvl="0" marL="1347788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- Cerebrovascular</a:t>
            </a:r>
            <a:endParaRPr/>
          </a:p>
          <a:p>
            <a:pPr indent="0" lvl="0" marL="1347788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- - haemorrhage</a:t>
            </a:r>
            <a:endParaRPr/>
          </a:p>
          <a:p>
            <a:pPr indent="0" lvl="0" marL="1347788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- - ischaemic </a:t>
            </a:r>
            <a:endParaRPr/>
          </a:p>
          <a:p>
            <a:pPr indent="0" lvl="0" marL="1347788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- - - old</a:t>
            </a:r>
            <a:endParaRPr/>
          </a:p>
        </p:txBody>
      </p:sp>
      <p:sp>
        <p:nvSpPr>
          <p:cNvPr id="234" name="Google Shape;234;p5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6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Infarction</a:t>
            </a:r>
            <a:endParaRPr/>
          </a:p>
        </p:txBody>
      </p:sp>
      <p:sp>
        <p:nvSpPr>
          <p:cNvPr id="241" name="Google Shape;241;p6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6286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AU"/>
              <a:t>Infarction</a:t>
            </a:r>
            <a:endParaRPr/>
          </a:p>
          <a:p>
            <a:pPr indent="630238" lvl="0" marL="628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- Cerebral</a:t>
            </a:r>
            <a:endParaRPr/>
          </a:p>
          <a:p>
            <a:pPr indent="630238" lvl="0" marL="628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- - due to</a:t>
            </a:r>
            <a:endParaRPr/>
          </a:p>
          <a:p>
            <a:pPr indent="630238" lvl="0" marL="628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- - - cerebral venous thrombosis</a:t>
            </a:r>
            <a:endParaRPr/>
          </a:p>
          <a:p>
            <a:pPr indent="630238" lvl="0" marL="628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- - - embolism*</a:t>
            </a:r>
            <a:endParaRPr/>
          </a:p>
          <a:p>
            <a:pPr indent="630238" lvl="0" marL="628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- - - occlusion*</a:t>
            </a:r>
            <a:endParaRPr/>
          </a:p>
          <a:p>
            <a:pPr indent="630238" lvl="0" marL="628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- - - stenosis*</a:t>
            </a:r>
            <a:endParaRPr/>
          </a:p>
          <a:p>
            <a:pPr indent="630238" lvl="0" marL="628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- - - thrombosis*</a:t>
            </a:r>
            <a:endParaRPr/>
          </a:p>
          <a:p>
            <a:pPr indent="0" lvl="0" marL="628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* of cerebral or precerebral arteries</a:t>
            </a:r>
            <a:endParaRPr/>
          </a:p>
          <a:p>
            <a:pPr indent="0" lvl="0" marL="628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0" lvl="0" marL="628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42" name="Google Shape;242;p6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7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Stenosis</a:t>
            </a:r>
            <a:endParaRPr/>
          </a:p>
        </p:txBody>
      </p:sp>
      <p:sp>
        <p:nvSpPr>
          <p:cNvPr id="249" name="Google Shape;249;p7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t/>
            </a:r>
            <a:endParaRPr b="0" baseline="30000" i="0" sz="800" u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1755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baseline="30000" lang="en-AU">
                <a:solidFill>
                  <a:srgbClr val="000000"/>
                </a:solidFill>
              </a:rPr>
              <a:t>Stenosis</a:t>
            </a:r>
            <a:endParaRPr/>
          </a:p>
          <a:p>
            <a:pPr indent="328613" lvl="0" marL="74295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baseline="30000" i="0" lang="en-AU" u="none" strike="noStrike">
                <a:solidFill>
                  <a:srgbClr val="000000"/>
                </a:solidFill>
              </a:rPr>
              <a:t>- artery NEC </a:t>
            </a:r>
            <a:r>
              <a:rPr b="0" baseline="30000" i="1" lang="en-AU" u="none" strike="noStrike">
                <a:solidFill>
                  <a:srgbClr val="000000"/>
                </a:solidFill>
              </a:rPr>
              <a:t>(see also </a:t>
            </a:r>
            <a:r>
              <a:rPr b="0" baseline="30000" i="1" lang="en-AU" u="none" strike="noStrike">
                <a:solidFill>
                  <a:srgbClr val="020202"/>
                </a:solidFill>
              </a:rPr>
              <a:t>Occlusion</a:t>
            </a:r>
            <a:r>
              <a:rPr b="0" baseline="30000" i="1" lang="en-AU" u="none" strike="noStrike">
                <a:solidFill>
                  <a:srgbClr val="000000"/>
                </a:solidFill>
              </a:rPr>
              <a:t>/</a:t>
            </a:r>
            <a:r>
              <a:rPr b="0" baseline="30000" i="1" lang="en-AU" u="none" strike="noStrike">
                <a:solidFill>
                  <a:srgbClr val="020202"/>
                </a:solidFill>
              </a:rPr>
              <a:t>artery</a:t>
            </a:r>
            <a:r>
              <a:rPr b="0" baseline="30000" i="1" lang="en-AU" u="none" strike="noStrike">
                <a:solidFill>
                  <a:srgbClr val="000000"/>
                </a:solidFill>
              </a:rPr>
              <a:t>)</a:t>
            </a:r>
            <a:r>
              <a:rPr b="0" baseline="30000" i="0" lang="en-AU" u="none" strike="noStrike">
                <a:solidFill>
                  <a:srgbClr val="000000"/>
                </a:solidFill>
              </a:rPr>
              <a:t> </a:t>
            </a:r>
            <a:r>
              <a:rPr b="0" baseline="30000" i="0" lang="en-AU" u="none" strike="noStrike">
                <a:solidFill>
                  <a:srgbClr val="020202"/>
                </a:solidFill>
              </a:rPr>
              <a:t>I77.1</a:t>
            </a:r>
            <a:endParaRPr b="0" i="0" u="none" strike="noStrike">
              <a:solidFill>
                <a:srgbClr val="000000"/>
              </a:solidFill>
            </a:endParaRPr>
          </a:p>
          <a:p>
            <a:pPr indent="328613" lvl="0" marL="74295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baseline="30000" i="0" lang="en-AU" u="none" strike="noStrike">
                <a:solidFill>
                  <a:srgbClr val="000000"/>
                </a:solidFill>
              </a:rPr>
              <a:t>- - precerebral </a:t>
            </a:r>
            <a:r>
              <a:rPr b="0" baseline="30000" i="1" lang="en-AU" u="none" strike="noStrike">
                <a:solidFill>
                  <a:srgbClr val="000000"/>
                </a:solidFill>
              </a:rPr>
              <a:t>(see also </a:t>
            </a:r>
            <a:r>
              <a:rPr b="0" baseline="30000" i="1" lang="en-AU" u="none" strike="noStrike">
                <a:solidFill>
                  <a:srgbClr val="020202"/>
                </a:solidFill>
              </a:rPr>
              <a:t>Occlusion</a:t>
            </a:r>
            <a:r>
              <a:rPr b="0" baseline="30000" i="1" lang="en-AU" u="none" strike="noStrike">
                <a:solidFill>
                  <a:srgbClr val="000000"/>
                </a:solidFill>
              </a:rPr>
              <a:t>/</a:t>
            </a:r>
            <a:r>
              <a:rPr b="0" baseline="30000" i="1" lang="en-AU" u="none" strike="noStrike">
                <a:solidFill>
                  <a:srgbClr val="020202"/>
                </a:solidFill>
              </a:rPr>
              <a:t>artery</a:t>
            </a:r>
            <a:r>
              <a:rPr b="0" baseline="30000" i="1" lang="en-AU" u="none" strike="noStrike">
                <a:solidFill>
                  <a:srgbClr val="000000"/>
                </a:solidFill>
              </a:rPr>
              <a:t>/</a:t>
            </a:r>
            <a:r>
              <a:rPr b="0" baseline="30000" i="1" lang="en-AU" u="none" strike="noStrike">
                <a:solidFill>
                  <a:srgbClr val="020202"/>
                </a:solidFill>
              </a:rPr>
              <a:t>precerebral</a:t>
            </a:r>
            <a:r>
              <a:rPr b="0" baseline="30000" i="1" lang="en-AU" u="none" strike="noStrike">
                <a:solidFill>
                  <a:srgbClr val="000000"/>
                </a:solidFill>
              </a:rPr>
              <a:t>)</a:t>
            </a:r>
            <a:r>
              <a:rPr b="0" baseline="30000" i="0" lang="en-AU" u="none" strike="noStrike">
                <a:solidFill>
                  <a:srgbClr val="000000"/>
                </a:solidFill>
              </a:rPr>
              <a:t> </a:t>
            </a:r>
            <a:r>
              <a:rPr b="0" baseline="30000" i="0" lang="en-AU" u="none" strike="noStrike">
                <a:solidFill>
                  <a:srgbClr val="020202"/>
                </a:solidFill>
              </a:rPr>
              <a:t>I65.9</a:t>
            </a:r>
            <a:endParaRPr>
              <a:solidFill>
                <a:srgbClr val="000000"/>
              </a:solidFill>
            </a:endParaRPr>
          </a:p>
          <a:p>
            <a:pPr indent="328613" lvl="0" marL="74295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baseline="30000" i="0" lang="en-AU" u="none" strike="noStrike">
                <a:solidFill>
                  <a:srgbClr val="000000"/>
                </a:solidFill>
              </a:rPr>
              <a:t>- - - basilar </a:t>
            </a:r>
            <a:r>
              <a:rPr b="0" baseline="30000" i="0" lang="en-AU" u="none" strike="noStrike">
                <a:solidFill>
                  <a:srgbClr val="020202"/>
                </a:solidFill>
              </a:rPr>
              <a:t>I65.1</a:t>
            </a:r>
            <a:endParaRPr>
              <a:solidFill>
                <a:srgbClr val="000000"/>
              </a:solidFill>
            </a:endParaRPr>
          </a:p>
          <a:p>
            <a:pPr indent="328613" lvl="0" marL="74295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baseline="30000" i="0" lang="en-AU" u="none" strike="noStrike">
                <a:solidFill>
                  <a:srgbClr val="000000"/>
                </a:solidFill>
              </a:rPr>
              <a:t>- - - carotid </a:t>
            </a:r>
            <a:r>
              <a:rPr b="0" baseline="30000" i="0" lang="en-AU" u="none" strike="noStrike">
                <a:solidFill>
                  <a:srgbClr val="020202"/>
                </a:solidFill>
              </a:rPr>
              <a:t>I65.2</a:t>
            </a:r>
            <a:endParaRPr>
              <a:solidFill>
                <a:srgbClr val="000000"/>
              </a:solidFill>
            </a:endParaRPr>
          </a:p>
          <a:p>
            <a:pPr indent="328613" lvl="0" marL="74295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baseline="30000" i="0" lang="en-AU" u="none" strike="noStrike">
                <a:solidFill>
                  <a:srgbClr val="000000"/>
                </a:solidFill>
              </a:rPr>
              <a:t>- - - multiple or bilateral </a:t>
            </a:r>
            <a:r>
              <a:rPr b="0" baseline="30000" i="0" lang="en-AU" u="none" strike="noStrike">
                <a:solidFill>
                  <a:srgbClr val="020202"/>
                </a:solidFill>
              </a:rPr>
              <a:t>I65.3</a:t>
            </a:r>
            <a:endParaRPr>
              <a:solidFill>
                <a:srgbClr val="000000"/>
              </a:solidFill>
            </a:endParaRPr>
          </a:p>
          <a:p>
            <a:pPr indent="328613" lvl="0" marL="74295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baseline="30000" i="0" lang="en-AU" u="none" strike="noStrike">
                <a:solidFill>
                  <a:srgbClr val="000000"/>
                </a:solidFill>
              </a:rPr>
              <a:t>- - - specified NEC </a:t>
            </a:r>
            <a:r>
              <a:rPr b="0" baseline="30000" i="0" lang="en-AU" u="none" strike="noStrike">
                <a:solidFill>
                  <a:srgbClr val="020202"/>
                </a:solidFill>
              </a:rPr>
              <a:t>I65.8</a:t>
            </a:r>
            <a:endParaRPr b="0" i="0" u="none" strike="noStrike">
              <a:solidFill>
                <a:srgbClr val="000000"/>
              </a:solidFill>
            </a:endParaRPr>
          </a:p>
          <a:p>
            <a:pPr indent="328613" lvl="1" marL="74295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baseline="30000" i="0" lang="en-AU" sz="2800" u="none" strike="noStrike">
                <a:solidFill>
                  <a:srgbClr val="000000"/>
                </a:solidFill>
              </a:rPr>
              <a:t>- - - vertebral </a:t>
            </a:r>
            <a:r>
              <a:rPr b="0" baseline="30000" i="0" lang="en-AU" sz="2800" u="none" strike="noStrike">
                <a:solidFill>
                  <a:srgbClr val="020202"/>
                </a:solidFill>
              </a:rPr>
              <a:t>I65.0</a:t>
            </a:r>
            <a:endParaRPr b="0" i="0" sz="2800" u="none" strike="noStrike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50" name="Google Shape;250;p7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8"/>
          <p:cNvSpPr txBox="1"/>
          <p:nvPr>
            <p:ph idx="1" type="body"/>
          </p:nvPr>
        </p:nvSpPr>
        <p:spPr>
          <a:xfrm>
            <a:off x="406400" y="380999"/>
            <a:ext cx="11430000" cy="1031129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Coding rule Q3471 Occlusion or stenosis of (pre)cerebral arteries and cerebral infarction</a:t>
            </a:r>
            <a:endParaRPr/>
          </a:p>
        </p:txBody>
      </p:sp>
      <p:sp>
        <p:nvSpPr>
          <p:cNvPr id="256" name="Google Shape;256;p8"/>
          <p:cNvSpPr txBox="1"/>
          <p:nvPr>
            <p:ph idx="2" type="body"/>
          </p:nvPr>
        </p:nvSpPr>
        <p:spPr>
          <a:xfrm>
            <a:off x="406399" y="1651818"/>
            <a:ext cx="11429999" cy="45854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(pre)cerebral occlusion</a:t>
            </a:r>
            <a:endParaRPr/>
          </a:p>
          <a:p>
            <a:pPr indent="0" lvl="0" marL="71755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CVA or infarction not documented</a:t>
            </a:r>
            <a:endParaRPr/>
          </a:p>
          <a:p>
            <a:pPr indent="0" lvl="0" marL="1258888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assign a code from i65.-  </a:t>
            </a:r>
            <a:r>
              <a:rPr i="1" lang="en-AU" sz="2400">
                <a:latin typeface="Calibri"/>
                <a:ea typeface="Calibri"/>
                <a:cs typeface="Calibri"/>
                <a:sym typeface="Calibri"/>
              </a:rPr>
              <a:t>Occlusion and stenosis….not resulting in cerebral infarction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54133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541338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(pre)cerebral occlusion</a:t>
            </a:r>
            <a:endParaRPr/>
          </a:p>
          <a:p>
            <a:pPr indent="0" lvl="0" marL="80645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infarction is documented</a:t>
            </a:r>
            <a:endParaRPr/>
          </a:p>
          <a:p>
            <a:pPr indent="0" lvl="0" marL="1347788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assign a code from i63.- </a:t>
            </a:r>
            <a:r>
              <a:rPr i="1" lang="en-AU" sz="2400">
                <a:latin typeface="Calibri"/>
                <a:ea typeface="Calibri"/>
                <a:cs typeface="Calibri"/>
                <a:sym typeface="Calibri"/>
              </a:rPr>
              <a:t>Cerebral infarction</a:t>
            </a:r>
            <a:endParaRPr/>
          </a:p>
          <a:p>
            <a:pPr indent="0" lvl="0" marL="8064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AU" sz="2400" u="sng"/>
              <a:t>For i65.- and i66.-:</a:t>
            </a:r>
            <a:r>
              <a:rPr lang="en-AU" sz="2400"/>
              <a:t>   </a:t>
            </a:r>
            <a:r>
              <a:rPr i="1" lang="en-AU" sz="2400"/>
              <a:t>Excludes: when causing cerebral infarction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57" name="Google Shape;257;p8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9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Haemorrhage </a:t>
            </a:r>
            <a:endParaRPr/>
          </a:p>
        </p:txBody>
      </p:sp>
      <p:sp>
        <p:nvSpPr>
          <p:cNvPr id="264" name="Google Shape;264;p9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392113" lvl="0" marL="503238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1" baseline="30000" i="0" lang="en-AU" sz="3200" u="none" strike="noStrike">
                <a:solidFill>
                  <a:srgbClr val="000000"/>
                </a:solidFill>
              </a:rPr>
              <a:t>- Intracerebral </a:t>
            </a:r>
            <a:r>
              <a:rPr baseline="30000" i="0" lang="en-AU" sz="3200" u="none" strike="noStrike">
                <a:solidFill>
                  <a:srgbClr val="000000"/>
                </a:solidFill>
              </a:rPr>
              <a:t>i61.9</a:t>
            </a:r>
            <a:endParaRPr/>
          </a:p>
          <a:p>
            <a:pPr indent="392113" lvl="0" marL="503238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baseline="30000" i="0" lang="en-AU" sz="3200" u="none" strike="noStrike">
                <a:solidFill>
                  <a:srgbClr val="000000"/>
                </a:solidFill>
              </a:rPr>
              <a:t>- deep</a:t>
            </a:r>
            <a:endParaRPr/>
          </a:p>
          <a:p>
            <a:pPr indent="392113" lvl="0" marL="503238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baseline="30000" i="0" lang="en-AU" sz="3200" u="none" strike="noStrike">
                <a:solidFill>
                  <a:srgbClr val="000000"/>
                </a:solidFill>
              </a:rPr>
              <a:t>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- in</a:t>
            </a:r>
            <a:endParaRPr b="0" i="0" sz="3200" u="none" strike="noStrike">
              <a:solidFill>
                <a:srgbClr val="000000"/>
              </a:solidFill>
            </a:endParaRPr>
          </a:p>
          <a:p>
            <a:pPr indent="568325" lvl="0" marL="503238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baseline="30000" i="0" lang="en-AU" sz="3200" u="none" strike="noStrike">
                <a:solidFill>
                  <a:srgbClr val="000000"/>
                </a:solidFill>
              </a:rPr>
              <a:t>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brain stem </a:t>
            </a:r>
            <a:r>
              <a:rPr b="0" baseline="30000" i="0" lang="en-AU" sz="3200" u="none" strike="noStrike">
                <a:solidFill>
                  <a:srgbClr val="020202"/>
                </a:solidFill>
              </a:rPr>
              <a:t>I61.3</a:t>
            </a:r>
            <a:endParaRPr b="0" i="0" sz="3200" u="none" strike="noStrike">
              <a:solidFill>
                <a:srgbClr val="000000"/>
              </a:solidFill>
            </a:endParaRPr>
          </a:p>
          <a:p>
            <a:pPr indent="568325" lvl="0" marL="503238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baseline="30000" i="0" lang="en-AU" sz="3200" u="none" strike="noStrike">
                <a:solidFill>
                  <a:srgbClr val="000000"/>
                </a:solidFill>
              </a:rPr>
              <a:t>- 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cerebellum </a:t>
            </a:r>
            <a:r>
              <a:rPr b="0" baseline="30000" i="0" lang="en-AU" sz="3200" u="none" strike="noStrike">
                <a:solidFill>
                  <a:srgbClr val="020202"/>
                </a:solidFill>
              </a:rPr>
              <a:t>I61.4</a:t>
            </a:r>
            <a:endParaRPr b="0" i="0" sz="3200" u="none" strike="noStrike">
              <a:solidFill>
                <a:srgbClr val="000000"/>
              </a:solidFill>
            </a:endParaRPr>
          </a:p>
          <a:p>
            <a:pPr indent="568325" lvl="0" marL="503238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baseline="30000" i="0" lang="en-AU" sz="3200" u="none" strike="noStrike">
                <a:solidFill>
                  <a:srgbClr val="000000"/>
                </a:solidFill>
              </a:rPr>
              <a:t>- 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hemisphere </a:t>
            </a:r>
            <a:r>
              <a:rPr b="0" baseline="30000" i="0" lang="en-AU" sz="3200" u="none" strike="noStrike">
                <a:solidFill>
                  <a:srgbClr val="020202"/>
                </a:solidFill>
              </a:rPr>
              <a:t>I61.2</a:t>
            </a:r>
            <a:endParaRPr b="0" i="0" sz="3200" u="none" strike="noStrike">
              <a:solidFill>
                <a:srgbClr val="000000"/>
              </a:solidFill>
            </a:endParaRPr>
          </a:p>
          <a:p>
            <a:pPr indent="844550" lvl="1" marL="503238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baseline="30000" i="0" lang="en-AU" sz="3200" u="none" strike="noStrike">
                <a:solidFill>
                  <a:srgbClr val="000000"/>
                </a:solidFill>
              </a:rPr>
              <a:t>- 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- cortical </a:t>
            </a:r>
            <a:r>
              <a:rPr b="0" baseline="30000" i="0" lang="en-AU" sz="3200" u="none" strike="noStrike">
                <a:solidFill>
                  <a:srgbClr val="020202"/>
                </a:solidFill>
              </a:rPr>
              <a:t>I61.1</a:t>
            </a:r>
            <a:endParaRPr b="0" i="0" sz="3200" u="none" strike="noStrike">
              <a:solidFill>
                <a:srgbClr val="000000"/>
              </a:solidFill>
            </a:endParaRPr>
          </a:p>
          <a:p>
            <a:pPr indent="844550" lvl="1" marL="503238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baseline="30000" i="0" lang="en-AU" sz="3200" u="none" strike="noStrike">
                <a:solidFill>
                  <a:srgbClr val="000000"/>
                </a:solidFill>
              </a:rPr>
              <a:t>- 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- subcortical </a:t>
            </a:r>
            <a:r>
              <a:rPr b="0" baseline="30000" i="0" lang="en-AU" sz="3200" u="none" strike="noStrike">
                <a:solidFill>
                  <a:srgbClr val="020202"/>
                </a:solidFill>
              </a:rPr>
              <a:t>I61.0</a:t>
            </a:r>
            <a:endParaRPr b="0" i="0" sz="3200" u="none" strike="noStrike">
              <a:solidFill>
                <a:srgbClr val="000000"/>
              </a:solidFill>
            </a:endParaRPr>
          </a:p>
          <a:p>
            <a:pPr indent="392113" lvl="0" marL="503238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baseline="30000" i="0" lang="en-AU" sz="3200" u="none" strike="noStrike">
                <a:solidFill>
                  <a:srgbClr val="000000"/>
                </a:solidFill>
              </a:rPr>
              <a:t>- -</a:t>
            </a:r>
            <a:r>
              <a:rPr baseline="30000" lang="en-AU" sz="3200">
                <a:solidFill>
                  <a:srgbClr val="000000"/>
                </a:solidFill>
              </a:rPr>
              <a:t> </a:t>
            </a:r>
            <a:r>
              <a:rPr b="0" baseline="30000" i="0" lang="en-AU" sz="3200" u="none" strike="noStrike">
                <a:solidFill>
                  <a:srgbClr val="000000"/>
                </a:solidFill>
              </a:rPr>
              <a:t>intraventricular </a:t>
            </a:r>
            <a:r>
              <a:rPr b="0" baseline="30000" i="0" lang="en-AU" sz="3200" u="none" strike="noStrike">
                <a:solidFill>
                  <a:srgbClr val="020202"/>
                </a:solidFill>
              </a:rPr>
              <a:t>I61.5</a:t>
            </a:r>
            <a:endParaRPr/>
          </a:p>
          <a:p>
            <a:pPr indent="392113" lvl="0" marL="503238" rtl="0" algn="l">
              <a:spcBef>
                <a:spcPts val="0"/>
              </a:spcBef>
              <a:spcAft>
                <a:spcPts val="0"/>
              </a:spcAft>
              <a:buClr>
                <a:srgbClr val="020202"/>
              </a:buClr>
              <a:buSzPts val="3200"/>
              <a:buFont typeface="Calibri"/>
              <a:buNone/>
            </a:pPr>
            <a:r>
              <a:rPr b="0" baseline="30000" i="0" lang="en-AU" sz="3200" u="none" strike="noStrike">
                <a:solidFill>
                  <a:srgbClr val="020202"/>
                </a:solidFill>
              </a:rPr>
              <a:t>- </a:t>
            </a:r>
            <a:r>
              <a:rPr b="1" baseline="30000" i="0" lang="en-AU" sz="3200" u="none" strike="noStrike">
                <a:solidFill>
                  <a:srgbClr val="020202"/>
                </a:solidFill>
              </a:rPr>
              <a:t>Intracranial</a:t>
            </a:r>
            <a:r>
              <a:rPr b="0" baseline="30000" i="0" lang="en-AU" sz="3200" u="none" strike="noStrike">
                <a:solidFill>
                  <a:srgbClr val="020202"/>
                </a:solidFill>
              </a:rPr>
              <a:t> i62.9</a:t>
            </a:r>
            <a:endParaRPr/>
          </a:p>
        </p:txBody>
      </p:sp>
      <p:sp>
        <p:nvSpPr>
          <p:cNvPr id="265" name="Google Shape;265;p9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itchbook">
  <a:themeElements>
    <a:clrScheme name="Green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2020-08-15T04:34:47Z</dcterms:created>
  <dc:creator>Anna</dc:creator>
</cp:coreProperties>
</file>