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5"/>
  </p:notesMasterIdLst>
  <p:sldIdLst>
    <p:sldId id="565" r:id="rId2"/>
    <p:sldId id="358" r:id="rId3"/>
    <p:sldId id="428" r:id="rId4"/>
    <p:sldId id="542" r:id="rId5"/>
    <p:sldId id="563" r:id="rId6"/>
    <p:sldId id="543" r:id="rId7"/>
    <p:sldId id="544" r:id="rId8"/>
    <p:sldId id="545" r:id="rId9"/>
    <p:sldId id="546" r:id="rId10"/>
    <p:sldId id="547" r:id="rId11"/>
    <p:sldId id="548" r:id="rId12"/>
    <p:sldId id="552" r:id="rId13"/>
    <p:sldId id="553" r:id="rId14"/>
    <p:sldId id="554" r:id="rId15"/>
    <p:sldId id="555" r:id="rId16"/>
    <p:sldId id="556" r:id="rId17"/>
    <p:sldId id="559" r:id="rId18"/>
    <p:sldId id="560" r:id="rId19"/>
    <p:sldId id="561" r:id="rId20"/>
    <p:sldId id="562" r:id="rId21"/>
    <p:sldId id="549" r:id="rId22"/>
    <p:sldId id="566" r:id="rId23"/>
    <p:sldId id="56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073AE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9" autoAdjust="0"/>
    <p:restoredTop sz="95346" autoAdjust="0"/>
  </p:normalViewPr>
  <p:slideViewPr>
    <p:cSldViewPr snapToGrid="0">
      <p:cViewPr varScale="1">
        <p:scale>
          <a:sx n="107" d="100"/>
          <a:sy n="107" d="100"/>
        </p:scale>
        <p:origin x="132" y="510"/>
      </p:cViewPr>
      <p:guideLst/>
    </p:cSldViewPr>
  </p:slideViewPr>
  <p:outlineViewPr>
    <p:cViewPr>
      <p:scale>
        <a:sx n="33" d="100"/>
        <a:sy n="33" d="100"/>
      </p:scale>
      <p:origin x="0" y="-8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6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6C2F4-B633-4102-B108-9039F1EF70B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40E8A-E3D9-45E6-8C9B-F2F85B52DA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83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Systemic Thrombolytic therapy:   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6</a:t>
            </a:r>
            <a:r>
              <a:rPr lang="en-US" sz="1200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7</a:t>
            </a:r>
            <a:r>
              <a:rPr lang="en-US" sz="1200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digit -01 Thrombolytic agent for codes in block [1920], specifically either intravenous or intra-arterial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Transcatheter thrombolytic therapy is a component procedure of angioplasty, mechanical embolectomy and thrombectomy, hence it is not coded with these procedures</a:t>
            </a:r>
            <a:endParaRPr lang="en-A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96266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– saphenous, radial, mammary arteries.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AU" sz="1800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saphenous vein grafts to RCA and LAD 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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coded as one code for 2 saphenous vein grafts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60643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3006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7464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If no infarct, then code angina i20.9</a:t>
            </a:r>
          </a:p>
          <a:p>
            <a:r>
              <a:rPr lang="en-AU" dirty="0" err="1"/>
              <a:t>Eg.</a:t>
            </a:r>
            <a:r>
              <a:rPr lang="en-AU" dirty="0"/>
              <a:t> admitted for angioplasty for angina and IHD.  Code both.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8651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Cardiac arrest and sudden death are separate codes, and not assigned a code for MI if not documented as such.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07302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Admitted DOA – no code assigned</a:t>
            </a:r>
          </a:p>
          <a:p>
            <a:r>
              <a:rPr lang="en-AU" dirty="0"/>
              <a:t>Admitted – no resuscitation – code the underlying cause.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8109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If no further documentation , then code as i25.9 chronic ischaemic heart disease.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28926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Note that the code for native artery is assigned where there is no documentation of previous surgery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5283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The stent should be coded where it is in some way problematic, </a:t>
            </a:r>
            <a:r>
              <a:rPr lang="en-AU" dirty="0" err="1"/>
              <a:t>eg.</a:t>
            </a:r>
            <a:r>
              <a:rPr lang="en-AU" dirty="0"/>
              <a:t> obstructed,.   Coding the presence of the stent without a problem results in this code not being of any 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76166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626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257597" y="6171707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eHealth Education</a:t>
            </a:r>
          </a:p>
          <a:p>
            <a:pPr algn="r"/>
            <a:r>
              <a:rPr lang="en-US" dirty="0"/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2199153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606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01012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30307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39068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2196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96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0789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18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7184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344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947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973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2665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3812875" y="6476999"/>
            <a:ext cx="4456482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0" i="1" dirty="0">
                <a:latin typeface="+mj-lt"/>
              </a:rPr>
              <a:t>    Clinical Coding Education                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80" y="6378571"/>
            <a:ext cx="422782" cy="43980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33" y="6248399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5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4" r:id="rId3"/>
    <p:sldLayoutId id="2147483665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31C7F46-D48A-A7AA-005B-864DF0DBA9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Fit and healthy kookaburra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CEB1D7-C4DE-B607-A524-8E45F222372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26" name="Picture 2" descr="The Kookaburra Pregnancy Myth: What Does it Mean? Is it True? - Pregnancy  Food Checker">
            <a:extLst>
              <a:ext uri="{FF2B5EF4-FFF2-40B4-BE49-F238E27FC236}">
                <a16:creationId xmlns:a16="http://schemas.microsoft.com/office/drawing/2014/main" id="{87BB7313-FF60-F0A6-6EC0-CA47A020FBA8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621" y="1052736"/>
            <a:ext cx="8049346" cy="511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072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Chronic ischaemic heart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Autofit/>
          </a:bodyPr>
          <a:lstStyle/>
          <a:p>
            <a:r>
              <a:rPr lang="en-AU" sz="2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Also known as: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Coronary atherosclerosis, chronic coronary insufficiency, myocardial </a:t>
            </a:r>
            <a:r>
              <a:rPr lang="en-AU" sz="20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ischaemia</a:t>
            </a:r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aneurysm of the heart.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Look for information in the clinical record for information that will result in coding Coronary artery disease (CAD) (i25.1-)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Previous angiogram reports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Previous CABG or stenting</a:t>
            </a:r>
          </a:p>
          <a:p>
            <a:pPr marL="1435100" indent="-893763"/>
            <a:endParaRPr lang="en-AU" sz="2400" dirty="0"/>
          </a:p>
          <a:p>
            <a:pPr marL="1435100" indent="-893763"/>
            <a:r>
              <a:rPr lang="en-AU" sz="2400" dirty="0"/>
              <a:t>Use the lead term:</a:t>
            </a:r>
          </a:p>
          <a:p>
            <a:pPr marL="1435100" indent="-363538"/>
            <a:r>
              <a:rPr lang="en-AU" sz="2400" b="1" dirty="0"/>
              <a:t>Disease</a:t>
            </a:r>
          </a:p>
          <a:p>
            <a:pPr marL="1435100" indent="-363538"/>
            <a:r>
              <a:rPr lang="en-AU" sz="2400" dirty="0"/>
              <a:t>- heart</a:t>
            </a:r>
          </a:p>
          <a:p>
            <a:pPr marL="1435100" indent="-363538"/>
            <a:r>
              <a:rPr lang="en-AU" sz="2400" dirty="0"/>
              <a:t>- - ischaemic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626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Coronary artery disease</a:t>
            </a:r>
          </a:p>
          <a:p>
            <a:endParaRPr lang="en-AU" dirty="0"/>
          </a:p>
          <a:p>
            <a:r>
              <a:rPr lang="en-AU" dirty="0" err="1"/>
              <a:t>Ue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895350"/>
            <a:r>
              <a:rPr lang="en-AU" sz="2400" dirty="0"/>
              <a:t>Where the chronic ischaemic heart disease is documented as atherosclerotic: </a:t>
            </a:r>
          </a:p>
          <a:p>
            <a:pPr marL="895350"/>
            <a:endParaRPr lang="en-AU" sz="2400" dirty="0"/>
          </a:p>
          <a:p>
            <a:pPr marL="895350"/>
            <a:r>
              <a:rPr lang="en-AU" sz="2400" dirty="0"/>
              <a:t>Use the lead term</a:t>
            </a:r>
          </a:p>
          <a:p>
            <a:pPr marL="895350"/>
            <a:r>
              <a:rPr lang="en-AU" sz="2400" b="1" dirty="0"/>
              <a:t>Disease</a:t>
            </a:r>
          </a:p>
          <a:p>
            <a:pPr marL="895350"/>
            <a:r>
              <a:rPr lang="en-AU" sz="2400" dirty="0"/>
              <a:t>- Arteriosclerotic</a:t>
            </a:r>
          </a:p>
          <a:p>
            <a:pPr marL="895350"/>
            <a:r>
              <a:rPr lang="en-AU" sz="2400" dirty="0"/>
              <a:t>- - coronary </a:t>
            </a:r>
            <a:r>
              <a:rPr lang="en-AU" sz="2400" dirty="0">
                <a:solidFill>
                  <a:srgbClr val="00B0F0"/>
                </a:solidFill>
              </a:rPr>
              <a:t>i25.10</a:t>
            </a:r>
          </a:p>
          <a:p>
            <a:pPr marL="895350"/>
            <a:r>
              <a:rPr lang="en-AU" sz="2400" dirty="0"/>
              <a:t>- - - autologous bypass graft </a:t>
            </a:r>
            <a:r>
              <a:rPr lang="en-AU" sz="2400" dirty="0">
                <a:solidFill>
                  <a:srgbClr val="00B0F0"/>
                </a:solidFill>
              </a:rPr>
              <a:t>i25.12</a:t>
            </a:r>
            <a:endParaRPr lang="en-AU" sz="2400" dirty="0"/>
          </a:p>
          <a:p>
            <a:pPr marL="895350"/>
            <a:r>
              <a:rPr lang="en-AU" sz="2400" dirty="0"/>
              <a:t>- - - native </a:t>
            </a:r>
            <a:r>
              <a:rPr lang="en-AU" sz="2400" dirty="0">
                <a:solidFill>
                  <a:srgbClr val="00B0F0"/>
                </a:solidFill>
              </a:rPr>
              <a:t>i25.11</a:t>
            </a:r>
            <a:endParaRPr lang="en-AU" sz="2400" dirty="0"/>
          </a:p>
          <a:p>
            <a:pPr marL="895350"/>
            <a:r>
              <a:rPr lang="en-AU" sz="2400" dirty="0"/>
              <a:t>- - - </a:t>
            </a:r>
            <a:r>
              <a:rPr lang="en-AU" sz="2400" dirty="0" err="1"/>
              <a:t>nonautologous</a:t>
            </a:r>
            <a:r>
              <a:rPr lang="en-AU" sz="2400" dirty="0"/>
              <a:t> bypass graft </a:t>
            </a:r>
            <a:r>
              <a:rPr lang="en-AU" sz="2400" dirty="0">
                <a:solidFill>
                  <a:srgbClr val="00B0F0"/>
                </a:solidFill>
              </a:rPr>
              <a:t>i25.13</a:t>
            </a:r>
            <a:endParaRPr lang="en-AU" sz="2400" dirty="0"/>
          </a:p>
          <a:p>
            <a:pPr marL="354013"/>
            <a:endParaRPr lang="en-AU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616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ACS 0941 Arterial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1435100" lvl="0" indent="354013"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Arteriosclerosis</a:t>
            </a:r>
          </a:p>
          <a:p>
            <a:pPr marL="1435100" lvl="0" indent="354013"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Atherosclerosis</a:t>
            </a:r>
          </a:p>
          <a:p>
            <a:pPr marL="1435100" lvl="0" indent="354013"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Coronary artery disease</a:t>
            </a:r>
          </a:p>
          <a:p>
            <a:pPr marL="1435100" lvl="0" indent="354013"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Embolism</a:t>
            </a:r>
          </a:p>
          <a:p>
            <a:pPr marL="1435100" lvl="0" indent="354013">
              <a:buFont typeface="+mj-lt"/>
              <a:buAutoNum type="arabicPeriod"/>
            </a:pPr>
            <a:r>
              <a:rPr lang="en-AU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Ischaemia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0" indent="354013"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Obstruction</a:t>
            </a:r>
          </a:p>
          <a:p>
            <a:pPr marL="1435100" lvl="0" indent="354013"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Occlusion</a:t>
            </a:r>
          </a:p>
          <a:p>
            <a:pPr marL="1435100" lvl="0" indent="354013"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Peripheral vascular disease</a:t>
            </a:r>
          </a:p>
          <a:p>
            <a:pPr marL="1435100" lvl="0" indent="354013"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Stenosis</a:t>
            </a:r>
          </a:p>
          <a:p>
            <a:pPr marL="1435100" lvl="0" indent="354013"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Stricture</a:t>
            </a:r>
          </a:p>
          <a:p>
            <a:pPr marL="1435100" lvl="0" indent="354013">
              <a:buFont typeface="+mj-lt"/>
              <a:buAutoNum type="arabicPeriod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Thrombosis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354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Arteriosclerosis   Atherosclerosis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Also known as: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6450" lvl="0" indent="265113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Coronary artery disease (CAD), 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6450" lvl="0" indent="265113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Triple vessel disease (TVA) (of three coronary arteries), 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6450" lvl="0" indent="265113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Atheroma (of coronary artery/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ies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6450" lvl="0" indent="265113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Atherosclerosis or arteriosclerosis – the most common form or arteriosclerosis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AU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Codes: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I2511 – CAD of the patient’s own/native coronary artery</a:t>
            </a:r>
          </a:p>
          <a:p>
            <a:pPr marL="717550">
              <a:lnSpc>
                <a:spcPct val="110000"/>
              </a:lnSpc>
              <a:spcBef>
                <a:spcPts val="0"/>
              </a:spcBef>
            </a:pPr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x-non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artery had been stented in the past,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the disease has recurred in the stent, </a:t>
            </a:r>
          </a:p>
          <a:p>
            <a:pPr marL="982663">
              <a:lnSpc>
                <a:spcPct val="110000"/>
              </a:lnSpc>
              <a:spcBef>
                <a:spcPts val="0"/>
              </a:spcBef>
            </a:pPr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also code</a:t>
            </a:r>
            <a:r>
              <a:rPr lang="x-non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Z95.5 </a:t>
            </a:r>
            <a:r>
              <a:rPr lang="x-none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Presence of coronary angioplasty implant and</a:t>
            </a:r>
            <a:r>
              <a:rPr lang="en-US" sz="18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graft.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/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x-non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I25.12 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 of an autologous bypass graft (a graft from the patient’s own veins).</a:t>
            </a:r>
          </a:p>
          <a:p>
            <a:pPr marL="228600"/>
            <a:r>
              <a:rPr lang="x-non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x-non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I25.13 </a:t>
            </a:r>
            <a:r>
              <a:rPr lang="en-AU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</a:t>
            </a:r>
            <a:r>
              <a:rPr lang="x-none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 a non</a:t>
            </a:r>
            <a:r>
              <a:rPr lang="en-US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x-none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autologous bypass graft</a:t>
            </a:r>
            <a:r>
              <a:rPr lang="x-non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x-non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graft being a replacement with a synthetic material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for example </a:t>
            </a:r>
            <a:r>
              <a:rPr lang="en-AU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Goretex</a:t>
            </a:r>
            <a:r>
              <a:rPr lang="x-non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081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Coding the presence of a stent or graft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565"/>
              </a:spcBef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IF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there is a history of previous coronary artery bypass surgery or coronary angioplasty,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2663" indent="-712788">
              <a:lnSpc>
                <a:spcPct val="120000"/>
              </a:lnSpc>
              <a:spcBef>
                <a:spcPts val="565"/>
              </a:spcBef>
              <a:spcAft>
                <a:spcPts val="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presence of the graft or the previous CABG does not meet the requirements of ACS 0002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indent="-804863">
              <a:lnSpc>
                <a:spcPct val="120000"/>
              </a:lnSpc>
              <a:spcBef>
                <a:spcPts val="565"/>
              </a:spcBef>
              <a:spcAft>
                <a:spcPts val="0"/>
              </a:spcAft>
            </a:pP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 NOT ASSIGN code </a:t>
            </a:r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Z95.1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Presence of aortocoronary bypass graft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or </a:t>
            </a:r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Z95.5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Presence of coronary angioplasty implant and graft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1CCA32-C77D-4A92-4F0E-62B7B7E520DA}"/>
              </a:ext>
            </a:extLst>
          </p:cNvPr>
          <p:cNvSpPr txBox="1"/>
          <p:nvPr/>
        </p:nvSpPr>
        <p:spPr>
          <a:xfrm>
            <a:off x="550606" y="5250426"/>
            <a:ext cx="10186219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565"/>
              </a:spcBef>
              <a:spcAft>
                <a:spcPts val="0"/>
              </a:spcAft>
            </a:pPr>
            <a:r>
              <a:rPr lang="en-AU" sz="1400" i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Reference ACS 0940 ischaemic heart disease, last sentence</a:t>
            </a:r>
            <a:endParaRPr lang="en-A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038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Procedures for atherosclerosis/CAD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AU" sz="1800" dirty="0">
                <a:solidFill>
                  <a:srgbClr val="FF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Ñ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ACS 0941 point 2 Atherosclerosis</a:t>
            </a:r>
          </a:p>
          <a:p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poor documentation</a:t>
            </a:r>
          </a:p>
          <a:p>
            <a:pPr marL="18034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 of the following procedures have been performed:</a:t>
            </a:r>
          </a:p>
          <a:p>
            <a:pPr marL="806450" lvl="0" indent="176213">
              <a:buFont typeface="Symbol" panose="05050102010706020507" pitchFamily="18" charset="2"/>
              <a:buChar char=""/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Angioplasty (PTA/PTCA – percutaneous [balloon] transluminal angiography/percutaneous [balloon] transluminal coronary angioplasty,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6450" lvl="0" indent="176213">
              <a:buFont typeface="Symbol" panose="05050102010706020507" pitchFamily="18" charset="2"/>
              <a:buChar char=""/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PTCRA – percutaneous [balloon] transluminal coronary rotational atherectomy),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6450" lvl="0" indent="176213">
              <a:buFont typeface="Symbol" panose="05050102010706020507" pitchFamily="18" charset="2"/>
              <a:buChar char=""/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intra-arterial stenting,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6450" lvl="0" indent="176213">
              <a:buFont typeface="Symbol" panose="05050102010706020507" pitchFamily="18" charset="2"/>
              <a:buChar char=""/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aspiration thrombectomy,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6450" lvl="0" indent="176213">
              <a:buFont typeface="Symbol" panose="05050102010706020507" pitchFamily="18" charset="2"/>
              <a:buChar char=""/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endovascular embolic protection devices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6450" lvl="0" indent="176213">
              <a:buFont typeface="Symbol" panose="05050102010706020507" pitchFamily="18" charset="2"/>
              <a:buChar char=""/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bypass grafts (coronary artery bypass graft (CABG)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atherosclerosis can be coded as the diagnosis.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7240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Embolism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lnSpcReduction="10000"/>
          </a:bodyPr>
          <a:lstStyle/>
          <a:p>
            <a:pPr marL="180340"/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900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9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Embolism</a:t>
            </a:r>
            <a:endParaRPr lang="en-AU" sz="1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>
              <a:lnSpc>
                <a:spcPct val="115000"/>
              </a:lnSpc>
              <a:spcAft>
                <a:spcPts val="1000"/>
              </a:spcAft>
            </a:pPr>
            <a:r>
              <a:rPr lang="en-US" sz="1900" b="1" i="1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1900" b="1" i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NO progression to a myocardial infarct</a:t>
            </a:r>
            <a:endParaRPr lang="en-AU" sz="1900" b="1" i="1" dirty="0">
              <a:effectLst/>
              <a:ea typeface="Calibri" panose="020F0502020204030204" pitchFamily="34" charset="0"/>
            </a:endParaRPr>
          </a:p>
          <a:p>
            <a:pPr marL="1260475">
              <a:lnSpc>
                <a:spcPct val="115000"/>
              </a:lnSpc>
              <a:spcAft>
                <a:spcPts val="1000"/>
              </a:spcAft>
            </a:pPr>
            <a:r>
              <a:rPr lang="en-US" sz="1900" b="1" i="1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en-US" sz="1900" b="1" i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assign </a:t>
            </a:r>
            <a:r>
              <a:rPr lang="en-AU" sz="1900" dirty="0">
                <a:solidFill>
                  <a:srgbClr val="02020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I24.0</a:t>
            </a:r>
            <a:r>
              <a:rPr lang="en-AU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19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Coronary thrombosis not resulting in myocardial infarction.</a:t>
            </a:r>
            <a:endParaRPr lang="en-AU" sz="1900" i="1" dirty="0">
              <a:effectLst/>
              <a:ea typeface="Calibri" panose="020F0502020204030204" pitchFamily="34" charset="0"/>
            </a:endParaRPr>
          </a:p>
          <a:p>
            <a:pPr marL="838200"/>
            <a:r>
              <a:rPr lang="en-US" sz="1900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1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38200"/>
            <a:r>
              <a:rPr lang="en-US" sz="1900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9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Embolism</a:t>
            </a:r>
            <a:endParaRPr lang="en-AU" sz="1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>
              <a:lnSpc>
                <a:spcPct val="115000"/>
              </a:lnSpc>
              <a:spcAft>
                <a:spcPts val="1000"/>
              </a:spcAft>
            </a:pPr>
            <a:r>
              <a:rPr lang="en-US" sz="1900" b="1" i="1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1900" b="1" i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0" i="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1900" b="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progression to a myocardial infarct</a:t>
            </a:r>
            <a:endParaRPr lang="en-AU" sz="1900" b="1" i="1" dirty="0">
              <a:effectLst/>
              <a:ea typeface="Calibri" panose="020F0502020204030204" pitchFamily="34" charset="0"/>
            </a:endParaRPr>
          </a:p>
          <a:p>
            <a:pPr marL="1260475">
              <a:lnSpc>
                <a:spcPct val="115000"/>
              </a:lnSpc>
              <a:spcAft>
                <a:spcPts val="1000"/>
              </a:spcAft>
            </a:pPr>
            <a:r>
              <a:rPr lang="en-US" sz="1900" b="1" i="1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en-US" sz="1900" b="1" i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0" i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assign a code from i21</a:t>
            </a:r>
            <a:endParaRPr lang="en-AU" sz="1900" b="1" i="1" dirty="0">
              <a:effectLst/>
              <a:ea typeface="Calibri" panose="020F0502020204030204" pitchFamily="34" charset="0"/>
            </a:endParaRPr>
          </a:p>
          <a:p>
            <a:pPr marL="1620520"/>
            <a:r>
              <a:rPr lang="en-US" sz="1900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19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assign a code from i25.1-</a:t>
            </a:r>
            <a:endParaRPr lang="en-AU" sz="1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20520"/>
            <a:r>
              <a:rPr lang="en-AU" sz="19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838200"/>
            <a:r>
              <a:rPr lang="en-US" sz="1900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9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Embolism is a complication of the initial surgery</a:t>
            </a:r>
            <a:endParaRPr lang="en-AU" sz="19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>
              <a:lnSpc>
                <a:spcPct val="115000"/>
              </a:lnSpc>
              <a:spcAft>
                <a:spcPts val="1000"/>
              </a:spcAft>
            </a:pPr>
            <a:r>
              <a:rPr lang="en-US" sz="1900" b="1" i="1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en-US" sz="1900" b="1" i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19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assign </a:t>
            </a:r>
            <a:r>
              <a:rPr lang="en-AU" sz="1900" b="1" i="1" dirty="0">
                <a:solidFill>
                  <a:srgbClr val="02020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T82.8</a:t>
            </a:r>
            <a:endParaRPr lang="en-AU" sz="1900" b="1" i="1" dirty="0">
              <a:effectLst/>
              <a:ea typeface="Calibri" panose="020F0502020204030204" pitchFamily="34" charset="0"/>
            </a:endParaRPr>
          </a:p>
          <a:p>
            <a:pPr marL="1260475">
              <a:lnSpc>
                <a:spcPct val="115000"/>
              </a:lnSpc>
              <a:spcAft>
                <a:spcPts val="1000"/>
              </a:spcAft>
            </a:pPr>
            <a:r>
              <a:rPr lang="en-US" sz="1900" b="1" i="1" dirty="0">
                <a:solidFill>
                  <a:srgbClr val="FFFFFF"/>
                </a:solidFill>
                <a:effectLst/>
                <a:highlight>
                  <a:srgbClr val="0000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1900" b="1" i="1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code to provide specification of the condition (e.g. i74.3)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11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Obstruction, occlusion, stenosis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838200"/>
            <a:r>
              <a:rPr lang="en-US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“obstruction” of  an artery  is documented NOS</a:t>
            </a:r>
          </a:p>
          <a:p>
            <a:pPr marL="1169988"/>
            <a:r>
              <a:rPr lang="en-US" sz="1800" b="1" i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1800" b="1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further information can be obtained.</a:t>
            </a:r>
            <a:endParaRPr lang="en-AU" sz="1800" b="1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700213">
              <a:lnSpc>
                <a:spcPct val="115000"/>
              </a:lnSpc>
              <a:spcAft>
                <a:spcPts val="1000"/>
              </a:spcAft>
            </a:pPr>
            <a:r>
              <a:rPr lang="en-US" sz="1800" b="1" i="1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en-US" sz="1800" b="1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18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assign the appropriate </a:t>
            </a:r>
            <a:r>
              <a:rPr lang="en-AU" sz="1800" b="1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atherosclerosis</a:t>
            </a:r>
            <a:r>
              <a:rPr lang="en-AU" sz="18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code</a:t>
            </a:r>
            <a:endParaRPr lang="en-AU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350645">
              <a:lnSpc>
                <a:spcPct val="115000"/>
              </a:lnSpc>
              <a:spcAft>
                <a:spcPts val="1000"/>
              </a:spcAft>
            </a:pPr>
            <a:r>
              <a:rPr lang="en-US" sz="18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AU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38200"/>
            <a:r>
              <a:rPr lang="en-US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“occlusion” of  an artery  is documented NOS</a:t>
            </a:r>
          </a:p>
          <a:p>
            <a:pPr marL="1071563"/>
            <a:r>
              <a:rPr lang="en-US" sz="1800" b="1" i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1800" b="1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further information can be obtained.</a:t>
            </a:r>
            <a:endParaRPr lang="en-AU" sz="1800" b="1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612900">
              <a:lnSpc>
                <a:spcPct val="115000"/>
              </a:lnSpc>
              <a:spcAft>
                <a:spcPts val="1000"/>
              </a:spcAft>
            </a:pPr>
            <a:r>
              <a:rPr lang="en-US" sz="1800" b="1" i="1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en-US" sz="1800" b="1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18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assign the appropriate </a:t>
            </a:r>
            <a:r>
              <a:rPr lang="en-AU" sz="1800" b="1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atherosclerosis</a:t>
            </a:r>
            <a:r>
              <a:rPr lang="en-AU" sz="18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code</a:t>
            </a:r>
            <a:endParaRPr lang="en-AU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350645">
              <a:lnSpc>
                <a:spcPct val="115000"/>
              </a:lnSpc>
              <a:spcAft>
                <a:spcPts val="1000"/>
              </a:spcAft>
            </a:pPr>
            <a:r>
              <a:rPr lang="en-US" sz="18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AU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38200"/>
            <a:r>
              <a:rPr lang="en-US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“stenosis” of  an artery  is documented NOS</a:t>
            </a:r>
          </a:p>
          <a:p>
            <a:pPr marL="1071563"/>
            <a:r>
              <a:rPr lang="en-US" sz="1800" b="1" i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1800" b="1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further information can be obtained.</a:t>
            </a:r>
            <a:endParaRPr lang="en-AU" sz="1800" b="1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524000">
              <a:lnSpc>
                <a:spcPct val="115000"/>
              </a:lnSpc>
              <a:spcAft>
                <a:spcPts val="1000"/>
              </a:spcAft>
            </a:pPr>
            <a:r>
              <a:rPr lang="en-US" sz="1800" b="1" i="1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en-US" sz="1800" b="1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18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assign the appropriate </a:t>
            </a:r>
            <a:r>
              <a:rPr lang="en-AU" sz="1800" b="1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atherosclerosis</a:t>
            </a:r>
            <a:r>
              <a:rPr lang="en-AU" sz="18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code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18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Stricture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838200"/>
            <a:r>
              <a:rPr lang="en-US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“stricture” of  an artery  is documented NOS</a:t>
            </a:r>
          </a:p>
          <a:p>
            <a:pPr marL="1258888"/>
            <a:r>
              <a:rPr lang="en-US" sz="2400" b="1" i="1" dirty="0">
                <a:solidFill>
                  <a:srgbClr val="FFFFFF"/>
                </a:solidFill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2400" b="1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further information can be obtained.</a:t>
            </a:r>
            <a:endParaRPr lang="en-AU" sz="2400" b="1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700213">
              <a:lnSpc>
                <a:spcPct val="115000"/>
              </a:lnSpc>
              <a:spcAft>
                <a:spcPts val="1000"/>
              </a:spcAft>
            </a:pPr>
            <a:r>
              <a:rPr lang="en-US" sz="2400" b="1" i="1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en-US" sz="2400" b="1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24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assign i77.1 </a:t>
            </a:r>
            <a:r>
              <a:rPr lang="en-AU" sz="2400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Stricture of artery</a:t>
            </a:r>
            <a:endParaRPr lang="en-AU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350645">
              <a:lnSpc>
                <a:spcPct val="115000"/>
              </a:lnSpc>
              <a:spcAft>
                <a:spcPts val="1000"/>
              </a:spcAft>
            </a:pPr>
            <a:r>
              <a:rPr lang="en-US" sz="2400" b="1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AU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38200"/>
            <a:r>
              <a:rPr lang="en-US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“stricture” of  an artery  is documented NOS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/>
            <a:r>
              <a:rPr lang="en-US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 TO A THROMBUS OR ATHEROMA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0475">
              <a:lnSpc>
                <a:spcPct val="115000"/>
              </a:lnSpc>
              <a:spcAft>
                <a:spcPts val="1000"/>
              </a:spcAft>
            </a:pPr>
            <a:r>
              <a:rPr lang="en-US" sz="2400" b="1" i="1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en-US" sz="2400" b="1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24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assign a more specific code (e.g. i24.0 </a:t>
            </a:r>
            <a:r>
              <a:rPr lang="en-AU" sz="2400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Coronary thrombosis not MI)</a:t>
            </a:r>
            <a:endParaRPr lang="en-AU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530350">
              <a:lnSpc>
                <a:spcPct val="115000"/>
              </a:lnSpc>
              <a:spcAft>
                <a:spcPts val="1000"/>
              </a:spcAft>
            </a:pPr>
            <a:r>
              <a:rPr lang="en-US" sz="2400" b="1" i="1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2400" b="1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code from i21 if progression to an MI.</a:t>
            </a:r>
            <a:endParaRPr lang="en-AU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155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515CDF-CA66-8EC4-C208-F6CAB11DC2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Thrombosis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F0CBB-3B87-B22E-0D4C-137F6A42B4C4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en-AU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main points: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7550" lvl="0" indent="-176213">
              <a:lnSpc>
                <a:spcPct val="120000"/>
              </a:lnSpc>
              <a:spcBef>
                <a:spcPts val="565"/>
              </a:spcBef>
              <a:buFont typeface="Symbol" panose="05050102010706020507" pitchFamily="18" charset="2"/>
              <a:buChar char=""/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Thrombosis is often the end point in atherosclerosis progression when a blood clot (thrombus) forms on the plaque's surface causing obstruction. 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1338" lvl="0" indent="176213">
              <a:lnSpc>
                <a:spcPct val="120000"/>
              </a:lnSpc>
              <a:spcBef>
                <a:spcPts val="565"/>
              </a:spcBef>
              <a:buFont typeface="Symbol" panose="05050102010706020507" pitchFamily="18" charset="2"/>
              <a:buChar char=""/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Thrombosis of a bypass graft is generally due to natural disease progression, resulting in stenosis of the graft.  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6450" lvl="0" indent="-265113">
              <a:lnSpc>
                <a:spcPct val="120000"/>
              </a:lnSpc>
              <a:spcBef>
                <a:spcPts val="565"/>
              </a:spcBef>
              <a:buFont typeface="Symbol" panose="05050102010706020507" pitchFamily="18" charset="2"/>
              <a:buChar char=""/>
            </a:pPr>
            <a:r>
              <a:rPr lang="en-AU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Thrombosis 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may be a complication of the initial procedure, </a:t>
            </a:r>
            <a:r>
              <a:rPr lang="en-AU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eg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acute graft thrombosis associated with a coronary artery bypass graft.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AU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38200"/>
            <a:r>
              <a:rPr lang="en-US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“thrombosis” of  a coronary artery  is documented NOS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/>
            <a:r>
              <a:rPr lang="en-US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progression to MI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0475">
              <a:lnSpc>
                <a:spcPct val="115000"/>
              </a:lnSpc>
              <a:spcAft>
                <a:spcPts val="1000"/>
              </a:spcAft>
            </a:pPr>
            <a:r>
              <a:rPr lang="en-US" sz="1800" b="1" i="1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en-US" sz="1800" b="1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18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assign i24.0 </a:t>
            </a:r>
            <a:r>
              <a:rPr lang="en-AU" sz="1800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Coronary thrombosis not resulting in myocardial infarction</a:t>
            </a:r>
            <a:endParaRPr lang="en-AU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AU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38200"/>
            <a:r>
              <a:rPr lang="en-US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“thrombosis” of  a coronary artery  is documented as a complication of surgery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0475">
              <a:lnSpc>
                <a:spcPct val="115000"/>
              </a:lnSpc>
              <a:spcAft>
                <a:spcPts val="1000"/>
              </a:spcAft>
            </a:pPr>
            <a:r>
              <a:rPr lang="en-US" sz="1800" b="1" i="1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en-US" sz="1800" b="1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18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assign T82.82 </a:t>
            </a:r>
            <a:r>
              <a:rPr lang="en-AU" sz="1800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Embolism and thrombosis following insertion of cardiac and vascular prosthetic devices, implants and grafts</a:t>
            </a:r>
            <a:endParaRPr lang="en-AU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8D767-9F71-B733-C4C6-4300A1792C1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02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34478" y="1191169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Cardiovascular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2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78925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91AB6C-EC8A-67D9-0316-71872DA0A8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Thrombolytic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50C69-0B1A-2566-8DD4-84DD4738EF7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1" y="1208584"/>
            <a:ext cx="11429999" cy="5112568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 </a:t>
            </a:r>
            <a:r>
              <a:rPr lang="en-AU" sz="1800" dirty="0">
                <a:solidFill>
                  <a:srgbClr val="FF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Ñ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ACS 0943 Thrombolytic Therapy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Systemic Thrombolytic therapy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assigned a code from [1920]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Local, or Transcatheter Thrombolytic therapy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assigned 35317-01 </a:t>
            </a:r>
            <a:r>
              <a:rPr lang="en-US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Peripheral arterial or venous catheterization with administration of thrombolytic agent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[741].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Lead Term is: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0385"/>
            <a:r>
              <a:rPr lang="en-U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Thrombectomy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0385"/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vein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0385"/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- by transcatheter infusion of thrombolytic agent …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0385"/>
            <a:r>
              <a:rPr lang="en-U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Thrombolysis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0385"/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for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0385"/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- local effect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B6977-E0B4-89CB-19EB-46610E88B9C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0208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Coronary artery bypass graft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 points:</a:t>
            </a:r>
          </a:p>
          <a:p>
            <a:pPr marL="982663" lvl="0" indent="187325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Codes are based on the number of coronary arteries grafted and the type of graft material.</a:t>
            </a:r>
          </a:p>
          <a:p>
            <a:pPr marL="982663" lvl="0" indent="187325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composite graft can be a combination of artery, vein, synthetic material</a:t>
            </a:r>
          </a:p>
          <a:p>
            <a:pPr marL="982663" lvl="0" indent="187325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CPB and TOE are coded when performed.</a:t>
            </a:r>
          </a:p>
          <a:p>
            <a:pPr marL="1169988" lvl="0" indent="-187325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Cardioplegia, hypothermia and temporary pacing wires are a routine part of the CABG procedure hence not coded.</a:t>
            </a:r>
          </a:p>
          <a:p>
            <a:pPr lvl="0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Lead Term is:</a:t>
            </a:r>
          </a:p>
          <a:p>
            <a:pPr marL="630555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Bypass</a:t>
            </a:r>
          </a:p>
          <a:p>
            <a:pPr marL="630555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arterial</a:t>
            </a:r>
          </a:p>
          <a:p>
            <a:pPr marL="630555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- coronary artery</a:t>
            </a:r>
          </a:p>
          <a:p>
            <a:pPr marL="630555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- - with</a:t>
            </a:r>
          </a:p>
          <a:p>
            <a:pPr marL="630555"/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2685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31C7F46-D48A-A7AA-005B-864DF0DBA9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Time for a snack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CEB1D7-C4DE-B607-A524-8E45F222372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2052" name="Picture 4" descr="Laughing kookaburra - Field of Mars Environmental Education Centre">
            <a:extLst>
              <a:ext uri="{FF2B5EF4-FFF2-40B4-BE49-F238E27FC236}">
                <a16:creationId xmlns:a16="http://schemas.microsoft.com/office/drawing/2014/main" id="{969EC3B0-F331-73AD-888A-E994715292AD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319" y="1125538"/>
            <a:ext cx="6818161" cy="511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8010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34478" y="1191169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Cardiovascular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23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027202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0624A2-3345-4DE9-BC37-1C42465AC7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Authors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47500" lnSpcReduction="20000"/>
          </a:bodyPr>
          <a:lstStyle/>
          <a:p>
            <a:endParaRPr lang="en-AU" dirty="0"/>
          </a:p>
          <a:p>
            <a:r>
              <a:rPr lang="en-AU" sz="4200" dirty="0"/>
              <a:t>Anna Coote </a:t>
            </a:r>
            <a:r>
              <a:rPr lang="en-AU" sz="4200" dirty="0" err="1"/>
              <a:t>ADip</a:t>
            </a:r>
            <a:r>
              <a:rPr lang="en-AU" sz="4200" dirty="0"/>
              <a:t> MRA, Dip </a:t>
            </a:r>
            <a:r>
              <a:rPr lang="en-AU" sz="4200" dirty="0" err="1"/>
              <a:t>Tert</a:t>
            </a:r>
            <a:r>
              <a:rPr lang="en-AU" sz="4200" dirty="0"/>
              <a:t> ED, BA, MHP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Health Information Manger and Clinical Coding Educator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MPH University of NSW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Diploma of Tertiary Education, University of New England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Associate Diploma of Medical Record Administration, College of health Services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Bachelor or Arts, Macquarie University</a:t>
            </a:r>
          </a:p>
          <a:p>
            <a:endParaRPr lang="en-AU" sz="4200" dirty="0"/>
          </a:p>
          <a:p>
            <a:endParaRPr lang="en-AU" sz="4200" dirty="0"/>
          </a:p>
          <a:p>
            <a:r>
              <a:rPr lang="en-AU" sz="4200" dirty="0"/>
              <a:t>Heather Grain  </a:t>
            </a:r>
            <a:r>
              <a:rPr lang="en-AU" sz="4200" dirty="0" err="1"/>
              <a:t>ADip</a:t>
            </a:r>
            <a:r>
              <a:rPr lang="en-AU" sz="4200" dirty="0"/>
              <a:t> HIM, Dip TDD, </a:t>
            </a:r>
            <a:r>
              <a:rPr lang="en-AU" sz="4200" dirty="0" err="1"/>
              <a:t>GDip</a:t>
            </a:r>
            <a:r>
              <a:rPr lang="en-AU" sz="4200" dirty="0"/>
              <a:t> IS, MHI, FAIDH, FMU, FIAHSI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Director of Course Development eHealth Education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Designer and Project Manager </a:t>
            </a:r>
            <a:r>
              <a:rPr lang="en-AU" sz="4200" dirty="0" err="1"/>
              <a:t>eHRol</a:t>
            </a:r>
            <a:r>
              <a:rPr lang="en-AU" sz="4200" dirty="0"/>
              <a:t> - the Clinical Coder Training Tool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Convener ISO TC215 Health Informatics WG3 Semantic Content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Chair HL7 Terminology Authority and Co-Chair Vocabulary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Expert SNOMED International Education and representative to Quality and Implementation committees. </a:t>
            </a:r>
            <a:endParaRPr lang="en-AU" sz="4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95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Ischaemic heart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565"/>
              </a:spcBef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Ischaemic heart disease is classified to categories </a:t>
            </a:r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I20–I25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as follows: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7100" indent="-459105">
              <a:lnSpc>
                <a:spcPct val="120000"/>
              </a:lnSpc>
              <a:spcBef>
                <a:spcPts val="565"/>
              </a:spcBef>
              <a:spcAft>
                <a:spcPts val="0"/>
              </a:spcAft>
              <a:tabLst>
                <a:tab pos="914400" algn="l"/>
                <a:tab pos="4127500" algn="r"/>
              </a:tabLst>
            </a:pPr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I20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	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Angina pectoris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7100" indent="-459105">
              <a:lnSpc>
                <a:spcPct val="120000"/>
              </a:lnSpc>
              <a:tabLst>
                <a:tab pos="914400" algn="l"/>
                <a:tab pos="4127500" algn="r"/>
              </a:tabLst>
            </a:pPr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I21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	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Acute myocardial infarction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7100" indent="-459105">
              <a:lnSpc>
                <a:spcPct val="120000"/>
              </a:lnSpc>
              <a:tabLst>
                <a:tab pos="914400" algn="l"/>
                <a:tab pos="4127500" algn="r"/>
              </a:tabLst>
            </a:pPr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I22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	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Subsequent myocardial infarction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7100" indent="-459105">
              <a:lnSpc>
                <a:spcPct val="120000"/>
              </a:lnSpc>
              <a:tabLst>
                <a:tab pos="914400" algn="l"/>
                <a:tab pos="4127500" algn="r"/>
              </a:tabLst>
            </a:pPr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I23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	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Certain current complications following acute myocardial infarction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7100" indent="-459105">
              <a:lnSpc>
                <a:spcPct val="120000"/>
              </a:lnSpc>
              <a:tabLst>
                <a:tab pos="914400" algn="l"/>
                <a:tab pos="4127500" algn="r"/>
              </a:tabLst>
            </a:pPr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I24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	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Other acute ischaemic heart diseases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7100" indent="-459105">
              <a:lnSpc>
                <a:spcPct val="120000"/>
              </a:lnSpc>
              <a:tabLst>
                <a:tab pos="914400" algn="l"/>
                <a:tab pos="4127500" algn="r"/>
              </a:tabLst>
            </a:pPr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I25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	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Chronic ischaemic heart disease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667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24A5E1B-B12B-3C21-D831-8A2A2A37FD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Angina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B6082-8F30-20D5-9E15-8909FC82D76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628650" algn="just"/>
            <a:endParaRPr lang="en-AU" sz="1800" dirty="0">
              <a:solidFill>
                <a:srgbClr val="FFFFFF"/>
              </a:solidFill>
              <a:effectLst/>
              <a:highlight>
                <a:srgbClr val="000000"/>
              </a:highlight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2438" algn="just">
              <a:spcAft>
                <a:spcPts val="600"/>
              </a:spcAft>
            </a:pP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Angina is considered a significant condition in its own right.</a:t>
            </a:r>
          </a:p>
          <a:p>
            <a:pPr marL="452438" algn="just">
              <a:spcAft>
                <a:spcPts val="600"/>
              </a:spcAft>
            </a:pP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Angina should be coded if it meets the requirements of ACS 0001 or ACS 002.</a:t>
            </a:r>
          </a:p>
          <a:p>
            <a:pPr marL="452438" algn="just">
              <a:spcAft>
                <a:spcPts val="600"/>
              </a:spcAft>
            </a:pPr>
            <a:endParaRPr lang="en-AU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28650" algn="just"/>
            <a:endParaRPr lang="en-AU" dirty="0"/>
          </a:p>
          <a:p>
            <a:pPr marL="628650" algn="just"/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 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angina</a:t>
            </a:r>
            <a:endParaRPr lang="en-AU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5350" algn="just"/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more than 24 hours after an infarction</a:t>
            </a:r>
          </a:p>
          <a:p>
            <a:pPr marL="1435100" algn="just"/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within the infarction admission/episode</a:t>
            </a:r>
            <a:endParaRPr lang="en-AU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976438" algn="just"/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THEN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assign code i20.0 </a:t>
            </a:r>
            <a:r>
              <a:rPr lang="en-AU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unstable angina 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postinfarction </a:t>
            </a:r>
            <a:r>
              <a:rPr lang="en-AU" sz="18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angina</a:t>
            </a:r>
            <a:endParaRPr lang="en-AU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0240B5-959A-8117-6E45-1ADCBABE93A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11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Myocardial infarct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AU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Classification of MI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0" indent="-285750"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myocardial infarction described as acute or with 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duration of four weeks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(28 days) or less from onset is classified to category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I21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Acute myocardial infarction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0" indent="-285750"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Codes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I21.0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I21.3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identify transmural or ST elevation myocardial infarctions (STEMI).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Classification of subsequent MI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9762" lvl="0" indent="-285750">
              <a:buFont typeface="Arial" panose="020B0604020202020204" pitchFamily="34" charset="0"/>
              <a:buChar char="•"/>
            </a:pP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I22 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should be assigned for infarction of any myocardial site, occurring within four weeks (28 days) from onset of a previous infarction.  </a:t>
            </a:r>
            <a:r>
              <a:rPr lang="en-AU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if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it meets the requirements of ACS 0002 Additional Diagnosis.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AU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Coronary thrombosis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9763" indent="-285750">
              <a:buFont typeface="Arial" panose="020B0604020202020204" pitchFamily="34" charset="0"/>
              <a:buChar char="•"/>
            </a:pP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Thrombosis cardiac: i21.9 </a:t>
            </a:r>
            <a:r>
              <a:rPr lang="en-AU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Acute myocardial infarction, unspecified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9763" indent="-285750">
              <a:buFont typeface="Arial" panose="020B0604020202020204" pitchFamily="34" charset="0"/>
              <a:buChar char="•"/>
            </a:pP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Cardiac thrombus not resulting in infarction i24.0 </a:t>
            </a:r>
            <a:r>
              <a:rPr lang="en-AU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Coronary thrombosis not resulting in myocardial infarction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Cardiac arrest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Sudden Death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92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Cardiac arrest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1" y="1208584"/>
            <a:ext cx="11429999" cy="5112568"/>
          </a:xfrm>
        </p:spPr>
        <p:txBody>
          <a:bodyPr/>
          <a:lstStyle/>
          <a:p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 the Index entry:</a:t>
            </a:r>
          </a:p>
          <a:p>
            <a:r>
              <a:rPr lang="en-AU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Arrest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cardiac</a:t>
            </a:r>
          </a:p>
          <a:p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- with successful resuscitation</a:t>
            </a: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 the Tabular List</a:t>
            </a:r>
          </a:p>
          <a:p>
            <a:endParaRPr lang="en-AU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/>
            <a:endParaRPr lang="en-AU" sz="1800" dirty="0">
              <a:solidFill>
                <a:srgbClr val="FFFFFF"/>
              </a:solidFill>
              <a:effectLst/>
              <a:highlight>
                <a:srgbClr val="000000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/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cardiac arrest</a:t>
            </a:r>
          </a:p>
          <a:p>
            <a:pPr marL="895350"/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resuscitation is NOT undertaken</a:t>
            </a:r>
          </a:p>
          <a:p>
            <a:pPr marL="1435100"/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NOT assign code i46.0 or i46.9</a:t>
            </a:r>
          </a:p>
          <a:p>
            <a:pPr marL="628650"/>
            <a:endParaRPr lang="en-AU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5B21112-B878-5FB8-33BA-B740FD11D6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5326" y="3282302"/>
            <a:ext cx="5660136" cy="80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089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Coding Rule Q3079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 also     Coding Rule Q3079 Cardiac arrest with resuscitation prior to admission: </a:t>
            </a:r>
          </a:p>
          <a:p>
            <a:pPr marL="628650"/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628650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Where a patient has a cardiac arrest prior to admission, and is admitted following successful resuscitation (</a:t>
            </a:r>
            <a:r>
              <a:rPr lang="en-AU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eg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performed by paramedics):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70305" indent="-179705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·	if there is documentation of an underlying cause assign a code for the underlying cause only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70305" indent="-179705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·	if there is no documentation of an underlying cause, assign </a:t>
            </a:r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I46.0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Cardiac arrest with successful resuscitation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AD1E207-27B5-B1A7-AA05-07FB8A0937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4617" y="1261554"/>
            <a:ext cx="5660136" cy="19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155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Myocardial infarct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291302" y="1208584"/>
            <a:ext cx="11429999" cy="5112568"/>
          </a:xfrm>
        </p:spPr>
        <p:txBody>
          <a:bodyPr/>
          <a:lstStyle/>
          <a:p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the Lead Term </a:t>
            </a:r>
          </a:p>
          <a:p>
            <a:pPr marL="540385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Infarct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0385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 myocardium</a:t>
            </a:r>
          </a:p>
          <a:p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view the essential modifiers in the disease index for:</a:t>
            </a:r>
          </a:p>
          <a:p>
            <a:pPr marL="342900" lvl="0" indent="285750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Anterior or inferior wall, and other sites</a:t>
            </a:r>
          </a:p>
          <a:p>
            <a:pPr marL="342900" lvl="0" indent="285750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NSTEMI</a:t>
            </a:r>
          </a:p>
          <a:p>
            <a:pPr marL="342900" lvl="0" indent="285750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STEMI</a:t>
            </a:r>
          </a:p>
          <a:p>
            <a:pPr marL="342900" lvl="0" indent="285750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Unspecified.</a:t>
            </a:r>
          </a:p>
          <a:p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AU" sz="2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 myocardial infarct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only if it meets the requirements of ACS 0002 </a:t>
            </a:r>
            <a:r>
              <a:rPr lang="en-AU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Additional Diagnosis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267470"/>
      </p:ext>
    </p:extLst>
  </p:cSld>
  <p:clrMapOvr>
    <a:masterClrMapping/>
  </p:clrMapOvr>
</p:sld>
</file>

<file path=ppt/theme/theme1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4625</TotalTime>
  <Words>1708</Words>
  <Application>Microsoft Office PowerPoint</Application>
  <PresentationFormat>Widescreen</PresentationFormat>
  <Paragraphs>287</Paragraphs>
  <Slides>23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Century</vt:lpstr>
      <vt:lpstr>Georgia</vt:lpstr>
      <vt:lpstr>Symbol</vt:lpstr>
      <vt:lpstr>Times New Roman</vt:lpstr>
      <vt:lpstr>Pitchbook</vt:lpstr>
      <vt:lpstr>PowerPoint Presentation</vt:lpstr>
      <vt:lpstr>Prepared by:  Anna Coote &amp; Heather Grain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Prepared by:  Anna Coote &amp; Heather Grain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</dc:creator>
  <cp:lastModifiedBy>Anna Coote</cp:lastModifiedBy>
  <cp:revision>180</cp:revision>
  <dcterms:created xsi:type="dcterms:W3CDTF">2020-08-15T04:34:47Z</dcterms:created>
  <dcterms:modified xsi:type="dcterms:W3CDTF">2022-10-24T22:31:54Z</dcterms:modified>
</cp:coreProperties>
</file>