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sldIdLst>
    <p:sldId id="549" r:id="rId2"/>
    <p:sldId id="358" r:id="rId3"/>
    <p:sldId id="428" r:id="rId4"/>
    <p:sldId id="542" r:id="rId5"/>
    <p:sldId id="548" r:id="rId6"/>
    <p:sldId id="543" r:id="rId7"/>
    <p:sldId id="544" r:id="rId8"/>
    <p:sldId id="545" r:id="rId9"/>
    <p:sldId id="546" r:id="rId10"/>
    <p:sldId id="550" r:id="rId11"/>
    <p:sldId id="54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9" autoAdjust="0"/>
    <p:restoredTop sz="95346" autoAdjust="0"/>
  </p:normalViewPr>
  <p:slideViewPr>
    <p:cSldViewPr snapToGrid="0">
      <p:cViewPr varScale="1">
        <p:scale>
          <a:sx n="107" d="100"/>
          <a:sy n="107" d="100"/>
        </p:scale>
        <p:origin x="132" y="510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 that there is a separate code for Left ventricle, and 35350-00 applies to both atrium and R ventricle.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Coders need to know the side, and the access (transvenous)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259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Coders need to know if temporary or permanent.  </a:t>
            </a:r>
          </a:p>
          <a:p>
            <a:r>
              <a:rPr lang="en-AU" dirty="0"/>
              <a:t>IF temporary – not coded</a:t>
            </a:r>
          </a:p>
          <a:p>
            <a:r>
              <a:rPr lang="en-AU" dirty="0"/>
              <a:t>Z95.0 – a procedure revised because of pacemaker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3188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Coders need to know if temporary or permanent.  </a:t>
            </a:r>
          </a:p>
          <a:p>
            <a:r>
              <a:rPr lang="en-AU" dirty="0"/>
              <a:t>IF temporary – not coded</a:t>
            </a:r>
          </a:p>
          <a:p>
            <a:r>
              <a:rPr lang="en-AU" dirty="0"/>
              <a:t>Z95.0 – a procedure revised because of pacemaker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1190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In 6</a:t>
            </a:r>
            <a:r>
              <a:rPr lang="en-AU" baseline="30000" dirty="0"/>
              <a:t>th</a:t>
            </a:r>
            <a:r>
              <a:rPr lang="en-AU" dirty="0"/>
              <a:t> edition, pacemaker status was coded if surgery was performed.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8248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3-5 KG.  Wing span </a:t>
            </a:r>
            <a:r>
              <a:rPr lang="en-AU"/>
              <a:t>2.3 metres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496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7399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69BC389-DAE4-A6AF-AACD-678D804648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Heart stopping picture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02038-6069-9F29-0CEF-1DFAC91CD21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Content Placeholder 2" descr="http://t0.gstatic.com/images?q=tbn:ANd9GcRtjTjH_ZEKnR4Rs0Dvpn-IK3J65bI0XLjatVO0aFRRj0eASU-d">
            <a:extLst>
              <a:ext uri="{FF2B5EF4-FFF2-40B4-BE49-F238E27FC236}">
                <a16:creationId xmlns:a16="http://schemas.microsoft.com/office/drawing/2014/main" id="{910C0225-BDB8-D875-6036-C5111BF0635B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37" y="1124454"/>
            <a:ext cx="8395821" cy="4701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32706A-9EC9-9A15-2D7F-06F4CD91692B}"/>
              </a:ext>
            </a:extLst>
          </p:cNvPr>
          <p:cNvSpPr txBox="1"/>
          <p:nvPr/>
        </p:nvSpPr>
        <p:spPr>
          <a:xfrm>
            <a:off x="9045388" y="2088776"/>
            <a:ext cx="1869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Square tailed kite</a:t>
            </a:r>
          </a:p>
        </p:txBody>
      </p:sp>
    </p:spTree>
    <p:extLst>
      <p:ext uri="{BB962C8B-B14F-4D97-AF65-F5344CB8AC3E}">
        <p14:creationId xmlns:p14="http://schemas.microsoft.com/office/powerpoint/2010/main" val="374791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D0BE53E-3463-9FCE-E6D4-4F94078C5E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Majestic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79BEF1-DC61-7703-7C1C-6901EC4B2AA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1E4663D-683B-C000-2E2B-65BC9AC266BF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400" y="1052736"/>
            <a:ext cx="7450315" cy="5159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378CA8-74CC-56E7-B52B-2D42A0828793}"/>
              </a:ext>
            </a:extLst>
          </p:cNvPr>
          <p:cNvSpPr txBox="1"/>
          <p:nvPr/>
        </p:nvSpPr>
        <p:spPr>
          <a:xfrm>
            <a:off x="8005482" y="2483224"/>
            <a:ext cx="326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Wedgetail Eagle</a:t>
            </a:r>
          </a:p>
        </p:txBody>
      </p:sp>
    </p:spTree>
    <p:extLst>
      <p:ext uri="{BB962C8B-B14F-4D97-AF65-F5344CB8AC3E}">
        <p14:creationId xmlns:p14="http://schemas.microsoft.com/office/powerpoint/2010/main" val="3534493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11624" y="994887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Pacemakers and Defibrillators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11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29362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11624" y="994887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Pacemakers and Defibrillators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Cardiac pacemakers and defibrillators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pPr marL="717550"/>
            <a:r>
              <a:rPr lang="en-AU" sz="1800" b="1" dirty="0"/>
              <a:t>Diagnosis:  </a:t>
            </a:r>
          </a:p>
          <a:p>
            <a:pPr marL="717550"/>
            <a:r>
              <a:rPr lang="en-AU" sz="1800" dirty="0"/>
              <a:t>Assign the code for the condition requiring a pacemaker/defibrillator</a:t>
            </a:r>
          </a:p>
          <a:p>
            <a:pPr marL="717550"/>
            <a:endParaRPr lang="en-AU" sz="1800" b="1" dirty="0"/>
          </a:p>
          <a:p>
            <a:pPr marL="717550"/>
            <a:r>
              <a:rPr lang="en-AU" sz="1800" b="1" dirty="0"/>
              <a:t>Procedure</a:t>
            </a:r>
          </a:p>
          <a:p>
            <a:pPr marL="717550"/>
            <a:r>
              <a:rPr lang="en-AU" sz="1800" dirty="0"/>
              <a:t>Assign a code for the implant of the generator</a:t>
            </a:r>
          </a:p>
          <a:p>
            <a:pPr marL="717550"/>
            <a:r>
              <a:rPr lang="en-AU" sz="1800" dirty="0"/>
              <a:t>Assign code/s for implant of the electrode/s (usually transvenous)</a:t>
            </a:r>
          </a:p>
          <a:p>
            <a:endParaRPr lang="en-AU" sz="1800" dirty="0"/>
          </a:p>
          <a:p>
            <a:pPr marL="717550"/>
            <a:r>
              <a:rPr lang="en-AU" sz="1800" dirty="0"/>
              <a:t>Use the Index pathway:</a:t>
            </a:r>
          </a:p>
          <a:p>
            <a:endParaRPr lang="en-AU" sz="1800" dirty="0"/>
          </a:p>
          <a:p>
            <a:endParaRPr lang="en-AU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32103CEF-4393-EC30-0DE1-C0E521B56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76237"/>
              </p:ext>
            </p:extLst>
          </p:nvPr>
        </p:nvGraphicFramePr>
        <p:xfrm>
          <a:off x="1347019" y="3625056"/>
          <a:ext cx="7810091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6091">
                  <a:extLst>
                    <a:ext uri="{9D8B030D-6E8A-4147-A177-3AD203B41FA5}">
                      <a16:colId xmlns:a16="http://schemas.microsoft.com/office/drawing/2014/main" val="240303564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7963732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628650" indent="0"/>
                      <a:r>
                        <a:rPr lang="en-AU" dirty="0"/>
                        <a:t>Implant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4013" indent="0"/>
                      <a:r>
                        <a:rPr lang="en-AU" dirty="0"/>
                        <a:t>Insertion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615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28650" indent="0"/>
                      <a:r>
                        <a:rPr lang="en-AU" dirty="0"/>
                        <a:t>- generator</a:t>
                      </a:r>
                    </a:p>
                    <a:p>
                      <a:pPr marL="628650" indent="0"/>
                      <a:r>
                        <a:rPr lang="en-AU" dirty="0"/>
                        <a:t>- - defibrillator</a:t>
                      </a:r>
                    </a:p>
                    <a:p>
                      <a:pPr marL="628650" indent="0"/>
                      <a:r>
                        <a:rPr lang="en-AU" dirty="0"/>
                        <a:t>- - pacemaker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4013" indent="0"/>
                      <a:r>
                        <a:rPr lang="en-AU" dirty="0"/>
                        <a:t>- Electrode</a:t>
                      </a:r>
                    </a:p>
                    <a:p>
                      <a:pPr marL="354013" indent="0"/>
                      <a:r>
                        <a:rPr lang="en-AU" dirty="0"/>
                        <a:t>- - cardiac</a:t>
                      </a:r>
                    </a:p>
                    <a:p>
                      <a:pPr marL="354013" indent="0"/>
                      <a:r>
                        <a:rPr lang="en-AU" dirty="0"/>
                        <a:t>- - - defibrillator</a:t>
                      </a:r>
                    </a:p>
                    <a:p>
                      <a:pPr marL="354013" indent="0"/>
                      <a:r>
                        <a:rPr lang="en-AU" dirty="0"/>
                        <a:t>- - - pacemaker</a:t>
                      </a:r>
                    </a:p>
                    <a:p>
                      <a:pPr marL="354013" indent="0"/>
                      <a:r>
                        <a:rPr lang="en-AU" dirty="0"/>
                        <a:t>- - - - permanent</a:t>
                      </a:r>
                    </a:p>
                    <a:p>
                      <a:pPr marL="354013" indent="0"/>
                      <a:r>
                        <a:rPr lang="en-AU" dirty="0"/>
                        <a:t>- - - - - transvenous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501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66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Insertion, adjustment, management, replacement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71755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Insertion of </a:t>
            </a:r>
            <a:r>
              <a:rPr lang="en-AU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temporary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pacemaker/defibrillator electrodes</a:t>
            </a:r>
          </a:p>
          <a:p>
            <a:pPr marL="982663" indent="8890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performed in conjunction with cardiac surgery</a:t>
            </a:r>
          </a:p>
          <a:p>
            <a:pPr marL="982663" indent="541338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ACHI code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insertion of electrodes is assigned</a:t>
            </a:r>
          </a:p>
          <a:p>
            <a:pPr marL="71755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71755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adjustment, reposition, 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manipulation or removal of </a:t>
            </a:r>
            <a:r>
              <a:rPr lang="en-AU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temporary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transcutaneous or transvenous pacemaker or defibrillator electrodes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66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ACHI code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insertion of electrodes is assigned</a:t>
            </a:r>
          </a:p>
          <a:p>
            <a:pPr marL="717550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71755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presence of the pacemaker/defibrillator meets the requirements of ACS 0002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266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Z95.0 </a:t>
            </a: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Presence of cardiac device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 assigned </a:t>
            </a:r>
            <a:endParaRPr lang="en-AU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6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Insertion, adjustment, management, replacement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49007" y="1745432"/>
            <a:ext cx="11429999" cy="5112568"/>
          </a:xfrm>
        </p:spPr>
        <p:txBody>
          <a:bodyPr>
            <a:normAutofit/>
          </a:bodyPr>
          <a:lstStyle/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admitted for insertion, adjustment or replacement of pacemaker/defibrillator  (Z45.0)</a:t>
            </a:r>
          </a:p>
          <a:p>
            <a:pPr marL="98266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AU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testing is performed</a:t>
            </a:r>
          </a:p>
          <a:p>
            <a:pPr marL="143510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ACHI code for testing is assigned</a:t>
            </a:r>
          </a:p>
          <a:p>
            <a:pPr marL="717550"/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0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adjustment or management of pacemaker/defibrillator during the admission</a:t>
            </a:r>
          </a:p>
          <a:p>
            <a:pPr marL="982663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assign code </a:t>
            </a:r>
            <a:r>
              <a:rPr lang="en-AU" sz="2400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Z45.0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sz="2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Adjustment and management of cardiac device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9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Pacemaker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717550"/>
            <a:endParaRPr lang="en-AU" dirty="0"/>
          </a:p>
          <a:p>
            <a:pPr marL="717550"/>
            <a:r>
              <a:rPr lang="en-AU" dirty="0"/>
              <a:t>There is no requirement in 11</a:t>
            </a:r>
            <a:r>
              <a:rPr lang="en-AU" baseline="30000" dirty="0"/>
              <a:t>th</a:t>
            </a:r>
            <a:r>
              <a:rPr lang="en-AU" dirty="0"/>
              <a:t> edition to code Z95.0 </a:t>
            </a:r>
            <a:r>
              <a:rPr lang="en-AU" i="1" dirty="0"/>
              <a:t>presence of cardiac device</a:t>
            </a:r>
            <a:r>
              <a:rPr lang="en-AU" dirty="0"/>
              <a:t> unless it meets the requirements of ACS 0002.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089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D232F3-2546-3E41-162E-2C645FE6D7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cardiac pacemakers – lead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4CD27-0BA9-3213-94C2-044E3438060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AU" u="sng" dirty="0"/>
              <a:t>Diagnosis codes:</a:t>
            </a:r>
          </a:p>
          <a:p>
            <a:r>
              <a:rPr lang="en-AU" dirty="0"/>
              <a:t>For adjustment, management, replacement use the Lead Term:</a:t>
            </a:r>
          </a:p>
          <a:p>
            <a:pPr marL="1169988"/>
            <a:r>
              <a:rPr lang="en-AU" b="1" dirty="0"/>
              <a:t>Admission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adjustment (of)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- defibrillator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- pacemaker</a:t>
            </a:r>
          </a:p>
          <a:p>
            <a:r>
              <a:rPr lang="en-AU" u="sng" dirty="0"/>
              <a:t>Procedure codes:</a:t>
            </a:r>
          </a:p>
          <a:p>
            <a:pPr marL="1169988"/>
            <a:r>
              <a:rPr lang="en-AU" b="1" dirty="0"/>
              <a:t>Replacement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defibrillator, generator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electrode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pacemaker</a:t>
            </a:r>
            <a:endParaRPr lang="en-AU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8D497B-07D1-89D1-6DE9-3D6B708AA35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82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E4C5BB-62CB-8CBC-F88D-63EC5F27DF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Coding cardiac pacemakers – implant – </a:t>
            </a:r>
            <a:r>
              <a:rPr lang="en-AU"/>
              <a:t>lead terms</a:t>
            </a:r>
            <a:endParaRPr lang="en-AU" dirty="0"/>
          </a:p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7E1B3-1088-0CCC-7E81-A76793DB1B3F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AU" u="sng" dirty="0"/>
              <a:t>Diagnosis codes:</a:t>
            </a:r>
          </a:p>
          <a:p>
            <a:r>
              <a:rPr lang="en-AU" dirty="0"/>
              <a:t>The name of the condition requiring pacemaker/defibrillator</a:t>
            </a:r>
          </a:p>
          <a:p>
            <a:r>
              <a:rPr lang="en-AU" u="sng" dirty="0"/>
              <a:t>Procedure codes:</a:t>
            </a:r>
          </a:p>
          <a:p>
            <a:pPr marL="1169988"/>
            <a:r>
              <a:rPr lang="en-AU" b="1" dirty="0"/>
              <a:t>Implant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generator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- defibrillator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- pacemaker</a:t>
            </a:r>
          </a:p>
          <a:p>
            <a:pPr marL="1169988">
              <a:spcBef>
                <a:spcPts val="0"/>
              </a:spcBef>
            </a:pPr>
            <a:r>
              <a:rPr lang="en-AU" b="1" dirty="0"/>
              <a:t>Insertion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electrode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- cardiac (for)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- - defibrillator</a:t>
            </a:r>
          </a:p>
          <a:p>
            <a:pPr marL="1169988">
              <a:spcBef>
                <a:spcPts val="0"/>
              </a:spcBef>
            </a:pPr>
            <a:r>
              <a:rPr lang="en-AU" dirty="0"/>
              <a:t>- - - pacemaker</a:t>
            </a:r>
          </a:p>
          <a:p>
            <a:pPr marL="1169988">
              <a:spcBef>
                <a:spcPts val="0"/>
              </a:spcBef>
            </a:pPr>
            <a:endParaRPr lang="en-AU" b="1" dirty="0"/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E17741-36DF-8DD1-F3D7-CF75B630773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89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4584</TotalTime>
  <Words>626</Words>
  <Application>Microsoft Office PowerPoint</Application>
  <PresentationFormat>Widescreen</PresentationFormat>
  <Paragraphs>128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</vt:lpstr>
      <vt:lpstr>Georgia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181</cp:revision>
  <dcterms:created xsi:type="dcterms:W3CDTF">2020-08-15T04:34:47Z</dcterms:created>
  <dcterms:modified xsi:type="dcterms:W3CDTF">2022-10-24T22:21:56Z</dcterms:modified>
</cp:coreProperties>
</file>