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0"/>
  </p:notesMasterIdLst>
  <p:sldIdLst>
    <p:sldId id="447" r:id="rId2"/>
    <p:sldId id="358" r:id="rId3"/>
    <p:sldId id="428" r:id="rId4"/>
    <p:sldId id="429" r:id="rId5"/>
    <p:sldId id="431" r:id="rId6"/>
    <p:sldId id="430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46" r:id="rId17"/>
    <p:sldId id="441" r:id="rId18"/>
    <p:sldId id="294" r:id="rId19"/>
    <p:sldId id="445" r:id="rId20"/>
    <p:sldId id="297" r:id="rId21"/>
    <p:sldId id="298" r:id="rId22"/>
    <p:sldId id="299" r:id="rId23"/>
    <p:sldId id="300" r:id="rId24"/>
    <p:sldId id="279" r:id="rId25"/>
    <p:sldId id="280" r:id="rId26"/>
    <p:sldId id="288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ida Coote" initials="GC" lastIdx="1" clrIdx="0">
    <p:extLst>
      <p:ext uri="{19B8F6BF-5375-455C-9EA6-DF929625EA0E}">
        <p15:presenceInfo xmlns:p15="http://schemas.microsoft.com/office/powerpoint/2012/main" userId="08f4bef7e5df3b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8" autoAdjust="0"/>
    <p:restoredTop sz="69180" autoAdjust="0"/>
  </p:normalViewPr>
  <p:slideViewPr>
    <p:cSldViewPr snapToGrid="0">
      <p:cViewPr varScale="1">
        <p:scale>
          <a:sx n="89" d="100"/>
          <a:sy n="89" d="100"/>
        </p:scale>
        <p:origin x="1086" y="96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07-01T16:41:28.883" idx="1">
    <p:pos x="10" y="10"/>
    <p:text/>
    <p:extLst>
      <p:ext uri="{C676402C-5697-4E1C-873F-D02D1690AC5C}">
        <p15:threadingInfo xmlns:p15="http://schemas.microsoft.com/office/powerpoint/2012/main" timeZoneBias="-6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also – D70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also when performed:  37224-03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– Abduction contracture in Disease Index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also – Paralysis, - nerve.  Will enable us to find cranial nerve paralysis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6585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Inclusion Terms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tell you what you </a:t>
            </a:r>
            <a:r>
              <a:rPr lang="en-AU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use this code for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NOT ignore a code from the Index because it is not listed as an inclusion for a code.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Inclusion terms are not exhaustive - the index includes many more terms than the Tabular List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Inclusion terms are listed as a </a:t>
            </a:r>
            <a:r>
              <a:rPr lang="en-AU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guide to the content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code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7833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1. guide: OP and Vit D deficiency</a:t>
            </a:r>
          </a:p>
          <a:p>
            <a:r>
              <a:rPr lang="en-AU" dirty="0"/>
              <a:t>2  Instruction: K561 Intussusception excludes intussusception of appendix.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48596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the default code when the descriptors in the diagnostic text are not found as modifiers in the index (either the Disease or ACHI index)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acute pneumonia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0350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6343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32497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Hairy nosed wombat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024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9277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have highlighted</a:t>
            </a:r>
            <a:r>
              <a:rPr lang="en-US" baseline="0" dirty="0"/>
              <a:t> in red the terms that the CC will note.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7871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an</a:t>
            </a:r>
            <a:r>
              <a:rPr lang="en-US" baseline="0" dirty="0"/>
              <a:t> extract from the eBooks in the T section of the alphabetic index.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185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READ… there are two</a:t>
            </a:r>
            <a:r>
              <a:rPr lang="en-US" baseline="0" dirty="0"/>
              <a:t> notes: and Exclusion note and an inclusion note</a:t>
            </a:r>
          </a:p>
          <a:p>
            <a:r>
              <a:rPr lang="en-US" baseline="0" dirty="0"/>
              <a:t>Parentheses – there are three, including a “see also” note.</a:t>
            </a:r>
          </a:p>
          <a:p>
            <a:endParaRPr lang="en-US" baseline="0" dirty="0"/>
          </a:p>
          <a:p>
            <a:r>
              <a:rPr lang="en-US" baseline="0" dirty="0"/>
              <a:t>At this stage the CC should go to the Lead Term “prostatectomy” as directed by the “see also” note to determine whether there is a more specific entry under that Lead Term.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23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a copy of the entry for TURP in the Tabular List.</a:t>
            </a:r>
          </a:p>
          <a:p>
            <a:r>
              <a:rPr lang="en-US" dirty="0"/>
              <a:t>Note</a:t>
            </a:r>
            <a:r>
              <a:rPr lang="en-US" baseline="0" dirty="0"/>
              <a:t> the Australian Coding standard – before proceeding we should check what this standard says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8122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procedure includes</a:t>
            </a:r>
            <a:r>
              <a:rPr lang="en-US" baseline="0" dirty="0"/>
              <a:t> a bladder neck incision, and we are instructed to code this as an additional procedure.  There is no documentation of bladder neck obstruction – but the CC will be very frustrated with this documentation – was the bladder neck obstructed, why didn’t the surgeon say so – so that I can code it.  CODERS MAY NOT ASSUME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0420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after that small diversion, back to our coding exercise…</a:t>
            </a:r>
          </a:p>
          <a:p>
            <a:r>
              <a:rPr lang="en-US" dirty="0"/>
              <a:t>We</a:t>
            </a:r>
            <a:r>
              <a:rPr lang="en-US" baseline="0" dirty="0"/>
              <a:t> note that the patient had a cystoscopy and an SPC, but these are both included in the code for TURP, so they are not coded.</a:t>
            </a:r>
          </a:p>
          <a:p>
            <a:endParaRPr lang="en-US" baseline="0" dirty="0"/>
          </a:p>
          <a:p>
            <a:r>
              <a:rPr lang="en-US" baseline="0" dirty="0"/>
              <a:t>HG Comments – say in full – some in the group may not know the terms.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2661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the block no. [1165]</a:t>
            </a:r>
          </a:p>
          <a:p>
            <a:r>
              <a:rPr lang="en-US" dirty="0"/>
              <a:t>Note that a sensible computer system does not require the entry</a:t>
            </a:r>
            <a:r>
              <a:rPr lang="en-US" baseline="0" dirty="0"/>
              <a:t> of the “-”</a:t>
            </a:r>
          </a:p>
          <a:p>
            <a:endParaRPr lang="en-US" baseline="0" dirty="0"/>
          </a:p>
          <a:p>
            <a:r>
              <a:rPr lang="en-US" baseline="0" dirty="0"/>
              <a:t>HG Comment:  this is more than the code – explain the code, the block (applicable to procedures) and the description of the code.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4A36-CB6B-4BD5-867F-BF1EE0B344A3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814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Abstract, verify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Remember signs and symptoms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Font typeface="+mj-lt"/>
              <a:buNone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Definition of Lead Term.   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Instructional notes in the index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reduction dislocation with fracture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Meaning of round brackets / modifiers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and SEE also instructions</a:t>
            </a:r>
            <a:endParaRPr lang="en-A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Inclusions, exclusions, code also, use additional code.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2595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lead term is not a body part, and not an adjective (</a:t>
            </a:r>
            <a:r>
              <a:rPr lang="en-AU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chronic, acute, Etc.)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1872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Reference: Interventions Index, Conventions and general arrangement of the ICD-10-AM Alphabetic index.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9366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2536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 terms in parentheses MAY or MAY NOT be present in the clinical statement – but can still be assigned this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9374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I assign K36 for “appendicitis”?  NO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I assign K36 for “chronic appendicitis”? YES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I assign K36 for “recurrent appendicitis”? YES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9931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2809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732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591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259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436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65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833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946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134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677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2013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09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B887E5-5792-BD7B-AF70-6AF15A5EC6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Hard at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6AB65-82EE-75AA-7C61-BAEFCCA8C8A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Weaver bird building a nest. - YouTube">
            <a:extLst>
              <a:ext uri="{FF2B5EF4-FFF2-40B4-BE49-F238E27FC236}">
                <a16:creationId xmlns:a16="http://schemas.microsoft.com/office/drawing/2014/main" id="{AC93E97A-CD8D-F502-B13D-917C9494F775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623" y="1125538"/>
            <a:ext cx="8609870" cy="4843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91396C-FE66-7E1E-DE42-DBEEDC9FD005}"/>
              </a:ext>
            </a:extLst>
          </p:cNvPr>
          <p:cNvSpPr txBox="1"/>
          <p:nvPr/>
        </p:nvSpPr>
        <p:spPr>
          <a:xfrm>
            <a:off x="1678193" y="5957818"/>
            <a:ext cx="7691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Weaver bird building a nest</a:t>
            </a:r>
          </a:p>
        </p:txBody>
      </p:sp>
    </p:spTree>
    <p:extLst>
      <p:ext uri="{BB962C8B-B14F-4D97-AF65-F5344CB8AC3E}">
        <p14:creationId xmlns:p14="http://schemas.microsoft.com/office/powerpoint/2010/main" val="2847567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0FC47-15F3-3861-BE0E-6D4135E93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Braces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A1E5-4BBD-C26D-299D-2B6217AD7F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/>
              <a:t>A brace indicates that neither the words that precede it nor the words after it are complete terms. </a:t>
            </a:r>
          </a:p>
          <a:p>
            <a:endParaRPr lang="en-US" dirty="0"/>
          </a:p>
          <a:p>
            <a:endParaRPr lang="en-US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B753-D9E3-9767-4CFB-9711E420689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7924854-FE0F-B677-3E32-EF843887E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29462"/>
              </p:ext>
            </p:extLst>
          </p:nvPr>
        </p:nvGraphicFramePr>
        <p:xfrm>
          <a:off x="1177635" y="2272145"/>
          <a:ext cx="8950038" cy="3034146"/>
        </p:xfrm>
        <a:graphic>
          <a:graphicData uri="http://schemas.openxmlformats.org/drawingml/2006/table">
            <a:tbl>
              <a:tblPr>
                <a:solidFill>
                  <a:schemeClr val="bg1">
                    <a:lumMod val="95000"/>
                  </a:schemeClr>
                </a:solidFill>
              </a:tblPr>
              <a:tblGrid>
                <a:gridCol w="1545233">
                  <a:extLst>
                    <a:ext uri="{9D8B030D-6E8A-4147-A177-3AD203B41FA5}">
                      <a16:colId xmlns:a16="http://schemas.microsoft.com/office/drawing/2014/main" val="547219097"/>
                    </a:ext>
                  </a:extLst>
                </a:gridCol>
                <a:gridCol w="5763449">
                  <a:extLst>
                    <a:ext uri="{9D8B030D-6E8A-4147-A177-3AD203B41FA5}">
                      <a16:colId xmlns:a16="http://schemas.microsoft.com/office/drawing/2014/main" val="708834694"/>
                    </a:ext>
                  </a:extLst>
                </a:gridCol>
                <a:gridCol w="535295">
                  <a:extLst>
                    <a:ext uri="{9D8B030D-6E8A-4147-A177-3AD203B41FA5}">
                      <a16:colId xmlns:a16="http://schemas.microsoft.com/office/drawing/2014/main" val="1112682799"/>
                    </a:ext>
                  </a:extLst>
                </a:gridCol>
                <a:gridCol w="1106061">
                  <a:extLst>
                    <a:ext uri="{9D8B030D-6E8A-4147-A177-3AD203B41FA5}">
                      <a16:colId xmlns:a16="http://schemas.microsoft.com/office/drawing/2014/main" val="4268109912"/>
                    </a:ext>
                  </a:extLst>
                </a:gridCol>
              </a:tblGrid>
              <a:tr h="887344">
                <a:tc>
                  <a:txBody>
                    <a:bodyPr/>
                    <a:lstStyle/>
                    <a:p>
                      <a:pPr marL="114935" marR="21590">
                        <a:spcAft>
                          <a:spcPts val="0"/>
                        </a:spcAft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cap="all" dirty="0">
                          <a:solidFill>
                            <a:srgbClr val="02020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O71.6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858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71755">
                        <a:spcAft>
                          <a:spcPts val="0"/>
                        </a:spcAft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Obstetric damage to pelvic joints and ligaments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858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71755" indent="-71755">
                        <a:spcAft>
                          <a:spcPts val="0"/>
                        </a:spcAft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b="1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858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982370"/>
                  </a:ext>
                </a:extLst>
              </a:tr>
              <a:tr h="2146802">
                <a:tc>
                  <a:txBody>
                    <a:bodyPr/>
                    <a:lstStyle/>
                    <a:p>
                      <a:pPr marR="201295">
                        <a:spcAft>
                          <a:spcPts val="0"/>
                        </a:spcAft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b="1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AU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858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71755"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Avulsion of inner symphyseal cartilage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71755"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Damage to coccyx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71755"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Traumatic separation of symphysis (pubis)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858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71755">
                        <a:spcAft>
                          <a:spcPts val="0"/>
                        </a:spcAft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71755">
                        <a:spcAft>
                          <a:spcPts val="0"/>
                        </a:spcAft>
                        <a:tabLst>
                          <a:tab pos="1079500" algn="l"/>
                          <a:tab pos="1439545" algn="l"/>
                          <a:tab pos="1799590" algn="l"/>
                          <a:tab pos="2159635" algn="l"/>
                          <a:tab pos="2879725" algn="l"/>
                        </a:tabLst>
                      </a:pPr>
                      <a:r>
                        <a:rPr lang="en-AU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obstetric</a:t>
                      </a:r>
                      <a:endParaRPr lang="en-A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685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893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4474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F9B978-9F8E-146D-D0F9-BE13DDA73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Square Brackets</a:t>
            </a:r>
            <a:endParaRPr lang="en-AU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5EF9C-3A97-6D45-0C9A-C77FD6A0922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623888" indent="-263525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Square brackets are used to enclose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3638" lvl="0" indent="-263525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synonyms,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3638" lvl="0" indent="-263525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alternative words,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3638" lvl="0" indent="-263525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explanatory phrases or valid characters.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3638"/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A30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Leprosy </a:t>
            </a:r>
            <a:r>
              <a:rPr lang="en-AU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[Hansen's disease]</a:t>
            </a:r>
          </a:p>
          <a:p>
            <a:pPr marL="1163638"/>
            <a:endParaRPr lang="en-AU" sz="2400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63638"/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M19.0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	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Primary arthrosis of other joints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3638"/>
            <a:r>
              <a:rPr lang="en-AU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[1–4, 7–9]</a:t>
            </a:r>
            <a:endParaRPr lang="en-A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F55C2-0927-68EB-C08C-118B173F13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13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0FC47-15F3-3861-BE0E-6D4135E93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SEE and SEE ALSO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A1E5-4BBD-C26D-299D-2B6217AD7F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2011434"/>
            <a:ext cx="11429999" cy="5112568"/>
          </a:xfrm>
        </p:spPr>
        <p:txBody>
          <a:bodyPr/>
          <a:lstStyle/>
          <a:p>
            <a:pPr marL="539750"/>
            <a:r>
              <a:rPr lang="en-AU" sz="2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-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an instruction, you </a:t>
            </a:r>
            <a:r>
              <a:rPr lang="en-AU" sz="24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go to the area that you are asked to SEE</a:t>
            </a:r>
          </a:p>
          <a:p>
            <a:pPr marL="5397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539750"/>
            <a:r>
              <a:rPr lang="en-AU" sz="2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also - 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a suggestion, it indicates that the area proposed by “see also” may be helpful in finding the correct code.  </a:t>
            </a:r>
          </a:p>
          <a:p>
            <a:pPr marL="5397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539750"/>
            <a:r>
              <a:rPr lang="en-AU" sz="2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also,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24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Code also when performed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instructions, which indicate additional codes which </a:t>
            </a:r>
            <a:r>
              <a:rPr lang="en-AU" sz="24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 coded in specific situations.  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B753-D9E3-9767-4CFB-9711E420689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799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F9B978-9F8E-146D-D0F9-BE13DDA73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Inclusion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5EF9C-3A97-6D45-0C9A-C77FD6A0922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J44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 used for:</a:t>
            </a:r>
          </a:p>
          <a:p>
            <a:pPr marL="1187450" indent="-539750">
              <a:spcBef>
                <a:spcPts val="280"/>
              </a:spcBef>
              <a:spcAft>
                <a:spcPts val="0"/>
              </a:spcAft>
            </a:pPr>
            <a:r>
              <a:rPr lang="en-AU" sz="24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Includes:</a:t>
            </a:r>
            <a:r>
              <a:rPr lang="en-AU" sz="2400" b="1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chronic: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-360363">
              <a:tabLst>
                <a:tab pos="12573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bronchitis: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82550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asthmatic (obstructive)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82550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emphysematous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82550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with: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360363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airways obstruction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360363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emphysema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-360363">
              <a:tabLst>
                <a:tab pos="1257300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obstructive: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82550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asthma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82550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bronchitis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indent="82550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tracheobronchitis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F55C2-0927-68EB-C08C-118B173F13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162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0FC47-15F3-3861-BE0E-6D4135E93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Exclusion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A1E5-4BBD-C26D-299D-2B6217AD7F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1081088" indent="-360363">
              <a:buFont typeface="+mj-lt"/>
              <a:buAutoNum type="arabicPeriod"/>
            </a:pPr>
            <a:r>
              <a:rPr lang="en-AU" dirty="0"/>
              <a:t>A </a:t>
            </a:r>
            <a:r>
              <a:rPr lang="en-AU" b="1" dirty="0"/>
              <a:t>guide.  </a:t>
            </a:r>
            <a:r>
              <a:rPr lang="en-AU" dirty="0"/>
              <a:t>If the application of an exclusion note results a code for one of the clinical concepts not being assigned, then all concepts should be assigned.</a:t>
            </a:r>
          </a:p>
          <a:p>
            <a:pPr marL="1081088" indent="-360363">
              <a:buFont typeface="+mj-lt"/>
              <a:buAutoNum type="arabicPeriod"/>
            </a:pPr>
            <a:r>
              <a:rPr lang="en-AU" dirty="0"/>
              <a:t>An </a:t>
            </a:r>
            <a:r>
              <a:rPr lang="en-AU" b="1" dirty="0"/>
              <a:t>instruction</a:t>
            </a:r>
            <a:r>
              <a:rPr lang="en-AU" dirty="0"/>
              <a:t> to ensure correct code selection</a:t>
            </a:r>
          </a:p>
          <a:p>
            <a:pPr marL="514350" indent="-514350">
              <a:buFont typeface="+mj-lt"/>
              <a:buAutoNum type="arabicPeriod"/>
            </a:pPr>
            <a:endParaRPr lang="en-AU" dirty="0"/>
          </a:p>
          <a:p>
            <a:pPr marL="720725"/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 THE INDEX </a:t>
            </a:r>
          </a:p>
          <a:p>
            <a:pPr marL="1441450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two conditions are documented</a:t>
            </a:r>
          </a:p>
          <a:p>
            <a:pPr marL="1703388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neither is listed as a modifier for the other in the index</a:t>
            </a:r>
          </a:p>
          <a:p>
            <a:pPr marL="2424113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assign both codes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B753-D9E3-9767-4CFB-9711E420689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86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F9B978-9F8E-146D-D0F9-BE13DDA73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Text 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5EF9C-3A97-6D45-0C9A-C77FD6A0922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28617" y="1669232"/>
            <a:ext cx="11429999" cy="5112568"/>
          </a:xfrm>
        </p:spPr>
        <p:txBody>
          <a:bodyPr/>
          <a:lstStyle/>
          <a:p>
            <a:pPr>
              <a:tabLst>
                <a:tab pos="450215" algn="l"/>
              </a:tabLst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 in </a:t>
            </a:r>
            <a:r>
              <a:rPr lang="en-AU" sz="20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black reverse text boxes</a:t>
            </a: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(white print on a black background) are not complete codes</a:t>
            </a: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AU" sz="2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Other arthrosis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 in </a:t>
            </a:r>
            <a:r>
              <a:rPr lang="en-AU" sz="2000" dirty="0">
                <a:effectLst/>
                <a:highlight>
                  <a:srgbClr val="D3D3D3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grey reverse text boxes</a:t>
            </a: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(white print on a grey background) are not complete </a:t>
            </a:r>
            <a:r>
              <a:rPr lang="en-AU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8335" marR="1590675" indent="-17780">
              <a:spcBef>
                <a:spcPts val="0"/>
              </a:spcBef>
            </a:pPr>
            <a:r>
              <a:rPr lang="en-AU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M19.0	Primary arthrosis of other joints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 in a box outline (black print on a white background, like this box) ARE complete codes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725" indent="-96838">
              <a:lnSpc>
                <a:spcPct val="150000"/>
              </a:lnSpc>
              <a:spcBef>
                <a:spcPts val="0"/>
              </a:spcBef>
            </a:pPr>
            <a:r>
              <a:rPr lang="en-AU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M19.01	Primary arthrosis of other joints, shoulder region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F55C2-0927-68EB-C08C-118B173F13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144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F9B978-9F8E-146D-D0F9-BE13DDA73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Text 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5EF9C-3A97-6D45-0C9A-C77FD6A0922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28617" y="1669232"/>
            <a:ext cx="11429999" cy="5112568"/>
          </a:xfrm>
        </p:spPr>
        <p:txBody>
          <a:bodyPr/>
          <a:lstStyle/>
          <a:p>
            <a:pPr>
              <a:tabLst>
                <a:tab pos="450215" algn="l"/>
              </a:tabLst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 in </a:t>
            </a:r>
            <a:r>
              <a:rPr lang="en-AU" sz="20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black reverse text boxes</a:t>
            </a: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(white print on a black background) are not complete codes</a:t>
            </a: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AU" sz="2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Other arthrosis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 in </a:t>
            </a:r>
            <a:r>
              <a:rPr lang="en-AU" sz="2000" dirty="0">
                <a:effectLst/>
                <a:highlight>
                  <a:srgbClr val="D3D3D3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grey reverse text boxes</a:t>
            </a: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(white print on a grey background) are not complete </a:t>
            </a:r>
            <a:r>
              <a:rPr lang="en-AU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8335" marR="1590675" indent="-17780">
              <a:spcBef>
                <a:spcPts val="0"/>
              </a:spcBef>
            </a:pPr>
            <a:r>
              <a:rPr lang="en-AU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M19.0	Primary arthrosis of other joints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A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Codes in a box outline (black print on a white background, like this box) ARE complete codes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A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725" indent="-96838">
              <a:lnSpc>
                <a:spcPct val="150000"/>
              </a:lnSpc>
              <a:spcBef>
                <a:spcPts val="0"/>
              </a:spcBef>
            </a:pPr>
            <a:r>
              <a:rPr lang="en-AU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M19.01	Primary arthrosis of other joints, shoulder region</a:t>
            </a:r>
            <a:endParaRPr lang="en-A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F55C2-0927-68EB-C08C-118B173F13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648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0FC47-15F3-3861-BE0E-6D4135E93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Default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A1E5-4BBD-C26D-299D-2B6217AD7F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900113"/>
            <a:endParaRPr lang="en-AU" dirty="0"/>
          </a:p>
          <a:p>
            <a:pPr marL="900113"/>
            <a:endParaRPr lang="en-AU" dirty="0"/>
          </a:p>
          <a:p>
            <a:pPr marL="900113"/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 code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the code assigned when none of the descriptors for the diagnostic text are found in the Index.</a:t>
            </a:r>
          </a:p>
          <a:p>
            <a:pPr marL="900113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B753-D9E3-9767-4CFB-9711E420689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47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28800" y="381002"/>
            <a:ext cx="8077200" cy="890239"/>
          </a:xfrm>
        </p:spPr>
        <p:txBody>
          <a:bodyPr>
            <a:normAutofit/>
          </a:bodyPr>
          <a:lstStyle/>
          <a:p>
            <a:r>
              <a:rPr lang="en-US" sz="3600" dirty="0"/>
              <a:t>The end of the process</a:t>
            </a:r>
            <a:endParaRPr lang="en-GB" sz="3600" dirty="0"/>
          </a:p>
        </p:txBody>
      </p:sp>
      <p:pic>
        <p:nvPicPr>
          <p:cNvPr id="2050" name="Picture 2" descr="Textile in the Trees: Weaver Bird Nests | Garden Design">
            <a:extLst>
              <a:ext uri="{FF2B5EF4-FFF2-40B4-BE49-F238E27FC236}">
                <a16:creationId xmlns:a16="http://schemas.microsoft.com/office/drawing/2014/main" id="{F89BF36C-789B-DB26-02C5-3029B5A9911A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193" y="1407496"/>
            <a:ext cx="5619750" cy="466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30505A-D0F8-CF60-1AEA-3174ED91FF78}"/>
              </a:ext>
            </a:extLst>
          </p:cNvPr>
          <p:cNvSpPr txBox="1"/>
          <p:nvPr/>
        </p:nvSpPr>
        <p:spPr>
          <a:xfrm>
            <a:off x="7723991" y="2183802"/>
            <a:ext cx="1796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Weaver bird nest</a:t>
            </a:r>
          </a:p>
        </p:txBody>
      </p:sp>
    </p:spTree>
    <p:extLst>
      <p:ext uri="{BB962C8B-B14F-4D97-AF65-F5344CB8AC3E}">
        <p14:creationId xmlns:p14="http://schemas.microsoft.com/office/powerpoint/2010/main" val="2212285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1456" y="1063712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The coding process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19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942284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1456" y="1063712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The coding process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28800" y="381002"/>
            <a:ext cx="8077200" cy="755073"/>
          </a:xfrm>
        </p:spPr>
        <p:txBody>
          <a:bodyPr>
            <a:normAutofit/>
          </a:bodyPr>
          <a:lstStyle/>
          <a:p>
            <a:r>
              <a:rPr lang="en-US" sz="3600" dirty="0"/>
              <a:t>What do coders do?	</a:t>
            </a:r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385458"/>
            <a:ext cx="8077200" cy="4862945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  <p:pic>
        <p:nvPicPr>
          <p:cNvPr id="1026" name="Picture 2" descr="http://wdict.net/img/womb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90" y="1269638"/>
            <a:ext cx="5186665" cy="5257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726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28800" y="381002"/>
            <a:ext cx="8077200" cy="755073"/>
          </a:xfrm>
        </p:spPr>
        <p:txBody>
          <a:bodyPr>
            <a:normAutofit/>
          </a:bodyPr>
          <a:lstStyle/>
          <a:p>
            <a:r>
              <a:rPr lang="en-US" sz="3600" dirty="0"/>
              <a:t>Identify statement to be coded</a:t>
            </a:r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385458"/>
            <a:ext cx="8077200" cy="4862945"/>
          </a:xfrm>
        </p:spPr>
        <p:txBody>
          <a:bodyPr>
            <a:normAutofit fontScale="92500"/>
          </a:bodyPr>
          <a:lstStyle/>
          <a:p>
            <a:r>
              <a:rPr lang="en-AU" sz="2800" b="1" dirty="0"/>
              <a:t>Procedure: </a:t>
            </a:r>
            <a:r>
              <a:rPr lang="en-AU" sz="2800" dirty="0"/>
              <a:t>Transurethral resection of prostate </a:t>
            </a:r>
          </a:p>
          <a:p>
            <a:r>
              <a:rPr lang="en-AU" sz="2800" b="1" dirty="0"/>
              <a:t>Operation description</a:t>
            </a:r>
            <a:r>
              <a:rPr lang="en-AU" sz="2800" dirty="0"/>
              <a:t>: Indication 42cc prostate on U/S.</a:t>
            </a:r>
            <a:endParaRPr lang="en-GB" sz="2800" dirty="0"/>
          </a:p>
          <a:p>
            <a:r>
              <a:rPr lang="en-AU" sz="2800" dirty="0"/>
              <a:t> Spinal anaesthesia. Lithotomy. Prep. </a:t>
            </a:r>
            <a:r>
              <a:rPr lang="en-AU" sz="2800" dirty="0" err="1"/>
              <a:t>Draps</a:t>
            </a:r>
            <a:r>
              <a:rPr lang="en-AU" sz="2800" dirty="0"/>
              <a:t>.</a:t>
            </a:r>
            <a:endParaRPr lang="en-GB" sz="2800" dirty="0"/>
          </a:p>
          <a:p>
            <a:r>
              <a:rPr lang="en-AU" sz="2800" dirty="0"/>
              <a:t>22Ch sheath, 30/70 degree </a:t>
            </a:r>
            <a:r>
              <a:rPr lang="en-AU" sz="2800" dirty="0" err="1"/>
              <a:t>cystoscopes</a:t>
            </a:r>
            <a:r>
              <a:rPr lang="en-AU" sz="2800" dirty="0"/>
              <a:t>.</a:t>
            </a:r>
            <a:endParaRPr lang="en-GB" sz="2800" dirty="0"/>
          </a:p>
          <a:p>
            <a:r>
              <a:rPr lang="en-AU" sz="2800" dirty="0" err="1"/>
              <a:t>Cystourethroscopy</a:t>
            </a:r>
            <a:r>
              <a:rPr lang="en-AU" sz="2800" dirty="0"/>
              <a:t> - Tight urethral meatus. Anterior urethra ok. Prostatic fossa - moderately occlusive lateral lobes. Bladder - UOs identified. No other lesions.</a:t>
            </a:r>
            <a:endParaRPr lang="en-GB" sz="2800" dirty="0"/>
          </a:p>
          <a:p>
            <a:r>
              <a:rPr lang="en-AU" sz="2800" dirty="0"/>
              <a:t>Transurethral resection of prostate - Bladder neck incised peripherally to achieve open outflow channel as viewed </a:t>
            </a:r>
            <a:r>
              <a:rPr lang="en-AU" sz="2800" dirty="0" err="1"/>
              <a:t>endoscopically</a:t>
            </a:r>
            <a:r>
              <a:rPr lang="en-AU" sz="2800" dirty="0"/>
              <a:t>.  </a:t>
            </a:r>
            <a:r>
              <a:rPr lang="en-GB" sz="2800" dirty="0"/>
              <a:t> </a:t>
            </a:r>
            <a:r>
              <a:rPr lang="en-AU" sz="2800" dirty="0"/>
              <a:t>SPC.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14246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28800" y="381002"/>
            <a:ext cx="8077200" cy="755073"/>
          </a:xfrm>
        </p:spPr>
        <p:txBody>
          <a:bodyPr>
            <a:normAutofit/>
          </a:bodyPr>
          <a:lstStyle/>
          <a:p>
            <a:r>
              <a:rPr lang="en-US" sz="3600" dirty="0"/>
              <a:t>Identify statement to be coded</a:t>
            </a:r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385458"/>
            <a:ext cx="8077200" cy="4862945"/>
          </a:xfrm>
        </p:spPr>
        <p:txBody>
          <a:bodyPr>
            <a:normAutofit fontScale="92500" lnSpcReduction="10000"/>
          </a:bodyPr>
          <a:lstStyle/>
          <a:p>
            <a:r>
              <a:rPr lang="en-AU" sz="2800" dirty="0">
                <a:solidFill>
                  <a:srgbClr val="FF0000"/>
                </a:solidFill>
              </a:rPr>
              <a:t>Transurethral resection of prostate </a:t>
            </a:r>
          </a:p>
          <a:p>
            <a:r>
              <a:rPr lang="en-AU" sz="2800" dirty="0"/>
              <a:t>Operation description: </a:t>
            </a:r>
            <a:endParaRPr lang="en-GB" sz="2800" dirty="0"/>
          </a:p>
          <a:p>
            <a:r>
              <a:rPr lang="en-AU" sz="2800" dirty="0"/>
              <a:t>Indication 42cc prostate on U/S.</a:t>
            </a:r>
            <a:endParaRPr lang="en-GB" sz="2800" dirty="0"/>
          </a:p>
          <a:p>
            <a:r>
              <a:rPr lang="en-AU" sz="2800" dirty="0"/>
              <a:t> </a:t>
            </a:r>
            <a:r>
              <a:rPr lang="en-AU" sz="2800" dirty="0">
                <a:solidFill>
                  <a:srgbClr val="FF0000"/>
                </a:solidFill>
              </a:rPr>
              <a:t>Spinal anaesthesia</a:t>
            </a:r>
            <a:r>
              <a:rPr lang="en-AU" sz="2800" dirty="0"/>
              <a:t>. Lithotomy. Prep. </a:t>
            </a:r>
            <a:r>
              <a:rPr lang="en-AU" sz="2800" dirty="0" err="1"/>
              <a:t>Draps</a:t>
            </a:r>
            <a:r>
              <a:rPr lang="en-AU" sz="2800" dirty="0"/>
              <a:t>.</a:t>
            </a:r>
            <a:endParaRPr lang="en-GB" sz="2800" dirty="0"/>
          </a:p>
          <a:p>
            <a:r>
              <a:rPr lang="en-AU" sz="2800" dirty="0"/>
              <a:t>22Ch sheath, 30/70 degree </a:t>
            </a:r>
            <a:r>
              <a:rPr lang="en-AU" sz="2800" dirty="0" err="1"/>
              <a:t>cystoscopes</a:t>
            </a:r>
            <a:r>
              <a:rPr lang="en-AU" sz="2800" dirty="0"/>
              <a:t>.</a:t>
            </a:r>
            <a:endParaRPr lang="en-GB" sz="2800" dirty="0"/>
          </a:p>
          <a:p>
            <a:r>
              <a:rPr lang="en-AU" sz="2800" dirty="0" err="1">
                <a:solidFill>
                  <a:srgbClr val="FF0000"/>
                </a:solidFill>
              </a:rPr>
              <a:t>Cystourethroscopy</a:t>
            </a:r>
            <a:r>
              <a:rPr lang="en-AU" sz="2800" dirty="0">
                <a:solidFill>
                  <a:srgbClr val="FF0000"/>
                </a:solidFill>
              </a:rPr>
              <a:t> </a:t>
            </a:r>
            <a:r>
              <a:rPr lang="en-AU" sz="2800" dirty="0"/>
              <a:t>- Tight urethral meatus. Anterior urethra ok. Prostatic fossa - moderately occlusive lateral lobes. Bladder - UOs identified. No other lesions.</a:t>
            </a:r>
            <a:endParaRPr lang="en-GB" sz="2800" dirty="0"/>
          </a:p>
          <a:p>
            <a:r>
              <a:rPr lang="en-AU" sz="2800" dirty="0">
                <a:solidFill>
                  <a:srgbClr val="FF0000"/>
                </a:solidFill>
              </a:rPr>
              <a:t>Transurethral resection of prostate </a:t>
            </a:r>
            <a:r>
              <a:rPr lang="en-AU" sz="2800" dirty="0"/>
              <a:t>- Bladder neck incised  peripherally to achieve open outflow channel as viewed </a:t>
            </a:r>
            <a:r>
              <a:rPr lang="en-AU" sz="2800" dirty="0" err="1"/>
              <a:t>endoscopically</a:t>
            </a:r>
            <a:r>
              <a:rPr lang="en-AU" sz="2800" dirty="0"/>
              <a:t>.  </a:t>
            </a:r>
            <a:r>
              <a:rPr lang="en-GB" sz="2800" dirty="0"/>
              <a:t> </a:t>
            </a:r>
            <a:r>
              <a:rPr lang="en-AU" sz="2800" dirty="0">
                <a:solidFill>
                  <a:srgbClr val="FF0000"/>
                </a:solidFill>
              </a:rPr>
              <a:t>SPC.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177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28800" y="381002"/>
            <a:ext cx="8077200" cy="755073"/>
          </a:xfrm>
        </p:spPr>
        <p:txBody>
          <a:bodyPr>
            <a:normAutofit/>
          </a:bodyPr>
          <a:lstStyle/>
          <a:p>
            <a:r>
              <a:rPr lang="en-US" sz="3600" dirty="0"/>
              <a:t>	Locate the Lead Term</a:t>
            </a:r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385458"/>
            <a:ext cx="8077200" cy="4862945"/>
          </a:xfrm>
        </p:spPr>
        <p:txBody>
          <a:bodyPr>
            <a:normAutofit lnSpcReduction="10000"/>
          </a:bodyPr>
          <a:lstStyle/>
          <a:p>
            <a:r>
              <a:rPr lang="en-GB" sz="2800" b="1" baseline="30000" dirty="0" err="1"/>
              <a:t>Turbinectomy</a:t>
            </a:r>
            <a:r>
              <a:rPr lang="en-GB" sz="2800" b="1" baseline="30000" dirty="0"/>
              <a:t> </a:t>
            </a:r>
            <a:r>
              <a:rPr lang="en-GB" sz="2800" baseline="30000" dirty="0"/>
              <a:t>41689-02 </a:t>
            </a:r>
            <a:r>
              <a:rPr lang="en-GB" sz="2800" b="1" baseline="30000" dirty="0"/>
              <a:t>[376] </a:t>
            </a:r>
            <a:endParaRPr lang="en-GB" sz="2800" b="1" dirty="0"/>
          </a:p>
          <a:p>
            <a:r>
              <a:rPr lang="en-GB" sz="2800" b="1" baseline="30000" dirty="0"/>
              <a:t>-</a:t>
            </a:r>
            <a:r>
              <a:rPr lang="en-GB" sz="2800" b="1" dirty="0"/>
              <a:t> </a:t>
            </a:r>
            <a:r>
              <a:rPr lang="en-GB" sz="2800" baseline="30000" dirty="0"/>
              <a:t>by </a:t>
            </a:r>
            <a:endParaRPr lang="en-GB" sz="2800" dirty="0"/>
          </a:p>
          <a:p>
            <a:r>
              <a:rPr lang="en-GB" sz="2800" b="1" baseline="30000" dirty="0"/>
              <a:t>-</a:t>
            </a:r>
            <a:r>
              <a:rPr lang="en-GB" sz="2800" b="1" dirty="0"/>
              <a:t> </a:t>
            </a:r>
            <a:r>
              <a:rPr lang="en-GB" sz="2800" b="1" baseline="30000" dirty="0"/>
              <a:t>- </a:t>
            </a:r>
            <a:r>
              <a:rPr lang="en-GB" sz="2800" baseline="30000" dirty="0"/>
              <a:t>cauterisation 41674-00 </a:t>
            </a:r>
            <a:r>
              <a:rPr lang="en-GB" sz="2800" b="1" baseline="30000" dirty="0"/>
              <a:t>[374] </a:t>
            </a:r>
            <a:endParaRPr lang="en-GB" sz="2800" b="1" dirty="0"/>
          </a:p>
          <a:p>
            <a:r>
              <a:rPr lang="en-GB" sz="2800" b="1" baseline="30000" dirty="0"/>
              <a:t>- - </a:t>
            </a:r>
            <a:r>
              <a:rPr lang="en-GB" sz="2800" baseline="30000" dirty="0"/>
              <a:t>bilateral 41689-01 </a:t>
            </a:r>
            <a:r>
              <a:rPr lang="en-GB" sz="2800" b="1" baseline="30000" dirty="0"/>
              <a:t>[376] </a:t>
            </a:r>
            <a:endParaRPr lang="en-GB" sz="2800" b="1" dirty="0"/>
          </a:p>
          <a:p>
            <a:r>
              <a:rPr lang="en-GB" sz="2800" b="1" baseline="30000" dirty="0"/>
              <a:t>- </a:t>
            </a:r>
            <a:r>
              <a:rPr lang="en-GB" sz="2800" baseline="30000" dirty="0"/>
              <a:t>total (unilateral) 41689-02 </a:t>
            </a:r>
            <a:r>
              <a:rPr lang="en-GB" sz="2800" b="1" baseline="30000" dirty="0"/>
              <a:t>[376] </a:t>
            </a:r>
            <a:endParaRPr lang="en-GB" sz="2800" b="1" dirty="0"/>
          </a:p>
          <a:p>
            <a:r>
              <a:rPr lang="en-GB" sz="2800" b="1" baseline="30000" dirty="0"/>
              <a:t>- </a:t>
            </a:r>
            <a:r>
              <a:rPr lang="en-GB" sz="2800" baseline="30000" dirty="0"/>
              <a:t>bilateral 41689-03 </a:t>
            </a:r>
            <a:r>
              <a:rPr lang="en-GB" sz="2800" b="1" baseline="30000" dirty="0"/>
              <a:t>[376] </a:t>
            </a:r>
          </a:p>
          <a:p>
            <a:endParaRPr lang="en-GB" sz="2800" b="1" dirty="0"/>
          </a:p>
          <a:p>
            <a:r>
              <a:rPr lang="en-US" sz="2800" b="1" baseline="30000" dirty="0"/>
              <a:t>TURP (transurethral resection of prostate) </a:t>
            </a:r>
            <a:r>
              <a:rPr lang="en-US" sz="2800" baseline="30000" dirty="0"/>
              <a:t>(with cystoscopy) </a:t>
            </a:r>
            <a:r>
              <a:rPr lang="en-US" sz="2800" i="1" baseline="30000" dirty="0"/>
              <a:t>(see also Prostatectomy) </a:t>
            </a:r>
            <a:r>
              <a:rPr lang="en-US" sz="2800" baseline="30000" dirty="0"/>
              <a:t>37203-00 </a:t>
            </a:r>
            <a:r>
              <a:rPr lang="en-US" sz="2800" b="1" baseline="30000" dirty="0"/>
              <a:t>[1165] </a:t>
            </a:r>
            <a:endParaRPr lang="en-US" sz="2800" b="1" dirty="0"/>
          </a:p>
          <a:p>
            <a:r>
              <a:rPr lang="en-GB" sz="2800" b="1" baseline="30000" dirty="0" err="1"/>
              <a:t>Tylectomy</a:t>
            </a:r>
            <a:r>
              <a:rPr lang="en-GB" sz="2800" b="1" baseline="30000" dirty="0"/>
              <a:t> </a:t>
            </a:r>
            <a:r>
              <a:rPr lang="en-GB" sz="2800" baseline="30000" dirty="0"/>
              <a:t>(breast) 31500-00 </a:t>
            </a:r>
            <a:r>
              <a:rPr lang="en-GB" sz="2800" b="1" baseline="30000" dirty="0"/>
              <a:t>[1744] </a:t>
            </a:r>
            <a:endParaRPr lang="en-GB" sz="2800" b="1" dirty="0"/>
          </a:p>
          <a:p>
            <a:r>
              <a:rPr lang="en-US" sz="2800" baseline="30000" dirty="0"/>
              <a:t>- following previous open biopsy or excision 31515-00 </a:t>
            </a:r>
            <a:r>
              <a:rPr lang="en-US" sz="2800" b="1" baseline="30000" dirty="0"/>
              <a:t>[1744]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30621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28800" y="381002"/>
            <a:ext cx="8077200" cy="92528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b="0" dirty="0"/>
              <a:t>Read and be guided by any </a:t>
            </a:r>
            <a:r>
              <a:rPr lang="en-US" sz="4000" dirty="0"/>
              <a:t>note that appears under the lead term</a:t>
            </a:r>
          </a:p>
          <a:p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385458"/>
            <a:ext cx="8077200" cy="4862945"/>
          </a:xfrm>
        </p:spPr>
        <p:txBody>
          <a:bodyPr>
            <a:normAutofit/>
          </a:bodyPr>
          <a:lstStyle/>
          <a:p>
            <a:r>
              <a:rPr lang="en-US" sz="2600" b="1" i="1" dirty="0"/>
              <a:t>Includes</a:t>
            </a:r>
            <a:r>
              <a:rPr lang="en-US" sz="2600" dirty="0"/>
              <a:t> cystoscopy, </a:t>
            </a:r>
            <a:r>
              <a:rPr lang="en-US" sz="2600" dirty="0" err="1"/>
              <a:t>suprapubic</a:t>
            </a:r>
            <a:r>
              <a:rPr lang="en-US" sz="2600" dirty="0"/>
              <a:t> stab </a:t>
            </a:r>
            <a:r>
              <a:rPr lang="en-US" sz="2600" dirty="0" err="1"/>
              <a:t>cystostomy</a:t>
            </a:r>
            <a:r>
              <a:rPr lang="en-US" sz="2600" dirty="0"/>
              <a:t>, </a:t>
            </a:r>
            <a:r>
              <a:rPr lang="en-US" sz="2600" dirty="0" err="1"/>
              <a:t>urethroscopy</a:t>
            </a:r>
            <a:endParaRPr lang="en-US" sz="2600" dirty="0"/>
          </a:p>
          <a:p>
            <a:r>
              <a:rPr lang="en-US" sz="2600" b="1" i="1" dirty="0"/>
              <a:t>Excludes</a:t>
            </a:r>
            <a:r>
              <a:rPr lang="en-US" sz="2600" dirty="0"/>
              <a:t>: TULIP</a:t>
            </a:r>
          </a:p>
          <a:p>
            <a:endParaRPr lang="en-US" sz="2800" dirty="0"/>
          </a:p>
          <a:p>
            <a:r>
              <a:rPr lang="en-US" sz="2800" dirty="0"/>
              <a:t>Read any terms enclosed in parentheses after the lead term – </a:t>
            </a:r>
            <a:r>
              <a:rPr lang="en-US" sz="2800" dirty="0">
                <a:solidFill>
                  <a:srgbClr val="FF0000"/>
                </a:solidFill>
              </a:rPr>
              <a:t>“ ( </a:t>
            </a:r>
            <a:r>
              <a:rPr lang="en-US" sz="2800" dirty="0"/>
              <a:t>“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r>
              <a:rPr lang="en-US" sz="2800" b="1" baseline="30000" dirty="0"/>
              <a:t>TURP </a:t>
            </a:r>
            <a:r>
              <a:rPr lang="en-US" sz="2800" b="1" baseline="30000" dirty="0">
                <a:solidFill>
                  <a:srgbClr val="FF0000"/>
                </a:solidFill>
              </a:rPr>
              <a:t>(transurethral resection of prostate) </a:t>
            </a:r>
            <a:r>
              <a:rPr lang="en-US" sz="2800" baseline="30000" dirty="0">
                <a:solidFill>
                  <a:srgbClr val="FF0000"/>
                </a:solidFill>
              </a:rPr>
              <a:t>(with cystoscopy) </a:t>
            </a:r>
            <a:r>
              <a:rPr lang="en-US" sz="2800" i="1" baseline="30000" dirty="0">
                <a:solidFill>
                  <a:srgbClr val="FF0000"/>
                </a:solidFill>
              </a:rPr>
              <a:t>(see also Prostatectomy)</a:t>
            </a:r>
            <a:r>
              <a:rPr lang="en-US" sz="2800" i="1" baseline="30000" dirty="0"/>
              <a:t> </a:t>
            </a:r>
            <a:r>
              <a:rPr lang="en-US" sz="2800" baseline="30000" dirty="0"/>
              <a:t>37203-00 </a:t>
            </a:r>
            <a:r>
              <a:rPr lang="en-US" sz="2800" b="1" baseline="30000" dirty="0"/>
              <a:t>[1165]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427009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743456" y="381002"/>
            <a:ext cx="8077200" cy="755073"/>
          </a:xfrm>
        </p:spPr>
        <p:txBody>
          <a:bodyPr>
            <a:normAutofit/>
          </a:bodyPr>
          <a:lstStyle/>
          <a:p>
            <a:r>
              <a:rPr lang="en-US" sz="3600" dirty="0"/>
              <a:t>2.  Go to the Tabular List</a:t>
            </a:r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943100" y="1268811"/>
            <a:ext cx="8077200" cy="486294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3600" b="1" baseline="30000" dirty="0"/>
              <a:t>1165	Transurethral prostatectomy</a:t>
            </a:r>
            <a:endParaRPr lang="en-GB" sz="36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3600" b="1" i="1" baseline="30000" dirty="0"/>
              <a:t>Includes:  </a:t>
            </a:r>
            <a:r>
              <a:rPr lang="en-GB" sz="3600" baseline="30000" dirty="0"/>
              <a:t>cystoscopy, </a:t>
            </a:r>
            <a:r>
              <a:rPr lang="en-GB" sz="3600" baseline="30000" dirty="0" err="1"/>
              <a:t>suprapubic</a:t>
            </a:r>
            <a:r>
              <a:rPr lang="en-GB" sz="3600" baseline="30000" dirty="0"/>
              <a:t> stab </a:t>
            </a:r>
            <a:r>
              <a:rPr lang="en-GB" sz="3600" baseline="30000" dirty="0" err="1"/>
              <a:t>cystotomy</a:t>
            </a:r>
            <a:r>
              <a:rPr lang="en-GB" sz="3600" baseline="30000" dirty="0"/>
              <a:t>, </a:t>
            </a:r>
            <a:r>
              <a:rPr lang="en-GB" sz="3600" baseline="30000" dirty="0" err="1"/>
              <a:t>urethroscopy</a:t>
            </a:r>
            <a:endParaRPr lang="en-GB" sz="3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600" b="1" i="1" baseline="30000" dirty="0"/>
              <a:t>Excludes:</a:t>
            </a:r>
            <a:r>
              <a:rPr lang="en-US" sz="3600" baseline="30000" dirty="0"/>
              <a:t>	</a:t>
            </a:r>
            <a:r>
              <a:rPr lang="en-US" sz="2800" baseline="30000" dirty="0"/>
              <a:t>  transurethral ultrasound guided laser induced prostatectomy </a:t>
            </a:r>
            <a:endParaRPr lang="en-US" sz="3600" baseline="30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600" baseline="30000" dirty="0">
                <a:solidFill>
                  <a:srgbClr val="FF0000"/>
                </a:solidFill>
              </a:rPr>
              <a:t>37203-00</a:t>
            </a:r>
            <a:r>
              <a:rPr lang="en-US" sz="3600" baseline="30000" dirty="0"/>
              <a:t>	Transurethral resection of prostate [TURP]</a:t>
            </a:r>
            <a:endParaRPr lang="en-US" sz="3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AU" sz="3600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Ñ</a:t>
            </a:r>
            <a:r>
              <a:rPr lang="en-GB" sz="3600" baseline="30000" dirty="0"/>
              <a:t> 1420</a:t>
            </a:r>
            <a:endParaRPr lang="en-GB" sz="3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3600" baseline="30000" dirty="0"/>
              <a:t>Transurethral endoscopic prostatectomy</a:t>
            </a:r>
            <a:endParaRPr lang="en-GB" sz="3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3600" b="1" i="1" baseline="30000" dirty="0"/>
              <a:t>Includes:</a:t>
            </a:r>
            <a:r>
              <a:rPr lang="en-GB" sz="3600" baseline="30000" dirty="0"/>
              <a:t>	that by:</a:t>
            </a:r>
            <a:r>
              <a:rPr lang="en-GB" sz="3600" dirty="0"/>
              <a:t> </a:t>
            </a:r>
            <a:r>
              <a:rPr lang="en-GB" sz="3600" baseline="30000" dirty="0"/>
              <a:t>cold punch,  diathermy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966136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255776"/>
            <a:ext cx="8077200" cy="4992624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baseline="30000" dirty="0"/>
              <a:t>1420	Bladder Neck Incision for Benign Prostatic Hypertrophy</a:t>
            </a:r>
            <a:endParaRPr lang="en-US" sz="3600" b="1" dirty="0"/>
          </a:p>
          <a:p>
            <a:r>
              <a:rPr lang="en-US" sz="3600" baseline="30000" dirty="0"/>
              <a:t>Assign N40 </a:t>
            </a:r>
            <a:r>
              <a:rPr lang="en-US" sz="3600" i="1" baseline="30000" dirty="0" err="1"/>
              <a:t>Hperplasia</a:t>
            </a:r>
            <a:r>
              <a:rPr lang="en-US" sz="3600" i="1" baseline="30000" dirty="0"/>
              <a:t> of prostate</a:t>
            </a:r>
            <a:r>
              <a:rPr lang="en-US" sz="3600" baseline="30000" dirty="0"/>
              <a:t> as the principal diagnosis. Any documented </a:t>
            </a:r>
            <a:r>
              <a:rPr lang="en-US" sz="3900" b="1" baseline="30000" dirty="0"/>
              <a:t>bladder neck obstruction</a:t>
            </a:r>
            <a:r>
              <a:rPr lang="en-US" sz="3600" baseline="30000" dirty="0"/>
              <a:t> should be coded as an additional diagnosis (N32.0 </a:t>
            </a:r>
            <a:r>
              <a:rPr lang="en-US" sz="3600" i="1" baseline="30000" dirty="0"/>
              <a:t>Bladder neck obstruction</a:t>
            </a:r>
            <a:r>
              <a:rPr lang="en-US" sz="3600" baseline="30000" dirty="0"/>
              <a:t>). Bladder neck obstruction can be assumed to be due to prostatic hypertrophy unless another condition is stated as the cause. </a:t>
            </a:r>
            <a:endParaRPr lang="en-US" sz="3600" dirty="0"/>
          </a:p>
          <a:p>
            <a:endParaRPr lang="en-GB" sz="3600" dirty="0"/>
          </a:p>
          <a:p>
            <a:r>
              <a:rPr lang="en-US" sz="3600" baseline="30000" dirty="0"/>
              <a:t>If a TURP and </a:t>
            </a:r>
            <a:r>
              <a:rPr lang="en-US" sz="3900" b="1" baseline="30000" dirty="0"/>
              <a:t>bladder neck incision</a:t>
            </a:r>
            <a:r>
              <a:rPr lang="en-US" sz="3600" b="1" baseline="30000" dirty="0">
                <a:solidFill>
                  <a:srgbClr val="FF0000"/>
                </a:solidFill>
              </a:rPr>
              <a:t> </a:t>
            </a:r>
            <a:r>
              <a:rPr lang="en-US" sz="3600" baseline="30000" dirty="0"/>
              <a:t>are performed, sequence the TURP (37203-00 [1165] </a:t>
            </a:r>
            <a:r>
              <a:rPr lang="en-US" sz="3600" i="1" baseline="30000" dirty="0"/>
              <a:t>Transurethral resection of prostate [TURP]</a:t>
            </a:r>
            <a:r>
              <a:rPr lang="en-US" sz="3600" baseline="30000" dirty="0"/>
              <a:t>) as the first procedure code and bladder neck incision (36854-00 [1095] </a:t>
            </a:r>
            <a:r>
              <a:rPr lang="en-US" sz="3600" i="1" baseline="30000" dirty="0"/>
              <a:t>Endoscopic incision of bladder neck</a:t>
            </a:r>
            <a:r>
              <a:rPr lang="en-US" sz="3600" baseline="30000" dirty="0"/>
              <a:t>) as an additional procedure. </a:t>
            </a:r>
            <a:endParaRPr lang="en-US" sz="3600" dirty="0"/>
          </a:p>
          <a:p>
            <a:r>
              <a:rPr lang="en-US" sz="3600" dirty="0"/>
              <a:t> </a:t>
            </a:r>
            <a:r>
              <a:rPr lang="en-US" sz="1200" dirty="0"/>
              <a:t>Extracted from NCCH eBook, July 2010, Genitourinary System.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28800" y="381000"/>
            <a:ext cx="8077200" cy="667512"/>
          </a:xfrm>
        </p:spPr>
        <p:txBody>
          <a:bodyPr>
            <a:norm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ACS 1420</a:t>
            </a: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68666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828800" y="381002"/>
            <a:ext cx="8077200" cy="755073"/>
          </a:xfrm>
        </p:spPr>
        <p:txBody>
          <a:bodyPr>
            <a:normAutofit/>
          </a:bodyPr>
          <a:lstStyle/>
          <a:p>
            <a:r>
              <a:rPr lang="en-US" sz="3600" dirty="0"/>
              <a:t>	Inclusions &amp;/or Exclusions</a:t>
            </a:r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385458"/>
            <a:ext cx="8077200" cy="486294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1" dirty="0"/>
              <a:t>Includes : </a:t>
            </a:r>
            <a:r>
              <a:rPr lang="en-US" sz="2800" dirty="0"/>
              <a:t>cystoscopy, SPC and </a:t>
            </a:r>
            <a:r>
              <a:rPr lang="en-US" sz="2800" dirty="0" err="1"/>
              <a:t>urethroscopy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i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1" dirty="0"/>
              <a:t>Excludes</a:t>
            </a:r>
            <a:r>
              <a:rPr lang="en-US" sz="2800" dirty="0"/>
              <a:t>: </a:t>
            </a:r>
            <a:r>
              <a:rPr lang="en-US" sz="2800" i="1" dirty="0"/>
              <a:t> TULIP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148153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348510" y="232060"/>
            <a:ext cx="8077200" cy="755073"/>
          </a:xfrm>
        </p:spPr>
        <p:txBody>
          <a:bodyPr>
            <a:normAutofit/>
          </a:bodyPr>
          <a:lstStyle/>
          <a:p>
            <a:r>
              <a:rPr lang="en-US" sz="3600" dirty="0"/>
              <a:t>	Assign the Code</a:t>
            </a:r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1828800" y="1385458"/>
            <a:ext cx="8077200" cy="486294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37203-00 [1165] TURP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0808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0FC47-15F3-3861-BE0E-6D4135E93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Steps in the coding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A1E5-4BBD-C26D-299D-2B6217AD7F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1081088" indent="-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	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Identify in the current episode of admitted care, the clinical concept requiring classification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	Locate the lead term in the appropriate section of the ICD-10-AM Alphabetic Index.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	Refer to the ICD-10-AM Tabular List to verify the suitability of the code selected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	Refer to the 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Australian Coding Standards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	Refer to national Coding Rules, as appropriate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	Assign the code.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B753-D9E3-9767-4CFB-9711E420689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9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0FC47-15F3-3861-BE0E-6D4135E93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Lead 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A1E5-4BBD-C26D-299D-2B6217AD7F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5397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Lead Term is the name of the condition or the procedure to be coded.  </a:t>
            </a:r>
          </a:p>
          <a:p>
            <a:pPr marL="5397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Lead Term is the word used to search in the Disease and ACHI index</a:t>
            </a:r>
          </a:p>
          <a:p>
            <a:endParaRPr lang="en-AU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indent="-84138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index is organised in the form of Lead Term, in alphabetical order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indent="-84138"/>
            <a:endParaRPr lang="en-AU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indent="-84138"/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AU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modifiers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under the lead term refer to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lvl="0" indent="-180975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type of condition (</a:t>
            </a:r>
            <a:r>
              <a:rPr lang="en-AU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acute)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lvl="0" indent="-180975">
              <a:buFont typeface="Symbol" panose="05050102010706020507" pitchFamily="18" charset="2"/>
              <a:buChar char=""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site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B753-D9E3-9767-4CFB-9711E420689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1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F9B978-9F8E-146D-D0F9-BE13DDA73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Conventions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5EF9C-3A97-6D45-0C9A-C77FD6A0922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Parentheses (   ) 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Essential modifiers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Square brackets  [  ]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Colon :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Braces{  ]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 boxes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also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also when performed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</a:p>
          <a:p>
            <a:pPr marL="1344613" lvl="0" indent="-342900">
              <a:buFont typeface="Symbol" panose="05050102010706020507" pitchFamily="18" charset="2"/>
              <a:buChar char=""/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also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F55C2-0927-68EB-C08C-118B173F13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920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F9B978-9F8E-146D-D0F9-BE13DDA73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Parentheses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5EF9C-3A97-6D45-0C9A-C77FD6A0922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376217" y="2482490"/>
            <a:ext cx="11429999" cy="5112568"/>
          </a:xfrm>
        </p:spPr>
        <p:txBody>
          <a:bodyPr/>
          <a:lstStyle/>
          <a:p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Modifiers in parentheses MAY or MAY NOT be present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F55C2-0927-68EB-C08C-118B173F13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818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0FC47-15F3-3861-BE0E-6D4135E93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Parentheses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A1E5-4BBD-C26D-299D-2B6217AD7F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648335" indent="-648335">
              <a:spcBef>
                <a:spcPts val="850"/>
              </a:spcBef>
              <a:spcAft>
                <a:spcPts val="0"/>
              </a:spcAft>
              <a:tabLst>
                <a:tab pos="648335" algn="l"/>
                <a:tab pos="3152775" algn="l"/>
              </a:tabLst>
            </a:pP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K35.2	Acute appendicitis with generalised peritonitis</a:t>
            </a:r>
            <a:endParaRPr lang="en-AU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71755">
              <a:tabLst>
                <a:tab pos="791845" algn="l"/>
                <a:tab pos="927100" algn="l"/>
              </a:tabLs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Appendicitis (acute) with generalised (diffuse) peritonitis (following rupture or perforation)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code can be assigned for:</a:t>
            </a:r>
          </a:p>
          <a:p>
            <a:pPr marL="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Appendicitis with generalized peritonitis</a:t>
            </a:r>
          </a:p>
          <a:p>
            <a:pPr marL="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Acute appendicitis with generalized peritonitis</a:t>
            </a:r>
          </a:p>
          <a:p>
            <a:pPr marL="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Appendicitis with diffuse generalized peritonitis</a:t>
            </a:r>
          </a:p>
          <a:p>
            <a:pPr marL="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Acute appendicitis with diffuse generalized peritonitis</a:t>
            </a:r>
          </a:p>
          <a:p>
            <a:pPr marL="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Appendicitis with generalized peritonitis following rupture or perforation</a:t>
            </a:r>
          </a:p>
          <a:p>
            <a:pPr marL="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Acute appendicitis with generalized peritonitis following rupture or perforation</a:t>
            </a:r>
          </a:p>
          <a:p>
            <a:pPr marL="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Appendicitis with diffuse generalized peritonitis following rupture or perforation</a:t>
            </a:r>
          </a:p>
          <a:p>
            <a:pPr marL="457200"/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Acute appendicitis with diffuse generalized peritonitis following rupture or perforation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B753-D9E3-9767-4CFB-9711E420689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83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F9B978-9F8E-146D-D0F9-BE13DDA73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Colon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5EF9C-3A97-6D45-0C9A-C77FD6A0922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0" y="2108417"/>
            <a:ext cx="11429999" cy="5112568"/>
          </a:xfrm>
        </p:spPr>
        <p:txBody>
          <a:bodyPr/>
          <a:lstStyle/>
          <a:p>
            <a:pPr marL="1260475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 word in the Tabular List is followed by a colon, then one of the words after the colon </a:t>
            </a:r>
            <a:r>
              <a:rPr lang="en-AU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 be present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make the word a valid word for the code</a:t>
            </a:r>
          </a:p>
          <a:p>
            <a:pPr marL="1260475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260475" marR="71755">
              <a:lnSpc>
                <a:spcPts val="1200"/>
              </a:lnSpc>
              <a:tabLst>
                <a:tab pos="1079500" algn="l"/>
                <a:tab pos="1439545" algn="l"/>
                <a:tab pos="1799590" algn="l"/>
                <a:tab pos="2159635" algn="l"/>
                <a:tab pos="2879725" algn="l"/>
              </a:tabLst>
            </a:pPr>
            <a:endParaRPr lang="en-AU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260475" marR="71755">
              <a:lnSpc>
                <a:spcPts val="1200"/>
              </a:lnSpc>
              <a:tabLst>
                <a:tab pos="1079500" algn="l"/>
                <a:tab pos="1439545" algn="l"/>
                <a:tab pos="1799590" algn="l"/>
                <a:tab pos="2159635" algn="l"/>
                <a:tab pos="2879725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K36 </a:t>
            </a:r>
            <a:r>
              <a:rPr lang="en-AU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 appendicitis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>
              <a:lnSpc>
                <a:spcPct val="120000"/>
              </a:lnSpc>
              <a:spcBef>
                <a:spcPts val="285"/>
              </a:spcBef>
              <a:spcAft>
                <a:spcPts val="285"/>
              </a:spcAf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Appendicitis: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defTabSz="762000">
              <a:lnSpc>
                <a:spcPct val="120000"/>
              </a:lnSpc>
              <a:spcBef>
                <a:spcPts val="285"/>
              </a:spcBef>
              <a:spcAft>
                <a:spcPts val="285"/>
              </a:spcAft>
              <a:tabLst>
                <a:tab pos="539750" algn="l"/>
                <a:tab pos="561975" algn="l"/>
                <a:tab pos="2605088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chronic</a:t>
            </a:r>
            <a:endParaRPr lang="en-A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4725" defTabSz="762000">
              <a:lnSpc>
                <a:spcPct val="120000"/>
              </a:lnSpc>
              <a:spcBef>
                <a:spcPts val="285"/>
              </a:spcBef>
              <a:spcAft>
                <a:spcPts val="285"/>
              </a:spcAft>
              <a:tabLst>
                <a:tab pos="539750" algn="l"/>
                <a:tab pos="561975" algn="l"/>
                <a:tab pos="2605088" algn="l"/>
              </a:tabLs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recurrent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F55C2-0927-68EB-C08C-118B173F13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63940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4991</TotalTime>
  <Words>2096</Words>
  <Application>Microsoft Office PowerPoint</Application>
  <PresentationFormat>Widescreen</PresentationFormat>
  <Paragraphs>313</Paragraphs>
  <Slides>28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Century</vt:lpstr>
      <vt:lpstr>Georgia</vt:lpstr>
      <vt:lpstr>Symbol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183</cp:revision>
  <dcterms:created xsi:type="dcterms:W3CDTF">2020-08-15T04:34:47Z</dcterms:created>
  <dcterms:modified xsi:type="dcterms:W3CDTF">2022-10-24T21:53:49Z</dcterms:modified>
</cp:coreProperties>
</file>