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sldIdLst>
    <p:sldId id="358" r:id="rId2"/>
    <p:sldId id="428" r:id="rId3"/>
    <p:sldId id="554" r:id="rId4"/>
    <p:sldId id="553" r:id="rId5"/>
    <p:sldId id="542" r:id="rId6"/>
    <p:sldId id="544" r:id="rId7"/>
    <p:sldId id="543" r:id="rId8"/>
    <p:sldId id="545" r:id="rId9"/>
    <p:sldId id="546" r:id="rId10"/>
    <p:sldId id="547" r:id="rId11"/>
    <p:sldId id="548" r:id="rId12"/>
    <p:sldId id="549" r:id="rId13"/>
    <p:sldId id="550" r:id="rId14"/>
    <p:sldId id="55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9" autoAdjust="0"/>
    <p:restoredTop sz="95346" autoAdjust="0"/>
  </p:normalViewPr>
  <p:slideViewPr>
    <p:cSldViewPr snapToGrid="0">
      <p:cViewPr varScale="1">
        <p:scale>
          <a:sx n="107" d="100"/>
          <a:sy n="107" d="100"/>
        </p:scale>
        <p:origin x="132" y="162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24/10/2022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3076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index pathway is </a:t>
            </a:r>
            <a:r>
              <a:rPr lang="en-AU" sz="18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Symptoms, 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involving, - -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Useful for “low mood” or “mood disturbance”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4372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Wheezing and SOB with a diagnosis of asthma – code only asthma.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Abdo pain and appendicitis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why clinical coders need good understanding of medical vocabulary and medical science.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8395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SOB wheezing - ?asthma ?Bronchiectasis – code the symptoms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74983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Pain can be a symptom of a definitive diagnosis </a:t>
            </a:r>
            <a:r>
              <a:rPr lang="en-AU" dirty="0" err="1"/>
              <a:t>eg.</a:t>
            </a:r>
            <a:r>
              <a:rPr lang="en-AU" dirty="0"/>
              <a:t> ear pain with Dx of otitis media</a:t>
            </a:r>
          </a:p>
          <a:p>
            <a:r>
              <a:rPr lang="en-AU" dirty="0"/>
              <a:t>Must be stated to be “chronic”.  “long standing” or “recurrent” is not doc. of chronic.</a:t>
            </a:r>
          </a:p>
          <a:p>
            <a:r>
              <a:rPr lang="en-AU" dirty="0" err="1"/>
              <a:t>Eg.</a:t>
            </a:r>
            <a:r>
              <a:rPr lang="en-AU" dirty="0"/>
              <a:t>  Chronic pain due to bone metastases.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122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Pain can be a symptom of a definitive diagnosis </a:t>
            </a:r>
            <a:r>
              <a:rPr lang="en-AU" dirty="0" err="1"/>
              <a:t>eg.</a:t>
            </a:r>
            <a:r>
              <a:rPr lang="en-AU" dirty="0"/>
              <a:t> ear pain with Dx of otitis media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9009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X-ray, CT scans, etc.</a:t>
            </a:r>
          </a:p>
          <a:p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</a:rPr>
              <a:t>Mass in lung seen on chest X-ray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4987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These are 1</a:t>
            </a:r>
            <a:r>
              <a:rPr lang="en-AU" baseline="30000" dirty="0"/>
              <a:t>st</a:t>
            </a:r>
            <a:r>
              <a:rPr lang="en-AU" dirty="0"/>
              <a:t> level modifiers,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702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50953" y="1226178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Symptoms and signs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1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32C1272-6550-52F1-1D52-D79BFA28E5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Coding abnormal function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901D3-7172-928D-BF3A-12EC26466A6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fontScale="92500" lnSpcReduction="10000"/>
          </a:bodyPr>
          <a:lstStyle/>
          <a:p>
            <a:pPr marL="717550"/>
            <a:r>
              <a:rPr lang="en-AU" dirty="0"/>
              <a:t>Use the Lead Term:</a:t>
            </a: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Abnormal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Function studies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bladder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R94.8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brain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R94.0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cardiovascular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R94.3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endocrine NEC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R94.7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kidney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R94.4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liver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R94.5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nervous system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147763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524000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- central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R94.0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147763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524000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- peripheral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R94.1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pulmonary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R94.2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special senses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R94.1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spleen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R94.8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1060450">
              <a:tabLst>
                <a:tab pos="71438" algn="l"/>
                <a:tab pos="142875" algn="l"/>
                <a:tab pos="215900" algn="l"/>
                <a:tab pos="431800" algn="l"/>
                <a:tab pos="503238" algn="l"/>
                <a:tab pos="574675" algn="l"/>
                <a:tab pos="647700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- thyroid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R94.6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9D71B-1A96-5E15-607A-AEA7B248976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956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Coding abnormal diagnostic imaging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pPr marL="717550"/>
            <a:r>
              <a:rPr lang="en-AU" dirty="0"/>
              <a:t>Use the Lead Term:</a:t>
            </a: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Abnormal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Diagnostic imaging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abdomen, abdominal region NEC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R93.59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biliary tract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R93.2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breast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R92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central nervous system NEC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R90.8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coronary circulation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R93.1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digestive tract NEC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R93.3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gastrointestinal (tract)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R93.3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genitourinary organs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R93.8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head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R93.0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heart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R93.1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intrathoracic organs NEC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R93.8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limbs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R93.6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338" indent="695325">
              <a:tabLst>
                <a:tab pos="71438" algn="l"/>
                <a:tab pos="142875" algn="l"/>
                <a:tab pos="287338" algn="l"/>
                <a:tab pos="431800" algn="l"/>
                <a:tab pos="503238" algn="l"/>
                <a:tab pos="574675" algn="l"/>
                <a:tab pos="647700" algn="l"/>
                <a:tab pos="1169988" algn="l"/>
                <a:tab pos="1347788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liver </a:t>
            </a:r>
            <a:r>
              <a:rPr lang="en-AU" sz="18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R93.2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0"/>
            <a:endParaRPr lang="en-AU" dirty="0"/>
          </a:p>
          <a:p>
            <a:pPr marL="628650"/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806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32C1272-6550-52F1-1D52-D79BFA28E5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Other abnormal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901D3-7172-928D-BF3A-12EC26466A6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1516832"/>
            <a:ext cx="11429999" cy="5112568"/>
          </a:xfrm>
        </p:spPr>
        <p:txBody>
          <a:bodyPr/>
          <a:lstStyle/>
          <a:p>
            <a:pPr marL="717550"/>
            <a:r>
              <a:rPr lang="en-AU" dirty="0"/>
              <a:t>Use the Lead Term</a:t>
            </a:r>
          </a:p>
          <a:p>
            <a:pPr marL="1258888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Abnormal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8888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8888"/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8888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Prostate specific antigen (PSA)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8888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serum level (of)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8888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specimen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8888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sputum</a:t>
            </a:r>
            <a:endParaRPr lang="en-AU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9D71B-1A96-5E15-607A-AEA7B248976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532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Time for a break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Picture 2" descr="http://farm4.staticflickr.com/3256/3159092915_755cc7d5ba_z.jpg?zz=1">
            <a:extLst>
              <a:ext uri="{FF2B5EF4-FFF2-40B4-BE49-F238E27FC236}">
                <a16:creationId xmlns:a16="http://schemas.microsoft.com/office/drawing/2014/main" id="{ADA683E4-D9AF-CB41-AC62-72CD28998893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50" y="1125538"/>
            <a:ext cx="6815666" cy="511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0C84A0-67BB-AF38-ECB3-17361CF8E75D}"/>
              </a:ext>
            </a:extLst>
          </p:cNvPr>
          <p:cNvSpPr txBox="1"/>
          <p:nvPr/>
        </p:nvSpPr>
        <p:spPr>
          <a:xfrm>
            <a:off x="7969624" y="2554941"/>
            <a:ext cx="2545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Dingo</a:t>
            </a:r>
          </a:p>
        </p:txBody>
      </p:sp>
    </p:spTree>
    <p:extLst>
      <p:ext uri="{BB962C8B-B14F-4D97-AF65-F5344CB8AC3E}">
        <p14:creationId xmlns:p14="http://schemas.microsoft.com/office/powerpoint/2010/main" val="2250931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50953" y="1226178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Symptoms and signs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14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071359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committees. </a:t>
            </a:r>
            <a:endParaRPr lang="en-AU" sz="4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2C66FE1-CE25-017C-F06F-530FCB7E59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Are you paying attention?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2C561-867C-5C36-D333-22B37612723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6" name="Picture 2" descr="39 Facts About The Australian Dingo [2022]">
            <a:extLst>
              <a:ext uri="{FF2B5EF4-FFF2-40B4-BE49-F238E27FC236}">
                <a16:creationId xmlns:a16="http://schemas.microsoft.com/office/drawing/2014/main" id="{E22CCFF9-6739-F3BE-5CB1-C32E8B5BD38F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1208993"/>
            <a:ext cx="7666497" cy="511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BEB1978-FDD1-4F02-FC2B-A01B2AFB7C21}"/>
              </a:ext>
            </a:extLst>
          </p:cNvPr>
          <p:cNvSpPr txBox="1"/>
          <p:nvPr/>
        </p:nvSpPr>
        <p:spPr>
          <a:xfrm>
            <a:off x="8498541" y="2151529"/>
            <a:ext cx="2904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Dingo</a:t>
            </a:r>
          </a:p>
        </p:txBody>
      </p:sp>
    </p:spTree>
    <p:extLst>
      <p:ext uri="{BB962C8B-B14F-4D97-AF65-F5344CB8AC3E}">
        <p14:creationId xmlns:p14="http://schemas.microsoft.com/office/powerpoint/2010/main" val="827946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DF216A9-FD8A-BE1D-678C-C972BE892F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When to code signs and symptoms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B3A57-708D-6B98-A088-690D182AEBA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1745432"/>
            <a:ext cx="11429999" cy="5112568"/>
          </a:xfrm>
        </p:spPr>
        <p:txBody>
          <a:bodyPr/>
          <a:lstStyle/>
          <a:p>
            <a:pPr marL="1071563" indent="-514350">
              <a:buFont typeface="+mj-lt"/>
              <a:buAutoNum type="arabicPeriod"/>
            </a:pPr>
            <a:r>
              <a:rPr lang="en-AU" dirty="0"/>
              <a:t>A more specific diagnosis not available</a:t>
            </a:r>
          </a:p>
          <a:p>
            <a:pPr marL="1071563" indent="-514350">
              <a:buFont typeface="+mj-lt"/>
              <a:buAutoNum type="arabicPeriod"/>
            </a:pPr>
            <a:r>
              <a:rPr lang="en-AU" dirty="0"/>
              <a:t>The cause of signs and symptoms not found</a:t>
            </a:r>
          </a:p>
          <a:p>
            <a:pPr marL="1071563" indent="-514350">
              <a:buFont typeface="+mj-lt"/>
              <a:buAutoNum type="arabicPeriod"/>
            </a:pPr>
            <a:r>
              <a:rPr lang="en-AU" dirty="0"/>
              <a:t>Provisional diagnosis – no further investigation</a:t>
            </a:r>
          </a:p>
          <a:p>
            <a:pPr marL="1071563" indent="-514350">
              <a:buFont typeface="+mj-lt"/>
              <a:buAutoNum type="arabicPeriod"/>
            </a:pPr>
            <a:r>
              <a:rPr lang="en-AU" dirty="0"/>
              <a:t>Referral elsewhere before diagnosis determined</a:t>
            </a:r>
          </a:p>
          <a:p>
            <a:pPr marL="1071563" indent="-514350">
              <a:buFont typeface="+mj-lt"/>
              <a:buAutoNum type="arabicPeriod"/>
            </a:pPr>
            <a:r>
              <a:rPr lang="en-AU" dirty="0"/>
              <a:t>Symptom represents important problems in medical care in their own right.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0DEA4-C84A-716B-B2E8-012A06746FD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D3B0C6-4BD4-C526-2954-DDF1485687B4}"/>
              </a:ext>
            </a:extLst>
          </p:cNvPr>
          <p:cNvSpPr txBox="1"/>
          <p:nvPr/>
        </p:nvSpPr>
        <p:spPr>
          <a:xfrm>
            <a:off x="1170039" y="5437238"/>
            <a:ext cx="34019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solidFill>
                  <a:srgbClr val="00B0F0"/>
                </a:solidFill>
              </a:rPr>
              <a:t>Reference: Tabular List at the start of Chapter 18</a:t>
            </a:r>
          </a:p>
        </p:txBody>
      </p:sp>
    </p:spTree>
    <p:extLst>
      <p:ext uri="{BB962C8B-B14F-4D97-AF65-F5344CB8AC3E}">
        <p14:creationId xmlns:p14="http://schemas.microsoft.com/office/powerpoint/2010/main" val="199921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Lead term for signs and symptoms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most useful Lead term for assigning a code for signs or symptoms is:</a:t>
            </a:r>
          </a:p>
          <a:p>
            <a:pPr marL="630555">
              <a:lnSpc>
                <a:spcPct val="107000"/>
              </a:lnSpc>
              <a:spcAft>
                <a:spcPts val="800"/>
              </a:spcAft>
            </a:pPr>
            <a:r>
              <a:rPr lang="en-A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Symptoms specified NEC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involving</a:t>
            </a:r>
            <a:endParaRPr lang="en-AU" sz="1900" b="0" i="0" u="none" strike="noStrike" baseline="0" dirty="0">
              <a:solidFill>
                <a:srgbClr val="000000"/>
              </a:solidFill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- abdomen NEC </a:t>
            </a:r>
            <a:r>
              <a:rPr lang="en-AU" sz="1900" b="0" i="0" u="none" strike="noStrike" baseline="30000" dirty="0">
                <a:solidFill>
                  <a:srgbClr val="020202"/>
                </a:solidFill>
              </a:rPr>
              <a:t>R19.89</a:t>
            </a:r>
            <a:endParaRPr lang="en-AU" sz="1900" b="0" i="0" u="none" strike="noStrike" baseline="0" dirty="0">
              <a:solidFill>
                <a:srgbClr val="000000"/>
              </a:solidFill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- appearance NEC </a:t>
            </a:r>
            <a:r>
              <a:rPr lang="en-AU" sz="1900" b="0" i="0" u="none" strike="noStrike" baseline="30000" dirty="0">
                <a:solidFill>
                  <a:srgbClr val="020202"/>
                </a:solidFill>
              </a:rPr>
              <a:t>R46.8</a:t>
            </a:r>
            <a:endParaRPr lang="en-AU" sz="1900" b="0" i="0" u="none" strike="noStrike" baseline="0" dirty="0">
              <a:solidFill>
                <a:srgbClr val="000000"/>
              </a:solidFill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- awareness NEC </a:t>
            </a:r>
            <a:r>
              <a:rPr lang="en-AU" sz="1900" b="0" i="0" u="none" strike="noStrike" baseline="30000" dirty="0">
                <a:solidFill>
                  <a:srgbClr val="020202"/>
                </a:solidFill>
              </a:rPr>
              <a:t>R41.8</a:t>
            </a:r>
            <a:endParaRPr lang="en-AU" sz="1900" b="0" i="0" u="none" strike="noStrike" baseline="0" dirty="0">
              <a:solidFill>
                <a:srgbClr val="000000"/>
              </a:solidFill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-</a:t>
            </a:r>
            <a:r>
              <a:rPr lang="en-AU" sz="1900" baseline="30000" dirty="0">
                <a:solidFill>
                  <a:srgbClr val="000000"/>
                </a:solidFill>
              </a:rPr>
              <a:t> </a:t>
            </a:r>
            <a:r>
              <a:rPr lang="en-AU" sz="1900" b="0" i="0" u="none" strike="noStrike" baseline="30000" dirty="0">
                <a:solidFill>
                  <a:srgbClr val="000000"/>
                </a:solidFill>
              </a:rPr>
              <a:t>Behaviour NEC </a:t>
            </a:r>
            <a:r>
              <a:rPr lang="en-AU" sz="1900" b="0" i="0" u="none" strike="noStrike" baseline="30000" dirty="0">
                <a:solidFill>
                  <a:srgbClr val="020202"/>
                </a:solidFill>
              </a:rPr>
              <a:t>R46.8</a:t>
            </a:r>
            <a:endParaRPr lang="en-AU" sz="1900" b="0" i="0" u="none" strike="noStrike" baseline="0" dirty="0">
              <a:solidFill>
                <a:srgbClr val="000000"/>
              </a:solidFill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- cardiovascular system NEC </a:t>
            </a:r>
            <a:r>
              <a:rPr lang="en-AU" sz="1900" b="0" i="0" u="none" strike="noStrike" baseline="30000" dirty="0">
                <a:solidFill>
                  <a:srgbClr val="020202"/>
                </a:solidFill>
              </a:rPr>
              <a:t>R09.88</a:t>
            </a:r>
            <a:endParaRPr lang="en-AU" sz="1900" b="0" i="0" u="none" strike="noStrike" baseline="0" dirty="0">
              <a:solidFill>
                <a:srgbClr val="000000"/>
              </a:solidFill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- chest NEC </a:t>
            </a:r>
            <a:r>
              <a:rPr lang="en-AU" sz="1900" b="0" i="0" u="none" strike="noStrike" baseline="30000" dirty="0">
                <a:solidFill>
                  <a:srgbClr val="020202"/>
                </a:solidFill>
              </a:rPr>
              <a:t>R09.89</a:t>
            </a:r>
            <a:endParaRPr lang="en-AU" sz="1900" b="0" i="0" u="none" strike="noStrike" baseline="0" dirty="0">
              <a:solidFill>
                <a:srgbClr val="000000"/>
              </a:solidFill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- circulatory system NEC </a:t>
            </a:r>
            <a:r>
              <a:rPr lang="en-AU" sz="1900" b="0" i="0" u="none" strike="noStrike" baseline="30000" dirty="0">
                <a:solidFill>
                  <a:srgbClr val="020202"/>
                </a:solidFill>
              </a:rPr>
              <a:t>R09.88</a:t>
            </a:r>
            <a:endParaRPr lang="en-AU" sz="1900" b="0" i="0" u="none" strike="noStrike" baseline="0" dirty="0">
              <a:solidFill>
                <a:srgbClr val="000000"/>
              </a:solidFill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 - cognitive functions NEC </a:t>
            </a:r>
            <a:r>
              <a:rPr lang="en-AU" sz="1900" b="0" i="0" u="none" strike="noStrike" baseline="30000" dirty="0">
                <a:solidFill>
                  <a:srgbClr val="020202"/>
                </a:solidFill>
              </a:rPr>
              <a:t>R41.8</a:t>
            </a:r>
            <a:endParaRPr lang="en-AU" sz="1900" b="0" i="0" u="none" strike="noStrike" baseline="0" dirty="0">
              <a:solidFill>
                <a:srgbClr val="000000"/>
              </a:solidFill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- development NEC </a:t>
            </a:r>
            <a:r>
              <a:rPr lang="en-AU" sz="1900" b="0" i="0" u="none" strike="noStrike" baseline="30000" dirty="0">
                <a:solidFill>
                  <a:srgbClr val="020202"/>
                </a:solidFill>
              </a:rPr>
              <a:t>R62.8</a:t>
            </a:r>
            <a:endParaRPr lang="en-AU" sz="1900" b="0" i="0" u="none" strike="noStrike" baseline="0" dirty="0">
              <a:solidFill>
                <a:srgbClr val="000000"/>
              </a:solidFill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- digestive system NEC </a:t>
            </a:r>
            <a:r>
              <a:rPr lang="en-AU" sz="1900" b="0" i="0" u="none" strike="noStrike" baseline="30000" dirty="0">
                <a:solidFill>
                  <a:srgbClr val="020202"/>
                </a:solidFill>
              </a:rPr>
              <a:t>R19.89</a:t>
            </a:r>
            <a:endParaRPr lang="en-AU" sz="1900" b="0" i="0" u="none" strike="noStrike" baseline="0" dirty="0">
              <a:solidFill>
                <a:srgbClr val="000000"/>
              </a:solidFill>
            </a:endParaRPr>
          </a:p>
          <a:p>
            <a:pPr marL="982663"/>
            <a:r>
              <a:rPr lang="en-AU" sz="1900" b="0" i="0" u="none" strike="noStrike" baseline="30000" dirty="0">
                <a:solidFill>
                  <a:srgbClr val="000000"/>
                </a:solidFill>
              </a:rPr>
              <a:t>- - emotional state NEC </a:t>
            </a:r>
            <a:r>
              <a:rPr lang="en-AU" sz="1900" b="0" i="0" u="none" strike="noStrike" baseline="30000" dirty="0">
                <a:solidFill>
                  <a:srgbClr val="020202"/>
                </a:solidFill>
              </a:rPr>
              <a:t>R45.89</a:t>
            </a:r>
          </a:p>
          <a:p>
            <a:pPr marL="982663"/>
            <a:r>
              <a:rPr lang="en-AU" sz="1900" i="0" u="none" strike="noStrike" baseline="0" dirty="0">
                <a:solidFill>
                  <a:srgbClr val="000000"/>
                </a:solidFill>
              </a:rPr>
              <a:t>- - Etc.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67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Symptoms and signs with a definitive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1" y="1669232"/>
            <a:ext cx="11429999" cy="5112568"/>
          </a:xfrm>
        </p:spPr>
        <p:txBody>
          <a:bodyPr/>
          <a:lstStyle/>
          <a:p>
            <a:pPr marL="628650"/>
            <a:r>
              <a:rPr lang="en-AU" dirty="0"/>
              <a:t>See ACS 0001 – codes for symptoms, signs and ill-defined conditions</a:t>
            </a:r>
          </a:p>
          <a:p>
            <a:pPr>
              <a:lnSpc>
                <a:spcPct val="120000"/>
              </a:lnSpc>
              <a:spcBef>
                <a:spcPts val="565"/>
              </a:spcBef>
              <a:tabLst>
                <a:tab pos="719455" algn="l"/>
                <a:tab pos="1007745" algn="l"/>
                <a:tab pos="1295400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0"/>
            <a:r>
              <a:rPr lang="en-AU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symptom or sign is documented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663"/>
            <a:r>
              <a:rPr lang="en-AU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en-AU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related definitive diagnosis is documented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24000"/>
            <a:r>
              <a:rPr lang="en-AU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THEN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assign ONLY the diagnosis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089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Coding signs and symptoms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9343" y="1871996"/>
            <a:ext cx="11429999" cy="5112568"/>
          </a:xfrm>
        </p:spPr>
        <p:txBody>
          <a:bodyPr/>
          <a:lstStyle/>
          <a:p>
            <a:pPr marL="717550"/>
            <a:r>
              <a:rPr lang="en-AU" dirty="0"/>
              <a:t>See ACS 0012 Suspected conditions</a:t>
            </a: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07156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more than one differential diagnosis/suspected condition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47788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assign codes for the symptoms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92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32C1272-6550-52F1-1D52-D79BFA28E5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Chronic pain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901D3-7172-928D-BF3A-12EC26466A6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dirty="0"/>
              <a:t>See ACS 1807 Acute and chronic pain</a:t>
            </a: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71755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chronic pain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66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 underlying cause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assign a code for the underlying cause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76438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assign a code for chronic pain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0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chronic pain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66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underlying cause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assign a code for chronic pain</a:t>
            </a:r>
            <a:endParaRPr lang="en-AU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9D71B-1A96-5E15-607A-AEA7B248976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55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Acute pain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1586860"/>
            <a:ext cx="11429999" cy="5112568"/>
          </a:xfrm>
        </p:spPr>
        <p:txBody>
          <a:bodyPr>
            <a:normAutofit/>
          </a:bodyPr>
          <a:lstStyle/>
          <a:p>
            <a:pPr marL="71755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acute pain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site or cause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47788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assign a code for acute pain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0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71755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acute pain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66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site or cause documented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assign a code for pain of the 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site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ONLY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76438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the 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cause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of the pain ONLY</a:t>
            </a:r>
            <a:endParaRPr lang="en-AU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31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4675</TotalTime>
  <Words>844</Words>
  <Application>Microsoft Office PowerPoint</Application>
  <PresentationFormat>Widescreen</PresentationFormat>
  <Paragraphs>167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</vt:lpstr>
      <vt:lpstr>Georgia</vt:lpstr>
      <vt:lpstr>Pitchbook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181</cp:revision>
  <dcterms:created xsi:type="dcterms:W3CDTF">2020-08-15T04:34:47Z</dcterms:created>
  <dcterms:modified xsi:type="dcterms:W3CDTF">2022-10-24T07:02:42Z</dcterms:modified>
</cp:coreProperties>
</file>