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82" r:id="rId2"/>
    <p:sldId id="358" r:id="rId3"/>
    <p:sldId id="428" r:id="rId4"/>
    <p:sldId id="561" r:id="rId5"/>
    <p:sldId id="562" r:id="rId6"/>
    <p:sldId id="542" r:id="rId7"/>
    <p:sldId id="543" r:id="rId8"/>
    <p:sldId id="544" r:id="rId9"/>
    <p:sldId id="545" r:id="rId10"/>
    <p:sldId id="546" r:id="rId11"/>
    <p:sldId id="547" r:id="rId12"/>
    <p:sldId id="549" r:id="rId13"/>
    <p:sldId id="548" r:id="rId14"/>
    <p:sldId id="550" r:id="rId15"/>
    <p:sldId id="551" r:id="rId16"/>
    <p:sldId id="552" r:id="rId17"/>
    <p:sldId id="553" r:id="rId18"/>
    <p:sldId id="554" r:id="rId19"/>
    <p:sldId id="269" r:id="rId20"/>
    <p:sldId id="5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073AE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9" autoAdjust="0"/>
    <p:restoredTop sz="86918" autoAdjust="0"/>
  </p:normalViewPr>
  <p:slideViewPr>
    <p:cSldViewPr snapToGrid="0">
      <p:cViewPr varScale="1">
        <p:scale>
          <a:sx n="107" d="100"/>
          <a:sy n="107" d="100"/>
        </p:scale>
        <p:origin x="132" y="252"/>
      </p:cViewPr>
      <p:guideLst/>
    </p:cSldViewPr>
  </p:slideViewPr>
  <p:outlineViewPr>
    <p:cViewPr>
      <p:scale>
        <a:sx n="33" d="100"/>
        <a:sy n="33" d="100"/>
      </p:scale>
      <p:origin x="0" y="-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6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6C2F4-B633-4102-B108-9039F1EF70B3}" type="datetimeFigureOut">
              <a:rPr lang="en-AU" smtClean="0"/>
              <a:t>25/10/2022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40E8A-E3D9-45E6-8C9B-F2F85B52DA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83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/>
          </a:p>
          <a:p>
            <a:r>
              <a:rPr lang="en-US" dirty="0"/>
              <a:t>I also forgot to tell</a:t>
            </a:r>
            <a:r>
              <a:rPr lang="en-US" baseline="0" dirty="0"/>
              <a:t> you that we have some of the top 10 deadliest creatures in Australia.  </a:t>
            </a:r>
          </a:p>
          <a:p>
            <a:r>
              <a:rPr lang="en-US" baseline="0" dirty="0"/>
              <a:t>Brown snake, funnel web spider, crocodile, blue ringed octopus, red back spider.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2025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 documentation of intent.  Took the drug at a party Stated taken to “sleep” and no suicide intent.  The HOW is not known.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841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Coma due to heroin overdose – code T40.1 heroin and then R40.2 for coma.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583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rule for coding adverse effect differs to the other external causes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36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Panadeine</a:t>
            </a:r>
            <a:r>
              <a:rPr lang="en-AU" dirty="0"/>
              <a:t> is two drugs: paracetamol and codeine.  Code both.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489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the Lead Term </a:t>
            </a:r>
            <a:r>
              <a:rPr lang="en-AU" b="1" dirty="0"/>
              <a:t>Allergy</a:t>
            </a:r>
            <a:r>
              <a:rPr lang="en-AU" b="0" dirty="0"/>
              <a:t> and follow the modifiers and see/see also notes.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067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Coders can confuse poisoning with use of psychoactive substances, for </a:t>
            </a:r>
            <a:r>
              <a:rPr lang="en-AU" dirty="0" err="1"/>
              <a:t>eg</a:t>
            </a:r>
            <a:r>
              <a:rPr lang="en-AU" dirty="0"/>
              <a:t> intoxication/dependence on alcohol VS alcohol poisoning.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047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 are the 4</a:t>
            </a:r>
            <a:r>
              <a:rPr lang="en-AU" baseline="30000" dirty="0"/>
              <a:t>th</a:t>
            </a:r>
            <a:r>
              <a:rPr lang="en-AU" dirty="0"/>
              <a:t> digit codes for the condition due to the psychoactive substance.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907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first term is a poisoning, the second is coded from the range F10 – F19</a:t>
            </a:r>
          </a:p>
          <a:p>
            <a:r>
              <a:rPr lang="en-AU"/>
              <a:t>Coders </a:t>
            </a:r>
            <a:r>
              <a:rPr lang="en-AU" dirty="0"/>
              <a:t>need to differentiate between poisoning, and disorders due to psychoactive substances, with the help of clinical documentation.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642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aseline="0" dirty="0"/>
              <a:t>I forgot to say that there are some really great things about Australia.  And we’re the only country that eats the animals on our coat of arms.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Big red, ringtail possum, emu, koala, platypus.</a:t>
            </a:r>
          </a:p>
          <a:p>
            <a:endParaRPr lang="en-AU" baseline="0" dirty="0"/>
          </a:p>
        </p:txBody>
      </p:sp>
    </p:spTree>
    <p:extLst>
      <p:ext uri="{BB962C8B-B14F-4D97-AF65-F5344CB8AC3E}">
        <p14:creationId xmlns:p14="http://schemas.microsoft.com/office/powerpoint/2010/main" val="115921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19F3-8596-4028-9847-CBD3A185B07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1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19F3-8596-4028-9847-CBD3A185B07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7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19F3-8596-4028-9847-CBD3A185B07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6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quick revision before we look at poisoning</a:t>
            </a:r>
          </a:p>
          <a:p>
            <a:r>
              <a:rPr lang="en-AU" dirty="0"/>
              <a:t>Activity is not applicable for adverse effect in therapeutic use, legal interventions and war, allergy, complications of medical and surgical care and sequelae.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87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are 3 ACS for poisoning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230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Activity code is not required for Adverse effect in therapeutic use</a:t>
            </a:r>
          </a:p>
          <a:p>
            <a:r>
              <a:rPr lang="en-AU" dirty="0"/>
              <a:t>Where do we find these codes?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41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codes for poisoning are found in the Table of Drugs and Chemicals, - the 3</a:t>
            </a:r>
            <a:r>
              <a:rPr lang="en-AU" baseline="30000" dirty="0"/>
              <a:t>rd</a:t>
            </a:r>
            <a:r>
              <a:rPr lang="en-AU" dirty="0"/>
              <a:t> part of the Diseases Index.</a:t>
            </a:r>
          </a:p>
          <a:p>
            <a:r>
              <a:rPr lang="en-AU" dirty="0"/>
              <a:t>It is important to understand the meaning of the external cause headings.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56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took the drug more than once (elderly), thinking it was something else, child taking mothers meds., nurse error – given twice. Stated taken to “sleep” and no suicide intent.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11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Intending to suicide or self harm – cutting, suicide</a:t>
            </a:r>
          </a:p>
          <a:p>
            <a:r>
              <a:rPr lang="en-AU" dirty="0"/>
              <a:t>Index entry: Activity, - suicide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40E8A-E3D9-45E6-8C9B-F2F85B52DA1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36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12192000" cy="1143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115824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1" hangingPunct="1"/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04800" y="4706112"/>
            <a:ext cx="11582400" cy="277368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en-US" dirty="0"/>
              <a:t>Click to add author information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10613887" y="6412103"/>
            <a:ext cx="136144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>
          <a:xfrm>
            <a:off x="2534478" y="6136438"/>
            <a:ext cx="2862470" cy="70372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Clinical Coding Education   </a:t>
            </a:r>
          </a:p>
          <a:p>
            <a:r>
              <a:rPr lang="en-US" dirty="0"/>
              <a:t>clinicalcodingeducation.com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12192000" cy="4038600"/>
          </a:xfrm>
          <a:prstGeom prst="rect">
            <a:avLst/>
          </a:prstGeom>
          <a:solidFill>
            <a:srgbClr val="0000CC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12192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pic>
        <p:nvPicPr>
          <p:cNvPr id="7" name="Picture 6" descr="Logo, icon, company name&#10;&#10;Description automatically generated">
            <a:extLst>
              <a:ext uri="{FF2B5EF4-FFF2-40B4-BE49-F238E27FC236}">
                <a16:creationId xmlns:a16="http://schemas.microsoft.com/office/drawing/2014/main" id="{867AFBE7-C5F5-4EC5-9BCF-8F5F99DFB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5" y="5089714"/>
            <a:ext cx="1451624" cy="1510058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2EE322B-B352-4342-A973-A360FA0445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5050099"/>
            <a:ext cx="3109623" cy="12023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5CD257-DB42-4B58-B535-A7D6B8299F37}"/>
              </a:ext>
            </a:extLst>
          </p:cNvPr>
          <p:cNvSpPr txBox="1">
            <a:spLocks/>
          </p:cNvSpPr>
          <p:nvPr userDrawn="1"/>
        </p:nvSpPr>
        <p:spPr>
          <a:xfrm>
            <a:off x="8257597" y="6171707"/>
            <a:ext cx="2207478" cy="8561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eHealth Education</a:t>
            </a:r>
          </a:p>
          <a:p>
            <a:pPr algn="r"/>
            <a:r>
              <a:rPr lang="en-US" dirty="0"/>
              <a:t>ehe.edu.au</a:t>
            </a:r>
          </a:p>
        </p:txBody>
      </p:sp>
    </p:spTree>
    <p:extLst>
      <p:ext uri="{BB962C8B-B14F-4D97-AF65-F5344CB8AC3E}">
        <p14:creationId xmlns:p14="http://schemas.microsoft.com/office/powerpoint/2010/main" val="219915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5892800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5888736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5888736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5892800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5892800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9606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406400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02336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402336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0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406400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101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5892800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5888736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5888736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5892800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5892800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3030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10464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410464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06400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406400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10464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410464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58928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906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828800" y="14478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8" name="Rectangle 6"/>
          <p:cNvSpPr/>
          <p:nvPr/>
        </p:nvSpPr>
        <p:spPr>
          <a:xfrm>
            <a:off x="1828800" y="38862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6" name="Rectangle 6"/>
          <p:cNvSpPr/>
          <p:nvPr/>
        </p:nvSpPr>
        <p:spPr>
          <a:xfrm>
            <a:off x="4673600" y="14478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5" name="Rectangle 6"/>
          <p:cNvSpPr/>
          <p:nvPr/>
        </p:nvSpPr>
        <p:spPr>
          <a:xfrm>
            <a:off x="4673600" y="38862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1" name="Rectangle 6"/>
          <p:cNvSpPr/>
          <p:nvPr/>
        </p:nvSpPr>
        <p:spPr>
          <a:xfrm>
            <a:off x="7518400" y="14478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" name="Rectangle 6"/>
          <p:cNvSpPr/>
          <p:nvPr/>
        </p:nvSpPr>
        <p:spPr>
          <a:xfrm>
            <a:off x="7518400" y="38862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2032000" y="16002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2032000" y="40386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4876800" y="16002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4876800" y="40386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7721600" y="16002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7721600" y="40386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32000" y="28956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2032000" y="53340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76800" y="28956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4876800" y="53340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7721600" y="28956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7721600" y="53340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2000" y="32004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2032000" y="56388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0" y="32004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76800" y="56388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721600" y="32004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7721600" y="56388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2032000" y="22860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2032000" y="47244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4876800" y="22860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4876800" y="47244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7721600" y="22860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7721600" y="47244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406400" y="381000"/>
            <a:ext cx="10769600" cy="838200"/>
          </a:xfrm>
        </p:spPr>
        <p:txBody>
          <a:bodyPr/>
          <a:lstStyle>
            <a:lvl1pPr eaLnBrk="1" latinLnBrk="0" hangingPunct="1">
              <a:defRPr kumimoji="0" sz="1200"/>
            </a:lvl1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219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44780"/>
            <a:ext cx="10769600" cy="46482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10769600" cy="563880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©</a:t>
            </a:r>
            <a:r>
              <a:rPr lang="en-AU" dirty="0">
                <a:solidFill>
                  <a:srgbClr val="262626"/>
                </a:solidFill>
              </a:rPr>
              <a:t>Jan-14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3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44780"/>
            <a:ext cx="10769600" cy="46482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10769600" cy="563880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©</a:t>
            </a:r>
            <a:r>
              <a:rPr lang="en-AU" dirty="0">
                <a:solidFill>
                  <a:srgbClr val="262626"/>
                </a:solidFill>
              </a:rPr>
              <a:t>Jan-14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8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1430000" cy="67173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399" y="1124744"/>
            <a:ext cx="11429999" cy="511256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10515600" y="6477000"/>
            <a:ext cx="1320800" cy="304800"/>
          </a:xfrm>
        </p:spPr>
        <p:txBody>
          <a:bodyPr/>
          <a:lstStyle>
            <a:lvl1pPr>
              <a:defRPr sz="1200" b="1"/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B0E59A4-16AC-4FB3-97C8-BC344E503F9D}"/>
              </a:ext>
            </a:extLst>
          </p:cNvPr>
          <p:cNvSpPr txBox="1">
            <a:spLocks/>
          </p:cNvSpPr>
          <p:nvPr userDrawn="1"/>
        </p:nvSpPr>
        <p:spPr>
          <a:xfrm>
            <a:off x="3846443" y="6309320"/>
            <a:ext cx="4611757" cy="47579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000" kern="1200">
                <a:solidFill>
                  <a:sysClr val="windowText" lastClr="000000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       Clinical Coding Education		   eHealth Education </a:t>
            </a:r>
          </a:p>
        </p:txBody>
      </p:sp>
      <p:pic>
        <p:nvPicPr>
          <p:cNvPr id="15" name="Picture 14" descr="Logo, icon, company name&#10;&#10;Description automatically generated">
            <a:extLst>
              <a:ext uri="{FF2B5EF4-FFF2-40B4-BE49-F238E27FC236}">
                <a16:creationId xmlns:a16="http://schemas.microsoft.com/office/drawing/2014/main" id="{8FF09510-EFAE-445D-99BD-5A88B175E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26995"/>
            <a:ext cx="437207" cy="45480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A44C0-52AC-4F96-8F0E-0D34863F8E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2" y="6235143"/>
            <a:ext cx="553278" cy="5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6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11651974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04800"/>
          </a:xfrm>
          <a:prstGeom prst="rect">
            <a:avLst/>
          </a:prstGeom>
        </p:spPr>
        <p:txBody>
          <a:bodyPr anchor="ctr"/>
          <a:lstStyle>
            <a:lvl1pPr algn="l" eaLnBrk="1" latinLnBrk="0" hangingPunct="1">
              <a:defRPr kumimoji="0">
                <a:solidFill>
                  <a:srgbClr val="A0A0A0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3023659" y="6477000"/>
            <a:ext cx="49784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>
                <a:solidFill>
                  <a:schemeClr val="bg1"/>
                </a:solidFill>
              </a:rPr>
              <a:t>Clinical Coding Education    clinicalcodingeducation.com</a:t>
            </a:r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052859" y="6477000"/>
            <a:ext cx="136144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12192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0789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0999"/>
            <a:ext cx="11356028" cy="503583"/>
          </a:xfrm>
          <a:solidFill>
            <a:schemeClr val="accent6">
              <a:shade val="75000"/>
            </a:schemeClr>
          </a:solidFill>
        </p:spPr>
        <p:txBody>
          <a:bodyPr>
            <a:normAutofit/>
          </a:bodyPr>
          <a:lstStyle>
            <a:lvl1pPr eaLnBrk="1" latinLnBrk="0" hangingPunct="1">
              <a:defRPr kumimoji="0"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>
          <a:xfrm>
            <a:off x="10441628" y="6477000"/>
            <a:ext cx="1320800" cy="304800"/>
          </a:xfrm>
        </p:spPr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>
          <a:xfrm>
            <a:off x="5246643" y="6480313"/>
            <a:ext cx="2177887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pPr algn="l"/>
            <a:r>
              <a:rPr lang="en-US"/>
              <a:t>Clinical Coding Education    clinicalcodingeducation.com</a:t>
            </a:r>
            <a:endParaRPr lang="en-US" dirty="0"/>
          </a:p>
        </p:txBody>
      </p:sp>
      <p:pic>
        <p:nvPicPr>
          <p:cNvPr id="10" name="Picture 9" descr="Logo, icon, company name&#10;&#10;Description automatically generated">
            <a:extLst>
              <a:ext uri="{FF2B5EF4-FFF2-40B4-BE49-F238E27FC236}">
                <a16:creationId xmlns:a16="http://schemas.microsoft.com/office/drawing/2014/main" id="{FE2C6770-0805-4D08-9441-02D71F7E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6" y="6515097"/>
            <a:ext cx="219759" cy="2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8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7184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9344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58928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9479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402336" y="609600"/>
            <a:ext cx="10765536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973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58928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2665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480800" y="0"/>
            <a:ext cx="711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06400" y="1222512"/>
            <a:ext cx="10769600" cy="50258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dirty="0"/>
              <a:t>Click to edit Master text styles</a:t>
            </a:r>
          </a:p>
          <a:p>
            <a:pPr lvl="1" eaLnBrk="1" latinLnBrk="1" hangingPunct="1"/>
            <a:r>
              <a:rPr kumimoji="0" lang="en-US" dirty="0"/>
              <a:t>Second level</a:t>
            </a:r>
          </a:p>
          <a:p>
            <a:pPr lvl="2" eaLnBrk="1" latinLnBrk="1" hangingPunct="1"/>
            <a:r>
              <a:rPr kumimoji="0" lang="en-US" dirty="0"/>
              <a:t>Third level</a:t>
            </a:r>
          </a:p>
          <a:p>
            <a:pPr lvl="3" eaLnBrk="1" latinLnBrk="1" hangingPunct="1"/>
            <a:r>
              <a:rPr kumimoji="0" lang="en-US" dirty="0"/>
              <a:t>Fourth level</a:t>
            </a:r>
          </a:p>
          <a:p>
            <a:pPr lvl="4" eaLnBrk="1" latinLnBrk="1" hangingPunct="1"/>
            <a:r>
              <a:rPr kumimoji="0" lang="en-US" dirty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000"/>
            </a:lvl1pPr>
            <a:extLst/>
          </a:lstStyle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02E7540-06D3-441A-ABA5-5C042055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0947400" cy="628786"/>
          </a:xfrm>
          <a:prstGeom prst="rect">
            <a:avLst/>
          </a:prstGeom>
          <a:solidFill>
            <a:srgbClr val="2073A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87C3AB6-A48E-4CE4-8C3E-07873280D7F0}"/>
              </a:ext>
            </a:extLst>
          </p:cNvPr>
          <p:cNvSpPr txBox="1">
            <a:spLocks/>
          </p:cNvSpPr>
          <p:nvPr userDrawn="1"/>
        </p:nvSpPr>
        <p:spPr>
          <a:xfrm>
            <a:off x="3812875" y="6476999"/>
            <a:ext cx="4456482" cy="304800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000" kern="1200">
                <a:solidFill>
                  <a:sysClr val="windowText" lastClr="000000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0" i="1" dirty="0">
                <a:latin typeface="+mj-lt"/>
              </a:rPr>
              <a:t>    Clinical Coding Education                    eHealth Education </a:t>
            </a:r>
          </a:p>
        </p:txBody>
      </p:sp>
      <p:pic>
        <p:nvPicPr>
          <p:cNvPr id="16" name="Picture 15" descr="Logo, icon, company name&#10;&#10;Description automatically generated">
            <a:extLst>
              <a:ext uri="{FF2B5EF4-FFF2-40B4-BE49-F238E27FC236}">
                <a16:creationId xmlns:a16="http://schemas.microsoft.com/office/drawing/2014/main" id="{A787A683-F366-4BCD-ACA7-8EA80964CAB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80" y="6378571"/>
            <a:ext cx="422782" cy="4398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C476F60-33D3-4929-AC86-CBD63CA8A70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33" y="6248399"/>
            <a:ext cx="549275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1828800" y="1124744"/>
            <a:ext cx="8077200" cy="295232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981200" y="1277144"/>
            <a:ext cx="8077200" cy="24398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AU" sz="2800" kern="0" dirty="0"/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800" kern="0" dirty="0"/>
          </a:p>
          <a:p>
            <a:pPr>
              <a:spcBef>
                <a:spcPct val="20000"/>
              </a:spcBef>
              <a:defRPr/>
            </a:pPr>
            <a:r>
              <a:rPr lang="en-AU" sz="2800" kern="0" dirty="0"/>
              <a:t> </a:t>
            </a:r>
            <a:endParaRPr lang="en-AU" sz="2400" kern="0" dirty="0"/>
          </a:p>
          <a:p>
            <a:pPr marL="742950" lvl="1" indent="-285750">
              <a:spcBef>
                <a:spcPct val="20000"/>
              </a:spcBef>
              <a:defRPr/>
            </a:pPr>
            <a:endParaRPr lang="en-AU" sz="2400" kern="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kern="0" dirty="0"/>
          </a:p>
          <a:p>
            <a:pPr marL="742950" lvl="1" indent="-285750">
              <a:spcBef>
                <a:spcPct val="20000"/>
              </a:spcBef>
              <a:defRPr/>
            </a:pPr>
            <a:endParaRPr lang="en-AU" sz="2400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5" y="195767"/>
            <a:ext cx="8077200" cy="5492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Danger!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638" y="942976"/>
            <a:ext cx="3416251" cy="2774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0919" y="852500"/>
            <a:ext cx="2600325" cy="1752600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hQSERQUEBQVFBUWFhgXFxYXFhQXGBcZFBQVFhYVFRUbGyYeGBkjGRcUHy8gJCcpLC4sFx4xNTAqNScrLCkBCQoKDgwOGg8PGi4kHyQsLCwpKSkpLCwsLCkpLCwsLCkqKSwsLCwsLCwsLCwsKSwsKSwsLCwpLCwsLCwsLCksLP/AABEIALcBEwMBIgACEQEDEQH/xAAbAAACAgMBAAAAAAAAAAAAAAAABQQGAQIDB//EAEgQAAIBAgQCBgYFCQUIAwAAAAECAwARBBIhMQVBBhMiUWFxMkJSgZGhFCMzYnIVQ1OCkqKxwdEHY3OT8BYkNFSDsuHxhLPS/8QAGgEAAwEBAQEAAAAAAAAAAAAAAAECAwQFBv/EACkRAQEAAgICAQMDBAMAAAAAAAABAhEhMQMSQQRRYSIycRMUgZFSsdH/2gAMAwEAAhEDEQA/APD6KKyptQGKKKKAKKKKAKKKKAKKKKAKKKKAKKKKAKKKzanoMUVkii1IMUUUUAUUVm1AYorNqLUBiis2otQGKKAaKAKKKKAKKKKAKKLUUAUUUUAUUUUAUUUUAUUAVuqXqpjaGtqLU+wHRGZ9WAjXvfQ+5d/4U4g6Jwr6Thj94kfJbfxNdeH0ueXwxy8uMUrLWctX1ej6/m1hP6lz+9WsnA5h6KJ7oh/IGtv7K/NZ/wBx9oomWjJV9wvAZiTnijtY65YgSeXca2foXn9IIh5ZW292oNF+iuuKP6/3igZaxari/Qbq9ZXuvKwtetSkcZtFHr7VixHj4VM+ky+eFXz4zpWcJw6SU2jRmPgCalYThqFikrNG/q3XS/cw3pxHxiaFg4cIR4AnXlY6VbcBx5MTBaYRTtzEiAW94W4+Bq/7fGFPL7PMMbw9omyuPEEagjvB5io9eicUTBlckqywX2vd0vpqji/Ly21FJJOhOYXgnikHK91PyuKwz8H/ABa4+T7qrRVhPQjFcos34XQ/zvW0XQLHMRbDSG/cB/Wsb4s58L3FctWctW4/2cYlNcQ2Hww/vsRCh/YDFj8KiS8MwcX2mJaYjlh4iF/zZsvxCGs9aUruSjq6sI41hU+ywSN4zzTSH4RmNflWrdJV/wCUwY/6Un8esvSNX8lGWn/5egPp4KD9R8Uh/wDtI+VZGLwLelBiI/FMRG4/ZeG/71AV61FWH6BgX9HEzR/4uHBH7UcpP7tD9GEP2OLwsngZHhPwmRB86NBXSKLU3x3RfExLnkhcJ7YGaP8AzFunzpUVpaLTQ0Vm1BFImKKKKAKKKKAKKKKAKAKKyBTkDZVvV86K8BEYEjjNIdVB2Ud/nVe6McM6yUMw7KanxPqj46+6vT+H4b6rNa1jbbWwG3mTXr/R+Gfvrk82d/bEDExX1bXvrmkAAzdUCOW/8674vE5dQpPnpr3WrkOIkxNmUjbx58q9K1yl0/EmBt6PgNB8qk4bi7D1jb4ikePxGZu4DQVpDLY/+aW0e3K6QcQzbn51uxudaS4LFLbUi+p1I23v/GuWI6R9ogHbut/Ki2RawYqZHFmF1Olt7eNVLiuBaEn1r+ja9rf1prw7iSTHKxsw2NxtsQfjUnFIMpVibDnzXuNTZNcFeVCkwcjG+X46VnLNhJVeRNCDbXsOpFmAYefmDamuIiaRmUEEDYjT43rhg+NSQ3SdesQntRvcMOVwe+2x38baVw+bHXVb+PJMbjIXC4eSRA/WGSNweZiy9qx0Nwy3HfXDCYPDzfYOEJ3ik9E+XMe69deKcOGJgj+hMHWIuep2lBkIZuzs9soHZ5DaqiykHXQj4gj+Fc2WeWN5bzGWHHEuFTYftKXC+DHs+BI0I8fjal8nE5WFmlkI7i7kfC9MeF9KZodCRInNX108G/remH0PB4tvqicNIfUIuhPgOXuPurKyZft/0uXXarF60Jp5xLojiIRmKZ09tO0tu821X3gUn6usLjZ21ljga1qQY6x1dSrbhWL136utTHQbnmrOeslK1K0BKwXE5YTeGR4z3oxUnzKnWmP+0vWf8VDFP3vl6qX/ADI7Zj4urUjIrFPZHX0HCy/ZzNC3sTi6+6aMf9yL51Gx/R+aJQ7peM7SKVeM+Uikrfwvel16l4DiksLZoZGjPMqSL+DDZh4GnuXsIZWgmnQ4tFLpiYVB/SQBY282j+zb3BT41zxPATkMsDCaIekVBDR3262M6p56r40em+klFFZK1mo0GtFFFIACuiitBXWOtcIV6XHhadUiIAblcxNubC/yFhXp3RvBK+GAY20Ld19f6CqG6Ak5dMth5gDerr0XlOQqbXUbE8iuthz1GvnX0GWOvHrF5+F3lyUvh4ZXIF7Df7vx3FJOI4LLEwXvFvi38rU/kwDCU9WGfNuo1tffT3aGoOPUESKt9BtbaxohZfZSmZhzPxrHXN3n41LxgykeP8q0w6KTdhYDU2vQ59c6cnQ2F6jO1jW+LmLNcaDuqI7a1nnlppjik4HGFHVu46+R3+VXDF4wKljzAN/AiyiqPGtXqXow8uBEhYCwjXns6Erf/XKlhnZOWnrvpX1iEcy9aXju1lceiD3E+duVOuJ8MXEKVayyjUEDS/P9U93LcbUrhhOJwciWJljtcHUloydvEpnHmprnwjijSIAD9bGPMug8OZX+FYe8t1eqv11NwjJeKQhrxyKbeHhfvHjTv8pRzgLjY8zHQSg5HP8A1bEP5OD4GpOPeHEJeUEFdCy6sh7j7SncHu99L4uFrHa2KiKHky3B/UJt8KxuNn5jSVvL0XhJ+rxSoTsuIRo/d1i5kPvtXFuheKGscYlG+aF0kH7pv8qf4fh0KgFuvkU7qseSK345SSB4Leu/DoIgSIocOjDXPnllNvFRIrL7hWeXjnw0mV+SnAccxOH7M6ypb18pBHmrDKw+dTcRjoJlz4nDpIuxnw5yMP8AETdT+K47qs+GXGsLZVUcmSbFpp35ZFcfKu0HDZRcy4hgTcELDhpj4gl4I/41OVutU5FD/wBmMLN/w2LVTyScZD5BgNfhUPGdB8XHr1Rce1HZx+7r8q9FbhWHkIXqCeRb6FgwD4kJOGHu08qxh8DFDfsTwW5jDY0JpzDRYl0t7qxv8NI8imwjKbOpU9xBB+BrmYa9sTpTARlbF4dgPVm/msmGY/vVCx0PDZASzcMzfdM0X70cgH7lZVbx0x1o0depQdFeGSXDzxwnl1eMSUfsvCv/AHVD4z/ZLKF6zBSpik7h2X+Fyp9zeQqT5ebGOtDHU/FYNkYq6lWGhVgQQe4g6io5Sn0NoxWsV3K1oVphzqRgce8Lh4mKMuxHzB7wdiDoa4EViiXQWj8qcOk7c0GIjkb0lgeIRA8zGrglQd8t9L2GgFFVeiq96W2tFFFZkyK7RVxFdYzWuFK9PSOEw9Y6d1sx8iL/AMKtmAiJYXsPf7V7c+dqQ9FZ1KI5F7xqPgMpHxBqypNECxF9dbECxvroO6veuV9Y8/GcrTAEjUuLXK203uKqnFOHBs5AtmU8udr3p2ziSMFQQ0YA8DmItr79qXYnEXBJ0IUi3jpXP49yujPVjy/FIxazaW7xtRisGVXKLX3I28h8NfhW/EWJmJPv8fOji8xuD3qu+u2nOupw67KstrhgRUd1FT0xelioI+XwN6jSshPNfmKjMYhossea+puB7rX/AI16Bx7FvhOGcOJBJDK0w7w0TIinu+rvbxIqlJgzJLBCN2t7s8mnyAp70g6Sq+NxkE1jA0nVr3IYAIlYHkDl35aGuTzWbkdXinFpVj8QcLifpEPbgn7QI0DX1K39Vw2vh8ai4yOOd+twbFJfSMfotfm0Zva/gDXSdnwfYdRNhpNQrbHvsR6Li41HgajHD4JzmSaWD7rxdZb8Lo1z7xXPll8X/X/jWROwWPLPkngIkNrsodC1tQWUAjfcgbE03Th84v1SJhTfdbOW8bsMw91vKl8HTGPDKFh63EtzeeyKBzEcSkm/3mY+VDzy4uWS8mbDCxaZx1aRqRezW0LDbKLkkaU55JeCuBvDwaByDisQskl9jne5Ow6tTqfCp2J6LkAKMW0V9o1jSA+Foyyuaqr8WSEZOGHLpZp20mfvC/oU8F1PrMdgkklBYicMrH197+J7/PWpyytVNLbxfhCg2xWI6uTk7xyRFhyLX7L/AIl+dcV4BJKvakw2KXbOuIjSVR+KS2bye/gRSjDcZxUCWilLw+zfOnvja4HwrEHSEE3KwBvvQIo90kIV1rPL8qn4d8d0NxCDNHG0qe1Gocr4OELAeYJHjUXAcZmwxK65b9qNiy694sQyN95bGpZ47IHWVII+z68TOTfXXrAzMNNLNfypmOnxlOV3ZQdCk6JiofOzgsg/Db3VHr9jRpeLzSi8MrTWFzBiFSeRRzyGRT1i+K2YcxzpUONoftMLC34TNEf3Hy/u1Z5eHYSSxlWPCu2sc+HkIiYjn1Uhy/sSAju5VA4lwCVtZ06xSbLjMMOtRv8AFCeke/0ZBzDbVOWOjhI+Lwp/NTp+GVHHwaMH5134ZxmPDuHglxUbDmvVa+DC9mHgQRSziXDHhIzWKn0XXVWtvY945g2I5gVBLVN4XI9JxP8AaLhcQAuNw7Yi3rFI1cfgdHVl8rkeHKoGH4RwnEn6vEz4RjsmIWN1PlKpUD9a3vqiZ6yJaR8rzxb+yueNc8TCVLXzKrajvGXMSPEAjxqnYzhrx+kOdrggi/dcbHwOtM+BdMMRhbCNyUv9mxbLrzWxBQ+KkGrph+k0OPUrNF1rZTnAVevCjUlMuXr1Fr9nKwtco1sxrik8qdK5kVcukHQ3Iqy4NxiIH2ZWUlW1+rbY5ttCqnw51VJoCpIYEEbgggjzBqbD2jWorYiilo2lFFFJIrohrnQKqUL90L4raLLvlaxH3X1/jmq2FyoAPaA1DDu8RyNeR8M4k0Lhl945Edxr0PAcZzqpBujbXOx5qT6rf+K9z6XyzLH1vccHlwuN2uHB+I5kZAwFwbcteVQcXj8oNze5VRvqdyb89qUo639LKfHT57VtPAx11B302J7x410/05vaPe60QcQmAlYEXsbXGm1c+KoGjRl5Agg+dx/GpuIwgY9q4PM/1Fc5MKQAppWM1cBNbYGHPKi30Jpn9BBuCP8A1USGEpKrEaBh8OfyrPKHODLorODjVnYdmMtNbuTDIZgP2YwP1qqc8pZizasxLHzY3PzqydHCQcUnP6LiQPMRG/7qtSCDCNI4RAWZiAqgXJJ2AHOvK81tydvi4hhwjj3VqYpkE0DbxsbFbXs0TbowufDXWu3GujqrGMRhWMmHY5bm2eNuSSgbX5HS9vi3wn9luJYAu0aa2IzZ2XzC3W/hmp5B0Y/JjlmxSFGXLJG6LkmFvQKlzcePwqNWzlf5ee8O4erDrJiViXe27n2E8fHlWOKcYaaygBIl9CJfRUd/ix5sdTV2xvR7C40Z8LMUMa3bCqFdlHMwajMPA61VJmwkZI6nEOwNjnlSP9xY2I8s1TlNTg52R5qnQcYIGWVVmTua4I/C47SmpQ4lhv8Akwf/AJE1/wDXuoTGYI+nhpl/BiAfk8f86mWz5V20iwoc3wbkN+icgP5I2iy+WjfdNcJJ1JKzRlWGhKjKwP3lPOp6YPASaLPPCf72ISL7zGb/ACpivR55RbOmNQCwkw7h54wNiYWyyug9kjTkVp7sBAOG37UEge3IdmQe4/yrU8VmXR2J8JFV/wDvBrTiPDGhazWIIurLfKw2up33uCDqCCCARWYOLMBlkCyp7Li9vwt6S/GlufwNf5S8F0jaMMuSNkb0ky2VvEqDlv42uKedH5SxY8Pfq5CPrMNKQ0coXU2vo9hc2Oo3BFV8YOGb7Furc/mpCLHwSXb3NbzrXhkpwuKiaZXHVSK7KOy3YIYDXa9hr3Gjd+RqfC3y8ROJHUqAst+3hJzmEumggxDHPfUFVclh6jt6JquM4NfMYQxyX6yJhaWK3pZlsMyj2gNPWC1lsX9IjcMB1iXdLc47kvF5LfMvcA47gJWF6QiTIMSzLIlhHi0v1qWFgsttZUG1/TA2LCy0rRIrZFa5qtfF+HCRh1gjhkZbpIhH0bE20zKw7MbnnsL+kENVjFYZkYq6lWBsQdCPdU2LlaB66xYgqQVJBBBBBsQRqCDyNRzWAaRrdwjizyuSsnV4lxa5C9Xir/m5lbsZzyLDKx3se0ejSpP2Ozh5gbdTNrAzC4IRpLth2+6xy39ZdqqCNVpVW4hCzBS2JgTNIR+dgSy9Y395HcAn1ltzU3e06K8XAI3ZJcPkdTZlLSLY/hNyPjRUjDdLcXEgjjxEiqosqhtAO4XG1FP2LSuUUUVmYrIrFFAANTcDxJ4jdTvuDsfMVCrINaYeS43cKyWaq98I6QRyjKxCttZjb9ltj5HWm6Z1P1bFfunn7jXlwanvBek8kQyMxKcueQ+F+Xh8K9Tw/Wb4zcmfg+cV9i4gSbSRg+I0pnPAskItt6t/4eFVTC9Km0z2IPMBdR3g21p1hek0ZWzGw9/9CP4V37lnDml+KXy4QqfGtE4Sz6kADvppNxfDb9pjyAH8zXOKd5jZVKqNl2+J51Otnw58E6PBsT6X2iyRnuBlheLM3hdgaaYThsXD4w0UAmxKgjrSrdg3KuGGe+mosFHnSvFzyxqUjgc33I7P71PcFj45IlfFSRxMoyhvpBEwA2ViA4e3LMpOvKuPy4SZb038d40rq8bnaYTSZ58tyESwVQN8q8j86fdImjlg66RRNDlD6faIrD0k7wOY0tY72qVDjsNlGXHPNrsAmYnkAzSRrbwAqdhcVBJ2W6+IjbrIoxmBtmIs5DLqL27/ABrnzzl6/wCm2OH5eX/kAlus4dL1uXtBQcsyW+7oT7vhWz8RhxXYxw6qYadeFtcjYSr/AKH4asnF/wCzJusL4CeI3OZIizRSDnZC2h8NRSLiWIcN1PFoXDgaTZcs69xJNlnTz17mrm9tL1Z2r3FuASwG7DMnKRdUN9teXv8AnSsirSmImwVijLNh3vY2LRSd6kHVH71Nj5jfo/DMLjNcKww8/wCgkayOf7qTYH7rW91RZPhUqo3reOQgggkEagjQjxB5VJx/DZIXMcyMjrurCxH+u+opWoWtuE6XJiY/o/EwXW90xKgGaNrWu/6VbWBv2rAamwsq6Q9FpMKQWs8behKuqsCLjyNrG3wvSerj0V467RnDkLLZTlhk9GaMatCD6si6sjDX0l17IFy74pXjlSyKZ4TiQdVixJJQaJJa7w+XN4+9P2bHefxjo+nVfScGTJBezKftIGOyTAcj6rjQ+dV4ip5g7MOpbDYhM9uyytcG6shscyn1kZDoeYNQsXDkkdPZYr+ySP5U0wJ+kw/R2+0QEwHmwNy+H9+rKPazD16hcSXrPrV1vbOOatYA38GIuD423p/Anbbh3GmiBQhZImPbie5Rretobq9tnUhh320pwkEWIjsmZ1UegbNiIANSU2GIgGpIFiu9l3aq3reGcqwZSVYEEEEggjYgjUHxpS6Ox24hw5oiAbEEZlZTdXXkynmOXeDcEA1Eqz4XiceJHV4gBHY3zjKqux9f2Y5TpdtEfZsp7dKOLcGeBrONDezWIBtuLHUMNLqdRfyJdnzCl+KXg036OdInwkvWRBSSrIQ4upDW0I5i4B91JzQDUqer4XoBgsWi4iHEdUkozCJmgJjOzR3aQMQrBgCRqAN96K8qz0U/ajhzoooqEiiiigCiiigCs3rFFAScPjWTbUc1Ox/8+O9N8HiRJomh9knXnsedV+t0cg3GhGxrq8X1GWF/DLyeKZxdcVIiRx3JuRvqLHuPh41GxPGJo1DJIy62O3u/lXKb63CKwNyCbjmGW2a/ncN+t4GlmGxOZTG2/q+7YV6Wfl318zhx4+PXP27O4ulBkGWfNKpHfZlPd3EfDzrlHDhSwaOYx2N8k0blT4ZkvpSDI0ZGZSOeoIuP6VYU4bDiVvAcr2uVO/v9oeIrl9rn/MdHrMf4TJ+FRTgdVPBn5LnsCSNrMF377e6u3AmxODmTrldYC1nv2ogG0zZhdQQbG4IOlVPE4V4myyKVPyPiDzp1wnj5NkldkOyTKSrL4MRuvn7++sLd37VcmnqByt1kev1ZyupsbXUMhFh6wNwR3eYpX+VZFBhxKRYvD5rZJDldPwlvRe3NWF+6teCcZOa0iB8VkyXBy/Sod1yDRGkX2DYmwKncFlxXBCWRo8iurIpyaq5Uj0kVwMy3vpcFDcHUUplv9OTTXG4ST9FMmaTh318L/bYOUjPbvBBs9uTqcy+OtV7ifQSXR8MjNGwvlcoHiPsyG4DDucaHwOlS8Z0KxWGkEuEzNlOZchtKnmvP3X8qm4TFtiWMkH1HEEBLxWyx4sD07RnQS23TZtxrUcdUkbC/ZiDirwNEosjGZWxMP+HkDll+42nlSniPRGOJEk+khopPQlWGQxkj1WYXKOOakXHjvU7GcRlkRpcLJIMovNhnbrOrtoXQPfNDfv1S9jprXHgvS4RlknhjaKTSVVXKrgbF4hZSRyZcjDk3IzZBKR4jo7IFLxlJo11Z4jmyjvdLB082UClsTlGDKbEEEHuI1Bq6cW6PGH/e+GSs0SjPdW+thBNrsRbPHe4zgcirhSCKU4mNMWjSIqpiEBaRFACyqNWljUaK67sg0IuwtZhUq26flJoXXGYaxSS6TRsMyZmH1kMq+tG4BZffbVTUXjPCo3Q4nBg9SSA8ZOZ8O7bI59ZDrkk57GzDWDwziJhY3UOjDLJGdnW97E8iDYhhqCAa7DHDDTlsM+dCLWddHRxdopk2PcQNLi4I0ILTKVYggi4I1BGhBGxB5Gm0k3XXmjsJlBMyWFpF9aULtY+uv6w0Jy54lw1HQz4W5iuM8ZN3gZtlY+tGT6MnPY2bQqIJ2jYMhKspuCNwRRKO3SfDBgXj2HpLuUvpe/NSdj7jrYmFTwkPeeBQGX7WL1QDoWVf0TXsR6t7bEGl3EsMEYFfQdQ633seR8QQVPitOwSogNWLhPGw6dRiLFbAIz3sLeijncKPVcap4rdargNZBpS6My4rwgxliuYqpysDbNG3syAaeTDRuXMBZVg4VizMBGD9cq5YydpU/wCXk5H7l/w+zliYrhgZGlhBsv2kZuWi1tfvMZOgbkdDrYs7JeYUpRRW1qKjQa0UUUgKKKKAKKKKAKKKKAKKKKAm8M4gY271Nsw/n52J+NdMdh8jZkN1OqsKXA064D0i+jh0eJJ4pBleN7jmDdHXtI1wNQa6MPJ+n1v+EXD9W4ZYPpYGXJi4VmXmRZW8+7N4i1bfQ8E7ZsPinw53CzRsbeUsWb5rXOLi3D73bByjwGKJHwMYPzrqeKcPJ/4eRR3XJPxMlaTK5TmwWa6OI4pZVylsNibbqs0d38UViHV/C1jysd1vEehsq9qKKVe+ORGBFt8rbNz51yXF8NJ1jxC+RH/7NNYuP4QWyYjExW9ZS4Y/iGzct7mrusu7EyWdEPD+JZR1U6lo77etGe9e7y/9Gwfl6eEL1hGNw3qdZ2sv4XPaifbw02p7JxfAPGpxLNMNR1zYdXvfk7pZgfgfOspwPAKc0GLSEPsHzmGUd1pBlP8AmXHhWWWE6qpvuHnQnionUlndEUgKJbrcMSSua5EltbMApG3MW79J8DPEQxkXKCSjzQwyxgqMwUuPrY303AtudBc1WcX0DnitiOHSA87I4ZT+BjdW/CSaj4X+0jGYa8WNi627AskqhCUsQUtl8ipGg10IItlrV5ae3GqmxcTWQHENg42xSEyMYnkjMqAdqWB1LK9hfOhDaEna4pQeGcPxokkheTCOO00bKJY1U7uuSzCMHewOW4uANajY7pnGkvWcPhbDklWbO4dQVA0SMAKNQe2bsfu3N5EGFXGH6TgGXD4tO3JhxopI9KbDk6ZTc5kOgufVNFqOxguEYnBASB82HJJXFYdusWJiLZyBqFIsHRhZl8QtcpoFecNEI8LjUYMEBAw2IO6tCx0jLC3YJyMG0Ivlogxs2HZp8FeCVRfEYa10K/pY0OkkB5jXJfQ5bEM48Nh+LRZYQmHxKAlYiewebCM8oybnL6hN9Be61ApnSrhfVTXVGjSQZ1RgQYzezwkHUFHDLryAPOkRq74WUzk4HiBdXQlYJGF5I5ALdS9z242AAAJuCFsbG1Vji3CHgaz2IIurqbo4BtmRueuhGhBBBAItU2KiPw7iTwOHjNjqCCAVZW0ZHU6MhGhU6Gp+M4ek6NNhVsFF5YLkmIc3QnV4b8zquzcmZMy11weNeF1kiYo6m4Ybjl7wRoQdCDY0G54fENG4ZDZhsfkQRzBFwQdCCRUrFYdZFMkIy21kjHqcs6d8d/et7HSxM2TCLiwXw6hJgCXgXZ7al8OPmY9xuLjQJ4pmjYMhIYbH5e8W0tVdfwO0Y0Uwkw4lUvGACou8Y5Dm6fc7x6vlqF5qbBGVa1P0xbSgzxEjEICZRp9YlrNLbY6aSA73zc2tX67YTFNG6uhyspuD4/z8udEuhYaqcGwzO00THdFjR1U88rMwNudjte2tr0VIWLAyjO8skDNq0Swh1U88jFh2SdQOQIGtr0Vp7J0rVFFFYmKKKKAKKKKAKKKKAKKKKAKL0UUBkNWQ1a0U9h06ythJXGs3o2e0/CcReM3Rivf3EdxGxHnTfh/SBVuCuUN6QUBo3/HC3ZPmpBHK1VkNW4kq5nZwWpV/wKRuc+BnbCy75VeTIfJvtI/Jg6/epqnTfEw2i4tAmKibQGREJ845V7L/ABv415es1PuHdMZo1yPaaM7pKMwPvOvvqpcS1VxxvRnAYpQ+Dm+jFtFEpzQFj6nXelC3hILd16qmO4bicBOBIrwyocysNNtmRhoR4jvqbhsRA5zYN/o0jCzQSnNFID6gc6W8G+VWfhHFM6/Q8VFeP9BLmZ4b/nMLJ6TRd6gllFyuYAqS4hA4fxQ4uzwZVxiHOYNkntq0uGtbqpt8yLYPrYG5UwJsIuJbruHgxTp25MODlZSu8uGItdQdSgsV5DL6MDifBervPg5DJEjWLAjrIWBIUSZdLEjsyr2W8D2Q2weNXHsrBxBxFSCktwiYkjbMdo8R970X2OtRR2nCaPiyCKbLDxCMZUc9hcQF/NuPUk7vlpoE8uIkOeGeMtKDaaBrgykC3XRmxKYkAakemLGzag9uIyGUOXitNFfrodUkTJvLh23CjdoiCE3UBfRZJPFxOJUd/wDe41AjktllkVdldb9uReRUksBpZtGolI4hwgBetgbrItAWtZoydklX1T3MLq3I7gKWWraZSkn1jCGcg2m0aGdW0PXLYgg2sWsQSO2oILVD4hwXOxEadXMBdoL3DA6h8M1z1ika5bk29EuNo0qVXUcqQQSCCCCNCCNQQeRvTiTGx4ofXZY5/wBNskv+MPVf+8Gh9YbtSh1rSjakmSGTDyago66j37EcmBHPUEd4rpiMMJEMsQAt9og9S+gdf7snT7psOYrrgeLgKIsQvWxDYXs8d9SYX1y+KkFT3X1Hf6IYCJ4WE0N8pYC2jAgxTJrkYi4sbg+qTuKhUhIrFOePcHEbB4+1FIMyHewuQUJ9pTcH3HnScilljopdsXorFFQEziGDCnMl8h2J5G1yp/rzqHVm4yyRggWzE2ePuFh2lPME7W23pBNh7DMuqn4g+y3jV546vCcbuOFFFFQoUUUUAUUUUAUUUUAUUUUAUUUUAUUUUAVm9YooDN6yr1rRQHZZac8N6ROgCSASxA3COTdD3xSDtRN4qbd4NIb1lXqpT7ejcPxKzv1uFlyYgA3DqC0gPpJPGBlnUjQuouR6cfriNxfo8JFabDJ1boM02GvmyD9Nh2uesgJ7iSu1yLGqRHORYg2Iq58E6cEFRPqym6yXswJFrluTd557EgVc1U2JfDOOri+rTEydTio7fR8ZtfLokeJbmOQk5bG43icU4QZDI0adViISevw66WyHtTQAeoN2QejuLr6M/jnR+PFDrsAPrLXlw6jfe8kIHfuU8ymYXsowPGCSiTOYZoiBDidQ0ZX0Y5uZjGwbdNtV0E2aPs3hxxx8LZkEsyDNLH6LygAXxMDAaTAAZ1sQwsbb2URqFjAv9Iw19LdmaBjrdAb5Gv6tyj27+0svEo/Wdfh16jFwkPLEtgNO19Iw4GhjI1ZBcAG4uh7PXicQniOOwYCONMVAACFJ1Zwh0aNtSQdNzybLSSviuCDgNIynNcJilBySH2MStrxy23JF+ZzDt1XMXhGjYq4IOnwOoIOxBGxGhpwVWYExr2hq0Nzm0HpQublwNew1yOWYXIj4fEgrkYGWPkugljvqTEdj4rqD3A6g1s5Si9ScBxF4WzRmxIsQQCrKd1dToynuNdcfwooudD1kZNs4BFj7Ei7xv4HfkSNaX1HS1owMxkVzh1BUduTCMWYWA7UkGuYgAa2OZRvmUGyviuDjI62A9gnVCe3GTsp9pe5xoeYB0pfhsSyMGQlWUgqwJBBGxBGxphxPGxzIJLBJr2dVWyPcfapbRD7SbXII3IFe25qp1oporFFRsGuBxAkAjkOVl+yk9k3uEYAXKk8/V32uKjTSMrvmVQbkOgHZ3sbAaDXu25UUVd6T8uM8QFipup27xbcH4jWuNFFRVCiiikBRRRQBRRRQBRRRQBRRRQBRRRQBRRRQBRRRQBRRRQBeugeiinDiZguJyRMrxuyMuqlSQRrfTu1q64bHx8RjdplUYiJC76ZVdFIDSI6i8bgkXQhkN7qoNxWKKqE54VLMYi7g4ftI+gnwtu1cFTklhvqVDZhclQDdW7LiHw07zxqqyxAfSoBbqpI3K2li5BWzKchF1JBAtdVxRTKlHTDhSRNFiMLcQYhesi5MhB7Sd4ytse62ptelauMUQD2ZzswHZlPcw9WT72x52PaJRR8mjYTi8kTE3voVINiGHNXBuHXwYEeW9T24UmJRpML2XRS0kJvYAalo3PIeyxuORbYFFPvsK+aydqzRWYa0UUUg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080" y="546612"/>
            <a:ext cx="1847850" cy="2466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1080" y="3089787"/>
            <a:ext cx="3810000" cy="2867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89484" y="4258842"/>
            <a:ext cx="3810000" cy="2543175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z="1000"/>
              <a:t>‹#›</a:t>
            </a:r>
            <a:endParaRPr kumimoji="0"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40216" y="658100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© 2014</a:t>
            </a:r>
          </a:p>
        </p:txBody>
      </p:sp>
    </p:spTree>
    <p:extLst>
      <p:ext uri="{BB962C8B-B14F-4D97-AF65-F5344CB8AC3E}">
        <p14:creationId xmlns:p14="http://schemas.microsoft.com/office/powerpoint/2010/main" val="185859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1DBF7-3B83-1EB4-A4D3-BD4BC666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External cause – intentional self harm/suicide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FE17-2379-7E7C-C92C-33DE1F230D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400" y="1516832"/>
            <a:ext cx="11429999" cy="5112568"/>
          </a:xfrm>
        </p:spPr>
        <p:txBody>
          <a:bodyPr>
            <a:normAutofit/>
          </a:bodyPr>
          <a:lstStyle/>
          <a:p>
            <a:pPr marL="1252538" indent="-357188" defTabSz="627063">
              <a:buFont typeface="Arial" panose="020B0604020202020204" pitchFamily="34" charset="0"/>
              <a:buChar char="•"/>
              <a:tabLst>
                <a:tab pos="1252538" algn="l"/>
              </a:tabLst>
            </a:pPr>
            <a:r>
              <a:rPr lang="en-US" sz="4400" b="0" i="0" u="none" strike="noStrike" baseline="30000" dirty="0">
                <a:solidFill>
                  <a:srgbClr val="000000"/>
                </a:solidFill>
              </a:rPr>
              <a:t>	purposely self-inflicted poisoning or injury </a:t>
            </a:r>
            <a:endParaRPr lang="en-US" sz="4400" b="0" i="0" u="none" strike="noStrike" baseline="0" dirty="0">
              <a:solidFill>
                <a:srgbClr val="000000"/>
              </a:solidFill>
            </a:endParaRPr>
          </a:p>
          <a:p>
            <a:pPr marL="1252538" indent="-357188" defTabSz="627063">
              <a:buFont typeface="Arial" panose="020B0604020202020204" pitchFamily="34" charset="0"/>
              <a:buChar char="•"/>
              <a:tabLst>
                <a:tab pos="1252538" algn="l"/>
              </a:tabLst>
            </a:pPr>
            <a:r>
              <a:rPr lang="en-AU" sz="4400" b="0" i="0" u="none" strike="noStrike" baseline="30000" dirty="0">
                <a:solidFill>
                  <a:srgbClr val="000000"/>
                </a:solidFill>
              </a:rPr>
              <a:t>	suicide (attempted).</a:t>
            </a:r>
          </a:p>
          <a:p>
            <a:pPr marL="806450" indent="88900">
              <a:buFont typeface="Arial" panose="020B0604020202020204" pitchFamily="34" charset="0"/>
              <a:buChar char="•"/>
            </a:pPr>
            <a:endParaRPr lang="en-AU" sz="4400" baseline="30000" dirty="0">
              <a:solidFill>
                <a:srgbClr val="000000"/>
              </a:solidFill>
            </a:endParaRPr>
          </a:p>
          <a:p>
            <a:pPr marL="806450" indent="88900">
              <a:buFont typeface="Arial" panose="020B0604020202020204" pitchFamily="34" charset="0"/>
              <a:buChar char="•"/>
            </a:pPr>
            <a:endParaRPr lang="en-AU" sz="4400" b="0" i="0" u="none" strike="noStrike" baseline="30000" dirty="0">
              <a:solidFill>
                <a:srgbClr val="000000"/>
              </a:solidFill>
            </a:endParaRPr>
          </a:p>
          <a:p>
            <a:pPr marL="806450"/>
            <a:r>
              <a:rPr lang="en-AU" sz="4400" baseline="30000" dirty="0">
                <a:solidFill>
                  <a:srgbClr val="000000"/>
                </a:solidFill>
              </a:rPr>
              <a:t>Note : Activity code is U73.8 </a:t>
            </a:r>
            <a:r>
              <a:rPr lang="en-AU" sz="4400" i="1" baseline="30000" dirty="0">
                <a:solidFill>
                  <a:srgbClr val="000000"/>
                </a:solidFill>
              </a:rPr>
              <a:t>Other specified activity</a:t>
            </a:r>
            <a:endParaRPr lang="en-AU" sz="4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87B2-568D-1BC3-169D-CD299B8BFF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3D88E5-4E4A-E233-24CE-9FB479204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External cause – undetermined intent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9822-35A0-E4CF-5737-F698F5384D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0030" y="2006487"/>
            <a:ext cx="11429999" cy="5112568"/>
          </a:xfrm>
        </p:spPr>
        <p:txBody>
          <a:bodyPr/>
          <a:lstStyle/>
          <a:p>
            <a:pPr marL="998538" indent="-457200">
              <a:buFont typeface="Arial" panose="020B0604020202020204" pitchFamily="34" charset="0"/>
              <a:buChar char="•"/>
            </a:pPr>
            <a:r>
              <a:rPr lang="en-US" baseline="30000" dirty="0">
                <a:solidFill>
                  <a:srgbClr val="000000"/>
                </a:solidFill>
              </a:rPr>
              <a:t> </a:t>
            </a:r>
            <a:r>
              <a:rPr lang="en-US" sz="4000" baseline="30000" dirty="0">
                <a:solidFill>
                  <a:srgbClr val="000000"/>
                </a:solidFill>
              </a:rPr>
              <a:t>self inflicted injury without stated or implied intent to self harm.</a:t>
            </a:r>
          </a:p>
          <a:p>
            <a:pPr marL="998538" indent="-457200">
              <a:buFont typeface="Arial" panose="020B0604020202020204" pitchFamily="34" charset="0"/>
              <a:buChar char="•"/>
            </a:pPr>
            <a:r>
              <a:rPr lang="en-US" sz="4000" baseline="30000" dirty="0">
                <a:solidFill>
                  <a:srgbClr val="000000"/>
                </a:solidFill>
              </a:rPr>
              <a:t>t</a:t>
            </a:r>
            <a:r>
              <a:rPr lang="en-US" sz="4000" b="0" i="0" u="none" strike="noStrike" baseline="30000" dirty="0">
                <a:solidFill>
                  <a:srgbClr val="000000"/>
                </a:solidFill>
              </a:rPr>
              <a:t>he intent is unspecified or cannot be determined</a:t>
            </a:r>
            <a:endParaRPr lang="en-US" sz="40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DD193-CD37-5F48-A1EC-A435F184A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8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3D88E5-4E4A-E233-24CE-9FB479204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Coding poisoning – accidental, self harm, undetermined intent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9822-35A0-E4CF-5737-F698F5384D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400" y="1516832"/>
            <a:ext cx="11429999" cy="5112568"/>
          </a:xfrm>
        </p:spPr>
        <p:txBody>
          <a:bodyPr>
            <a:normAutofit/>
          </a:bodyPr>
          <a:lstStyle/>
          <a:p>
            <a:pPr marL="1071563" indent="-442913">
              <a:buFont typeface="+mj-lt"/>
              <a:buAutoNum type="arabicPeriod"/>
            </a:pPr>
            <a:r>
              <a:rPr lang="en-AU" sz="3200" dirty="0"/>
              <a:t>Assign a code from chapter 19</a:t>
            </a:r>
          </a:p>
          <a:p>
            <a:pPr marL="1071563" indent="-442913">
              <a:buFont typeface="+mj-lt"/>
              <a:buAutoNum type="arabicPeriod"/>
            </a:pPr>
            <a:r>
              <a:rPr lang="en-AU" sz="3200" dirty="0"/>
              <a:t>Assign the code for the manifestation of the poisoning if documented</a:t>
            </a:r>
          </a:p>
          <a:p>
            <a:pPr marL="1071563" indent="-442913">
              <a:buFont typeface="+mj-lt"/>
              <a:buAutoNum type="arabicPeriod"/>
            </a:pPr>
            <a:r>
              <a:rPr lang="en-AU" sz="3200" dirty="0"/>
              <a:t>Assign the code for the external cause for the poisoning</a:t>
            </a:r>
          </a:p>
          <a:p>
            <a:pPr marL="1071563" indent="-442913">
              <a:buFont typeface="+mj-lt"/>
              <a:buAutoNum type="arabicPeriod"/>
            </a:pPr>
            <a:r>
              <a:rPr lang="en-AU" sz="3200" dirty="0"/>
              <a:t>Assign the code for the place of occurrence</a:t>
            </a:r>
          </a:p>
          <a:p>
            <a:pPr marL="1071563" indent="-442913">
              <a:buFont typeface="+mj-lt"/>
              <a:buAutoNum type="arabicPeriod"/>
            </a:pPr>
            <a:r>
              <a:rPr lang="en-AU" sz="3200" dirty="0"/>
              <a:t>Assign the code for the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DD193-CD37-5F48-A1EC-A435F184A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1DBF7-3B83-1EB4-A4D3-BD4BC666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Coding adverse effect in therapeutic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FE17-2379-7E7C-C92C-33DE1F230D7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1071563" indent="-442913">
              <a:buFont typeface="+mj-lt"/>
              <a:buAutoNum type="arabicPeriod"/>
            </a:pPr>
            <a:r>
              <a:rPr lang="en-AU" dirty="0"/>
              <a:t>Assign a code for the poisoning</a:t>
            </a:r>
          </a:p>
          <a:p>
            <a:pPr marL="1071563"/>
            <a:r>
              <a:rPr lang="en-AU" dirty="0"/>
              <a:t>Either</a:t>
            </a:r>
          </a:p>
          <a:p>
            <a:pPr marL="1371600" lvl="1" indent="0"/>
            <a:r>
              <a:rPr lang="en-AU" dirty="0"/>
              <a:t>a) A code from chapter 19</a:t>
            </a:r>
          </a:p>
          <a:p>
            <a:pPr marL="1085850" lvl="1" indent="0"/>
            <a:r>
              <a:rPr lang="en-AU" dirty="0"/>
              <a:t>OR</a:t>
            </a:r>
          </a:p>
          <a:p>
            <a:pPr marL="1371600" lvl="1" indent="0"/>
            <a:r>
              <a:rPr lang="en-AU" dirty="0"/>
              <a:t>b) A code for the manifestation and NOT a code from chapter 19</a:t>
            </a:r>
          </a:p>
          <a:p>
            <a:pPr marL="628650"/>
            <a:r>
              <a:rPr lang="en-AU" dirty="0"/>
              <a:t>2. Assign the code for the manifestation of the poisoning if documented</a:t>
            </a:r>
          </a:p>
          <a:p>
            <a:pPr marL="628650"/>
            <a:r>
              <a:rPr lang="en-AU" dirty="0"/>
              <a:t>3. Assign the code for the external cause for the poisoning</a:t>
            </a:r>
          </a:p>
          <a:p>
            <a:pPr marL="628650"/>
            <a:r>
              <a:rPr lang="en-AU" dirty="0"/>
              <a:t>4. Assign the code for the place of occurrence</a:t>
            </a:r>
          </a:p>
          <a:p>
            <a:pPr marL="628650"/>
            <a:r>
              <a:rPr lang="en-AU" dirty="0"/>
              <a:t>5. </a:t>
            </a:r>
            <a:r>
              <a:rPr lang="en-AU" u="sng" dirty="0"/>
              <a:t>No activity code </a:t>
            </a:r>
            <a:r>
              <a:rPr lang="en-AU" dirty="0"/>
              <a:t>is assigned for adverse effect.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87B2-568D-1BC3-169D-CD299B8BFF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1DBF7-3B83-1EB4-A4D3-BD4BC666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Poisoning by combinations of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FE17-2379-7E7C-C92C-33DE1F230D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400" y="1897629"/>
            <a:ext cx="11429999" cy="51125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Medication combined with alcohol - code all drugs including alcohol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Prescribed + non-prescribed drug – code both drugs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Combination of two or more prescribed drugs – code both drugs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 combination drug (</a:t>
            </a:r>
            <a:r>
              <a:rPr lang="en-AU" dirty="0" err="1"/>
              <a:t>panadeine</a:t>
            </a:r>
            <a:r>
              <a:rPr lang="en-AU" dirty="0"/>
              <a:t>) – code all components of the drug.</a:t>
            </a:r>
          </a:p>
          <a:p>
            <a:pPr marL="541338" indent="-541338">
              <a:buFont typeface="Arial" panose="020B0604020202020204" pitchFamily="34" charset="0"/>
              <a:buChar char="•"/>
            </a:pPr>
            <a:r>
              <a:rPr lang="en-AU" dirty="0"/>
              <a:t>A combination drug with a component </a:t>
            </a:r>
            <a:r>
              <a:rPr lang="en-AU" b="1" dirty="0"/>
              <a:t>specified</a:t>
            </a:r>
            <a:r>
              <a:rPr lang="en-AU" dirty="0"/>
              <a:t> as causing the adverse effect – code the specific component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87B2-568D-1BC3-169D-CD299B8BFF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3D88E5-4E4A-E233-24CE-9FB479204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Allergy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9822-35A0-E4CF-5737-F698F5384D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400" y="1745432"/>
            <a:ext cx="11429999" cy="5112568"/>
          </a:xfrm>
        </p:spPr>
        <p:txBody>
          <a:bodyPr/>
          <a:lstStyle/>
          <a:p>
            <a:pPr marL="717550"/>
            <a:r>
              <a:rPr lang="en-AU" dirty="0"/>
              <a:t>No external cause is required</a:t>
            </a:r>
          </a:p>
          <a:p>
            <a:pPr marL="717550"/>
            <a:r>
              <a:rPr lang="en-AU" dirty="0"/>
              <a:t>The external cause information is embedded in the diagnosis code</a:t>
            </a:r>
          </a:p>
          <a:p>
            <a:pPr marL="717550"/>
            <a:endParaRPr lang="en-AU" dirty="0"/>
          </a:p>
          <a:p>
            <a:pPr marL="717550"/>
            <a:r>
              <a:rPr lang="en-AU" dirty="0"/>
              <a:t>L23.0 </a:t>
            </a:r>
            <a:r>
              <a:rPr lang="en-AU" i="1" dirty="0"/>
              <a:t>Allergic contact dermatitis due to metals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DD193-CD37-5F48-A1EC-A435F184A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92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1DBF7-3B83-1EB4-A4D3-BD4BC666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Use of psychoactive substances (F10 – F19)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FE17-2379-7E7C-C92C-33DE1F230D7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endParaRPr lang="en-AU" dirty="0"/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Alcohol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Opioids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Cannabinoids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Sedatives/hypnotics (benzodiazepine)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Cocaine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Stimulants (caffeine)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Hallucinogens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Tobacco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Volatile solvents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r>
              <a:rPr lang="en-AU" dirty="0"/>
              <a:t>Multiple and other</a:t>
            </a:r>
          </a:p>
          <a:p>
            <a:pPr marL="126365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87B2-568D-1BC3-169D-CD299B8BFF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0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3D88E5-4E4A-E233-24CE-9FB479204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Coding behavioural disorders due to psychoactive substances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9822-35A0-E4CF-5737-F698F5384DC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Acute intoxication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Harmful use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Dependence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Withdrawal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Withdrawal with delirium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Psychotic disorder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Amnestic syndrome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Residual &amp; late-onset psychotic disorder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Other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Unspecified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DD193-CD37-5F48-A1EC-A435F184A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2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1DBF7-3B83-1EB4-A4D3-BD4BC666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Poisoning Vs Drug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FE17-2379-7E7C-C92C-33DE1F230D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400" y="1919401"/>
            <a:ext cx="11429999" cy="5112568"/>
          </a:xfrm>
        </p:spPr>
        <p:txBody>
          <a:bodyPr/>
          <a:lstStyle/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Alcohol poisoning Vs alcohol intoxication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Coma due to heroin Vs heroin use or dependence</a:t>
            </a:r>
          </a:p>
          <a:p>
            <a:pPr marL="1174750" indent="-457200">
              <a:buFont typeface="Arial" panose="020B0604020202020204" pitchFamily="34" charset="0"/>
              <a:buChar char="•"/>
            </a:pPr>
            <a:r>
              <a:rPr lang="en-AU" dirty="0"/>
              <a:t>Cannabinoid hyperemesis Vs use of cannabis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87B2-568D-1BC3-169D-CD299B8BFF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6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1828800" y="1124744"/>
            <a:ext cx="8077200" cy="295232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981200" y="1277144"/>
            <a:ext cx="8077200" cy="24398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AU" sz="2800" kern="0" dirty="0"/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800" kern="0" dirty="0"/>
          </a:p>
          <a:p>
            <a:pPr>
              <a:spcBef>
                <a:spcPct val="20000"/>
              </a:spcBef>
              <a:defRPr/>
            </a:pPr>
            <a:r>
              <a:rPr lang="en-AU" sz="2800" kern="0" dirty="0"/>
              <a:t> </a:t>
            </a:r>
            <a:endParaRPr lang="en-AU" sz="2400" kern="0" dirty="0"/>
          </a:p>
          <a:p>
            <a:pPr marL="742950" lvl="1" indent="-285750">
              <a:spcBef>
                <a:spcPct val="20000"/>
              </a:spcBef>
              <a:defRPr/>
            </a:pPr>
            <a:endParaRPr lang="en-AU" sz="2400" kern="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kern="0" dirty="0"/>
          </a:p>
          <a:p>
            <a:pPr marL="742950" lvl="1" indent="-285750">
              <a:spcBef>
                <a:spcPct val="20000"/>
              </a:spcBef>
              <a:defRPr/>
            </a:pPr>
            <a:endParaRPr lang="en-AU" sz="2400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94655" y="367815"/>
            <a:ext cx="8077200" cy="5492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AUSTRALIA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624" y="1052737"/>
            <a:ext cx="2857500" cy="2124075"/>
          </a:xfrm>
          <a:prstGeom prst="rect">
            <a:avLst/>
          </a:prstGeom>
        </p:spPr>
      </p:pic>
      <p:pic>
        <p:nvPicPr>
          <p:cNvPr id="2050" name="Picture 2" descr="http://t0.gstatic.com/images?q=tbn:ANd9GcSVM4B1e18sFFBfQ9tcMXEZzhQPrIN9iR8HjJZbTz7-86M-UPQHwJ65x4j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91" y="4453588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0754" y="1029469"/>
            <a:ext cx="2733675" cy="166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7569" y="3212976"/>
            <a:ext cx="2902485" cy="2684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293" y="2501526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0475" y="2853343"/>
            <a:ext cx="2541296" cy="3200488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z="1000"/>
              <a:t>‹#›</a:t>
            </a:r>
            <a:endParaRPr kumimoji="0"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40216" y="658100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© 2014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63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752600" y="4114800"/>
            <a:ext cx="8129614" cy="533400"/>
          </a:xfrm>
        </p:spPr>
        <p:txBody>
          <a:bodyPr>
            <a:normAutofit/>
          </a:bodyPr>
          <a:lstStyle/>
          <a:p>
            <a:r>
              <a:rPr lang="en-US" dirty="0"/>
              <a:t>Prepared by:  </a:t>
            </a:r>
            <a:r>
              <a:rPr lang="en-US" cap="none" dirty="0"/>
              <a:t>Anna Coote &amp; Heather Grain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612" y="1014551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prstClr val="white"/>
                </a:solidFill>
                <a:latin typeface="Georgia" pitchFamily="18" charset="0"/>
              </a:rPr>
              <a:t>Poisoning</a:t>
            </a:r>
          </a:p>
          <a:p>
            <a:pPr algn="ctr"/>
            <a:endParaRPr lang="en-AU" sz="3200" dirty="0">
              <a:solidFill>
                <a:prstClr val="white"/>
              </a:solidFill>
              <a:latin typeface="Georgia" pitchFamily="18" charset="0"/>
            </a:endParaRPr>
          </a:p>
          <a:p>
            <a:pPr algn="ctr"/>
            <a:r>
              <a:rPr lang="en-AU" sz="3200" dirty="0">
                <a:solidFill>
                  <a:prstClr val="white"/>
                </a:solidFill>
                <a:latin typeface="Georgia" pitchFamily="18" charset="0"/>
              </a:rPr>
              <a:t>ICD-10-AM 11</a:t>
            </a:r>
            <a:r>
              <a:rPr lang="en-AU" sz="3200" baseline="30000" dirty="0">
                <a:solidFill>
                  <a:prstClr val="white"/>
                </a:solidFill>
                <a:latin typeface="Georgia" pitchFamily="18" charset="0"/>
              </a:rPr>
              <a:t>th</a:t>
            </a:r>
            <a:r>
              <a:rPr lang="en-AU" sz="3200" dirty="0">
                <a:solidFill>
                  <a:prstClr val="white"/>
                </a:solidFill>
                <a:latin typeface="Georgia" pitchFamily="18" charset="0"/>
              </a:rPr>
              <a:t> edition</a:t>
            </a:r>
          </a:p>
          <a:p>
            <a:pPr algn="ctr"/>
            <a:endParaRPr lang="en-AU" sz="3200" dirty="0">
              <a:solidFill>
                <a:prstClr val="white"/>
              </a:solidFill>
              <a:latin typeface="Georgia" pitchFamily="18" charset="0"/>
            </a:endParaRPr>
          </a:p>
          <a:p>
            <a:pPr algn="ctr"/>
            <a:endParaRPr lang="en-AU" sz="4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>
                <a:solidFill>
                  <a:srgbClr val="262626"/>
                </a:solidFill>
                <a:latin typeface="Calibri"/>
              </a:rPr>
              <a:pPr/>
              <a:t>2</a:t>
            </a:fld>
            <a:endParaRPr lang="en-US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C748B-79C4-4C4B-886D-04138ED4B4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00B0F0"/>
                </a:solidFill>
              </a:rPr>
              <a:t>Clinical Coding Education</a:t>
            </a:r>
          </a:p>
          <a:p>
            <a:r>
              <a:rPr lang="en-US" sz="1100" dirty="0">
                <a:solidFill>
                  <a:srgbClr val="00B0F0"/>
                </a:solidFill>
              </a:rPr>
              <a:t>clinicalcodingeducation.com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07892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752600" y="4114800"/>
            <a:ext cx="8129614" cy="533400"/>
          </a:xfrm>
        </p:spPr>
        <p:txBody>
          <a:bodyPr>
            <a:normAutofit/>
          </a:bodyPr>
          <a:lstStyle/>
          <a:p>
            <a:r>
              <a:rPr lang="en-US" dirty="0"/>
              <a:t>Prepared by:  </a:t>
            </a:r>
            <a:r>
              <a:rPr lang="en-US" cap="none" dirty="0"/>
              <a:t>Anna Coote &amp; Heather Grain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612" y="1014551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prstClr val="white"/>
                </a:solidFill>
                <a:latin typeface="Georgia" pitchFamily="18" charset="0"/>
              </a:rPr>
              <a:t>Poisoning</a:t>
            </a:r>
          </a:p>
          <a:p>
            <a:pPr algn="ctr"/>
            <a:endParaRPr lang="en-AU" sz="3200" dirty="0">
              <a:solidFill>
                <a:prstClr val="white"/>
              </a:solidFill>
              <a:latin typeface="Georgia" pitchFamily="18" charset="0"/>
            </a:endParaRPr>
          </a:p>
          <a:p>
            <a:pPr algn="ctr"/>
            <a:r>
              <a:rPr lang="en-AU" sz="3200" dirty="0">
                <a:solidFill>
                  <a:prstClr val="white"/>
                </a:solidFill>
                <a:latin typeface="Georgia" pitchFamily="18" charset="0"/>
              </a:rPr>
              <a:t>ICD-10-AM 11</a:t>
            </a:r>
            <a:r>
              <a:rPr lang="en-AU" sz="3200" baseline="30000" dirty="0">
                <a:solidFill>
                  <a:prstClr val="white"/>
                </a:solidFill>
                <a:latin typeface="Georgia" pitchFamily="18" charset="0"/>
              </a:rPr>
              <a:t>th</a:t>
            </a:r>
            <a:r>
              <a:rPr lang="en-AU" sz="3200" dirty="0">
                <a:solidFill>
                  <a:prstClr val="white"/>
                </a:solidFill>
                <a:latin typeface="Georgia" pitchFamily="18" charset="0"/>
              </a:rPr>
              <a:t> edition</a:t>
            </a:r>
          </a:p>
          <a:p>
            <a:pPr algn="ctr"/>
            <a:endParaRPr lang="en-AU" sz="3200" dirty="0">
              <a:solidFill>
                <a:prstClr val="white"/>
              </a:solidFill>
              <a:latin typeface="Georgia" pitchFamily="18" charset="0"/>
            </a:endParaRPr>
          </a:p>
          <a:p>
            <a:pPr algn="ctr"/>
            <a:endParaRPr lang="en-AU" sz="4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>
                <a:solidFill>
                  <a:srgbClr val="262626"/>
                </a:solidFill>
                <a:latin typeface="Calibri"/>
              </a:rPr>
              <a:pPr/>
              <a:t>20</a:t>
            </a:fld>
            <a:endParaRPr lang="en-US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C748B-79C4-4C4B-886D-04138ED4B4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00B0F0"/>
                </a:solidFill>
              </a:rPr>
              <a:t>Clinical Coding Education</a:t>
            </a:r>
          </a:p>
          <a:p>
            <a:r>
              <a:rPr lang="en-US" sz="1100" dirty="0">
                <a:solidFill>
                  <a:srgbClr val="00B0F0"/>
                </a:solidFill>
              </a:rPr>
              <a:t>clinicalcodingeducation.com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3470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624A2-3345-4DE9-BC37-1C42465AC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Authors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47500" lnSpcReduction="20000"/>
          </a:bodyPr>
          <a:lstStyle/>
          <a:p>
            <a:endParaRPr lang="en-AU" dirty="0"/>
          </a:p>
          <a:p>
            <a:r>
              <a:rPr lang="en-AU" sz="4200" dirty="0"/>
              <a:t>Anna Coote </a:t>
            </a:r>
            <a:r>
              <a:rPr lang="en-AU" sz="4200" dirty="0" err="1"/>
              <a:t>ADip</a:t>
            </a:r>
            <a:r>
              <a:rPr lang="en-AU" sz="4200" dirty="0"/>
              <a:t> MRA, Dip </a:t>
            </a:r>
            <a:r>
              <a:rPr lang="en-AU" sz="4200" dirty="0" err="1"/>
              <a:t>Tert</a:t>
            </a:r>
            <a:r>
              <a:rPr lang="en-AU" sz="4200" dirty="0"/>
              <a:t> ED, BA, MHP</a:t>
            </a:r>
          </a:p>
          <a:p>
            <a:pPr marL="628650" indent="-279400">
              <a:buFont typeface="Arial" panose="020B0604020202020204" pitchFamily="34" charset="0"/>
              <a:buChar char="•"/>
            </a:pPr>
            <a:r>
              <a:rPr lang="en-AU" sz="4200" dirty="0"/>
              <a:t>Health Information Manger and Clinical Coding Educator</a:t>
            </a:r>
          </a:p>
          <a:p>
            <a:pPr marL="628650" indent="-279400">
              <a:buFont typeface="Arial" panose="020B0604020202020204" pitchFamily="34" charset="0"/>
              <a:buChar char="•"/>
            </a:pPr>
            <a:r>
              <a:rPr lang="en-AU" sz="4200" dirty="0"/>
              <a:t>MPH University of NSW</a:t>
            </a:r>
          </a:p>
          <a:p>
            <a:pPr marL="628650" indent="-279400">
              <a:buFont typeface="Arial" panose="020B0604020202020204" pitchFamily="34" charset="0"/>
              <a:buChar char="•"/>
            </a:pPr>
            <a:r>
              <a:rPr lang="en-AU" sz="4200" dirty="0"/>
              <a:t>Diploma of Tertiary Education, University of New England</a:t>
            </a:r>
          </a:p>
          <a:p>
            <a:pPr marL="628650" indent="-279400">
              <a:buFont typeface="Arial" panose="020B0604020202020204" pitchFamily="34" charset="0"/>
              <a:buChar char="•"/>
            </a:pPr>
            <a:r>
              <a:rPr lang="en-AU" sz="4200" dirty="0"/>
              <a:t>Associate Diploma of Medical Record Administration, College of health Services</a:t>
            </a:r>
          </a:p>
          <a:p>
            <a:pPr marL="628650" indent="-279400">
              <a:buFont typeface="Arial" panose="020B0604020202020204" pitchFamily="34" charset="0"/>
              <a:buChar char="•"/>
            </a:pPr>
            <a:r>
              <a:rPr lang="en-AU" sz="4200" dirty="0"/>
              <a:t>Bachelor or Arts, Macquarie University</a:t>
            </a:r>
          </a:p>
          <a:p>
            <a:endParaRPr lang="en-AU" sz="4200" dirty="0"/>
          </a:p>
          <a:p>
            <a:endParaRPr lang="en-AU" sz="4200" dirty="0"/>
          </a:p>
          <a:p>
            <a:r>
              <a:rPr lang="en-AU" sz="4200" dirty="0"/>
              <a:t>Heather Grain  </a:t>
            </a:r>
            <a:r>
              <a:rPr lang="en-AU" sz="4200" dirty="0" err="1"/>
              <a:t>ADip</a:t>
            </a:r>
            <a:r>
              <a:rPr lang="en-AU" sz="4200" dirty="0"/>
              <a:t> HIM, Dip TDD, </a:t>
            </a:r>
            <a:r>
              <a:rPr lang="en-AU" sz="4200" dirty="0" err="1"/>
              <a:t>GDip</a:t>
            </a:r>
            <a:r>
              <a:rPr lang="en-AU" sz="4200" dirty="0"/>
              <a:t> IS, MHI, FAIDH, FMU, FIAHSI</a:t>
            </a:r>
          </a:p>
          <a:p>
            <a:pPr marL="717550" indent="-265113">
              <a:buFont typeface="Arial" panose="020B0604020202020204" pitchFamily="34" charset="0"/>
              <a:buChar char="•"/>
            </a:pPr>
            <a:r>
              <a:rPr lang="en-AU" sz="4200" dirty="0"/>
              <a:t>Director of Course Development eHealth Education</a:t>
            </a:r>
          </a:p>
          <a:p>
            <a:pPr marL="717550" indent="-265113">
              <a:buFont typeface="Arial" panose="020B0604020202020204" pitchFamily="34" charset="0"/>
              <a:buChar char="•"/>
            </a:pPr>
            <a:r>
              <a:rPr lang="en-AU" sz="4200" dirty="0"/>
              <a:t>Designer and Project Manager </a:t>
            </a:r>
            <a:r>
              <a:rPr lang="en-AU" sz="4200" dirty="0" err="1"/>
              <a:t>eHRol</a:t>
            </a:r>
            <a:r>
              <a:rPr lang="en-AU" sz="4200" dirty="0"/>
              <a:t> - the Clinical Coder Training Tool</a:t>
            </a:r>
          </a:p>
          <a:p>
            <a:pPr marL="717550" indent="-265113">
              <a:buFont typeface="Arial" panose="020B0604020202020204" pitchFamily="34" charset="0"/>
              <a:buChar char="•"/>
            </a:pPr>
            <a:r>
              <a:rPr lang="en-AU" sz="4200" dirty="0"/>
              <a:t>Convener ISO TC215 Health Informatics WG3 Semantic Content</a:t>
            </a:r>
          </a:p>
          <a:p>
            <a:pPr marL="717550" indent="-265113">
              <a:buFont typeface="Arial" panose="020B0604020202020204" pitchFamily="34" charset="0"/>
              <a:buChar char="•"/>
            </a:pPr>
            <a:r>
              <a:rPr lang="en-AU" sz="4200" dirty="0"/>
              <a:t>Past Chair HL7 Terminology Authority and Co-Chair Vocabulary</a:t>
            </a:r>
          </a:p>
          <a:p>
            <a:pPr marL="717550" indent="-265113">
              <a:buFont typeface="Arial" panose="020B0604020202020204" pitchFamily="34" charset="0"/>
              <a:buChar char="•"/>
            </a:pPr>
            <a:r>
              <a:rPr lang="en-AU" sz="4200" dirty="0"/>
              <a:t>Past Expert SNOMED International Education and representative to Quality and Implementation committees. </a:t>
            </a:r>
            <a:endParaRPr lang="en-AU" sz="4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AU" dirty="0"/>
              <a:t> </a:t>
            </a:r>
            <a:endParaRPr lang="en-AU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92175"/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D3EEF-DE4E-429D-8EC4-DDC531AFF58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18390B-A93D-E63E-8F73-BDA14585E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Injury and external cause -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5F6C-DE22-0766-B778-F459B2AC88F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717550"/>
            <a:endParaRPr lang="en-AU" dirty="0"/>
          </a:p>
          <a:p>
            <a:pPr marL="717550"/>
            <a:r>
              <a:rPr lang="en-AU" dirty="0"/>
              <a:t>WHAT happened to the body</a:t>
            </a:r>
          </a:p>
          <a:p>
            <a:pPr marL="717550"/>
            <a:r>
              <a:rPr lang="en-AU" dirty="0"/>
              <a:t>HOW did it happen</a:t>
            </a:r>
          </a:p>
          <a:p>
            <a:pPr marL="717550"/>
            <a:r>
              <a:rPr lang="en-AU" dirty="0"/>
              <a:t>WHERE did it happen</a:t>
            </a:r>
          </a:p>
          <a:p>
            <a:pPr marL="717550"/>
            <a:r>
              <a:rPr lang="en-AU" dirty="0"/>
              <a:t>ACTIVITY when it happened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B18B0-BD51-A27F-AA1F-B5D880BDB3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4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7C7D77-D26C-1FE5-F324-FAF9C634C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Injuries &amp; poisoning and external causes -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5E5F-79C7-21F2-C44D-3E52758362A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717550"/>
            <a:endParaRPr lang="en-AU" dirty="0"/>
          </a:p>
          <a:p>
            <a:pPr marL="717550"/>
            <a:r>
              <a:rPr lang="en-AU" dirty="0"/>
              <a:t>Code first the injury or poisoning</a:t>
            </a:r>
          </a:p>
          <a:p>
            <a:pPr marL="717550"/>
            <a:r>
              <a:rPr lang="en-AU" dirty="0"/>
              <a:t>THEN code the external cause</a:t>
            </a:r>
          </a:p>
          <a:p>
            <a:pPr marL="717550"/>
            <a:r>
              <a:rPr lang="en-AU" dirty="0"/>
              <a:t>THEN code the place of occurrence</a:t>
            </a:r>
          </a:p>
          <a:p>
            <a:pPr marL="717550"/>
            <a:r>
              <a:rPr lang="en-AU" dirty="0"/>
              <a:t>THEN code the activity where applicable.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02725-F675-E462-EA9B-747D81FD94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2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02522-B053-9177-36BF-E8D161EAE5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Australian Coding Standards for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2BDD-6DC1-6124-C5E4-0C73D7E2931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AU" dirty="0"/>
          </a:p>
          <a:p>
            <a:pPr marL="895350"/>
            <a:r>
              <a:rPr lang="en-AU" dirty="0"/>
              <a:t>ACS 1901 Poisoning</a:t>
            </a:r>
          </a:p>
          <a:p>
            <a:pPr marL="895350"/>
            <a:r>
              <a:rPr lang="en-AU" dirty="0"/>
              <a:t>ACS 19012 Adverse effects</a:t>
            </a:r>
          </a:p>
          <a:p>
            <a:pPr marL="895350"/>
            <a:r>
              <a:rPr lang="en-AU" dirty="0"/>
              <a:t>ACS 1903 Two or more drugs taken in combination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7857C-1313-1741-D793-DC4ABB2E29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6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02522-B053-9177-36BF-E8D161EAE5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Coding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2BDD-6DC1-6124-C5E4-0C73D7E2931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628650"/>
            <a:r>
              <a:rPr lang="en-AU" dirty="0"/>
              <a:t>Poisoning requires:</a:t>
            </a:r>
          </a:p>
          <a:p>
            <a:pPr marL="1085850" indent="-457200">
              <a:buFont typeface="Arial" panose="020B0604020202020204" pitchFamily="34" charset="0"/>
              <a:buChar char="•"/>
            </a:pPr>
            <a:r>
              <a:rPr lang="en-AU" dirty="0"/>
              <a:t>A code for the drug causing the poisoning</a:t>
            </a:r>
          </a:p>
          <a:p>
            <a:pPr marL="1085850" indent="-457200">
              <a:buFont typeface="Arial" panose="020B0604020202020204" pitchFamily="34" charset="0"/>
              <a:buChar char="•"/>
            </a:pPr>
            <a:r>
              <a:rPr lang="en-AU" dirty="0"/>
              <a:t>A code for the external cause</a:t>
            </a:r>
          </a:p>
          <a:p>
            <a:pPr marL="1828800" lvl="1" indent="-457200">
              <a:buFont typeface="Arial" panose="020B0604020202020204" pitchFamily="34" charset="0"/>
              <a:buChar char="•"/>
            </a:pPr>
            <a:r>
              <a:rPr lang="en-AU" dirty="0"/>
              <a:t>Accidental*</a:t>
            </a:r>
          </a:p>
          <a:p>
            <a:pPr marL="1828800" lvl="1" indent="-457200">
              <a:buFont typeface="Arial" panose="020B0604020202020204" pitchFamily="34" charset="0"/>
              <a:buChar char="•"/>
            </a:pPr>
            <a:r>
              <a:rPr lang="en-AU" dirty="0"/>
              <a:t>Suicide, self harm*</a:t>
            </a:r>
          </a:p>
          <a:p>
            <a:pPr marL="1828800" lvl="1" indent="-457200">
              <a:buFont typeface="Arial" panose="020B0604020202020204" pitchFamily="34" charset="0"/>
              <a:buChar char="•"/>
            </a:pPr>
            <a:r>
              <a:rPr lang="en-AU" dirty="0"/>
              <a:t>Undetermined intent*</a:t>
            </a:r>
          </a:p>
          <a:p>
            <a:pPr marL="1828800" lvl="1" indent="-457200">
              <a:buFont typeface="Arial" panose="020B0604020202020204" pitchFamily="34" charset="0"/>
              <a:buChar char="•"/>
            </a:pPr>
            <a:r>
              <a:rPr lang="en-AU" dirty="0"/>
              <a:t>Adverse effect</a:t>
            </a:r>
          </a:p>
          <a:p>
            <a:pPr marL="1085850" indent="-457200">
              <a:buFont typeface="Arial" panose="020B0604020202020204" pitchFamily="34" charset="0"/>
              <a:buChar char="•"/>
            </a:pPr>
            <a:r>
              <a:rPr lang="en-AU" dirty="0"/>
              <a:t>Place of occurrence</a:t>
            </a:r>
          </a:p>
          <a:p>
            <a:pPr marL="1085850" indent="-457200">
              <a:buFont typeface="Arial" panose="020B0604020202020204" pitchFamily="34" charset="0"/>
              <a:buChar char="•"/>
            </a:pPr>
            <a:r>
              <a:rPr lang="en-AU" dirty="0"/>
              <a:t> *Activity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7857C-1313-1741-D793-DC4ABB2E29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02522-B053-9177-36BF-E8D161EAE5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Table of drugs and chemicals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2BDD-6DC1-6124-C5E4-0C73D7E2931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AU" sz="1800" b="1" i="0" u="none" strike="noStrike" baseline="30000" dirty="0"/>
              <a:t>				</a:t>
            </a:r>
            <a:r>
              <a:rPr lang="en-US" sz="1800" b="1" i="0" u="none" strike="noStrike" baseline="30000" dirty="0"/>
              <a:t> 						</a:t>
            </a:r>
            <a:r>
              <a:rPr lang="en-AU" b="1" i="0" u="none" strike="noStrike" baseline="30000" dirty="0">
                <a:solidFill>
                  <a:srgbClr val="92D050"/>
                </a:solidFill>
              </a:rPr>
              <a:t>Adverse</a:t>
            </a:r>
            <a:r>
              <a:rPr lang="en-AU" b="1" i="0" u="none" strike="noStrike" baseline="30000" dirty="0"/>
              <a:t>  								</a:t>
            </a:r>
            <a:r>
              <a:rPr lang="en-US" b="1" i="0" u="none" strike="noStrike" baseline="30000" dirty="0"/>
              <a:t> </a:t>
            </a:r>
            <a:r>
              <a:rPr lang="en-US" b="1" i="0" u="none" strike="noStrike" baseline="30000" dirty="0">
                <a:solidFill>
                  <a:srgbClr val="92D050"/>
                </a:solidFill>
              </a:rPr>
              <a:t>Poisoning </a:t>
            </a:r>
            <a:r>
              <a:rPr lang="en-AU" b="1" i="0" u="none" strike="noStrike" baseline="30000" dirty="0">
                <a:solidFill>
                  <a:srgbClr val="92D050"/>
                </a:solidFill>
              </a:rPr>
              <a:t>			</a:t>
            </a:r>
            <a:r>
              <a:rPr lang="en-US" b="1" i="0" u="none" strike="noStrike" baseline="30000" dirty="0">
                <a:solidFill>
                  <a:srgbClr val="92D050"/>
                </a:solidFill>
              </a:rPr>
              <a:t>effect in</a:t>
            </a:r>
            <a:endParaRPr lang="en-US" b="1" i="0" u="none" strike="noStrike" baseline="0" dirty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</a:pPr>
            <a:r>
              <a:rPr lang="en-AU" sz="1800" b="1" i="0" u="none" strike="noStrike" baseline="30000" dirty="0"/>
              <a:t>		</a:t>
            </a:r>
            <a:r>
              <a:rPr lang="en-US" b="1" i="0" u="none" strike="noStrike" baseline="30000" dirty="0">
                <a:solidFill>
                  <a:srgbClr val="00B0F0"/>
                </a:solidFill>
              </a:rPr>
              <a:t>Chapter 19 </a:t>
            </a:r>
            <a:r>
              <a:rPr lang="en-US" b="1" i="0" u="none" strike="noStrike" baseline="30000" dirty="0">
                <a:solidFill>
                  <a:srgbClr val="020202"/>
                </a:solidFill>
              </a:rPr>
              <a:t>	</a:t>
            </a:r>
            <a:r>
              <a:rPr lang="en-US" b="1" i="0" u="none" strike="noStrike" baseline="30000" dirty="0">
                <a:solidFill>
                  <a:srgbClr val="92D050"/>
                </a:solidFill>
              </a:rPr>
              <a:t>Accidental</a:t>
            </a:r>
            <a:r>
              <a:rPr lang="en-US" b="1" i="0" u="none" strike="noStrike" baseline="30000" dirty="0">
                <a:solidFill>
                  <a:srgbClr val="020202"/>
                </a:solidFill>
              </a:rPr>
              <a:t>	</a:t>
            </a:r>
            <a:r>
              <a:rPr lang="en-US" b="1" i="0" u="none" strike="noStrike" baseline="30000" dirty="0">
                <a:solidFill>
                  <a:srgbClr val="92D050"/>
                </a:solidFill>
              </a:rPr>
              <a:t>Intentional 	Undetermined	therapeutic</a:t>
            </a:r>
            <a:endParaRPr lang="en-US" b="1" i="0" u="none" strike="noStrike" baseline="0" dirty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i="0" u="none" strike="noStrike" baseline="30000" dirty="0"/>
              <a:t>        			</a:t>
            </a:r>
            <a:r>
              <a:rPr lang="en-US" b="1" i="0" u="none" strike="noStrike" baseline="30000" dirty="0"/>
              <a:t> 			</a:t>
            </a:r>
            <a:r>
              <a:rPr lang="en-US" b="1" i="0" u="none" strike="noStrike" baseline="30000" dirty="0">
                <a:solidFill>
                  <a:srgbClr val="92D050"/>
                </a:solidFill>
              </a:rPr>
              <a:t>Self-harm	intent		use</a:t>
            </a:r>
            <a:endParaRPr lang="en-US" b="1" i="0" u="none" strike="noStrike" baseline="0" dirty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</a:pPr>
            <a:r>
              <a:rPr lang="en-AU" sz="800" b="1" i="1" u="none" strike="noStrike" baseline="30000" dirty="0">
                <a:latin typeface="Times New Roman" panose="02020603050405020304" pitchFamily="18" charset="0"/>
              </a:rPr>
              <a:t>	</a:t>
            </a:r>
            <a:endParaRPr lang="en-AU" sz="800" b="1" i="1" u="none" strike="noStrike" baseline="0" dirty="0">
              <a:latin typeface="Times New Roman" panose="02020603050405020304" pitchFamily="18" charset="0"/>
            </a:endParaRPr>
          </a:p>
          <a:p>
            <a:r>
              <a:rPr lang="es-ES" sz="2800" b="1" i="0" u="none" strike="noStrike" baseline="30000" dirty="0">
                <a:latin typeface="Arial" panose="020B0604020202020204" pitchFamily="34" charset="0"/>
              </a:rPr>
              <a:t>Abacavir</a:t>
            </a:r>
            <a:r>
              <a:rPr lang="es-ES" sz="2800" b="0" i="0" u="none" strike="noStrike" baseline="30000" dirty="0">
                <a:latin typeface="Times New Roman" panose="02020603050405020304" pitchFamily="18" charset="0"/>
              </a:rPr>
              <a:t>	</a:t>
            </a:r>
            <a:r>
              <a:rPr lang="es-ES" sz="2800" b="0" i="1" u="none" strike="noStrike" baseline="30000" dirty="0">
                <a:solidFill>
                  <a:srgbClr val="00B0F0"/>
                </a:solidFill>
                <a:latin typeface="Arial" panose="020B0604020202020204" pitchFamily="34" charset="0"/>
              </a:rPr>
              <a:t>T37.5</a:t>
            </a:r>
            <a:r>
              <a:rPr lang="es-ES" sz="2800" b="0" i="1" u="none" strike="noStrike" baseline="30000" dirty="0">
                <a:solidFill>
                  <a:srgbClr val="020202"/>
                </a:solidFill>
                <a:latin typeface="Times New Roman" panose="02020603050405020304" pitchFamily="18" charset="0"/>
              </a:rPr>
              <a:t>		</a:t>
            </a:r>
            <a:r>
              <a:rPr lang="es-ES" sz="2800" b="0" u="none" strike="noStrike" baseline="30000" dirty="0">
                <a:solidFill>
                  <a:srgbClr val="92D050"/>
                </a:solidFill>
                <a:latin typeface="Arial" panose="020B0604020202020204" pitchFamily="34" charset="0"/>
              </a:rPr>
              <a:t>X44</a:t>
            </a:r>
            <a:r>
              <a:rPr lang="es-ES" sz="2800" b="0" u="none" strike="noStrike" baseline="30000" dirty="0">
                <a:solidFill>
                  <a:srgbClr val="92D050"/>
                </a:solidFill>
                <a:latin typeface="Times New Roman" panose="02020603050405020304" pitchFamily="18" charset="0"/>
              </a:rPr>
              <a:t>		</a:t>
            </a:r>
            <a:r>
              <a:rPr lang="es-ES" sz="2800" b="0" u="none" strike="noStrike" baseline="30000" dirty="0">
                <a:solidFill>
                  <a:srgbClr val="92D050"/>
                </a:solidFill>
                <a:latin typeface="Arial" panose="020B0604020202020204" pitchFamily="34" charset="0"/>
              </a:rPr>
              <a:t>X64</a:t>
            </a:r>
            <a:r>
              <a:rPr lang="es-ES" sz="2800" b="0" u="none" strike="noStrike" baseline="30000" dirty="0">
                <a:solidFill>
                  <a:srgbClr val="92D050"/>
                </a:solidFill>
                <a:latin typeface="Times New Roman" panose="02020603050405020304" pitchFamily="18" charset="0"/>
              </a:rPr>
              <a:t>		</a:t>
            </a:r>
            <a:r>
              <a:rPr lang="es-ES" sz="2800" b="0" u="none" strike="noStrike" baseline="30000" dirty="0">
                <a:solidFill>
                  <a:srgbClr val="92D050"/>
                </a:solidFill>
                <a:latin typeface="Arial" panose="020B0604020202020204" pitchFamily="34" charset="0"/>
              </a:rPr>
              <a:t>Y14</a:t>
            </a:r>
            <a:r>
              <a:rPr lang="es-ES" sz="2800" b="0" u="none" strike="noStrike" baseline="30000" dirty="0">
                <a:solidFill>
                  <a:srgbClr val="92D050"/>
                </a:solidFill>
                <a:latin typeface="Times New Roman" panose="02020603050405020304" pitchFamily="18" charset="0"/>
              </a:rPr>
              <a:t>		</a:t>
            </a:r>
            <a:r>
              <a:rPr lang="es-ES" sz="2800" b="0" u="none" strike="noStrike" baseline="30000" dirty="0">
                <a:solidFill>
                  <a:srgbClr val="92D050"/>
                </a:solidFill>
                <a:latin typeface="Arial" panose="020B0604020202020204" pitchFamily="34" charset="0"/>
              </a:rPr>
              <a:t>Y41.5</a:t>
            </a:r>
            <a:endParaRPr lang="es-ES" sz="2800" b="0" u="none" strike="noStrike" baseline="0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es-ES" sz="2800" b="1" u="none" strike="noStrike" baseline="30000" dirty="0" err="1">
                <a:latin typeface="Arial" panose="020B0604020202020204" pitchFamily="34" charset="0"/>
              </a:rPr>
              <a:t>Abciximab</a:t>
            </a:r>
            <a:r>
              <a:rPr lang="es-ES" sz="2800" b="0" u="none" strike="noStrike" baseline="30000" dirty="0">
                <a:latin typeface="Times New Roman" panose="02020603050405020304" pitchFamily="18" charset="0"/>
              </a:rPr>
              <a:t>	</a:t>
            </a:r>
            <a:r>
              <a:rPr lang="es-ES" sz="2800" b="0" u="none" strike="noStrike" baseline="30000" dirty="0">
                <a:solidFill>
                  <a:srgbClr val="00B0F0"/>
                </a:solidFill>
                <a:latin typeface="Arial" panose="020B0604020202020204" pitchFamily="34" charset="0"/>
              </a:rPr>
              <a:t>T45.5</a:t>
            </a:r>
            <a:r>
              <a:rPr lang="es-ES" sz="2800" b="0" u="none" strike="noStrike" baseline="30000" dirty="0">
                <a:solidFill>
                  <a:srgbClr val="020202"/>
                </a:solidFill>
                <a:latin typeface="Times New Roman" panose="02020603050405020304" pitchFamily="18" charset="0"/>
              </a:rPr>
              <a:t>		</a:t>
            </a:r>
            <a:r>
              <a:rPr lang="es-ES" sz="2800" b="0" u="none" strike="noStrike" baseline="30000" dirty="0">
                <a:solidFill>
                  <a:srgbClr val="92D050"/>
                </a:solidFill>
                <a:latin typeface="Arial" panose="020B0604020202020204" pitchFamily="34" charset="0"/>
              </a:rPr>
              <a:t>X44</a:t>
            </a:r>
            <a:r>
              <a:rPr lang="es-ES" sz="2800" b="0" i="0" u="none" strike="noStrike" baseline="30000" dirty="0">
                <a:solidFill>
                  <a:srgbClr val="92D050"/>
                </a:solidFill>
                <a:latin typeface="Times New Roman" panose="02020603050405020304" pitchFamily="18" charset="0"/>
              </a:rPr>
              <a:t>		</a:t>
            </a:r>
            <a:r>
              <a:rPr lang="es-ES" sz="2800" b="0" i="0" u="none" strike="noStrike" baseline="30000" dirty="0">
                <a:solidFill>
                  <a:srgbClr val="92D050"/>
                </a:solidFill>
                <a:latin typeface="Arial" panose="020B0604020202020204" pitchFamily="34" charset="0"/>
              </a:rPr>
              <a:t>X64</a:t>
            </a:r>
            <a:r>
              <a:rPr lang="es-ES" sz="2800" b="0" i="0" u="none" strike="noStrike" baseline="30000" dirty="0">
                <a:solidFill>
                  <a:srgbClr val="92D050"/>
                </a:solidFill>
                <a:latin typeface="Times New Roman" panose="02020603050405020304" pitchFamily="18" charset="0"/>
              </a:rPr>
              <a:t>		</a:t>
            </a:r>
            <a:r>
              <a:rPr lang="es-ES" sz="2800" b="0" i="0" u="none" strike="noStrike" baseline="30000" dirty="0">
                <a:solidFill>
                  <a:srgbClr val="92D050"/>
                </a:solidFill>
                <a:latin typeface="Arial" panose="020B0604020202020204" pitchFamily="34" charset="0"/>
              </a:rPr>
              <a:t>Y14</a:t>
            </a:r>
            <a:r>
              <a:rPr lang="es-ES" sz="2800" b="0" i="0" u="none" strike="noStrike" baseline="30000" dirty="0">
                <a:solidFill>
                  <a:srgbClr val="92D050"/>
                </a:solidFill>
                <a:latin typeface="Times New Roman" panose="02020603050405020304" pitchFamily="18" charset="0"/>
              </a:rPr>
              <a:t>		</a:t>
            </a:r>
            <a:r>
              <a:rPr lang="es-ES" sz="2800" b="0" i="0" u="none" strike="noStrike" baseline="30000" dirty="0">
                <a:solidFill>
                  <a:srgbClr val="92D050"/>
                </a:solidFill>
                <a:latin typeface="Arial" panose="020B0604020202020204" pitchFamily="34" charset="0"/>
              </a:rPr>
              <a:t>Y44.4</a:t>
            </a:r>
            <a:endParaRPr lang="es-ES" sz="2800" b="0" i="0" u="none" strike="noStrike" baseline="0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endParaRPr lang="en-AU" dirty="0"/>
          </a:p>
          <a:p>
            <a:r>
              <a:rPr lang="en-AU" dirty="0"/>
              <a:t>Assign first a chapter 19 code, followed by ONE code from the external cause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7857C-1313-1741-D793-DC4ABB2E29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8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3D88E5-4E4A-E233-24CE-9FB479204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External cause - accidental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9822-35A0-E4CF-5737-F698F5384D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400" y="1843201"/>
            <a:ext cx="11429999" cy="5112568"/>
          </a:xfrm>
        </p:spPr>
        <p:txBody>
          <a:bodyPr>
            <a:normAutofit/>
          </a:bodyPr>
          <a:lstStyle/>
          <a:p>
            <a:pPr marL="982663" indent="-265113">
              <a:buFont typeface="Arial" panose="020B0604020202020204" pitchFamily="34" charset="0"/>
              <a:buChar char="•"/>
            </a:pPr>
            <a:r>
              <a:rPr lang="en-US" sz="4000" b="0" i="0" u="none" strike="noStrike" baseline="30000" dirty="0">
                <a:solidFill>
                  <a:srgbClr val="000000"/>
                </a:solidFill>
              </a:rPr>
              <a:t>accidental overdose of drug</a:t>
            </a:r>
          </a:p>
          <a:p>
            <a:pPr marL="982663" indent="-265113">
              <a:buFont typeface="Arial" panose="020B0604020202020204" pitchFamily="34" charset="0"/>
              <a:buChar char="•"/>
            </a:pPr>
            <a:r>
              <a:rPr lang="en-US" sz="4000" b="0" i="0" u="none" strike="noStrike" baseline="30000" dirty="0">
                <a:solidFill>
                  <a:srgbClr val="000000"/>
                </a:solidFill>
              </a:rPr>
              <a:t>wrong drug given or taken in error</a:t>
            </a:r>
            <a:endParaRPr lang="en-US" sz="4000" b="0" i="0" u="none" strike="noStrike" baseline="0" dirty="0">
              <a:solidFill>
                <a:srgbClr val="000000"/>
              </a:solidFill>
            </a:endParaRPr>
          </a:p>
          <a:p>
            <a:pPr marL="982663" indent="-265113">
              <a:buFont typeface="Arial" panose="020B0604020202020204" pitchFamily="34" charset="0"/>
              <a:buChar char="•"/>
            </a:pPr>
            <a:r>
              <a:rPr lang="en-AU" sz="4000" b="0" i="0" u="none" strike="noStrike" baseline="30000" dirty="0">
                <a:solidFill>
                  <a:srgbClr val="000000"/>
                </a:solidFill>
              </a:rPr>
              <a:t>drug taken inadvertently</a:t>
            </a:r>
            <a:endParaRPr lang="en-AU" sz="4000" b="0" i="0" u="none" strike="noStrike" baseline="0" dirty="0">
              <a:solidFill>
                <a:srgbClr val="000000"/>
              </a:solidFill>
            </a:endParaRPr>
          </a:p>
          <a:p>
            <a:pPr marL="982663" indent="-265113">
              <a:buFont typeface="Arial" panose="020B0604020202020204" pitchFamily="34" charset="0"/>
              <a:buChar char="•"/>
            </a:pPr>
            <a:r>
              <a:rPr lang="en-US" sz="4000" b="0" i="0" u="none" strike="noStrike" baseline="30000" dirty="0">
                <a:solidFill>
                  <a:srgbClr val="000000"/>
                </a:solidFill>
              </a:rPr>
              <a:t>accidents in the use of drugs, medicaments and biological substances in medical and surgical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DD193-CD37-5F48-A1EC-A435F184A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1721"/>
      </p:ext>
    </p:extLst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1190</Words>
  <Application>Microsoft Office PowerPoint</Application>
  <PresentationFormat>Widescreen</PresentationFormat>
  <Paragraphs>206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</vt:lpstr>
      <vt:lpstr>Georgia</vt:lpstr>
      <vt:lpstr>Times New Roman</vt:lpstr>
      <vt:lpstr>Pitchbook</vt:lpstr>
      <vt:lpstr>PowerPoint Presentation</vt:lpstr>
      <vt:lpstr>Prepared by:  Anna Coote &amp; Heather Grain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Prepared by:  Anna Coote &amp; Heather Grain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Anna Coote</cp:lastModifiedBy>
  <cp:revision>187</cp:revision>
  <dcterms:created xsi:type="dcterms:W3CDTF">2020-08-15T04:34:47Z</dcterms:created>
  <dcterms:modified xsi:type="dcterms:W3CDTF">2022-10-24T21:47:30Z</dcterms:modified>
</cp:coreProperties>
</file>