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297" r:id="rId2"/>
    <p:sldId id="358" r:id="rId3"/>
    <p:sldId id="428" r:id="rId4"/>
    <p:sldId id="435" r:id="rId5"/>
    <p:sldId id="436" r:id="rId6"/>
    <p:sldId id="437" r:id="rId7"/>
    <p:sldId id="438" r:id="rId8"/>
    <p:sldId id="439" r:id="rId9"/>
    <p:sldId id="461" r:id="rId10"/>
    <p:sldId id="440" r:id="rId11"/>
    <p:sldId id="441" r:id="rId12"/>
    <p:sldId id="462" r:id="rId13"/>
    <p:sldId id="443" r:id="rId14"/>
    <p:sldId id="444" r:id="rId15"/>
    <p:sldId id="445" r:id="rId16"/>
    <p:sldId id="446" r:id="rId17"/>
    <p:sldId id="447" r:id="rId18"/>
    <p:sldId id="463" r:id="rId19"/>
    <p:sldId id="448" r:id="rId20"/>
    <p:sldId id="451" r:id="rId21"/>
    <p:sldId id="453" r:id="rId22"/>
    <p:sldId id="454" r:id="rId23"/>
    <p:sldId id="455" r:id="rId24"/>
    <p:sldId id="568" r:id="rId25"/>
    <p:sldId id="46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9" autoAdjust="0"/>
    <p:restoredTop sz="71069" autoAdjust="0"/>
  </p:normalViewPr>
  <p:slideViewPr>
    <p:cSldViewPr snapToGrid="0">
      <p:cViewPr varScale="1">
        <p:scale>
          <a:sx n="92" d="100"/>
          <a:sy n="92" d="100"/>
        </p:scale>
        <p:origin x="696" y="90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232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primary malignancy that overlaps the boundaries of two or more subcategories within a three character category, and whose site of origin cannot be established, is classified to the fourth character subcategory '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8'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most cases.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Note the difference between “spread of a primary” and “metastasis” and “contiguous site”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85689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 for example stomach c16  and small intestine c17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eg.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partoic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C07 and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jsublingual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C08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Emphasis the difference between “within a 3-character category, and more than 1 3-character category.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2701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ACS 0044</a:t>
            </a:r>
          </a:p>
          <a:p>
            <a:r>
              <a:rPr lang="en-AU" dirty="0"/>
              <a:t>Note change from “chemotherapy” to “pharmacotherapy”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0479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-09 in 6</a:t>
            </a:r>
            <a:r>
              <a:rPr lang="en-AU" baseline="30000" dirty="0"/>
              <a:t>th</a:t>
            </a:r>
            <a:r>
              <a:rPr lang="en-AU" dirty="0"/>
              <a:t> is now -19 in 11</a:t>
            </a:r>
            <a:r>
              <a:rPr lang="en-AU" baseline="30000" dirty="0"/>
              <a:t>th</a:t>
            </a:r>
            <a:r>
              <a:rPr lang="en-AU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84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32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468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Adenocarcinoma of colon</a:t>
            </a:r>
          </a:p>
          <a:p>
            <a:r>
              <a:rPr lang="en-AU" dirty="0"/>
              <a:t>M8140/3 documents the adenocarcinoma</a:t>
            </a:r>
          </a:p>
          <a:p>
            <a:r>
              <a:rPr lang="en-AU" dirty="0"/>
              <a:t>C18 documents the SITE of the adenocarcinoma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5215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1</a:t>
            </a:r>
            <a:r>
              <a:rPr lang="en-AU" sz="1800" baseline="300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Lead Term is the morphology not the site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demonstrate using lead term cancer and point out the note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Demonstrate using adenocarcinoma, and adenoma.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Demonstrate neoplasm table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509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Note: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eg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both transitional cell (</a:t>
            </a:r>
            <a:r>
              <a:rPr lang="en-AU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M8120/3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and epidermoid (M8070/3)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Eg.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adenoca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/3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high grade intraepithelial neoplasm /2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746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Hence if a case involves squamous cell carcinoma of the face, the arm, the chest and the back, code all of the site codes and THEN enter the Morphology code.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8410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primary malignancy should be coded as a current condition if the episode of care is for: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AU" sz="1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 pretty much in most circumstances where treatment involves a primary or secondary neoplasm, it will meet the requirements for coding in ACS 0236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PERSONAL HISTORY: only if relevant / meets ACS 0002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Refer to ACS 0052 Same-day endoscopy – surveillance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Treatment complications: bowel obstruction due to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Seizure due to ca brain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4498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demonstrate with “acromion process” and “arm”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the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histopath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will indicate if a neoplasm is of a skin specimen.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3927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2014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A003F567-5B6A-4348-8909-CBD7395B26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5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6"/>
            <a:ext cx="8077200" cy="486294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pic>
        <p:nvPicPr>
          <p:cNvPr id="3074" name="Picture 2" descr="http://t1.gstatic.com/images?q=tbn:ANd9GcSiLVdJHJsbYM9Tu55LwJ-RR_d52qUYdljZCyNBefPjS7HkL8N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516" y="-1"/>
            <a:ext cx="5179525" cy="6914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438628" y="2089109"/>
            <a:ext cx="12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Waratah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‹</a:t>
            </a:r>
          </a:p>
        </p:txBody>
      </p:sp>
    </p:spTree>
    <p:extLst>
      <p:ext uri="{BB962C8B-B14F-4D97-AF65-F5344CB8AC3E}">
        <p14:creationId xmlns:p14="http://schemas.microsoft.com/office/powerpoint/2010/main" val="168039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72405B-CC4C-0141-A119-66027FA9F8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Sequencing morphology and site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BAAF5-552D-7C4D-995C-224C98ED23F9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7175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site code comes first, followed by the morphology code.  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If there is more than one site code, the morphology code comes </a:t>
            </a:r>
            <a:r>
              <a:rPr lang="en-A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 of the site codes to which it refers.   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For example: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  <a:tabLst>
                <a:tab pos="1530350" algn="l"/>
              </a:tabLs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C44.3 	malignant neoplasm of skin of face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C44.4 	malignant neoplasm of skin of neck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C44.5 	malignant neoplasm of skin of trunk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M8070/3 	Squamous cell carcinoma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E0E9F-3737-3989-122E-14ED7386495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64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06BEFA-7F73-2E92-036C-52CA21E9BD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Current primary malignancy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6255C-6E57-CA05-7269-34222855792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lvl="0" indent="187325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Diagnosis or treatment of the primary malignancy, in any of the following circumstances:</a:t>
            </a:r>
          </a:p>
          <a:p>
            <a:pPr marL="901700" lvl="1" indent="187325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Initial diagnosis of the primary malignancy</a:t>
            </a:r>
          </a:p>
          <a:p>
            <a:pPr marL="901700" lvl="1" indent="187325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Treatment of complications of the malignancy</a:t>
            </a:r>
          </a:p>
          <a:p>
            <a:pPr marL="901700" lvl="1" indent="187325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Operative intervention to remove the malignancy</a:t>
            </a:r>
          </a:p>
          <a:p>
            <a:pPr marL="901700" lvl="1" indent="187325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Medical care relating to the malignancy, including palliative care.</a:t>
            </a:r>
          </a:p>
          <a:p>
            <a:pPr marL="901700" lvl="1" indent="187325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Recurrence of a primary malignancy previously eradicated from the same organ or tissue.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7B5DE-87C9-8A59-F9E0-D318FEB202C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1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B32022-738A-EF1B-4A22-0B05536189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Current primary malignancy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F5F3D-E7F9-6A54-8B0E-95E90CCC86C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918120"/>
            <a:ext cx="11429999" cy="5112568"/>
          </a:xfrm>
        </p:spPr>
        <p:txBody>
          <a:bodyPr/>
          <a:lstStyle/>
          <a:p>
            <a:pPr marL="1347788" lvl="0" indent="265113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diagnosis or treatment of a secondary (metastatic) neoplasm,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347788" lvl="0" indent="265113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treatment aimed at stopping progression of the neoplasm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12900" lvl="0" indent="-265113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treatment of a non-malignant condition, when the neoplasm is a comorbidity that meets the criteria in </a:t>
            </a:r>
            <a:r>
              <a:rPr lang="en-AU" sz="28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Ñ</a:t>
            </a:r>
            <a:r>
              <a:rPr lang="en-AU" sz="2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ACS 0002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347788" lvl="0" indent="265113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dental clearance prior to radiotherapy.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98DC8-2AD0-52AE-B395-C96B097C51E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61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3169AC-16F8-1661-598F-96B53D1D29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6400" y="381000"/>
            <a:ext cx="11430000" cy="869576"/>
          </a:xfrm>
        </p:spPr>
        <p:txBody>
          <a:bodyPr/>
          <a:lstStyle/>
          <a:p>
            <a:r>
              <a:rPr lang="en-AU" dirty="0"/>
              <a:t>Notes for the Neoplasm Table – </a:t>
            </a:r>
            <a:r>
              <a:rPr lang="en-AU" sz="6000" dirty="0"/>
              <a:t>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99B83-0266-8822-BD73-8DC0427D7DA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267162"/>
            <a:ext cx="11429999" cy="511256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Point 3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021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site is marked with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sign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#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neoplasm is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squamous cell carcinoma (SCC) or an epidermoid carcinoma</a:t>
            </a:r>
            <a:endParaRPr lang="en-AU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assign as a malignant neoplasm of skin of the site.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021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site is marked with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sign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#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neoplasm is a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papilloma</a:t>
            </a:r>
            <a:endParaRPr lang="en-AU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assign as a benign neoplasm of skin of the site.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678B-3C78-0D20-E791-51B80E1F85A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909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72405B-CC4C-0141-A119-66027FA9F8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6400" y="381000"/>
            <a:ext cx="11430000" cy="743744"/>
          </a:xfrm>
        </p:spPr>
        <p:txBody>
          <a:bodyPr/>
          <a:lstStyle/>
          <a:p>
            <a:r>
              <a:rPr lang="en-AU" dirty="0"/>
              <a:t>Notes for the Neoplasm Table – </a:t>
            </a:r>
            <a:r>
              <a:rPr lang="en-AU" sz="4000" b="0" i="0" u="none" strike="noStrike" baseline="0" dirty="0">
                <a:solidFill>
                  <a:srgbClr val="FF0000"/>
                </a:solidFill>
                <a:latin typeface="Wingdings" panose="05000000000000000000" pitchFamily="2" charset="2"/>
              </a:rPr>
              <a:t>u</a:t>
            </a:r>
            <a:r>
              <a:rPr lang="en-AU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BAAF5-552D-7C4D-995C-224C98ED23F9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Point 4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63538" indent="31750">
              <a:lnSpc>
                <a:spcPct val="107000"/>
              </a:lnSpc>
              <a:spcAft>
                <a:spcPts val="800"/>
              </a:spcAft>
              <a:tabLst>
                <a:tab pos="363538" algn="l"/>
              </a:tabLst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site is marked with the sign </a:t>
            </a:r>
            <a:r>
              <a:rPr lang="en-AU" sz="24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u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neoplasm is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carcinoma or adenocarcinoma</a:t>
            </a:r>
            <a:endParaRPr lang="en-AU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assign as a metastatic neoplasm .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021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site is marked with the sign </a:t>
            </a:r>
            <a:r>
              <a:rPr lang="en-AU" sz="24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u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neoplasm is intraosseous or </a:t>
            </a:r>
            <a:r>
              <a:rPr lang="en-AU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odondogenic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carcinoma or adenocarcinoma</a:t>
            </a:r>
            <a:endParaRPr lang="en-AU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assign as a primary  neoplasm .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E0E9F-3737-3989-122E-14ED7386495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91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B1C60A5-0148-2064-DD09-6BB76BD8A5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Contiguous sites – same 3 digit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BA1F9-C62E-AFBF-4650-DBB261555A5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54133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Adenocarcinoma of the caecum and appendix: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133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541338">
              <a:lnSpc>
                <a:spcPct val="107000"/>
              </a:lnSpc>
              <a:spcAft>
                <a:spcPts val="800"/>
              </a:spcAft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Three character category C18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8335" indent="252095">
              <a:lnSpc>
                <a:spcPct val="107000"/>
              </a:lnSpc>
              <a:spcAft>
                <a:spcPts val="800"/>
              </a:spcAft>
              <a:tabLst>
                <a:tab pos="1530350" algn="l"/>
              </a:tabLst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C18.0	Caecum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8335" indent="252095">
              <a:lnSpc>
                <a:spcPct val="107000"/>
              </a:lnSpc>
              <a:spcAft>
                <a:spcPts val="800"/>
              </a:spcAft>
              <a:tabLst>
                <a:tab pos="1530350" algn="l"/>
              </a:tabLst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C18.1	Appendix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8335" indent="252095">
              <a:lnSpc>
                <a:spcPct val="107000"/>
              </a:lnSpc>
              <a:spcAft>
                <a:spcPts val="800"/>
              </a:spcAft>
              <a:tabLst>
                <a:tab pos="1530350" algn="l"/>
              </a:tabLst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C18.8	Overlapping lesion of colon 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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contiguous site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3D700-D393-D71C-A003-F66476D4568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31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Contiguous sites – 2 or more three-character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sites of two or more three-character categories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C08.8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lesion of major salivary glands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(C07-C08.1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C14.8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lesion of lip, oral cavity and pharynx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(C00-C14.2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C21.8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lesion of rectum, anus and anal canal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(C20-C21.2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C24.8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lesion of biliary tract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C26.8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Overlapping lesion of digestive system</a:t>
            </a:r>
          </a:p>
          <a:p>
            <a:pPr marL="929005" indent="-46101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AU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Etc.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153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B1C60A5-0148-2064-DD09-6BB76BD8A5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Pharmacotherapy for neoplasm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BA1F9-C62E-AFBF-4650-DBB261555A5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day-stay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admission for pharmacotherapy for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PDx is Z51.1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code for the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78013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multiday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admission for pharmacotherapy for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PDx is the condition requiring treatment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 ONCE only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3D700-D393-D71C-A003-F66476D4568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1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387EB1E-F01D-BD4F-3B25-540BBFA090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Pharmacotherapy for non-neoplastic 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CD366-DC2F-2EBF-2468-0E0A1DAAFEDB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admission for pharmacotherapy for </a:t>
            </a:r>
            <a:r>
              <a:rPr lang="en-A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non-neoplastic condition</a:t>
            </a:r>
            <a:endParaRPr lang="en-AU" sz="2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PDx is the condition requiring treatment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 ONCE only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treatment for </a:t>
            </a:r>
            <a:r>
              <a:rPr lang="en-A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neoplasm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a </a:t>
            </a:r>
            <a:r>
              <a:rPr lang="en-A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 anti-neoplastic agent</a:t>
            </a:r>
            <a:endParaRPr lang="en-AU" sz="2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 is administration of an anti-neoplastic agent</a:t>
            </a: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8E1F36-D691-9B8E-061D-F8BEF87911F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54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ACHI codes for pharmacotherapy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the Lead Term: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>
              <a:lnSpc>
                <a:spcPct val="120000"/>
              </a:lnSpc>
              <a:spcBef>
                <a:spcPts val="0"/>
              </a:spcBef>
            </a:pPr>
            <a:r>
              <a:rPr lang="en-A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Pharmacotherapy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>
              <a:lnSpc>
                <a:spcPct val="120000"/>
              </a:lnSpc>
              <a:spcBef>
                <a:spcPts val="0"/>
              </a:spcBef>
            </a:pPr>
            <a:r>
              <a:rPr lang="en-A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enteral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96202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intra-arterial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96196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intracavitary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96201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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BCG into the bladder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intramuscular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96197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intrathecal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96198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intravenous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96199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 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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infusion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oral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96203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 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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coded in 11</a:t>
            </a:r>
            <a:r>
              <a:rPr lang="en-AU" sz="180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A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edition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specified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96205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subcutaneous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96200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1755" indent="558800">
              <a:lnSpc>
                <a:spcPct val="120000"/>
              </a:lnSpc>
              <a:spcBef>
                <a:spcPts val="0"/>
              </a:spcBef>
              <a:tabLst>
                <a:tab pos="215900" algn="l"/>
                <a:tab pos="288290" algn="l"/>
                <a:tab pos="431800" algn="l"/>
                <a:tab pos="504190" algn="l"/>
                <a:tab pos="575945" algn="l"/>
                <a:tab pos="648335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via vascular access device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96199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sz="1800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1920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 a patient receives pharmacotherapy for a neoplasm or neoplasm (treatment) related condition multiple times during an episode of care, and the same ACHI code applies, </a:t>
            </a: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assign the ACHI code once only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04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22617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Oncology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0229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day-stay admission for Radiotherapy for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034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PDx is Z51.0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code for the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multiday admission for pharmacotherapy for neoplasm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034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PDx is the condition requiring treatment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ACHI code ONCE only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51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Complications associated with Oncology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141069" y="1516832"/>
            <a:ext cx="11429999" cy="511256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Adverse effect of chemotherapy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Adverse effect of radiotherapy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Neutropenia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Neoplastic fracture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339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Adverse effect of chemotherapy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Adverse effects may include nausea and vomiting, neutropenia, opportunistic infections, etc.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 to the Table of Drugs and use the Lead Term:</a:t>
            </a: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Antineoplastic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chose the code from the last column “Adverse effect in therapeutic use”</a:t>
            </a:r>
          </a:p>
          <a:p>
            <a:pPr marL="806450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followed by the place of occurrence code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68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57D87C-4A48-B58E-7B44-9AA9BC4C7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Adverse effect of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9E7D-249C-06A9-574E-705C1DE06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Lead Term for the adverse effect of radiotherapy is in the ICD-10-AM Disease Index, </a:t>
            </a:r>
          </a:p>
          <a:p>
            <a:pPr marL="982663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Effect, adverse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82663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radiotherapy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Lead Term for the External Causes.</a:t>
            </a:r>
          </a:p>
          <a:p>
            <a:pPr marL="982663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Complication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82663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radiological procedure or therapy</a:t>
            </a:r>
          </a:p>
          <a:p>
            <a:pPr marL="982663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followed by the place of occurrence code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BA5-294E-B325-7B9A-AE8063D264C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272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1"/>
            <a:ext cx="8077200" cy="755073"/>
          </a:xfrm>
        </p:spPr>
        <p:txBody>
          <a:bodyPr>
            <a:normAutofit/>
          </a:bodyPr>
          <a:lstStyle/>
          <a:p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2222500" y="3537641"/>
            <a:ext cx="8077200" cy="486294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18476" y="6144771"/>
            <a:ext cx="3971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Sturt’s</a:t>
            </a:r>
            <a:r>
              <a:rPr lang="en-US" dirty="0"/>
              <a:t> desert pea</a:t>
            </a:r>
            <a:endParaRPr lang="en-GB" dirty="0"/>
          </a:p>
        </p:txBody>
      </p:sp>
      <p:pic>
        <p:nvPicPr>
          <p:cNvPr id="1026" name="Picture 2" descr="http://t1.gstatic.com/images?q=tbn:ANd9GcTffsw9AVjyveyh_ZOdv5WWoa22qfADC0VsfhJ-i-xJ-FHQZAe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111" y="1264228"/>
            <a:ext cx="6485751" cy="485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02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22617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Oncology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25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118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3169AC-16F8-1661-598F-96B53D1D29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for Oncology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99B83-0266-8822-BD73-8DC0427D7DA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912469" y="1516832"/>
            <a:ext cx="11429999" cy="5112568"/>
          </a:xfrm>
        </p:spPr>
        <p:txBody>
          <a:bodyPr/>
          <a:lstStyle/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ACS 0236 Neoplasm coding and sequencing</a:t>
            </a:r>
          </a:p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ACS 0233 Morphology</a:t>
            </a:r>
          </a:p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ACS 0239 Metastases</a:t>
            </a:r>
          </a:p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ACS 0234 Contiguous sites</a:t>
            </a:r>
          </a:p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ACS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0229 Radiotherapy</a:t>
            </a:r>
          </a:p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ACS 0044 Pharmacotherapy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678B-3C78-0D20-E791-51B80E1F85A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2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72405B-CC4C-0141-A119-66027FA9F8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Oncology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BAAF5-552D-7C4D-995C-224C98ED23F9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Two codes are required for neoplasms.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AU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site code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35100" lvl="0" indent="-176213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indicates where the neoplasm has occurred in the body, </a:t>
            </a:r>
          </a:p>
          <a:p>
            <a:pPr marL="1435100" lvl="0" indent="-176213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indicates whether the cancer in this site is malignant primary, malignant secondary, in-situ, or benign.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morphology code - </a:t>
            </a: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commonly called the M code</a:t>
            </a:r>
          </a:p>
          <a:p>
            <a:pPr marL="1435100" lvl="0" indent="-265113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indicates the histological type of the neoplasm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E0E9F-3737-3989-122E-14ED7386495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022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06BEFA-7F73-2E92-036C-52CA21E9BD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The Oncology coding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6255C-6E57-CA05-7269-34222855792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Lead term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 the name of the type of neoplasm, or the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morphology</a:t>
            </a: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Assign the morphology code</a:t>
            </a: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the index there will be a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see also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instruction</a:t>
            </a: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Follow the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see also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instruction and use the 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Neoplasm 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will take you to the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Neoplasm Table</a:t>
            </a: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the Neoplasm Table find the relevant </a:t>
            </a: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body part </a:t>
            </a:r>
          </a:p>
          <a:p>
            <a:pPr marL="342900" lvl="0" indent="285750">
              <a:lnSpc>
                <a:spcPct val="107000"/>
              </a:lnSpc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Find the code in the relevant column:</a:t>
            </a:r>
          </a:p>
          <a:p>
            <a:pPr marL="982663" lvl="0" indent="18732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Malignant primary</a:t>
            </a:r>
          </a:p>
          <a:p>
            <a:pPr marL="982663" lvl="0" indent="18732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Malignant secondary</a:t>
            </a:r>
          </a:p>
          <a:p>
            <a:pPr marL="982663" lvl="0" indent="18732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situ</a:t>
            </a:r>
          </a:p>
          <a:p>
            <a:pPr marL="982663" lvl="0" indent="18732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Benign</a:t>
            </a:r>
          </a:p>
          <a:p>
            <a:pPr marL="982663" lvl="0" indent="187325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Uncertain or unknown behaviour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7B5DE-87C9-8A59-F9E0-D318FEB202C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F5DDD1-5048-A5A2-0EB8-F6F7E69C77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Morphology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194BA-D8E0-F110-7907-902A96E699A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/0	Benign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/1	Uncertain whether benign or malignant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/2	carcinoma in situ (intraepithelial, noninfiltrating, </a:t>
            </a:r>
            <a:r>
              <a:rPr lang="en-AU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noninvasive</a:t>
            </a: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/3	Malignant, primary site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/6	Malignant metastatic/secondary site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/9	Malignant, uncertain whether primary or metastatic site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B2BF4C-0ACC-7194-2518-FD6F86327F3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45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3169AC-16F8-1661-598F-96B53D1D29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Morphology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99B83-0266-8822-BD73-8DC0427D7DA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1076325" indent="-358775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	Assign a morphology code directly after the neoplasm code to which it applies. 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717550">
              <a:lnSpc>
                <a:spcPct val="107000"/>
              </a:lnSpc>
              <a:spcAft>
                <a:spcPts val="800"/>
              </a:spcAft>
              <a:tabLst>
                <a:tab pos="1079500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	A morphology code is never assigned as principal diagnosis.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6325" indent="-358775">
              <a:lnSpc>
                <a:spcPct val="107000"/>
              </a:lnSpc>
              <a:spcAft>
                <a:spcPts val="800"/>
              </a:spcAft>
              <a:tabLst>
                <a:tab pos="1079500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	The behaviour of the neoplasm is indicated by the last digit of the morphology code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1563" indent="-354013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	Where documentation does not specify whether a malignant neoplasm is primary or secondary morphology, 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default to primary /3.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678B-3C78-0D20-E791-51B80E1F85A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88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E98154-AC81-4D11-C165-AF8CF748DE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Multiple morphological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6D61-4890-EB28-6143-87465709CBA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669232"/>
            <a:ext cx="11429999" cy="5112568"/>
          </a:xfrm>
        </p:spPr>
        <p:txBody>
          <a:bodyPr/>
          <a:lstStyle/>
          <a:p>
            <a:pPr marL="806450" indent="-174625">
              <a:lnSpc>
                <a:spcPct val="107000"/>
              </a:lnSpc>
              <a:spcAft>
                <a:spcPts val="800"/>
              </a:spcAft>
            </a:pPr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morphology codes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select the higher number as it is usually more specific (see Example 1).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 indent="-174625"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behaviours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assign a morphology code for the most invasive neoplasm behaviour (see Example 2).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 indent="-174625">
              <a:lnSpc>
                <a:spcPct val="107000"/>
              </a:lnSpc>
              <a:spcAft>
                <a:spcPts val="800"/>
              </a:spcAft>
            </a:pP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</a:t>
            </a: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morphology and behaviour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the same lesion, assign a morphology code for the most invasive neoplasm behaviour.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4BDD6-0DAA-2671-B5E2-B53E5FAE87E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19132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4644</TotalTime>
  <Words>1693</Words>
  <Application>Microsoft Office PowerPoint</Application>
  <PresentationFormat>Widescreen</PresentationFormat>
  <Paragraphs>261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Century</vt:lpstr>
      <vt:lpstr>Courier New</vt:lpstr>
      <vt:lpstr>Georgia</vt:lpstr>
      <vt:lpstr>Symbol</vt:lpstr>
      <vt:lpstr>Wingdings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183</cp:revision>
  <dcterms:created xsi:type="dcterms:W3CDTF">2020-08-15T04:34:47Z</dcterms:created>
  <dcterms:modified xsi:type="dcterms:W3CDTF">2022-10-24T21:43:42Z</dcterms:modified>
</cp:coreProperties>
</file>