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33"/>
  </p:notesMasterIdLst>
  <p:sldIdLst>
    <p:sldId id="454" r:id="rId3"/>
    <p:sldId id="450" r:id="rId4"/>
    <p:sldId id="428" r:id="rId5"/>
    <p:sldId id="382" r:id="rId6"/>
    <p:sldId id="414" r:id="rId7"/>
    <p:sldId id="411" r:id="rId8"/>
    <p:sldId id="366" r:id="rId9"/>
    <p:sldId id="379" r:id="rId10"/>
    <p:sldId id="451" r:id="rId11"/>
    <p:sldId id="452" r:id="rId12"/>
    <p:sldId id="392" r:id="rId13"/>
    <p:sldId id="367" r:id="rId14"/>
    <p:sldId id="448" r:id="rId15"/>
    <p:sldId id="370" r:id="rId16"/>
    <p:sldId id="371" r:id="rId17"/>
    <p:sldId id="372" r:id="rId18"/>
    <p:sldId id="368" r:id="rId19"/>
    <p:sldId id="369" r:id="rId20"/>
    <p:sldId id="373" r:id="rId21"/>
    <p:sldId id="374" r:id="rId22"/>
    <p:sldId id="449" r:id="rId23"/>
    <p:sldId id="444" r:id="rId24"/>
    <p:sldId id="376" r:id="rId25"/>
    <p:sldId id="435" r:id="rId26"/>
    <p:sldId id="380" r:id="rId27"/>
    <p:sldId id="393" r:id="rId28"/>
    <p:sldId id="409" r:id="rId29"/>
    <p:sldId id="410" r:id="rId30"/>
    <p:sldId id="381" r:id="rId31"/>
    <p:sldId id="453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30" autoAdjust="0"/>
    <p:restoredTop sz="73856" autoAdjust="0"/>
  </p:normalViewPr>
  <p:slideViewPr>
    <p:cSldViewPr snapToGrid="0">
      <p:cViewPr varScale="1">
        <p:scale>
          <a:sx n="96" d="100"/>
          <a:sy n="96" d="100"/>
        </p:scale>
        <p:origin x="582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18D5F2-8582-48B9-8850-E41D64AA1CC0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40B4B-5DB3-4F2B-B8E7-CB64D1BC65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8437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5766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I find it useful to create “IF THEN” statements to help to explain the standards.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IF THEN </a:t>
            </a:r>
            <a:r>
              <a:rPr lang="en-AU" dirty="0" err="1"/>
              <a:t>Eg.</a:t>
            </a:r>
            <a:r>
              <a:rPr lang="en-AU" dirty="0"/>
              <a:t> delivered O80 then the codes for failure to progress, for  prolonged labour, for perineal tear.  Don’t forget Z37.- and then the procedure codes.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49660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For every rule there’s an exception…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478399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Principal Diagnosis code for a single spontaneous normal delivery is </a:t>
            </a:r>
            <a:r>
              <a:rPr lang="en-US" sz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O80.</a:t>
            </a:r>
            <a:endParaRPr lang="en-AU" sz="1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So lets have a look at some of these codes starting with O80.  These are  the conditions that may be present for O80 to be assigned.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01446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More conditions where O80 applies.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62092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O80 is not assigned for 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40126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A procedure code for delivery must also be assigned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So let’s look at the ACHI codes for delivery.   This is the list of ACHI codes in the ACHI index for deliveries.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65136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72202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Coding the procedures for forceps delivery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65580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77643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ACHI Lead Term is Caesarean, Note that in 10</a:t>
            </a:r>
            <a:r>
              <a:rPr lang="en-AU" sz="1200" kern="1200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</a:t>
            </a:r>
            <a:r>
              <a:rPr lang="en-A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there is now a default code. – new code 16520-04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Note that there is no  “elective” option, which is now the default.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3825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74646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ACHI Lead Term is Caesarean, Note that in 11</a:t>
            </a:r>
            <a:r>
              <a:rPr lang="en-AU" sz="1200" kern="1200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</a:t>
            </a:r>
            <a:r>
              <a:rPr lang="en-A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there is now a default code. – new code 16520-04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Note that there is no  “elective” option, which is now the default.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888171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The code O83 is used for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874032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O83 is a new code in 10</a:t>
            </a:r>
            <a:r>
              <a:rPr lang="en-AU" baseline="30000" dirty="0"/>
              <a:t>th</a:t>
            </a:r>
            <a:r>
              <a:rPr lang="en-AU" dirty="0"/>
              <a:t> 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756959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This is another new code that is not in 6</a:t>
            </a:r>
            <a:r>
              <a:rPr lang="en-AU" baseline="30000" dirty="0"/>
              <a:t>th</a:t>
            </a:r>
            <a:r>
              <a:rPr lang="en-AU" dirty="0"/>
              <a:t> edition.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1" u="none" strike="noStrike" baseline="30000" dirty="0">
                <a:solidFill>
                  <a:srgbClr val="000000"/>
                </a:solidFill>
              </a:rPr>
              <a:t>Use additional code from category </a:t>
            </a:r>
            <a:r>
              <a:rPr lang="en-US" sz="1200" b="0" i="1" u="none" strike="noStrike" baseline="30000" dirty="0">
                <a:solidFill>
                  <a:srgbClr val="020202"/>
                </a:solidFill>
              </a:rPr>
              <a:t>O30</a:t>
            </a:r>
            <a:r>
              <a:rPr lang="en-US" sz="1200" b="0" i="1" u="none" strike="noStrike" baseline="30000" dirty="0">
                <a:solidFill>
                  <a:srgbClr val="000000"/>
                </a:solidFill>
              </a:rPr>
              <a:t>.- to identify multiple gestation.</a:t>
            </a:r>
            <a:endParaRPr lang="en-US" sz="1200" b="0" i="1" u="none" strike="noStrike" baseline="0" dirty="0">
              <a:solidFill>
                <a:srgbClr val="000000"/>
              </a:solidFill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426991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An example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AU" dirty="0"/>
              <a:t>Delivery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AU" dirty="0"/>
              <a:t>Tear, - perineum, - - complicating delivery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AU" dirty="0"/>
              <a:t>Outcome of delivery, - single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AU" dirty="0"/>
              <a:t>Delivery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AU" dirty="0"/>
              <a:t>Repair, - obstetric laceration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42691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Another example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AU" dirty="0"/>
              <a:t>Delivery, - vacuum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AU" dirty="0"/>
              <a:t>Outcome of delivery, - single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AU" dirty="0"/>
              <a:t>Delivery, -  vacuum assisted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AU" dirty="0"/>
              <a:t>Anaesthesia, -  neuraxial block, - - during labour, - - - and delivery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39488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0" lang="en-US" sz="1200" b="0" i="0" u="none" strike="noStrike" baseline="300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Assignment of codes for 'elective' or 'emergency' caesarean section is based on documentation of these terms in the clinical record.</a:t>
            </a:r>
          </a:p>
          <a:p>
            <a:pPr marL="0" indent="0"/>
            <a:r>
              <a:rPr kumimoji="0" lang="en-US" sz="1200" b="0" i="0" u="none" strike="noStrike" baseline="300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Where neither of these terms are documented, assign an appropriate code for 'elective’.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 err="1"/>
              <a:t>Anoter</a:t>
            </a:r>
            <a:r>
              <a:rPr lang="en-AU" dirty="0"/>
              <a:t> example</a:t>
            </a:r>
          </a:p>
          <a:p>
            <a:pPr marL="228600" indent="-228600">
              <a:buFont typeface="+mj-lt"/>
              <a:buAutoNum type="arabicPeriod"/>
            </a:pPr>
            <a:r>
              <a:rPr lang="en-AU" dirty="0"/>
              <a:t>Note that the definition of elective and emergency caesarean in 6</a:t>
            </a:r>
            <a:r>
              <a:rPr lang="en-AU" baseline="30000" dirty="0"/>
              <a:t>th</a:t>
            </a:r>
            <a:r>
              <a:rPr lang="en-AU" dirty="0"/>
              <a:t> ed no longer applies in  10</a:t>
            </a:r>
            <a:r>
              <a:rPr lang="en-AU" baseline="30000" dirty="0"/>
              <a:t>th</a:t>
            </a:r>
            <a:r>
              <a:rPr lang="en-AU" dirty="0"/>
              <a:t>  - use the default where not specified</a:t>
            </a:r>
            <a:r>
              <a:rPr lang="en-AU" baseline="30000" dirty="0"/>
              <a:t>.. </a:t>
            </a:r>
            <a:r>
              <a:rPr kumimoji="0" lang="en-US" sz="1200" b="0" i="0" u="none" strike="noStrike" baseline="300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Assignment of codes for 'elective' or 'emergency' caesarean section is based on documentation of these terms in the clinical record.</a:t>
            </a:r>
          </a:p>
          <a:p>
            <a:pPr marL="0" indent="0"/>
            <a:r>
              <a:rPr kumimoji="0" lang="en-US" sz="1200" b="0" i="0" u="none" strike="noStrike" baseline="300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Where neither of these terms are documented, assign an appropriate code for 'elective’.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AU" dirty="0"/>
              <a:t>Delivery,  - multiple, - - all, - - - caesarean section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AU" dirty="0"/>
              <a:t>Outcome of delivery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AU" dirty="0"/>
              <a:t>Caesarean, -  lower segment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826274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No change in 10</a:t>
            </a:r>
            <a:r>
              <a:rPr lang="en-AU" baseline="30000" dirty="0"/>
              <a:t>th</a:t>
            </a:r>
            <a:r>
              <a:rPr lang="en-AU" dirty="0"/>
              <a:t> from 6</a:t>
            </a:r>
            <a:r>
              <a:rPr lang="en-AU" baseline="30000" dirty="0"/>
              <a:t>th</a:t>
            </a:r>
            <a:endParaRPr lang="en-AU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Note: </a:t>
            </a:r>
            <a:r>
              <a:rPr lang="en-AU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Analgesia in labour and delivery is not coded.</a:t>
            </a:r>
            <a:endParaRPr lang="en-A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Analgesia not anaesthesia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3728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49344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It’s worth remembering the definition of clinician when working in obstetrics.  Midwives’ </a:t>
            </a:r>
            <a:r>
              <a:rPr lang="en-AU" dirty="0" err="1"/>
              <a:t>documentaitoin</a:t>
            </a:r>
            <a:r>
              <a:rPr lang="en-AU" dirty="0"/>
              <a:t> is considered to be clinical documentation.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3889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For those of you who use the 6</a:t>
            </a:r>
            <a:r>
              <a:rPr lang="en-AU" baseline="30000" dirty="0"/>
              <a:t>th</a:t>
            </a:r>
            <a:r>
              <a:rPr lang="en-AU" dirty="0"/>
              <a:t> edition, it may be helpful to know about the changes to the standards.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1551 – if laceration not sutured, coded Z53- Procedure not carried out due to ….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93755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Just a reminder for those of you who don’t do much obstetrics coding….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56649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This is a new rule for 10</a:t>
            </a:r>
            <a:r>
              <a:rPr lang="en-AU" baseline="30000" dirty="0"/>
              <a:t>th</a:t>
            </a:r>
            <a:r>
              <a:rPr lang="en-AU" dirty="0"/>
              <a:t> edition, and different to 6</a:t>
            </a:r>
            <a:r>
              <a:rPr lang="en-AU" baseline="30000" dirty="0"/>
              <a:t>th</a:t>
            </a:r>
            <a:r>
              <a:rPr lang="en-AU" dirty="0"/>
              <a:t> edition.  This is what the standard says.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PDX: </a:t>
            </a:r>
            <a:r>
              <a:rPr lang="en-AU" dirty="0" err="1"/>
              <a:t>pt</a:t>
            </a:r>
            <a:r>
              <a:rPr lang="en-AU" dirty="0"/>
              <a:t> admitted FOR DELIVERY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Del as additional Dx: </a:t>
            </a:r>
            <a:r>
              <a:rPr lang="en-AU" dirty="0" err="1"/>
              <a:t>tpt</a:t>
            </a:r>
            <a:r>
              <a:rPr lang="en-AU" dirty="0"/>
              <a:t> </a:t>
            </a:r>
            <a:r>
              <a:rPr lang="en-AU" dirty="0" err="1"/>
              <a:t>adm</a:t>
            </a:r>
            <a:r>
              <a:rPr lang="en-AU" dirty="0"/>
              <a:t> FOR non-delivery injury/condition.  The delivery code will be an </a:t>
            </a:r>
            <a:r>
              <a:rPr lang="en-AU" dirty="0" err="1"/>
              <a:t>addit</a:t>
            </a:r>
            <a:r>
              <a:rPr lang="en-AU" dirty="0"/>
              <a:t> Dx after the code for the injury or the condition that was the reason for the admission.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13676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This is a new rule for 10</a:t>
            </a:r>
            <a:r>
              <a:rPr lang="en-AU" baseline="30000" dirty="0"/>
              <a:t>th</a:t>
            </a:r>
            <a:r>
              <a:rPr lang="en-AU" dirty="0"/>
              <a:t> edition, and different to 6</a:t>
            </a:r>
            <a:r>
              <a:rPr lang="en-AU" baseline="30000" dirty="0"/>
              <a:t>th</a:t>
            </a:r>
            <a:r>
              <a:rPr lang="en-AU" dirty="0"/>
              <a:t> edition.  This is what the standard says.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PDX: </a:t>
            </a:r>
            <a:r>
              <a:rPr lang="en-AU" dirty="0" err="1"/>
              <a:t>pt</a:t>
            </a:r>
            <a:r>
              <a:rPr lang="en-AU" dirty="0"/>
              <a:t> admitted FOR DELIVERY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15889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Del as additional Dx: </a:t>
            </a:r>
            <a:r>
              <a:rPr lang="en-AU" dirty="0" err="1"/>
              <a:t>tpt</a:t>
            </a:r>
            <a:r>
              <a:rPr lang="en-AU" dirty="0"/>
              <a:t> </a:t>
            </a:r>
            <a:r>
              <a:rPr lang="en-AU" dirty="0" err="1"/>
              <a:t>adm</a:t>
            </a:r>
            <a:r>
              <a:rPr lang="en-AU" dirty="0"/>
              <a:t> FOR non-delivery injury/condition.  The delivery code will be an </a:t>
            </a:r>
            <a:r>
              <a:rPr lang="en-AU" dirty="0" err="1"/>
              <a:t>addit</a:t>
            </a:r>
            <a:r>
              <a:rPr lang="en-AU" dirty="0"/>
              <a:t> Dx after the code for the injury or the condition that was the reason for the admission.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9401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D4AB1-FBB1-4F6F-9FD8-A94F01E949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157183-262E-480A-B86B-A441151657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FA4B41-1572-410C-8E92-EFF141189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AEF0-6AD3-44B4-8E0A-E75CF09D3E63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58717-39CF-47B6-BF43-700D70921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A46A7-6F9E-4C18-AA6B-C070E865C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7D83-03DD-4925-9AA6-F82FA65AD2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0242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21DD-1460-45FC-97A3-6A94A0801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DDA315-6A25-4369-A0E4-28DB8BF5CE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B5B6D6-4216-4384-ACD6-5D59DB9F6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AEF0-6AD3-44B4-8E0A-E75CF09D3E63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6C4DF9-C492-4E5A-8F4A-95EE007C5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600229-EFD3-4B12-945F-E352D4D6C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7D83-03DD-4925-9AA6-F82FA65AD2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2605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B3F7CC-1A26-432B-B88F-E077671EFE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75FF39-A583-49E8-A961-CE4EE86D0F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15F28B-3BCA-4620-9AF0-F693A3687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AEF0-6AD3-44B4-8E0A-E75CF09D3E63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6FD10-234A-49F7-B1CA-1D16099F1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45A54-D3C8-4385-9312-780F04638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7D83-03DD-4925-9AA6-F82FA65AD2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174295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1430000" cy="671736"/>
          </a:xfr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 eaLnBrk="1" latinLnBrk="0" hangingPunct="1">
              <a:defRPr kumimoji="0" sz="32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399" y="1124744"/>
            <a:ext cx="11429999" cy="511256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>
          <a:xfrm>
            <a:off x="10515600" y="6477000"/>
            <a:ext cx="1320800" cy="304800"/>
          </a:xfrm>
        </p:spPr>
        <p:txBody>
          <a:bodyPr/>
          <a:lstStyle>
            <a:lvl1pPr>
              <a:defRPr sz="1200" b="1"/>
            </a:lvl1pPr>
            <a:extLst/>
          </a:lstStyle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1B0E59A4-16AC-4FB3-97C8-BC344E503F9D}"/>
              </a:ext>
            </a:extLst>
          </p:cNvPr>
          <p:cNvSpPr txBox="1">
            <a:spLocks/>
          </p:cNvSpPr>
          <p:nvPr userDrawn="1"/>
        </p:nvSpPr>
        <p:spPr>
          <a:xfrm>
            <a:off x="3796748" y="6480313"/>
            <a:ext cx="4343400" cy="304800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        Clinical Coding Education		Health Education </a:t>
            </a:r>
          </a:p>
        </p:txBody>
      </p:sp>
      <p:pic>
        <p:nvPicPr>
          <p:cNvPr id="15" name="Picture 14" descr="Logo, icon, company name&#10;&#10;Description automatically generated">
            <a:extLst>
              <a:ext uri="{FF2B5EF4-FFF2-40B4-BE49-F238E27FC236}">
                <a16:creationId xmlns:a16="http://schemas.microsoft.com/office/drawing/2014/main" id="{8FF09510-EFAE-445D-99BD-5A88B175E9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5048" y="6553195"/>
            <a:ext cx="219759" cy="228605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57A44C0-52AC-4F96-8F0E-0D34863F8E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922" y="6476999"/>
            <a:ext cx="311421" cy="311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9755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0"/>
          <p:cNvSpPr/>
          <p:nvPr userDrawn="1"/>
        </p:nvSpPr>
        <p:spPr>
          <a:xfrm>
            <a:off x="0" y="3505200"/>
            <a:ext cx="12192000" cy="1143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582400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pPr eaLnBrk="1" latinLnBrk="1" hangingPunct="1"/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304800" y="4706112"/>
            <a:ext cx="11582400" cy="277368"/>
          </a:xfrm>
          <a:solidFill>
            <a:schemeClr val="bg1"/>
          </a:solidFill>
        </p:spPr>
        <p:txBody>
          <a:bodyPr/>
          <a:lstStyle>
            <a:lvl1pPr marL="0" indent="0" algn="l" eaLnBrk="1" latinLnBrk="0" hangingPunct="1">
              <a:buNone/>
              <a:defRPr kumimoji="0" sz="1100" b="1">
                <a:solidFill>
                  <a:schemeClr val="accent4">
                    <a:shade val="50000"/>
                  </a:schemeClr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r>
              <a:rPr kumimoji="0" lang="en-US" dirty="0"/>
              <a:t>Click to add author information</a:t>
            </a:r>
          </a:p>
        </p:txBody>
      </p:sp>
      <p:sp>
        <p:nvSpPr>
          <p:cNvPr id="15" name="Rectangle 15"/>
          <p:cNvSpPr>
            <a:spLocks noGrp="1"/>
          </p:cNvSpPr>
          <p:nvPr>
            <p:ph type="sldNum" sz="quarter" idx="11"/>
          </p:nvPr>
        </p:nvSpPr>
        <p:spPr>
          <a:xfrm>
            <a:off x="10613887" y="6412103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ftr" sz="quarter" idx="12"/>
          </p:nvPr>
        </p:nvSpPr>
        <p:spPr>
          <a:xfrm>
            <a:off x="2534478" y="6136438"/>
            <a:ext cx="2862470" cy="703729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accent6">
                    <a:lumMod val="75000"/>
                  </a:schemeClr>
                </a:solidFill>
                <a:latin typeface="Century" panose="02040604050505020304" pitchFamily="18" charset="0"/>
              </a:defRPr>
            </a:lvl1pPr>
          </a:lstStyle>
          <a:p>
            <a:r>
              <a:rPr lang="en-US" dirty="0"/>
              <a:t>Clinical Coding Education   </a:t>
            </a:r>
          </a:p>
          <a:p>
            <a:r>
              <a:rPr lang="en-US" dirty="0"/>
              <a:t>clinicalcodingeducation.com</a:t>
            </a:r>
          </a:p>
        </p:txBody>
      </p:sp>
      <p:sp>
        <p:nvSpPr>
          <p:cNvPr id="8" name="Rectangle 10"/>
          <p:cNvSpPr/>
          <p:nvPr userDrawn="1"/>
        </p:nvSpPr>
        <p:spPr>
          <a:xfrm>
            <a:off x="0" y="0"/>
            <a:ext cx="12192000" cy="4038600"/>
          </a:xfrm>
          <a:prstGeom prst="rect">
            <a:avLst/>
          </a:prstGeom>
          <a:solidFill>
            <a:srgbClr val="0000CC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pic>
        <p:nvPicPr>
          <p:cNvPr id="7" name="Picture 6" descr="Logo, icon, company name&#10;&#10;Description automatically generated">
            <a:extLst>
              <a:ext uri="{FF2B5EF4-FFF2-40B4-BE49-F238E27FC236}">
                <a16:creationId xmlns:a16="http://schemas.microsoft.com/office/drawing/2014/main" id="{867AFBE7-C5F5-4EC5-9BCF-8F5F99DFBC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75" y="5089714"/>
            <a:ext cx="1451624" cy="1510058"/>
          </a:xfrm>
          <a:prstGeom prst="rect">
            <a:avLst/>
          </a:prstGeom>
        </p:spPr>
      </p:pic>
      <p:pic>
        <p:nvPicPr>
          <p:cNvPr id="14" name="Picture 13" descr="A picture containing text&#10;&#10;Description automatically generated">
            <a:extLst>
              <a:ext uri="{FF2B5EF4-FFF2-40B4-BE49-F238E27FC236}">
                <a16:creationId xmlns:a16="http://schemas.microsoft.com/office/drawing/2014/main" id="{02EE322B-B352-4342-A973-A360FA04453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113" y="5050099"/>
            <a:ext cx="3109623" cy="120231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85CD257-DB42-4B58-B535-A7D6B8299F37}"/>
              </a:ext>
            </a:extLst>
          </p:cNvPr>
          <p:cNvSpPr txBox="1">
            <a:spLocks/>
          </p:cNvSpPr>
          <p:nvPr userDrawn="1"/>
        </p:nvSpPr>
        <p:spPr>
          <a:xfrm>
            <a:off x="8553783" y="6223579"/>
            <a:ext cx="2207478" cy="85612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chemeClr val="accent1"/>
                </a:solidFill>
              </a:rPr>
              <a:t>eHealth Education</a:t>
            </a:r>
          </a:p>
          <a:p>
            <a:pPr algn="ctr"/>
            <a:r>
              <a:rPr lang="en-US" dirty="0">
                <a:solidFill>
                  <a:schemeClr val="accent1"/>
                </a:solidFill>
              </a:rPr>
              <a:t>ehe.edu.au</a:t>
            </a:r>
          </a:p>
        </p:txBody>
      </p:sp>
    </p:spTree>
    <p:extLst>
      <p:ext uri="{BB962C8B-B14F-4D97-AF65-F5344CB8AC3E}">
        <p14:creationId xmlns:p14="http://schemas.microsoft.com/office/powerpoint/2010/main" val="21992933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1430000" cy="671736"/>
          </a:xfr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 eaLnBrk="1" latinLnBrk="0" hangingPunct="1">
              <a:defRPr kumimoji="0" sz="32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399" y="1124744"/>
            <a:ext cx="11429999" cy="511256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>
          <a:xfrm>
            <a:off x="10515600" y="6477000"/>
            <a:ext cx="1320800" cy="304800"/>
          </a:xfrm>
        </p:spPr>
        <p:txBody>
          <a:bodyPr/>
          <a:lstStyle>
            <a:lvl1pPr>
              <a:defRPr sz="1200" b="1"/>
            </a:lvl1pPr>
            <a:extLst/>
          </a:lstStyle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1B0E59A4-16AC-4FB3-97C8-BC344E503F9D}"/>
              </a:ext>
            </a:extLst>
          </p:cNvPr>
          <p:cNvSpPr txBox="1">
            <a:spLocks/>
          </p:cNvSpPr>
          <p:nvPr userDrawn="1"/>
        </p:nvSpPr>
        <p:spPr>
          <a:xfrm>
            <a:off x="3796748" y="6480313"/>
            <a:ext cx="4343400" cy="304800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        Clinical Coding Education		Health Education </a:t>
            </a:r>
          </a:p>
        </p:txBody>
      </p:sp>
      <p:pic>
        <p:nvPicPr>
          <p:cNvPr id="15" name="Picture 14" descr="Logo, icon, company name&#10;&#10;Description automatically generated">
            <a:extLst>
              <a:ext uri="{FF2B5EF4-FFF2-40B4-BE49-F238E27FC236}">
                <a16:creationId xmlns:a16="http://schemas.microsoft.com/office/drawing/2014/main" id="{8FF09510-EFAE-445D-99BD-5A88B175E9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5048" y="6553195"/>
            <a:ext cx="219759" cy="228605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57A44C0-52AC-4F96-8F0E-0D34863F8E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922" y="6476999"/>
            <a:ext cx="311421" cy="311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97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4038600"/>
            <a:ext cx="12192000" cy="609600"/>
          </a:xfrm>
          <a:prstGeom prst="rect">
            <a:avLst/>
          </a:prstGeom>
          <a:solidFill>
            <a:schemeClr val="accent6">
              <a:shade val="75000"/>
            </a:schemeClr>
          </a:solidFill>
          <a:ln w="25400" cap="rnd" cmpd="sng" algn="ctr">
            <a:noFill/>
            <a:prstDash val="solid"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651974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>
          <a:xfrm>
            <a:off x="304800" y="6477000"/>
            <a:ext cx="2133600" cy="304800"/>
          </a:xfrm>
          <a:prstGeom prst="rect">
            <a:avLst/>
          </a:prstGeom>
        </p:spPr>
        <p:txBody>
          <a:bodyPr anchor="ctr"/>
          <a:lstStyle>
            <a:lvl1pPr algn="l" eaLnBrk="1" latinLnBrk="0" hangingPunct="1">
              <a:defRPr kumimoji="0">
                <a:solidFill>
                  <a:srgbClr val="A0A0A0"/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>
          <a:xfrm>
            <a:off x="3023659" y="6477000"/>
            <a:ext cx="4978400" cy="304800"/>
          </a:xfrm>
          <a:prstGeom prst="rect">
            <a:avLst/>
          </a:prstGeom>
        </p:spPr>
        <p:txBody>
          <a:bodyPr/>
          <a:lstStyle>
            <a:lvl1pPr eaLnBrk="1" latinLnBrk="0" hangingPunct="1">
              <a:defRPr kumimoji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>
                <a:solidFill>
                  <a:schemeClr val="bg1"/>
                </a:solidFill>
              </a:rPr>
              <a:t>Clinical Coding Education    clinicalcodingeducation.com</a:t>
            </a:r>
            <a:endParaRPr kumimoji="0"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052859" y="6477000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7928046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0999"/>
            <a:ext cx="11356028" cy="503583"/>
          </a:xfrm>
          <a:solidFill>
            <a:schemeClr val="accent6">
              <a:shade val="75000"/>
            </a:schemeClr>
          </a:solidFill>
        </p:spPr>
        <p:txBody>
          <a:bodyPr>
            <a:normAutofit/>
          </a:bodyPr>
          <a:lstStyle>
            <a:lvl1pPr eaLnBrk="1" latinLnBrk="0" hangingPunct="1">
              <a:defRPr kumimoji="0" sz="24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8"/>
          <p:cNvSpPr>
            <a:spLocks noGrp="1"/>
          </p:cNvSpPr>
          <p:nvPr>
            <p:ph type="sldNum" sz="quarter" idx="15"/>
          </p:nvPr>
        </p:nvSpPr>
        <p:spPr>
          <a:xfrm>
            <a:off x="10441628" y="6477000"/>
            <a:ext cx="13208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9" name="Rectangle 9"/>
          <p:cNvSpPr>
            <a:spLocks noGrp="1"/>
          </p:cNvSpPr>
          <p:nvPr>
            <p:ph type="ftr" sz="quarter" idx="16"/>
          </p:nvPr>
        </p:nvSpPr>
        <p:spPr>
          <a:xfrm>
            <a:off x="5246643" y="6480313"/>
            <a:ext cx="2177887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" panose="02040604050505020304" pitchFamily="18" charset="0"/>
              </a:defRPr>
            </a:lvl1pPr>
          </a:lstStyle>
          <a:p>
            <a:pPr algn="l"/>
            <a:r>
              <a:rPr lang="en-US"/>
              <a:t>Clinical Coding Education    clinicalcodingeducation.com</a:t>
            </a:r>
            <a:endParaRPr lang="en-US" dirty="0"/>
          </a:p>
        </p:txBody>
      </p:sp>
      <p:pic>
        <p:nvPicPr>
          <p:cNvPr id="10" name="Picture 9" descr="Logo, icon, company name&#10;&#10;Description automatically generated">
            <a:extLst>
              <a:ext uri="{FF2B5EF4-FFF2-40B4-BE49-F238E27FC236}">
                <a16:creationId xmlns:a16="http://schemas.microsoft.com/office/drawing/2014/main" id="{FE2C6770-0805-4D08-9441-02D71F7E70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276" y="6515097"/>
            <a:ext cx="219759" cy="22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4387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9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7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18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ftr" sz="quarter" idx="20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520940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2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2368928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9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21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40288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5639F-7FBA-4ABC-A459-B86DDB8D0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1B569-4C04-42D5-98CF-12AF1EC73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D0018-BDF8-4962-B895-FB8A1AA31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AEF0-6AD3-44B4-8E0A-E75CF09D3E63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87A9E-5FF2-47C8-AC04-1C961E4FE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7D44C-469A-4539-A6D3-7334D077D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7D83-03DD-4925-9AA6-F82FA65AD2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9743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Top, 2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5"/>
          </p:nvPr>
        </p:nvSpPr>
        <p:spPr>
          <a:xfrm>
            <a:off x="402336" y="609600"/>
            <a:ext cx="10765536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3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19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450971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9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3" name="Rectangle 23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7" name="Rectangle 27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8" name="Rectangle 28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1061373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0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11"/>
          <p:cNvSpPr>
            <a:spLocks noGrp="1"/>
          </p:cNvSpPr>
          <p:nvPr>
            <p:ph sz="quarter" idx="16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3" name="Rectangle 11"/>
          <p:cNvSpPr>
            <a:spLocks noGrp="1"/>
          </p:cNvSpPr>
          <p:nvPr>
            <p:ph sz="quarter" idx="18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20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1" name="Rectangle 21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2329150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3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5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0" name="Rectangle 11"/>
          <p:cNvSpPr>
            <a:spLocks noGrp="1"/>
          </p:cNvSpPr>
          <p:nvPr>
            <p:ph sz="quarter" idx="16"/>
          </p:nvPr>
        </p:nvSpPr>
        <p:spPr>
          <a:xfrm>
            <a:off x="4064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23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8"/>
          </p:nvPr>
        </p:nvSpPr>
        <p:spPr>
          <a:xfrm>
            <a:off x="4023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064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0"/>
          </p:nvPr>
        </p:nvSpPr>
        <p:spPr>
          <a:xfrm>
            <a:off x="4064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149200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8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9" name="Rectangle 11"/>
          <p:cNvSpPr>
            <a:spLocks noGrp="1"/>
          </p:cNvSpPr>
          <p:nvPr>
            <p:ph sz="quarter" idx="18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2" name="Rectangle 11"/>
          <p:cNvSpPr>
            <a:spLocks noGrp="1"/>
          </p:cNvSpPr>
          <p:nvPr>
            <p:ph sz="quarter" idx="20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3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4" name="Rectangle 11"/>
          <p:cNvSpPr>
            <a:spLocks noGrp="1"/>
          </p:cNvSpPr>
          <p:nvPr>
            <p:ph sz="quarter" idx="22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16"/>
          <p:cNvSpPr>
            <a:spLocks noGrp="1"/>
          </p:cNvSpPr>
          <p:nvPr>
            <p:ph type="dt" sz="half" idx="23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25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464434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10464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2" name="Rectangle 11"/>
          <p:cNvSpPr>
            <a:spLocks noGrp="1"/>
          </p:cNvSpPr>
          <p:nvPr>
            <p:ph sz="quarter" idx="16"/>
          </p:nvPr>
        </p:nvSpPr>
        <p:spPr>
          <a:xfrm>
            <a:off x="410464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6400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18"/>
          </p:nvPr>
        </p:nvSpPr>
        <p:spPr>
          <a:xfrm>
            <a:off x="406400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7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10464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8" name="Rectangle 11"/>
          <p:cNvSpPr>
            <a:spLocks noGrp="1"/>
          </p:cNvSpPr>
          <p:nvPr>
            <p:ph sz="quarter" idx="20"/>
          </p:nvPr>
        </p:nvSpPr>
        <p:spPr>
          <a:xfrm>
            <a:off x="410464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3" name="Rectangle 11"/>
          <p:cNvSpPr>
            <a:spLocks noGrp="1"/>
          </p:cNvSpPr>
          <p:nvPr>
            <p:ph sz="quarter" idx="22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23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6" name="Rectangle 11"/>
          <p:cNvSpPr>
            <a:spLocks noGrp="1"/>
          </p:cNvSpPr>
          <p:nvPr>
            <p:ph sz="quarter" idx="24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5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7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29376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bst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6"/>
          <p:cNvSpPr/>
          <p:nvPr/>
        </p:nvSpPr>
        <p:spPr>
          <a:xfrm>
            <a:off x="18288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8" name="Rectangle 6"/>
          <p:cNvSpPr/>
          <p:nvPr/>
        </p:nvSpPr>
        <p:spPr>
          <a:xfrm>
            <a:off x="18288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6" name="Rectangle 6"/>
          <p:cNvSpPr/>
          <p:nvPr/>
        </p:nvSpPr>
        <p:spPr>
          <a:xfrm>
            <a:off x="46736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5" name="Rectangle 6"/>
          <p:cNvSpPr/>
          <p:nvPr/>
        </p:nvSpPr>
        <p:spPr>
          <a:xfrm>
            <a:off x="46736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1" name="Rectangle 6"/>
          <p:cNvSpPr/>
          <p:nvPr/>
        </p:nvSpPr>
        <p:spPr>
          <a:xfrm>
            <a:off x="75184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6"/>
          <p:cNvSpPr/>
          <p:nvPr/>
        </p:nvSpPr>
        <p:spPr>
          <a:xfrm>
            <a:off x="75184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4" name="Rectangle 10"/>
          <p:cNvSpPr>
            <a:spLocks noGrp="1"/>
          </p:cNvSpPr>
          <p:nvPr>
            <p:ph type="pic" sz="quarter" idx="13" hasCustomPrompt="1"/>
          </p:nvPr>
        </p:nvSpPr>
        <p:spPr>
          <a:xfrm>
            <a:off x="20320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9" name="Rectangle 10"/>
          <p:cNvSpPr>
            <a:spLocks noGrp="1"/>
          </p:cNvSpPr>
          <p:nvPr>
            <p:ph type="pic" sz="quarter" idx="29" hasCustomPrompt="1"/>
          </p:nvPr>
        </p:nvSpPr>
        <p:spPr>
          <a:xfrm>
            <a:off x="20320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27" name="Rectangle 10"/>
          <p:cNvSpPr>
            <a:spLocks noGrp="1"/>
          </p:cNvSpPr>
          <p:nvPr>
            <p:ph type="pic" sz="quarter" idx="17" hasCustomPrompt="1"/>
          </p:nvPr>
        </p:nvSpPr>
        <p:spPr>
          <a:xfrm>
            <a:off x="48768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pic" sz="quarter" idx="30" hasCustomPrompt="1"/>
          </p:nvPr>
        </p:nvSpPr>
        <p:spPr>
          <a:xfrm>
            <a:off x="48768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4" name="Rectangle 10"/>
          <p:cNvSpPr>
            <a:spLocks noGrp="1"/>
          </p:cNvSpPr>
          <p:nvPr>
            <p:ph type="pic" sz="quarter" idx="21" hasCustomPrompt="1"/>
          </p:nvPr>
        </p:nvSpPr>
        <p:spPr>
          <a:xfrm>
            <a:off x="77216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5" name="Rectangle 10"/>
          <p:cNvSpPr>
            <a:spLocks noGrp="1"/>
          </p:cNvSpPr>
          <p:nvPr>
            <p:ph type="pic" sz="quarter" idx="31" hasCustomPrompt="1"/>
          </p:nvPr>
        </p:nvSpPr>
        <p:spPr>
          <a:xfrm>
            <a:off x="77216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7" name="Rectangle 12"/>
          <p:cNvSpPr>
            <a:spLocks noGrp="1"/>
          </p:cNvSpPr>
          <p:nvPr>
            <p:ph type="body" sz="quarter" idx="14" hasCustomPrompt="1"/>
          </p:nvPr>
        </p:nvSpPr>
        <p:spPr>
          <a:xfrm>
            <a:off x="20320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8" name="Rectangle 12"/>
          <p:cNvSpPr>
            <a:spLocks noGrp="1"/>
          </p:cNvSpPr>
          <p:nvPr>
            <p:ph type="body" sz="quarter" idx="33" hasCustomPrompt="1"/>
          </p:nvPr>
        </p:nvSpPr>
        <p:spPr>
          <a:xfrm>
            <a:off x="20320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30" name="Rectangle 12"/>
          <p:cNvSpPr>
            <a:spLocks noGrp="1"/>
          </p:cNvSpPr>
          <p:nvPr>
            <p:ph type="body" sz="quarter" idx="18" hasCustomPrompt="1"/>
          </p:nvPr>
        </p:nvSpPr>
        <p:spPr>
          <a:xfrm>
            <a:off x="48768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3" name="Rectangle 12"/>
          <p:cNvSpPr>
            <a:spLocks noGrp="1"/>
          </p:cNvSpPr>
          <p:nvPr>
            <p:ph type="body" sz="quarter" idx="34" hasCustomPrompt="1"/>
          </p:nvPr>
        </p:nvSpPr>
        <p:spPr>
          <a:xfrm>
            <a:off x="48768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4" name="Rectangle 12"/>
          <p:cNvSpPr>
            <a:spLocks noGrp="1"/>
          </p:cNvSpPr>
          <p:nvPr>
            <p:ph type="body" sz="quarter" idx="22" hasCustomPrompt="1"/>
          </p:nvPr>
        </p:nvSpPr>
        <p:spPr>
          <a:xfrm>
            <a:off x="77216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" name="Rectangle 12"/>
          <p:cNvSpPr>
            <a:spLocks noGrp="1"/>
          </p:cNvSpPr>
          <p:nvPr>
            <p:ph type="body" sz="quarter" idx="35" hasCustomPrompt="1"/>
          </p:nvPr>
        </p:nvSpPr>
        <p:spPr>
          <a:xfrm>
            <a:off x="77216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44" name="Rectangle 11"/>
          <p:cNvSpPr>
            <a:spLocks noGrp="1"/>
          </p:cNvSpPr>
          <p:nvPr>
            <p:ph type="body" sz="quarter" idx="15" hasCustomPrompt="1"/>
          </p:nvPr>
        </p:nvSpPr>
        <p:spPr>
          <a:xfrm>
            <a:off x="20320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5" name="Rectangle 11"/>
          <p:cNvSpPr>
            <a:spLocks noGrp="1"/>
          </p:cNvSpPr>
          <p:nvPr>
            <p:ph type="body" sz="quarter" idx="37" hasCustomPrompt="1"/>
          </p:nvPr>
        </p:nvSpPr>
        <p:spPr>
          <a:xfrm>
            <a:off x="20320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4" name="Rectangle 11"/>
          <p:cNvSpPr>
            <a:spLocks noGrp="1"/>
          </p:cNvSpPr>
          <p:nvPr>
            <p:ph type="body" sz="quarter" idx="19" hasCustomPrompt="1"/>
          </p:nvPr>
        </p:nvSpPr>
        <p:spPr>
          <a:xfrm>
            <a:off x="48768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40" name="Rectangle 11"/>
          <p:cNvSpPr>
            <a:spLocks noGrp="1"/>
          </p:cNvSpPr>
          <p:nvPr>
            <p:ph type="body" sz="quarter" idx="38" hasCustomPrompt="1"/>
          </p:nvPr>
        </p:nvSpPr>
        <p:spPr>
          <a:xfrm>
            <a:off x="48768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8" name="Rectangle 11"/>
          <p:cNvSpPr>
            <a:spLocks noGrp="1"/>
          </p:cNvSpPr>
          <p:nvPr>
            <p:ph type="body" sz="quarter" idx="23" hasCustomPrompt="1"/>
          </p:nvPr>
        </p:nvSpPr>
        <p:spPr>
          <a:xfrm>
            <a:off x="77216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3" name="Rectangle 11"/>
          <p:cNvSpPr>
            <a:spLocks noGrp="1"/>
          </p:cNvSpPr>
          <p:nvPr>
            <p:ph type="body" sz="quarter" idx="39" hasCustomPrompt="1"/>
          </p:nvPr>
        </p:nvSpPr>
        <p:spPr>
          <a:xfrm>
            <a:off x="77216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5" name="Rectangle 14"/>
          <p:cNvSpPr>
            <a:spLocks noGrp="1"/>
          </p:cNvSpPr>
          <p:nvPr>
            <p:ph type="body" sz="quarter" idx="16" hasCustomPrompt="1"/>
          </p:nvPr>
        </p:nvSpPr>
        <p:spPr>
          <a:xfrm>
            <a:off x="20320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6" name="Rectangle 14"/>
          <p:cNvSpPr>
            <a:spLocks noGrp="1"/>
          </p:cNvSpPr>
          <p:nvPr>
            <p:ph type="body" sz="quarter" idx="41" hasCustomPrompt="1"/>
          </p:nvPr>
        </p:nvSpPr>
        <p:spPr>
          <a:xfrm>
            <a:off x="20320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62" name="Rectangle 14"/>
          <p:cNvSpPr>
            <a:spLocks noGrp="1"/>
          </p:cNvSpPr>
          <p:nvPr>
            <p:ph type="body" sz="quarter" idx="20" hasCustomPrompt="1"/>
          </p:nvPr>
        </p:nvSpPr>
        <p:spPr>
          <a:xfrm>
            <a:off x="48768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7" name="Rectangle 14"/>
          <p:cNvSpPr>
            <a:spLocks noGrp="1"/>
          </p:cNvSpPr>
          <p:nvPr>
            <p:ph type="body" sz="quarter" idx="42" hasCustomPrompt="1"/>
          </p:nvPr>
        </p:nvSpPr>
        <p:spPr>
          <a:xfrm>
            <a:off x="48768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41" name="Rectangle 14"/>
          <p:cNvSpPr>
            <a:spLocks noGrp="1"/>
          </p:cNvSpPr>
          <p:nvPr>
            <p:ph type="body" sz="quarter" idx="24" hasCustomPrompt="1"/>
          </p:nvPr>
        </p:nvSpPr>
        <p:spPr>
          <a:xfrm>
            <a:off x="77216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2" name="Rectangle 14"/>
          <p:cNvSpPr>
            <a:spLocks noGrp="1"/>
          </p:cNvSpPr>
          <p:nvPr>
            <p:ph type="body" sz="quarter" idx="43" hasCustomPrompt="1"/>
          </p:nvPr>
        </p:nvSpPr>
        <p:spPr>
          <a:xfrm>
            <a:off x="77216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9" name="Rectangle 51"/>
          <p:cNvSpPr>
            <a:spLocks noGrp="1"/>
          </p:cNvSpPr>
          <p:nvPr>
            <p:ph type="body" sz="quarter" idx="46"/>
          </p:nvPr>
        </p:nvSpPr>
        <p:spPr>
          <a:xfrm>
            <a:off x="406400" y="381000"/>
            <a:ext cx="10769600" cy="838200"/>
          </a:xfrm>
        </p:spPr>
        <p:txBody>
          <a:bodyPr/>
          <a:lstStyle>
            <a:lvl1pPr eaLnBrk="1" latinLnBrk="0" hangingPunct="1">
              <a:defRPr kumimoji="0" sz="1200"/>
            </a:lvl1pPr>
            <a:extLst/>
          </a:lstStyle>
          <a:p>
            <a:pPr lvl="0" eaLnBrk="1" latinLnBrk="1" hangingPunct="1"/>
            <a:r>
              <a:rPr lang="en-US"/>
              <a:t>Click to edit Master text styles</a:t>
            </a:r>
          </a:p>
        </p:txBody>
      </p:sp>
      <p:sp>
        <p:nvSpPr>
          <p:cNvPr id="42" name="Rectangle 42"/>
          <p:cNvSpPr>
            <a:spLocks noGrp="1"/>
          </p:cNvSpPr>
          <p:nvPr>
            <p:ph type="dt" sz="half" idx="47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43" name="Rectangle 43"/>
          <p:cNvSpPr>
            <a:spLocks noGrp="1"/>
          </p:cNvSpPr>
          <p:nvPr>
            <p:ph type="sldNum" sz="quarter" idx="48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45" name="Rectangle 45"/>
          <p:cNvSpPr>
            <a:spLocks noGrp="1"/>
          </p:cNvSpPr>
          <p:nvPr>
            <p:ph type="ftr" sz="quarter" idx="49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01356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1B00D-36A4-4B7C-971C-29B7F4BA7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0B2D3C-CAA0-4E33-87B9-7C7D09DC6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E1BBB8-5129-4468-9336-DE48D9EF9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AEF0-6AD3-44B4-8E0A-E75CF09D3E63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63A046-EF7B-4F99-AD65-88BD18850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6D228C-47CE-4A32-B88A-F11BDF442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7D83-03DD-4925-9AA6-F82FA65AD2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7192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9E90D-A675-4EC6-9DD6-52FE9E452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25A341-B707-43EE-824F-7D724535E1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CFAF11-DC2A-421D-BE33-3E4C069845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B1C7EB-7F5D-40C1-B5D0-980269B62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AEF0-6AD3-44B4-8E0A-E75CF09D3E63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F505B9-B369-473E-9899-7AD1A0184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E6F908-ACCE-4CF1-808C-AC8943203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7D83-03DD-4925-9AA6-F82FA65AD2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32960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F6D08-4300-4013-B84A-FDDF8E9C6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CB6122-7EFB-45E3-A3DD-272D04F0B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ED2EC2-6CF1-461E-8B1A-309E265407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D49FEC-8488-44DB-8EDE-5067639DC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882F01-45B1-4287-A20C-7FBC08713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F03E55-B5B6-4BF8-A3A6-ED48FA710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AEF0-6AD3-44B4-8E0A-E75CF09D3E63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777A62-2F90-466C-9A04-67A5D22B9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AD85A5-946B-483D-9D0E-B2347A767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7D83-03DD-4925-9AA6-F82FA65AD2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5385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54222-2730-4770-8B28-98BB3D83F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E31E5D-B0DE-4CD5-AE3E-D6F05B148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AEF0-6AD3-44B4-8E0A-E75CF09D3E63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68AB02-1ABA-4446-A11D-44527032E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52355A-CC8D-40AF-A326-28F88E305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7D83-03DD-4925-9AA6-F82FA65AD2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49310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BE8A43-E8F6-48AC-8683-EC585FAC0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AEF0-6AD3-44B4-8E0A-E75CF09D3E63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E512D3-7507-4CE9-9546-0791B29A8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790637-CD48-416E-9D77-2B4360229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7D83-03DD-4925-9AA6-F82FA65AD2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3984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07B98-96EC-4E65-8290-BFC70C340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4E795-1D4F-4E99-84AC-DE21F8761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F01E7A-D33F-4C27-B188-66256565C3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B964D4-D21E-4A20-A908-AB20BB259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AEF0-6AD3-44B4-8E0A-E75CF09D3E63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7CEC27-F861-4FC6-B77D-BC3DEF607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7BB5E8-EF50-4BCE-8566-1ED8855AF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7D83-03DD-4925-9AA6-F82FA65AD2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7372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22877-0D89-47F9-82A9-C25E5538B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A511B6-B77E-46F0-A311-420134789C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672FFE-D2C2-4412-B6A1-D426AECDC1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C37CF4-8F28-4323-A58E-E7DD127BA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AEF0-6AD3-44B4-8E0A-E75CF09D3E63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1DA1B5-6BA1-4A8F-8706-7005C63B3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B1027E-F6F8-4672-B8BC-FC71EA85D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7D83-03DD-4925-9AA6-F82FA65AD2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9171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06F027-BF63-4793-A5F6-AB87B23F9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9884F3-6763-4127-94EA-6A2F7DC4EF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CCE3C5-1768-461C-8242-D1692FC339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5AEF0-6AD3-44B4-8E0A-E75CF09D3E63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225716-79D7-4DCE-8DE3-76634AED43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8B6A5-F81F-4D0F-BA11-9569B5CB01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A7D83-03DD-4925-9AA6-F82FA65AD2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477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"/>
          <p:cNvSpPr/>
          <p:nvPr/>
        </p:nvSpPr>
        <p:spPr>
          <a:xfrm>
            <a:off x="11480800" y="0"/>
            <a:ext cx="7112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406400" y="1222512"/>
            <a:ext cx="10769600" cy="502588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1" hangingPunct="1"/>
            <a:r>
              <a:rPr kumimoji="0" lang="en-US" dirty="0"/>
              <a:t>Click to edit Master text styles</a:t>
            </a:r>
          </a:p>
          <a:p>
            <a:pPr lvl="1" eaLnBrk="1" latinLnBrk="1" hangingPunct="1"/>
            <a:r>
              <a:rPr kumimoji="0" lang="en-US" dirty="0"/>
              <a:t>Second level</a:t>
            </a:r>
          </a:p>
          <a:p>
            <a:pPr lvl="2" eaLnBrk="1" latinLnBrk="1" hangingPunct="1"/>
            <a:r>
              <a:rPr kumimoji="0" lang="en-US" dirty="0"/>
              <a:t>Third level</a:t>
            </a:r>
          </a:p>
          <a:p>
            <a:pPr lvl="3" eaLnBrk="1" latinLnBrk="1" hangingPunct="1"/>
            <a:r>
              <a:rPr kumimoji="0" lang="en-US" dirty="0"/>
              <a:t>Fourth level</a:t>
            </a:r>
          </a:p>
          <a:p>
            <a:pPr lvl="4" eaLnBrk="1" latinLnBrk="1" hangingPunct="1"/>
            <a:r>
              <a:rPr kumimoji="0" lang="en-US" dirty="0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4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000"/>
            </a:lvl1pPr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sz="1000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101600" cy="6858000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B02E7540-06D3-441A-ABA5-5C0420557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365126"/>
            <a:ext cx="10947400" cy="628786"/>
          </a:xfrm>
          <a:prstGeom prst="rect">
            <a:avLst/>
          </a:prstGeom>
          <a:solidFill>
            <a:srgbClr val="2073AE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787C3AB6-A48E-4CE4-8C3E-07873280D7F0}"/>
              </a:ext>
            </a:extLst>
          </p:cNvPr>
          <p:cNvSpPr txBox="1">
            <a:spLocks/>
          </p:cNvSpPr>
          <p:nvPr userDrawn="1"/>
        </p:nvSpPr>
        <p:spPr>
          <a:xfrm>
            <a:off x="4164497" y="6476999"/>
            <a:ext cx="4104860" cy="304800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        Clinical Coding Education    and    eHealth Education </a:t>
            </a:r>
          </a:p>
        </p:txBody>
      </p:sp>
      <p:pic>
        <p:nvPicPr>
          <p:cNvPr id="16" name="Picture 15" descr="Logo, icon, company name&#10;&#10;Description automatically generated">
            <a:extLst>
              <a:ext uri="{FF2B5EF4-FFF2-40B4-BE49-F238E27FC236}">
                <a16:creationId xmlns:a16="http://schemas.microsoft.com/office/drawing/2014/main" id="{A787A683-F366-4BCD-ACA7-8EA80964CAB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1805" y="6530971"/>
            <a:ext cx="219759" cy="228605"/>
          </a:xfrm>
          <a:prstGeom prst="rect">
            <a:avLst/>
          </a:prstGeom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6C476F60-33D3-4929-AC86-CBD63CA8A701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0437" y="6453117"/>
            <a:ext cx="344557" cy="344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351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2400" cap="small" spc="0" baseline="0">
          <a:solidFill>
            <a:schemeClr val="bg1"/>
          </a:solidFill>
          <a:latin typeface="+mj-lt"/>
          <a:ea typeface="+mj-ea"/>
          <a:cs typeface="+mj-cs"/>
        </a:defRPr>
      </a:lvl1pPr>
      <a:extLst/>
    </p:titleStyle>
    <p:bodyStyle>
      <a:lvl1pPr marL="0" marR="0" indent="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B01D390-C5F4-C924-1AEC-A96831E7CB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2050" name="Picture 2" descr="5 Kangaroo Joey Facts You've Never Heard Before | Echidna Walkabout Tours">
            <a:extLst>
              <a:ext uri="{FF2B5EF4-FFF2-40B4-BE49-F238E27FC236}">
                <a16:creationId xmlns:a16="http://schemas.microsoft.com/office/drawing/2014/main" id="{F96935A0-3D13-7D51-3F86-A616190463F3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900" y="1281113"/>
            <a:ext cx="9525000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9119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57188"/>
            <a:r>
              <a:rPr lang="en-AU" dirty="0"/>
              <a:t>O80-O84 as Principal Diagnosis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406399" y="1124744"/>
            <a:ext cx="11591637" cy="5112568"/>
          </a:xfrm>
        </p:spPr>
        <p:txBody>
          <a:bodyPr>
            <a:normAutofit fontScale="92500" lnSpcReduction="20000"/>
          </a:bodyPr>
          <a:lstStyle/>
          <a:p>
            <a:endParaRPr lang="en-AU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100" b="0" i="0" u="none" strike="noStrike" baseline="30000" dirty="0">
                <a:solidFill>
                  <a:srgbClr val="000000"/>
                </a:solidFill>
              </a:rPr>
              <a:t>Assign</a:t>
            </a:r>
            <a:r>
              <a:rPr lang="en-US" sz="5100" b="1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US" sz="5100" b="1" i="0" u="none" strike="noStrike" baseline="30000" dirty="0">
                <a:solidFill>
                  <a:srgbClr val="020202"/>
                </a:solidFill>
              </a:rPr>
              <a:t>O80–O84</a:t>
            </a:r>
            <a:r>
              <a:rPr lang="en-US" sz="5100" b="1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US" sz="5100" b="0" i="1" u="none" strike="noStrike" baseline="30000" dirty="0">
                <a:solidFill>
                  <a:srgbClr val="000000"/>
                </a:solidFill>
              </a:rPr>
              <a:t>Delivery</a:t>
            </a:r>
            <a:r>
              <a:rPr lang="en-US" sz="5100" b="0" i="0" u="none" strike="noStrike" baseline="30000" dirty="0">
                <a:solidFill>
                  <a:srgbClr val="000000"/>
                </a:solidFill>
              </a:rPr>
              <a:t> as the principal diagnosis for a patient admitted for delivery </a:t>
            </a:r>
            <a:r>
              <a:rPr lang="en-US" sz="5100" b="1" i="0" u="none" strike="noStrike" baseline="30000" dirty="0">
                <a:solidFill>
                  <a:srgbClr val="000000"/>
                </a:solidFill>
              </a:rPr>
              <a:t>and</a:t>
            </a:r>
            <a:r>
              <a:rPr lang="en-US" sz="5100" b="0" i="0" u="none" strike="noStrike" baseline="30000" dirty="0">
                <a:solidFill>
                  <a:srgbClr val="000000"/>
                </a:solidFill>
              </a:rPr>
              <a:t> the outcome is delivery.  (</a:t>
            </a:r>
            <a:r>
              <a:rPr lang="en-US" sz="4900" b="0" i="1" u="none" strike="noStrike" baseline="30000" dirty="0">
                <a:solidFill>
                  <a:srgbClr val="000000"/>
                </a:solidFill>
              </a:rPr>
              <a:t>in </a:t>
            </a:r>
            <a:r>
              <a:rPr lang="en-US" sz="4900" b="0" i="1" u="none" strike="noStrike" baseline="30000" dirty="0" err="1">
                <a:solidFill>
                  <a:srgbClr val="000000"/>
                </a:solidFill>
              </a:rPr>
              <a:t>labour</a:t>
            </a:r>
            <a:r>
              <a:rPr lang="en-US" sz="49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US" sz="4900" b="0" i="1" u="none" strike="noStrike" baseline="30000" dirty="0">
                <a:solidFill>
                  <a:srgbClr val="000000"/>
                </a:solidFill>
              </a:rPr>
              <a:t>for induction</a:t>
            </a:r>
            <a:r>
              <a:rPr lang="en-US" sz="49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US" sz="4900" b="0" i="1" u="none" strike="noStrike" baseline="30000" dirty="0">
                <a:solidFill>
                  <a:srgbClr val="000000"/>
                </a:solidFill>
              </a:rPr>
              <a:t>for caesarean </a:t>
            </a:r>
            <a:r>
              <a:rPr lang="en-US" sz="4900" b="0" i="0" u="none" strike="noStrike" baseline="30000" dirty="0">
                <a:solidFill>
                  <a:srgbClr val="000000"/>
                </a:solidFill>
              </a:rPr>
              <a:t>etc.)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4900" b="0" i="0" u="none" strike="noStrike" baseline="30000" dirty="0">
              <a:solidFill>
                <a:srgbClr val="00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100" b="0" i="0" u="none" strike="noStrike" baseline="30000" dirty="0">
                <a:solidFill>
                  <a:srgbClr val="000000"/>
                </a:solidFill>
              </a:rPr>
              <a:t>Assign additional diagnoses to indicate the reason for any delivery intervention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5100" b="0" i="0" u="none" strike="noStrike" baseline="30000" dirty="0">
              <a:solidFill>
                <a:srgbClr val="00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100" b="0" i="0" u="none" strike="noStrike" baseline="30000" dirty="0">
                <a:solidFill>
                  <a:srgbClr val="000000"/>
                </a:solidFill>
              </a:rPr>
              <a:t>Where there is difficulty in determining the principal diagnosis in obstetric episodes of care with an outcome of delivery, assign a code from category </a:t>
            </a:r>
            <a:r>
              <a:rPr lang="en-US" sz="5100" b="0" i="0" u="none" strike="noStrike" baseline="30000" dirty="0">
                <a:solidFill>
                  <a:srgbClr val="020202"/>
                </a:solidFill>
              </a:rPr>
              <a:t>O80–O84</a:t>
            </a:r>
            <a:r>
              <a:rPr lang="en-US" sz="5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US" sz="5100" b="0" i="1" u="none" strike="noStrike" baseline="30000" dirty="0">
                <a:solidFill>
                  <a:srgbClr val="000000"/>
                </a:solidFill>
              </a:rPr>
              <a:t>Delivery</a:t>
            </a:r>
            <a:r>
              <a:rPr lang="en-US" sz="5100" b="0" i="0" u="none" strike="noStrike" baseline="30000" dirty="0">
                <a:solidFill>
                  <a:srgbClr val="000000"/>
                </a:solidFill>
              </a:rPr>
              <a:t> as the principal diagnosis.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3391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57188"/>
            <a:r>
              <a:rPr lang="en-AU" dirty="0"/>
              <a:t>O80-O84 as additional diagnosis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406399" y="1124744"/>
            <a:ext cx="11591637" cy="5112568"/>
          </a:xfrm>
        </p:spPr>
        <p:txBody>
          <a:bodyPr>
            <a:normAutofit fontScale="85000" lnSpcReduction="10000"/>
          </a:bodyPr>
          <a:lstStyle/>
          <a:p>
            <a:endParaRPr lang="en-AU" dirty="0"/>
          </a:p>
          <a:p>
            <a:pPr marL="0" indent="0" defTabSz="179388">
              <a:buNone/>
            </a:pPr>
            <a:r>
              <a:rPr lang="en-US" sz="5100" b="0" i="0" u="none" strike="noStrike" baseline="30000" dirty="0">
                <a:solidFill>
                  <a:srgbClr val="000000"/>
                </a:solidFill>
              </a:rPr>
              <a:t>Where a pregnant patient is admitted for management of a condition in the antepartum period, assign either :</a:t>
            </a:r>
          </a:p>
          <a:p>
            <a:pPr marL="1790700"/>
            <a:r>
              <a:rPr lang="en-US" sz="5100" b="0" i="0" u="none" strike="noStrike" baseline="30000" dirty="0">
                <a:solidFill>
                  <a:srgbClr val="000000"/>
                </a:solidFill>
              </a:rPr>
              <a:t>a code from </a:t>
            </a:r>
            <a:r>
              <a:rPr lang="en-US" sz="5100" b="0" i="0" u="none" strike="noStrike" baseline="30000" dirty="0">
                <a:solidFill>
                  <a:srgbClr val="020202"/>
                </a:solidFill>
              </a:rPr>
              <a:t>Chapter 15</a:t>
            </a:r>
            <a:r>
              <a:rPr lang="en-US" sz="5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US" sz="5100" b="0" i="1" u="none" strike="noStrike" baseline="30000" dirty="0">
                <a:solidFill>
                  <a:srgbClr val="000000"/>
                </a:solidFill>
              </a:rPr>
              <a:t>Pregnancy, childbirth and the puerperium </a:t>
            </a:r>
          </a:p>
          <a:p>
            <a:pPr marL="1562100" indent="0">
              <a:buNone/>
            </a:pPr>
            <a:r>
              <a:rPr lang="en-US" sz="5100" b="0" i="0" u="none" strike="noStrike" baseline="30000" dirty="0">
                <a:solidFill>
                  <a:srgbClr val="000000"/>
                </a:solidFill>
              </a:rPr>
              <a:t>or </a:t>
            </a:r>
          </a:p>
          <a:p>
            <a:pPr marL="1790700"/>
            <a:r>
              <a:rPr lang="en-US" sz="5100" b="0" i="0" u="none" strike="noStrike" baseline="30000" dirty="0">
                <a:solidFill>
                  <a:srgbClr val="000000"/>
                </a:solidFill>
              </a:rPr>
              <a:t>another chapter that meets the definition of principal diagnosis (see also </a:t>
            </a:r>
            <a:r>
              <a:rPr lang="en-US" sz="5100" b="0" i="0" u="none" strike="noStrike" baseline="30000" dirty="0">
                <a:solidFill>
                  <a:srgbClr val="020202"/>
                </a:solidFill>
              </a:rPr>
              <a:t>ACS 1521</a:t>
            </a:r>
            <a:r>
              <a:rPr lang="en-US" sz="5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US" sz="5100" b="0" i="1" u="none" strike="noStrike" baseline="30000" dirty="0">
                <a:solidFill>
                  <a:srgbClr val="000000"/>
                </a:solidFill>
              </a:rPr>
              <a:t>Conditions and injuries in pregnancy</a:t>
            </a:r>
            <a:r>
              <a:rPr lang="en-US" sz="5100" b="0" i="0" u="none" strike="noStrike" baseline="30000" dirty="0">
                <a:solidFill>
                  <a:srgbClr val="000000"/>
                </a:solidFill>
              </a:rPr>
              <a:t>)</a:t>
            </a:r>
            <a:endParaRPr lang="en-US" sz="5100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5100" baseline="300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5100" b="0" i="0" u="none" strike="noStrike" baseline="30000" dirty="0">
                <a:solidFill>
                  <a:srgbClr val="000000"/>
                </a:solidFill>
              </a:rPr>
              <a:t>Assign </a:t>
            </a:r>
            <a:r>
              <a:rPr lang="en-US" sz="5100" b="0" i="0" u="none" strike="noStrike" baseline="30000" dirty="0">
                <a:solidFill>
                  <a:srgbClr val="020202"/>
                </a:solidFill>
              </a:rPr>
              <a:t>O80–O84</a:t>
            </a:r>
            <a:r>
              <a:rPr lang="en-US" sz="5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US" sz="5100" b="0" i="1" u="none" strike="noStrike" baseline="30000" dirty="0">
                <a:solidFill>
                  <a:srgbClr val="000000"/>
                </a:solidFill>
              </a:rPr>
              <a:t>Delivery </a:t>
            </a:r>
            <a:r>
              <a:rPr lang="en-US" sz="5100" b="1" i="0" u="none" strike="noStrike" baseline="30000" dirty="0">
                <a:solidFill>
                  <a:srgbClr val="000000"/>
                </a:solidFill>
              </a:rPr>
              <a:t>as an additional diagnosis </a:t>
            </a:r>
            <a:r>
              <a:rPr lang="en-US" sz="5100" b="0" i="0" u="none" strike="noStrike" baseline="30000" dirty="0">
                <a:solidFill>
                  <a:srgbClr val="000000"/>
                </a:solidFill>
              </a:rPr>
              <a:t>where the patient delivers during the episode.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518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AU" dirty="0"/>
              <a:t>Sequencing codes for labour and delivery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fontScale="55000" lnSpcReduction="20000"/>
          </a:bodyPr>
          <a:lstStyle/>
          <a:p>
            <a:pPr marL="504190">
              <a:tabLst>
                <a:tab pos="719455" algn="l"/>
                <a:tab pos="1007745" algn="l"/>
                <a:tab pos="1295400" algn="l"/>
              </a:tabLst>
            </a:pPr>
            <a:endParaRPr lang="en-AU" sz="4200" dirty="0">
              <a:solidFill>
                <a:srgbClr val="FFFFFF"/>
              </a:solidFill>
              <a:effectLst/>
              <a:highlight>
                <a:srgbClr val="000000"/>
              </a:highlight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60475" indent="-985838">
              <a:buNone/>
              <a:tabLst>
                <a:tab pos="719455" algn="l"/>
                <a:tab pos="1007745" algn="l"/>
                <a:tab pos="1295400" algn="l"/>
              </a:tabLst>
            </a:pPr>
            <a:r>
              <a:rPr lang="en-AU" sz="4200" dirty="0">
                <a:solidFill>
                  <a:srgbClr val="FFFFFF"/>
                </a:solidFill>
                <a:effectLst/>
                <a:highlight>
                  <a:srgbClr val="0000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lang="en-AU" sz="4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the patient is admitted for delivery such as 'in labour', 'for induction', 'for caesarean’, </a:t>
            </a:r>
          </a:p>
          <a:p>
            <a:pPr marL="275590" indent="0">
              <a:buNone/>
              <a:tabLst>
                <a:tab pos="719455" algn="l"/>
                <a:tab pos="1007745" algn="l"/>
                <a:tab pos="1295400" algn="l"/>
              </a:tabLst>
            </a:pPr>
            <a:endParaRPr lang="en-AU" sz="4200" dirty="0">
              <a:effectLst/>
              <a:ea typeface="Times New Roman" panose="02020603050405020304" pitchFamily="18" charset="0"/>
            </a:endParaRPr>
          </a:p>
          <a:p>
            <a:pPr marL="275590" indent="0">
              <a:buNone/>
              <a:tabLst>
                <a:tab pos="719455" algn="l"/>
                <a:tab pos="1007745" algn="l"/>
                <a:tab pos="1295400" algn="l"/>
              </a:tabLst>
            </a:pPr>
            <a:r>
              <a:rPr lang="en-AU" sz="4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AU" sz="4200" dirty="0">
                <a:solidFill>
                  <a:srgbClr val="FFFFFF"/>
                </a:solidFill>
                <a:effectLst/>
                <a:highlight>
                  <a:srgbClr val="0000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AU" sz="4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the outcome is delivery, </a:t>
            </a:r>
          </a:p>
          <a:p>
            <a:pPr marL="275590" indent="0">
              <a:buNone/>
              <a:tabLst>
                <a:tab pos="719455" algn="l"/>
                <a:tab pos="1007745" algn="l"/>
                <a:tab pos="1295400" algn="l"/>
              </a:tabLst>
            </a:pPr>
            <a:endParaRPr lang="en-AU" sz="4200" dirty="0">
              <a:effectLst/>
              <a:ea typeface="Times New Roman" panose="02020603050405020304" pitchFamily="18" charset="0"/>
            </a:endParaRPr>
          </a:p>
          <a:p>
            <a:pPr marL="275590" indent="0" defTabSz="830263">
              <a:buNone/>
              <a:tabLst>
                <a:tab pos="719455" algn="l"/>
                <a:tab pos="1007745" algn="l"/>
                <a:tab pos="1295400" algn="l"/>
              </a:tabLst>
            </a:pPr>
            <a:r>
              <a:rPr lang="en-AU" sz="4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AU" sz="4200" dirty="0">
                <a:solidFill>
                  <a:srgbClr val="FFFFFF"/>
                </a:solidFill>
                <a:effectLst/>
                <a:highlight>
                  <a:srgbClr val="0000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AU" sz="4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4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assign a code from category </a:t>
            </a:r>
            <a:r>
              <a:rPr lang="en-AU" sz="42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O80–O84 </a:t>
            </a:r>
            <a:r>
              <a:rPr lang="en-AU" sz="42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Delivery</a:t>
            </a:r>
            <a:r>
              <a:rPr lang="en-AU" sz="4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as the principal diagnosis, </a:t>
            </a:r>
          </a:p>
          <a:p>
            <a:pPr marL="275590" indent="0" defTabSz="830263">
              <a:buNone/>
              <a:tabLst>
                <a:tab pos="719455" algn="l"/>
                <a:tab pos="1007745" algn="l"/>
                <a:tab pos="1295400" algn="l"/>
              </a:tabLst>
            </a:pPr>
            <a:endParaRPr lang="en-AU" sz="4200" dirty="0">
              <a:effectLst/>
              <a:ea typeface="Times New Roman" panose="02020603050405020304" pitchFamily="18" charset="0"/>
            </a:endParaRPr>
          </a:p>
          <a:p>
            <a:pPr marL="275590" indent="0">
              <a:buNone/>
              <a:tabLst>
                <a:tab pos="719455" algn="l"/>
                <a:tab pos="1007745" algn="l"/>
                <a:tab pos="1295400" algn="l"/>
              </a:tabLst>
            </a:pPr>
            <a:r>
              <a:rPr lang="en-AU" sz="4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AU" sz="4200" dirty="0">
                <a:solidFill>
                  <a:srgbClr val="FFFFFF"/>
                </a:solidFill>
                <a:effectLst/>
                <a:highlight>
                  <a:srgbClr val="0000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FOLLOWED BY</a:t>
            </a:r>
            <a:r>
              <a:rPr lang="en-AU" sz="4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the reason for any intervention </a:t>
            </a:r>
          </a:p>
          <a:p>
            <a:pPr marL="275590" indent="0">
              <a:buNone/>
              <a:tabLst>
                <a:tab pos="719455" algn="l"/>
                <a:tab pos="1007745" algn="l"/>
                <a:tab pos="1295400" algn="l"/>
              </a:tabLst>
            </a:pPr>
            <a:endParaRPr lang="en-AU" sz="4200" dirty="0">
              <a:effectLst/>
              <a:ea typeface="Times New Roman" panose="02020603050405020304" pitchFamily="18" charset="0"/>
            </a:endParaRPr>
          </a:p>
          <a:p>
            <a:pPr marL="3679825" indent="-1260475">
              <a:buNone/>
            </a:pPr>
            <a:r>
              <a:rPr lang="en-AU" sz="4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AU" sz="4200" dirty="0">
                <a:solidFill>
                  <a:srgbClr val="FFFFFF"/>
                </a:solidFill>
                <a:effectLst/>
                <a:highlight>
                  <a:srgbClr val="0000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AND THEN</a:t>
            </a:r>
            <a:r>
              <a:rPr lang="en-AU" sz="4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4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any other conditions and/or complications that meet the criteria for assignment as per ACS 0002 </a:t>
            </a:r>
            <a:r>
              <a:rPr lang="en-AU" sz="42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Additional diagnoses. </a:t>
            </a:r>
          </a:p>
          <a:p>
            <a:pPr marL="2509838" indent="0">
              <a:buNone/>
            </a:pPr>
            <a:endParaRPr lang="en-AU" sz="4200" i="1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56038" indent="0">
              <a:buNone/>
            </a:pPr>
            <a:r>
              <a:rPr lang="en-AU" sz="4200" dirty="0">
                <a:solidFill>
                  <a:srgbClr val="FFFFFF"/>
                </a:solidFill>
                <a:effectLst/>
                <a:highlight>
                  <a:srgbClr val="0000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AND THEN</a:t>
            </a:r>
            <a:r>
              <a:rPr lang="en-AU" sz="4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4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procedure code for the delivery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7053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F995AD6-51C5-48DF-832E-F78A4A1232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Ante-partum condition followed by Delivery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9122AB-48FC-4793-B6C4-7DC68BD5CEA9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AU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The principal diagnosis for a delivery is an </a:t>
            </a: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O8x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code.</a:t>
            </a:r>
          </a:p>
          <a:p>
            <a:pPr marL="0" indent="0">
              <a:buNone/>
            </a:pPr>
            <a:endParaRPr lang="en-AU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AU" sz="2400" b="1" dirty="0"/>
              <a:t>Except</a:t>
            </a:r>
            <a:r>
              <a:rPr lang="en-AU" sz="2400" dirty="0"/>
              <a:t>: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 the pregnant woman was admitted for an antepartum condition followed by a delivery, </a:t>
            </a:r>
          </a:p>
          <a:p>
            <a:pPr marL="0" indent="0">
              <a:buNone/>
            </a:pPr>
            <a:r>
              <a:rPr lang="en-A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assign the antepartum condition as the principal diagnosis, followed by the </a:t>
            </a: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O8x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code.  </a:t>
            </a:r>
          </a:p>
          <a:p>
            <a:pPr marL="457200" lvl="1" indent="0">
              <a:buNone/>
            </a:pP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D4627F-9A2D-4A86-9E86-B34EFBA0CB6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7132A0-A4EF-D01C-9E93-903726774488}"/>
              </a:ext>
            </a:extLst>
          </p:cNvPr>
          <p:cNvSpPr txBox="1"/>
          <p:nvPr/>
        </p:nvSpPr>
        <p:spPr>
          <a:xfrm>
            <a:off x="652346" y="4985556"/>
            <a:ext cx="55923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AU" sz="1600" dirty="0">
                <a:solidFill>
                  <a:srgbClr val="00B0F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Ñ</a:t>
            </a:r>
            <a:r>
              <a:rPr lang="en-AU" sz="16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ACS 1500 </a:t>
            </a:r>
            <a:r>
              <a:rPr lang="en-AU" sz="1600" cap="small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AU" sz="16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subheading </a:t>
            </a:r>
            <a:r>
              <a:rPr lang="en-AU" sz="16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Delivery as additional diagnosis</a:t>
            </a:r>
            <a:r>
              <a:rPr lang="en-US" sz="16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AU" sz="1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871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AU" dirty="0"/>
              <a:t>Single spontaneous delivery O80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lnSpcReduction="10000"/>
          </a:bodyPr>
          <a:lstStyle/>
          <a:p>
            <a:pPr indent="0">
              <a:buNone/>
            </a:pPr>
            <a:r>
              <a:rPr lang="x-non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following procedures </a:t>
            </a:r>
            <a:r>
              <a:rPr lang="x-none" b="1" u="sng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may be performed</a:t>
            </a:r>
            <a:r>
              <a:rPr lang="x-non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for a single spontaneous delivery:</a:t>
            </a:r>
            <a:endParaRPr lang="en-AU" dirty="0">
              <a:effectLst/>
              <a:ea typeface="Times New Roman" panose="02020603050405020304" pitchFamily="18" charset="0"/>
            </a:endParaRPr>
          </a:p>
          <a:p>
            <a:pPr marL="1611313" indent="-263525"/>
            <a:r>
              <a:rPr lang="en-US" b="0" i="0" u="none" strike="noStrike" baseline="30000" dirty="0"/>
              <a:t>administration of </a:t>
            </a:r>
            <a:r>
              <a:rPr lang="en-US" b="0" i="0" u="none" strike="noStrike" baseline="30000" dirty="0" err="1"/>
              <a:t>Syntocinon</a:t>
            </a:r>
            <a:r>
              <a:rPr lang="en-US" b="0" i="0" u="none" strike="noStrike" baseline="30000" dirty="0"/>
              <a:t> in third stage of </a:t>
            </a:r>
            <a:r>
              <a:rPr lang="en-US" b="0" i="0" u="none" strike="noStrike" baseline="30000" dirty="0" err="1"/>
              <a:t>labour</a:t>
            </a:r>
            <a:endParaRPr lang="en-US" b="0" i="0" u="none" strike="noStrike" baseline="0" dirty="0"/>
          </a:p>
          <a:p>
            <a:pPr marL="1611313" indent="-263525"/>
            <a:r>
              <a:rPr lang="en-AU" b="0" i="0" u="none" strike="noStrike" baseline="30000" dirty="0"/>
              <a:t> controlled cord traction (CCT)</a:t>
            </a:r>
            <a:endParaRPr lang="en-AU" b="0" i="0" u="none" strike="noStrike" baseline="0" dirty="0"/>
          </a:p>
          <a:p>
            <a:pPr marL="1611313" indent="-263525"/>
            <a:r>
              <a:rPr lang="en-AU" b="0" i="0" u="none" strike="noStrike" baseline="30000" dirty="0"/>
              <a:t> epidural injection/infusion</a:t>
            </a:r>
            <a:endParaRPr lang="en-AU" b="0" i="0" u="none" strike="noStrike" baseline="0" dirty="0"/>
          </a:p>
          <a:p>
            <a:pPr marL="1611313" indent="-263525"/>
            <a:r>
              <a:rPr lang="en-AU" b="0" i="0" u="none" strike="noStrike" baseline="30000" dirty="0"/>
              <a:t> episiotomy with repair</a:t>
            </a:r>
            <a:endParaRPr lang="en-AU" b="0" i="0" u="none" strike="noStrike" baseline="0" dirty="0"/>
          </a:p>
          <a:p>
            <a:pPr marL="1611313" indent="-263525"/>
            <a:r>
              <a:rPr lang="en-AU" b="0" i="0" u="none" strike="noStrike" baseline="30000" dirty="0"/>
              <a:t> fetal monitoring</a:t>
            </a:r>
            <a:endParaRPr lang="en-AU" b="0" i="0" u="none" strike="noStrike" baseline="0" dirty="0"/>
          </a:p>
          <a:p>
            <a:pPr marL="1611313" indent="-263525"/>
            <a:r>
              <a:rPr lang="en-AU" b="0" i="0" u="none" strike="noStrike" baseline="30000" dirty="0"/>
              <a:t> medical or surgical:</a:t>
            </a:r>
            <a:endParaRPr lang="en-AU" b="0" i="0" u="none" strike="noStrike" baseline="0" dirty="0"/>
          </a:p>
          <a:p>
            <a:pPr marL="2879725" lvl="1" indent="-457200" defTabSz="449263">
              <a:buFont typeface="Courier New" panose="02070309020205020404" pitchFamily="49" charset="0"/>
              <a:buChar char="o"/>
              <a:tabLst>
                <a:tab pos="2419350" algn="l"/>
                <a:tab pos="2687638" algn="l"/>
                <a:tab pos="2776538" algn="l"/>
              </a:tabLst>
            </a:pPr>
            <a:r>
              <a:rPr lang="en-AU" sz="2800" b="0" i="0" u="none" strike="noStrike" baseline="30000" dirty="0"/>
              <a:t>augmentation of labour</a:t>
            </a:r>
            <a:endParaRPr lang="en-AU" sz="2800" b="0" i="0" u="none" strike="noStrike" baseline="0" dirty="0"/>
          </a:p>
          <a:p>
            <a:pPr marL="2879725" lvl="1" indent="-457200" defTabSz="449263">
              <a:buFont typeface="Courier New" panose="02070309020205020404" pitchFamily="49" charset="0"/>
              <a:buChar char="o"/>
              <a:tabLst>
                <a:tab pos="2419350" algn="l"/>
                <a:tab pos="2687638" algn="l"/>
                <a:tab pos="2776538" algn="l"/>
              </a:tabLst>
            </a:pPr>
            <a:r>
              <a:rPr lang="en-AU" sz="2800" b="0" i="0" u="none" strike="noStrike" baseline="30000" dirty="0"/>
              <a:t>induction of labour</a:t>
            </a:r>
            <a:endParaRPr lang="en-AU" sz="2800" b="0" i="0" u="none" strike="noStrike" baseline="0" dirty="0"/>
          </a:p>
          <a:p>
            <a:pPr marL="1611313" indent="-263525"/>
            <a:r>
              <a:rPr lang="en-US" b="0" i="0" u="none" strike="noStrike" baseline="30000" dirty="0"/>
              <a:t> suture of obstetric perineal laceration</a:t>
            </a:r>
            <a:endParaRPr lang="en-A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6088">
              <a:spcBef>
                <a:spcPts val="0"/>
              </a:spcBef>
            </a:pPr>
            <a:endParaRPr lang="en-AU" sz="4000" dirty="0"/>
          </a:p>
          <a:p>
            <a:endParaRPr lang="en-AU" dirty="0"/>
          </a:p>
          <a:p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9130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AU" dirty="0"/>
              <a:t>O80 is the correct code for: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1476916" y="2251018"/>
            <a:ext cx="11429999" cy="5112568"/>
          </a:xfrm>
        </p:spPr>
        <p:txBody>
          <a:bodyPr>
            <a:normAutofit/>
          </a:bodyPr>
          <a:lstStyle/>
          <a:p>
            <a:pPr marL="1085850" lvl="1" indent="-342900"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x-non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Breech delivery</a:t>
            </a:r>
            <a:endParaRPr lang="en-A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85850" lvl="1" indent="-342900"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x-non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Delivery NOS</a:t>
            </a:r>
            <a:endParaRPr lang="en-A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85850" lvl="1" indent="-342900"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x-non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Vaginal delivery</a:t>
            </a:r>
            <a:endParaRPr lang="en-A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85850" lvl="1" indent="-342900"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x-non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Vertex delivery</a:t>
            </a:r>
            <a:endParaRPr lang="en-A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 no intervention other than those listed above is undertaken.</a:t>
            </a:r>
            <a:endParaRPr lang="en-AU" dirty="0"/>
          </a:p>
          <a:p>
            <a:pPr marL="0" indent="0">
              <a:buNone/>
            </a:pPr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75468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AU" dirty="0"/>
              <a:t>O80 is not assigned for: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x-none" sz="33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O80 </a:t>
            </a:r>
            <a:r>
              <a:rPr lang="x-none" sz="33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Single spontaneous delivery</a:t>
            </a:r>
            <a:r>
              <a:rPr lang="x-none" sz="33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3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must not</a:t>
            </a:r>
            <a:r>
              <a:rPr lang="x-none" sz="33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 coded with:</a:t>
            </a:r>
            <a:endParaRPr lang="en-AU" sz="3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85850" lvl="1" indent="-342900"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x-none" sz="2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Assisted delivery</a:t>
            </a:r>
            <a:endParaRPr lang="en-AU" sz="2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85850" lvl="1" indent="-342900"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x-none" sz="2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Breech extraction</a:t>
            </a:r>
            <a:endParaRPr lang="en-AU" sz="2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85850" lvl="1" indent="-342900"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x-none" sz="2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Caesarean section</a:t>
            </a:r>
            <a:endParaRPr lang="en-AU" sz="2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85850" lvl="1" indent="-342900"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x-none" sz="2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Forceps extraction</a:t>
            </a:r>
            <a:endParaRPr lang="en-AU" sz="2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5850" lvl="1" indent="-342900"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AU" sz="29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Manual removal of placenta</a:t>
            </a:r>
          </a:p>
          <a:p>
            <a:pPr marL="1085850" lvl="1" indent="-342900"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AU" sz="2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Manual rotation of fetal head</a:t>
            </a:r>
            <a:endParaRPr lang="en-AU" sz="2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85850" lvl="1" indent="-342900"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x-none" sz="2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Vacuum extraction</a:t>
            </a:r>
            <a:endParaRPr lang="en-AU" sz="2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85850" lvl="1" indent="-342900"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x-none" sz="2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Version with extraction</a:t>
            </a:r>
            <a:endParaRPr lang="en-AU" sz="2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67995">
              <a:lnSpc>
                <a:spcPct val="120000"/>
              </a:lnSpc>
              <a:spcBef>
                <a:spcPts val="565"/>
              </a:spcBef>
              <a:spcAft>
                <a:spcPts val="800"/>
              </a:spcAft>
              <a:tabLst>
                <a:tab pos="719455" algn="l"/>
                <a:tab pos="1007745" algn="l"/>
                <a:tab pos="1295400" algn="l"/>
              </a:tabLst>
            </a:pPr>
            <a:endParaRPr lang="en-A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6088">
              <a:spcBef>
                <a:spcPts val="0"/>
              </a:spcBef>
            </a:pPr>
            <a:endParaRPr lang="en-AU" sz="4000" dirty="0"/>
          </a:p>
          <a:p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31947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AU" dirty="0"/>
              <a:t>Lead Term DELIVERY in ACHI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fontScale="47500" lnSpcReduction="20000"/>
          </a:bodyPr>
          <a:lstStyle/>
          <a:p>
            <a:pPr marL="131763" indent="0">
              <a:buNone/>
            </a:pPr>
            <a:endParaRPr lang="en-US" sz="5100" b="1" i="0" u="none" strike="noStrike" baseline="30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31763" indent="0">
              <a:buNone/>
            </a:pPr>
            <a:r>
              <a:rPr lang="en-US" sz="67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Delivery</a:t>
            </a:r>
            <a:r>
              <a:rPr lang="en-US" sz="67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(spontaneous) (vertex) </a:t>
            </a:r>
            <a:r>
              <a:rPr lang="en-US" sz="67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90467-00</a:t>
            </a:r>
            <a:r>
              <a:rPr lang="en-US" sz="67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67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US" sz="6700" b="1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1336</a:t>
            </a:r>
            <a:r>
              <a:rPr lang="en-US" sz="67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US" sz="67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295400" indent="0">
              <a:buNone/>
            </a:pPr>
            <a:r>
              <a:rPr lang="en-AU" sz="67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en-AU" sz="6700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AU" sz="67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assist procedure (</a:t>
            </a:r>
            <a:r>
              <a:rPr lang="en-AU" sz="6700" b="0" i="0" u="none" strike="noStrike" baseline="30000" dirty="0" err="1">
                <a:solidFill>
                  <a:srgbClr val="000000"/>
                </a:solidFill>
                <a:latin typeface="Arial" panose="020B0604020202020204" pitchFamily="34" charset="0"/>
              </a:rPr>
              <a:t>McRobert's</a:t>
            </a:r>
            <a:r>
              <a:rPr lang="en-AU" sz="67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manoeuvre) NEC </a:t>
            </a:r>
            <a:r>
              <a:rPr lang="en-AU" sz="67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90477-00</a:t>
            </a:r>
            <a:r>
              <a:rPr lang="en-AU" sz="67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 </a:t>
            </a:r>
            <a:r>
              <a:rPr lang="en-AU" sz="67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AU" sz="6700" b="1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1343</a:t>
            </a:r>
            <a:r>
              <a:rPr lang="en-AU" sz="67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AU" sz="67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295400" indent="0">
              <a:buNone/>
            </a:pPr>
            <a:r>
              <a:rPr lang="en-AU" sz="67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breech </a:t>
            </a:r>
            <a:r>
              <a:rPr lang="en-AU" sz="67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90470-00</a:t>
            </a:r>
            <a:r>
              <a:rPr lang="en-AU" sz="67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AU" sz="67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AU" sz="6700" b="1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1339</a:t>
            </a:r>
            <a:r>
              <a:rPr lang="en-AU" sz="67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AU" sz="67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295400" indent="0">
              <a:buNone/>
            </a:pPr>
            <a:r>
              <a:rPr lang="en-AU" sz="67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       - - assisted </a:t>
            </a:r>
            <a:r>
              <a:rPr lang="en-AU" sz="67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90470-01</a:t>
            </a:r>
            <a:r>
              <a:rPr lang="en-AU" sz="67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AU" sz="67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AU" sz="6700" b="1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1339</a:t>
            </a:r>
            <a:r>
              <a:rPr lang="en-AU" sz="67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AU" sz="67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524000" lvl="1" indent="0">
              <a:buNone/>
            </a:pPr>
            <a:r>
              <a:rPr lang="en-US" sz="67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               - -</a:t>
            </a:r>
            <a:r>
              <a:rPr lang="en-US" sz="6700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67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with forceps to after-coming head (FACH) </a:t>
            </a:r>
            <a:r>
              <a:rPr lang="en-US" sz="67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90470-02</a:t>
            </a:r>
            <a:r>
              <a:rPr lang="en-US" sz="67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67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US" sz="6700" b="1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1339</a:t>
            </a:r>
            <a:r>
              <a:rPr lang="en-US" sz="67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US" sz="67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295400" indent="0">
              <a:buNone/>
            </a:pPr>
            <a:r>
              <a:rPr lang="en-AU" sz="67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       - - extraction </a:t>
            </a:r>
            <a:r>
              <a:rPr lang="en-AU" sz="67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90470-03</a:t>
            </a:r>
            <a:r>
              <a:rPr lang="en-AU" sz="67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AU" sz="67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AU" sz="6700" b="1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1339</a:t>
            </a:r>
            <a:r>
              <a:rPr lang="en-AU" sz="67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AU" sz="67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524000" lvl="1" indent="0">
              <a:buNone/>
            </a:pPr>
            <a:r>
              <a:rPr lang="en-US" sz="67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               - -</a:t>
            </a:r>
            <a:r>
              <a:rPr lang="en-US" sz="6700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67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with forceps to after-coming head (FACH) </a:t>
            </a:r>
            <a:r>
              <a:rPr lang="en-US" sz="67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90470-04</a:t>
            </a:r>
            <a:r>
              <a:rPr lang="en-US" sz="67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67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US" sz="6700" b="1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1339</a:t>
            </a:r>
            <a:r>
              <a:rPr lang="en-US" sz="67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US" sz="67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295400" indent="0">
              <a:buNone/>
            </a:pPr>
            <a:r>
              <a:rPr lang="en-AU" sz="67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caesarean </a:t>
            </a:r>
            <a:r>
              <a:rPr lang="en-AU" sz="6700" b="0" i="1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— see </a:t>
            </a:r>
            <a:r>
              <a:rPr lang="en-AU" sz="6700" b="0" i="1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Caesarean section</a:t>
            </a:r>
            <a:endParaRPr lang="en-AU" sz="67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39395" indent="0">
              <a:lnSpc>
                <a:spcPct val="120000"/>
              </a:lnSpc>
              <a:spcBef>
                <a:spcPts val="565"/>
              </a:spcBef>
              <a:spcAft>
                <a:spcPts val="800"/>
              </a:spcAft>
              <a:buNone/>
              <a:tabLst>
                <a:tab pos="719455" algn="l"/>
                <a:tab pos="1007745" algn="l"/>
                <a:tab pos="1295400" algn="l"/>
              </a:tabLst>
            </a:pPr>
            <a:endParaRPr lang="en-A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6088">
              <a:spcBef>
                <a:spcPts val="0"/>
              </a:spcBef>
            </a:pPr>
            <a:endParaRPr lang="en-AU" sz="4000" dirty="0"/>
          </a:p>
          <a:p>
            <a:endParaRPr lang="en-AU" dirty="0"/>
          </a:p>
          <a:p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91262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AU" dirty="0"/>
              <a:t>Lead Term DELIVERY in ACHI continued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fontScale="77500" lnSpcReduction="20000"/>
          </a:bodyPr>
          <a:lstStyle/>
          <a:p>
            <a:endParaRPr lang="en-AU" dirty="0"/>
          </a:p>
          <a:p>
            <a:pPr marL="577850" indent="0">
              <a:buNone/>
            </a:pPr>
            <a:r>
              <a:rPr lang="en-AU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forceps NEC </a:t>
            </a:r>
            <a:r>
              <a:rPr lang="en-AU" sz="40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90468-06</a:t>
            </a:r>
            <a:r>
              <a:rPr lang="en-AU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AU" sz="40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AU" sz="4000" b="1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1337</a:t>
            </a:r>
            <a:r>
              <a:rPr lang="en-AU" sz="40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AU" sz="4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577850" indent="0">
              <a:buNone/>
            </a:pPr>
            <a:r>
              <a:rPr lang="en-US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       -</a:t>
            </a:r>
            <a:r>
              <a:rPr lang="en-US" sz="4000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or breech presentation </a:t>
            </a:r>
            <a:r>
              <a:rPr lang="en-US" sz="4000" b="0" i="1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— see </a:t>
            </a:r>
            <a:r>
              <a:rPr lang="en-US" sz="4000" b="0" i="1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Delivery</a:t>
            </a:r>
            <a:r>
              <a:rPr lang="en-US" sz="4000" b="0" i="1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/</a:t>
            </a:r>
            <a:r>
              <a:rPr lang="en-US" sz="4000" b="0" i="1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breech</a:t>
            </a:r>
            <a:endParaRPr lang="en-US" sz="4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577850" indent="0">
              <a:buNone/>
            </a:pPr>
            <a:r>
              <a:rPr lang="en-US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       -</a:t>
            </a:r>
            <a:r>
              <a:rPr lang="en-US" sz="4000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with rotation of fetal head </a:t>
            </a:r>
            <a:r>
              <a:rPr lang="en-US" sz="40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90468-04</a:t>
            </a:r>
            <a:r>
              <a:rPr lang="en-US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US" sz="4000" b="1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1337</a:t>
            </a:r>
            <a:r>
              <a:rPr lang="en-US" sz="40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US" sz="4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577850" indent="0">
              <a:buNone/>
            </a:pPr>
            <a:r>
              <a:rPr lang="en-US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       -</a:t>
            </a:r>
            <a:r>
              <a:rPr lang="en-US" sz="4000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at caesarean section </a:t>
            </a:r>
            <a:r>
              <a:rPr lang="en-US" sz="4000" b="0" i="1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— omit code</a:t>
            </a:r>
            <a:endParaRPr lang="en-US" sz="4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577850" indent="0">
              <a:buNone/>
            </a:pPr>
            <a:r>
              <a:rPr lang="en-AU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       -</a:t>
            </a:r>
            <a:r>
              <a:rPr lang="en-AU" sz="4000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AU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failed </a:t>
            </a:r>
            <a:r>
              <a:rPr lang="en-AU" sz="40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90468-05</a:t>
            </a:r>
            <a:r>
              <a:rPr lang="en-AU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AU" sz="40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AU" sz="4000" b="1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1337</a:t>
            </a:r>
            <a:r>
              <a:rPr lang="en-AU" sz="40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AU" sz="4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577850" indent="0">
              <a:buNone/>
            </a:pPr>
            <a:r>
              <a:rPr lang="en-AU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       -</a:t>
            </a:r>
            <a:r>
              <a:rPr lang="en-AU" sz="4000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AU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high </a:t>
            </a:r>
            <a:r>
              <a:rPr lang="en-AU" sz="40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90468-02</a:t>
            </a:r>
            <a:r>
              <a:rPr lang="en-AU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AU" sz="40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AU" sz="4000" b="1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1337</a:t>
            </a:r>
            <a:r>
              <a:rPr lang="en-AU" sz="40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AU" sz="4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577850" indent="0">
              <a:buNone/>
            </a:pPr>
            <a:r>
              <a:rPr lang="en-US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        -</a:t>
            </a:r>
            <a:r>
              <a:rPr lang="en-US" sz="4000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low (outlet) (Wrigley's) </a:t>
            </a:r>
            <a:r>
              <a:rPr lang="en-US" sz="40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90468-00</a:t>
            </a:r>
            <a:r>
              <a:rPr lang="en-US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US" sz="4000" b="1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1337</a:t>
            </a:r>
            <a:r>
              <a:rPr lang="en-US" sz="40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US" sz="4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577850" indent="0">
              <a:buNone/>
            </a:pPr>
            <a:r>
              <a:rPr lang="en-AU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       -</a:t>
            </a:r>
            <a:r>
              <a:rPr lang="en-AU" sz="4000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AU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mid (</a:t>
            </a:r>
            <a:r>
              <a:rPr lang="en-AU" sz="4000" b="0" i="0" u="none" strike="noStrike" baseline="30000" dirty="0" err="1">
                <a:solidFill>
                  <a:srgbClr val="000000"/>
                </a:solidFill>
                <a:latin typeface="Arial" panose="020B0604020202020204" pitchFamily="34" charset="0"/>
              </a:rPr>
              <a:t>Keilland's</a:t>
            </a:r>
            <a:r>
              <a:rPr lang="en-AU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) (Neville-Barnes) </a:t>
            </a:r>
            <a:r>
              <a:rPr lang="en-AU" sz="40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90468-01</a:t>
            </a:r>
            <a:r>
              <a:rPr lang="en-AU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AU" sz="40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AU" sz="4000" b="1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1337</a:t>
            </a:r>
            <a:r>
              <a:rPr lang="en-AU" sz="40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AU" sz="4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577850" indent="0">
              <a:buNone/>
            </a:pPr>
            <a:r>
              <a:rPr lang="fr-FR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vacuum </a:t>
            </a:r>
            <a:r>
              <a:rPr lang="fr-FR" sz="4000" b="0" i="0" u="none" strike="noStrike" baseline="30000" dirty="0" err="1">
                <a:solidFill>
                  <a:srgbClr val="000000"/>
                </a:solidFill>
                <a:latin typeface="Arial" panose="020B0604020202020204" pitchFamily="34" charset="0"/>
              </a:rPr>
              <a:t>assisted</a:t>
            </a:r>
            <a:r>
              <a:rPr lang="fr-FR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(Kiwi) (Ventouse) </a:t>
            </a:r>
            <a:r>
              <a:rPr lang="fr-FR" sz="40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90469-00</a:t>
            </a:r>
            <a:r>
              <a:rPr lang="fr-FR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fr-FR" sz="40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fr-FR" sz="4000" b="1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1338</a:t>
            </a:r>
            <a:r>
              <a:rPr lang="fr-FR" sz="40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fr-FR" sz="4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577850" indent="0">
              <a:buNone/>
            </a:pPr>
            <a:r>
              <a:rPr lang="en-AU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       -</a:t>
            </a:r>
            <a:r>
              <a:rPr lang="en-AU" sz="4000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AU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failed </a:t>
            </a:r>
            <a:r>
              <a:rPr lang="en-AU" sz="40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90469-01</a:t>
            </a:r>
            <a:r>
              <a:rPr lang="en-AU" sz="4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AU" sz="40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AU" sz="4000" b="1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1338</a:t>
            </a:r>
            <a:r>
              <a:rPr lang="en-AU" sz="40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AU" sz="4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467995">
              <a:lnSpc>
                <a:spcPct val="120000"/>
              </a:lnSpc>
              <a:spcBef>
                <a:spcPts val="565"/>
              </a:spcBef>
              <a:spcAft>
                <a:spcPts val="800"/>
              </a:spcAft>
              <a:tabLst>
                <a:tab pos="719455" algn="l"/>
                <a:tab pos="1007745" algn="l"/>
                <a:tab pos="1295400" algn="l"/>
              </a:tabLst>
            </a:pPr>
            <a:endParaRPr lang="en-A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6088">
              <a:spcBef>
                <a:spcPts val="0"/>
              </a:spcBef>
            </a:pPr>
            <a:endParaRPr lang="en-AU" sz="4000" dirty="0"/>
          </a:p>
          <a:p>
            <a:endParaRPr lang="en-AU" sz="40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33363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AU" dirty="0"/>
              <a:t>Forceps delivery – Diagnosis and procedure codes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Lead Term for the </a:t>
            </a:r>
            <a:r>
              <a:rPr lang="en-AU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diagnosis</a:t>
            </a: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forceps or </a:t>
            </a:r>
            <a:r>
              <a:rPr lang="en-AU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ventouse</a:t>
            </a: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(vacuum) delivery is:</a:t>
            </a:r>
            <a:endParaRPr lang="en-A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1615" indent="0">
              <a:buNone/>
            </a:pPr>
            <a:r>
              <a:rPr lang="en-AU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Delivery</a:t>
            </a:r>
            <a:endParaRPr lang="en-A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64565" lvl="1" indent="0">
              <a:buNone/>
            </a:pP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assisted</a:t>
            </a:r>
            <a:endParaRPr lang="en-A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64565" lvl="1" indent="0">
              <a:buNone/>
            </a:pP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- by forceps and vacuum extractor O81</a:t>
            </a:r>
            <a:endParaRPr lang="en-A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AU" sz="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Lead Term for forceps or </a:t>
            </a:r>
            <a:r>
              <a:rPr lang="en-AU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ventouse</a:t>
            </a: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(vacuum) delivery </a:t>
            </a:r>
            <a:r>
              <a:rPr lang="en-AU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procedure</a:t>
            </a: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is:</a:t>
            </a:r>
            <a:endParaRPr lang="en-A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1615" indent="0">
              <a:buNone/>
            </a:pPr>
            <a:r>
              <a:rPr lang="en-AU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Delivery</a:t>
            </a:r>
            <a:endParaRPr lang="en-A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64565" lvl="1" indent="0">
              <a:buNone/>
            </a:pP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forceps</a:t>
            </a:r>
            <a:endParaRPr lang="en-A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64565" lvl="1" indent="0">
              <a:buNone/>
            </a:pP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en-A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64565" lvl="1" indent="0">
              <a:buNone/>
            </a:pP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vacuum extractor</a:t>
            </a:r>
            <a:endParaRPr lang="en-A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64565" lvl="1" indent="0">
              <a:buNone/>
            </a:pP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en-A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64565" lvl="1" indent="0">
              <a:buNone/>
            </a:pP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AU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ventouse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884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16251" y="1662825"/>
            <a:ext cx="919763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Coding pregnancy, childbirth and the puerperium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Delivery</a:t>
            </a:r>
            <a:endParaRPr kumimoji="0" lang="en-AU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entury" panose="02040604050505020304" pitchFamily="18" charset="0"/>
                <a:ea typeface="+mn-ea"/>
                <a:cs typeface="+mn-cs"/>
              </a:rPr>
              <a:t>Clinical Coding Education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entury" panose="02040604050505020304" pitchFamily="18" charset="0"/>
                <a:ea typeface="+mn-ea"/>
                <a:cs typeface="+mn-cs"/>
              </a:rPr>
              <a:t>clinicalcodingeducation.com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0989B1">
                  <a:lumMod val="75000"/>
                </a:srgbClr>
              </a:solidFill>
              <a:effectLst/>
              <a:uLnTx/>
              <a:uFillTx/>
              <a:latin typeface="Century" panose="020406040505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52318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AU" dirty="0"/>
              <a:t>Single delivery by caesarean section  O82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endParaRPr lang="en-AU" dirty="0"/>
          </a:p>
          <a:p>
            <a:pPr marL="467995">
              <a:lnSpc>
                <a:spcPct val="120000"/>
              </a:lnSpc>
              <a:spcBef>
                <a:spcPts val="565"/>
              </a:spcBef>
              <a:spcAft>
                <a:spcPts val="800"/>
              </a:spcAft>
              <a:tabLst>
                <a:tab pos="719455" algn="l"/>
                <a:tab pos="1007745" algn="l"/>
                <a:tab pos="1295400" algn="l"/>
              </a:tabLst>
            </a:pPr>
            <a:endParaRPr lang="en-A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6088">
              <a:spcBef>
                <a:spcPts val="0"/>
              </a:spcBef>
            </a:pPr>
            <a:endParaRPr lang="en-AU" sz="4000" dirty="0"/>
          </a:p>
          <a:p>
            <a:endParaRPr lang="en-AU" dirty="0"/>
          </a:p>
          <a:p>
            <a:pPr marL="0" indent="0">
              <a:buNone/>
            </a:pPr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050" name="Picture 52">
            <a:extLst>
              <a:ext uri="{FF2B5EF4-FFF2-40B4-BE49-F238E27FC236}">
                <a16:creationId xmlns:a16="http://schemas.microsoft.com/office/drawing/2014/main" id="{3F76498A-5FFC-42EF-9219-FE57A3F5B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096" y="1289340"/>
            <a:ext cx="6778524" cy="4617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08925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AU" dirty="0"/>
              <a:t>Diagnosis code for Caesarean section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 anchor="ctr">
            <a:normAutofit/>
          </a:bodyPr>
          <a:lstStyle/>
          <a:p>
            <a:pPr marL="895350">
              <a:buNone/>
            </a:pPr>
            <a:r>
              <a:rPr lang="en-AU" sz="3200" i="0" u="sng" strike="noStrike" baseline="30000" dirty="0">
                <a:solidFill>
                  <a:srgbClr val="000000"/>
                </a:solidFill>
              </a:rPr>
              <a:t>Lead Term for the Diagnosis:</a:t>
            </a:r>
          </a:p>
          <a:p>
            <a:pPr marL="895350">
              <a:buNone/>
            </a:pPr>
            <a:r>
              <a:rPr lang="en-AU" sz="3200" b="1" i="0" u="none" strike="noStrike" baseline="30000" dirty="0">
                <a:solidFill>
                  <a:srgbClr val="000000"/>
                </a:solidFill>
              </a:rPr>
              <a:t>Delivery</a:t>
            </a:r>
          </a:p>
          <a:p>
            <a:pPr marL="895350">
              <a:buNone/>
            </a:pPr>
            <a:r>
              <a:rPr lang="en-US" sz="3200" b="0" i="0" u="none" strike="noStrike" baseline="30000" dirty="0">
                <a:solidFill>
                  <a:srgbClr val="000000"/>
                </a:solidFill>
              </a:rPr>
              <a:t>     - </a:t>
            </a:r>
            <a:r>
              <a:rPr lang="en-AU" sz="3200" b="0" i="0" u="none" strike="noStrike" baseline="30000" dirty="0">
                <a:solidFill>
                  <a:srgbClr val="000000"/>
                </a:solidFill>
              </a:rPr>
              <a:t>Caesarean</a:t>
            </a:r>
            <a:endParaRPr lang="en-AU" sz="3200" b="1" i="0" u="none" strike="noStrike" baseline="30000" dirty="0">
              <a:solidFill>
                <a:srgbClr val="000000"/>
              </a:solidFill>
            </a:endParaRPr>
          </a:p>
          <a:p>
            <a:pPr marL="895350">
              <a:buNone/>
            </a:pPr>
            <a:r>
              <a:rPr lang="en-AU" sz="3200" u="sng" dirty="0">
                <a:solidFill>
                  <a:srgbClr val="000000"/>
                </a:solidFill>
              </a:rPr>
              <a:t>Entry in the Tabular List</a:t>
            </a:r>
            <a:endParaRPr lang="en-AU" sz="3200" b="0" i="0" u="sng" strike="noStrike" baseline="0" dirty="0">
              <a:solidFill>
                <a:srgbClr val="000000"/>
              </a:solidFill>
            </a:endParaRPr>
          </a:p>
          <a:p>
            <a:pPr marL="895350">
              <a:buNone/>
            </a:pPr>
            <a:r>
              <a:rPr lang="en-US" sz="3200" b="1" i="0" u="none" strike="noStrike" baseline="30000" dirty="0">
                <a:solidFill>
                  <a:srgbClr val="000000"/>
                </a:solidFill>
              </a:rPr>
              <a:t>O82  Single delivery by caesarean section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78320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AU" dirty="0"/>
              <a:t>Caesarean section in ACHI – 11</a:t>
            </a:r>
            <a:r>
              <a:rPr lang="en-AU" baseline="30000" dirty="0"/>
              <a:t>th</a:t>
            </a:r>
            <a:r>
              <a:rPr lang="en-AU" dirty="0"/>
              <a:t> edition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fontScale="25000" lnSpcReduction="20000"/>
          </a:bodyPr>
          <a:lstStyle/>
          <a:p>
            <a:endParaRPr lang="en-AU" dirty="0"/>
          </a:p>
          <a:p>
            <a:pPr marL="0" indent="0">
              <a:buNone/>
            </a:pPr>
            <a:r>
              <a:rPr lang="en-AU" sz="112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Caesarean section</a:t>
            </a:r>
            <a:r>
              <a:rPr lang="en-AU" sz="112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(elective) NEC </a:t>
            </a:r>
            <a:r>
              <a:rPr lang="en-AU" sz="112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16520-04</a:t>
            </a:r>
            <a:r>
              <a:rPr lang="en-AU" sz="112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AU" sz="112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AU" sz="11200" b="1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1340</a:t>
            </a:r>
            <a:r>
              <a:rPr lang="en-AU" sz="112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AU" sz="112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AU" sz="112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    - classical (vertical incision upper segment) </a:t>
            </a:r>
            <a:r>
              <a:rPr lang="en-AU" sz="112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16520-00</a:t>
            </a:r>
            <a:r>
              <a:rPr lang="en-AU" sz="112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AU" sz="112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AU" sz="11200" b="1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1340</a:t>
            </a:r>
            <a:r>
              <a:rPr lang="en-AU" sz="112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AU" sz="112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AU" sz="112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         -</a:t>
            </a:r>
            <a:r>
              <a:rPr lang="en-AU" sz="11200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AU" sz="112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emergency </a:t>
            </a:r>
            <a:r>
              <a:rPr lang="en-AU" sz="112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16520-01</a:t>
            </a:r>
            <a:r>
              <a:rPr lang="en-AU" sz="112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AU" sz="112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AU" sz="11200" b="1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1340</a:t>
            </a:r>
            <a:r>
              <a:rPr lang="en-AU" sz="112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AU" sz="112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AU" sz="112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    - emergency NEC </a:t>
            </a:r>
            <a:r>
              <a:rPr lang="en-AU" sz="112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16520-05</a:t>
            </a:r>
            <a:r>
              <a:rPr lang="en-AU" sz="112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AU" sz="112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AU" sz="11200" b="1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1340</a:t>
            </a:r>
            <a:r>
              <a:rPr lang="en-AU" sz="112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AU" sz="112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12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    - lower segment (transverse incision) </a:t>
            </a:r>
            <a:r>
              <a:rPr lang="en-US" sz="112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16520-02</a:t>
            </a:r>
            <a:r>
              <a:rPr lang="en-US" sz="112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12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US" sz="11200" b="1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1340</a:t>
            </a:r>
            <a:r>
              <a:rPr lang="en-US" sz="112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US" sz="112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AU" sz="112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         -</a:t>
            </a:r>
            <a:r>
              <a:rPr lang="en-AU" sz="11200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AU" sz="112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emergency </a:t>
            </a:r>
            <a:r>
              <a:rPr lang="en-AU" sz="112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16520-03</a:t>
            </a:r>
            <a:r>
              <a:rPr lang="en-AU" sz="112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AU" sz="112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AU" sz="11200" b="1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1340</a:t>
            </a:r>
            <a:r>
              <a:rPr lang="en-AU" sz="112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AU" sz="112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12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    - specified (inverted T-incision) (J-incision) NEC </a:t>
            </a:r>
            <a:r>
              <a:rPr lang="en-US" sz="112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16520-04</a:t>
            </a:r>
            <a:r>
              <a:rPr lang="en-US" sz="112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 </a:t>
            </a:r>
            <a:r>
              <a:rPr lang="en-US" sz="112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US" sz="11200" b="1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1340</a:t>
            </a:r>
            <a:r>
              <a:rPr lang="en-US" sz="112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US" sz="112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AU" sz="11200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    </a:t>
            </a:r>
            <a:r>
              <a:rPr lang="en-AU" sz="112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    - - emergency </a:t>
            </a:r>
            <a:r>
              <a:rPr lang="en-AU" sz="112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16520-05</a:t>
            </a:r>
            <a:r>
              <a:rPr lang="en-AU" sz="112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AU" sz="112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AU" sz="11200" b="1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1340</a:t>
            </a:r>
            <a:r>
              <a:rPr lang="en-AU" sz="112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</a:p>
          <a:p>
            <a:endParaRPr lang="en-AU" sz="59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AU" sz="7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Note: </a:t>
            </a:r>
            <a:r>
              <a:rPr lang="en-AU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forceps are sometimes used to help lift the neonate out during a caesarean section.  Forceps used to lift out the baby during a caesarean </a:t>
            </a:r>
            <a:r>
              <a:rPr lang="en-AU" sz="72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should not be coded</a:t>
            </a:r>
            <a:r>
              <a:rPr lang="en-AU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AU" sz="7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AU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7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AU" sz="7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Note: </a:t>
            </a:r>
            <a:r>
              <a:rPr lang="en-AU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 the operation report carefully, often a sterilisation is performed during a Caesarean section.</a:t>
            </a:r>
            <a:endParaRPr lang="en-AU" sz="7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6088">
              <a:spcBef>
                <a:spcPts val="0"/>
              </a:spcBef>
            </a:pPr>
            <a:endParaRPr lang="en-AU" sz="4000" dirty="0"/>
          </a:p>
          <a:p>
            <a:endParaRPr lang="en-AU" dirty="0"/>
          </a:p>
          <a:p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1385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AU" dirty="0"/>
              <a:t>Other assisted single delivery O83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fontScale="25000" lnSpcReduction="20000"/>
          </a:bodyPr>
          <a:lstStyle/>
          <a:p>
            <a:endParaRPr lang="en-AU" dirty="0"/>
          </a:p>
          <a:p>
            <a:pPr marL="990600" indent="177800"/>
            <a:r>
              <a:rPr lang="en-AU" sz="9600" b="0" i="0" u="none" strike="noStrike" baseline="30000" dirty="0"/>
              <a:t>assisted single:</a:t>
            </a:r>
            <a:endParaRPr lang="en-AU" sz="9600" b="0" i="0" u="none" strike="noStrike" baseline="0" dirty="0"/>
          </a:p>
          <a:p>
            <a:pPr marL="1706563" lvl="1" indent="-258763"/>
            <a:r>
              <a:rPr lang="en-AU" sz="9600" b="0" i="0" u="none" strike="noStrike" baseline="30000" dirty="0"/>
              <a:t> breech delivery NOS</a:t>
            </a:r>
            <a:endParaRPr lang="en-AU" sz="9600" b="0" i="0" u="none" strike="noStrike" baseline="0" dirty="0"/>
          </a:p>
          <a:p>
            <a:pPr marL="1706563" lvl="1" indent="-258763"/>
            <a:r>
              <a:rPr lang="en-AU" sz="9600" b="0" i="0" u="none" strike="noStrike" baseline="30000" dirty="0"/>
              <a:t> delivery NOS</a:t>
            </a:r>
            <a:endParaRPr lang="en-AU" sz="9600" b="0" i="0" u="none" strike="noStrike" baseline="0" dirty="0"/>
          </a:p>
          <a:p>
            <a:pPr marL="990600" indent="177800"/>
            <a:r>
              <a:rPr lang="en-AU" sz="9600" b="0" i="0" u="none" strike="noStrike" baseline="30000" dirty="0"/>
              <a:t>breech extraction</a:t>
            </a:r>
            <a:endParaRPr lang="en-AU" sz="9600" b="0" i="0" u="none" strike="noStrike" baseline="0" dirty="0"/>
          </a:p>
          <a:p>
            <a:pPr marL="990600" indent="177800"/>
            <a:r>
              <a:rPr lang="en-US" sz="9600" b="0" i="0" u="none" strike="noStrike" baseline="30000" dirty="0"/>
              <a:t>forceps rotation of fetal head without forceps delivery</a:t>
            </a:r>
            <a:endParaRPr lang="en-US" sz="9600" b="0" i="0" u="none" strike="noStrike" baseline="0" dirty="0"/>
          </a:p>
          <a:p>
            <a:pPr marL="990600" indent="177800"/>
            <a:r>
              <a:rPr lang="en-US" sz="9600" b="0" i="0" u="none" strike="noStrike" baseline="30000" dirty="0"/>
              <a:t>single delivery assisted (facilitated) by:</a:t>
            </a:r>
            <a:endParaRPr lang="en-US" sz="9600" b="0" i="0" u="none" strike="noStrike" baseline="0" dirty="0"/>
          </a:p>
          <a:p>
            <a:pPr marL="990600" indent="177800"/>
            <a:r>
              <a:rPr lang="en-AU" sz="9600" b="0" i="0" u="none" strike="noStrike" baseline="30000" dirty="0"/>
              <a:t> manual:</a:t>
            </a:r>
            <a:endParaRPr lang="en-AU" sz="9600" b="0" i="0" u="none" strike="noStrike" baseline="0" dirty="0"/>
          </a:p>
          <a:p>
            <a:pPr marL="1706563" indent="-273050"/>
            <a:r>
              <a:rPr lang="en-AU" sz="9600" b="0" i="0" u="none" strike="noStrike" baseline="30000" dirty="0"/>
              <a:t>	 removal of placenta</a:t>
            </a:r>
            <a:endParaRPr lang="en-AU" sz="9600" b="0" i="0" u="none" strike="noStrike" baseline="0" dirty="0"/>
          </a:p>
          <a:p>
            <a:pPr marL="1706563" indent="-273050"/>
            <a:r>
              <a:rPr lang="en-AU" sz="9600" b="0" i="0" u="none" strike="noStrike" baseline="30000" dirty="0"/>
              <a:t>	 rotation of fetal head</a:t>
            </a:r>
            <a:endParaRPr lang="en-AU" sz="9600" b="0" i="0" u="none" strike="noStrike" baseline="0" dirty="0"/>
          </a:p>
          <a:p>
            <a:pPr marL="990600" indent="177800"/>
            <a:r>
              <a:rPr lang="en-AU" sz="9600" b="0" i="0" u="none" strike="noStrike" baseline="30000" dirty="0"/>
              <a:t> McRoberts manoeuvre</a:t>
            </a:r>
            <a:endParaRPr lang="en-AU" sz="9600" b="0" i="0" u="none" strike="noStrike" baseline="0" dirty="0"/>
          </a:p>
          <a:p>
            <a:pPr marL="990600" indent="177800"/>
            <a:r>
              <a:rPr lang="en-US" sz="9600" b="0" i="0" u="none" strike="noStrike" baseline="30000" dirty="0"/>
              <a:t> other procedures, not elsewhere classified</a:t>
            </a:r>
            <a:endParaRPr lang="en-US" sz="9600" b="0" i="0" u="none" strike="noStrike" baseline="0" dirty="0"/>
          </a:p>
          <a:p>
            <a:pPr marL="990600" indent="177800"/>
            <a:r>
              <a:rPr lang="en-AU" sz="9600" b="0" i="0" u="none" strike="noStrike" baseline="30000" dirty="0"/>
              <a:t> procedures on fetus</a:t>
            </a:r>
            <a:endParaRPr lang="en-AU" sz="9600" b="0" i="0" u="none" strike="noStrike" baseline="0" dirty="0"/>
          </a:p>
          <a:p>
            <a:pPr marL="990600" indent="177800"/>
            <a:r>
              <a:rPr lang="en-AU" sz="9600" b="0" i="0" u="none" strike="noStrike" baseline="30000" dirty="0"/>
              <a:t> version (with extraction)</a:t>
            </a:r>
            <a:endParaRPr lang="en-AU" sz="9600" b="0" i="0" u="none" strike="noStrike" baseline="0" dirty="0"/>
          </a:p>
          <a:p>
            <a:endParaRPr lang="en-AU" sz="3200" u="sng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8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8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67995">
              <a:lnSpc>
                <a:spcPct val="120000"/>
              </a:lnSpc>
              <a:spcBef>
                <a:spcPts val="565"/>
              </a:spcBef>
              <a:spcAft>
                <a:spcPts val="800"/>
              </a:spcAft>
              <a:tabLst>
                <a:tab pos="719455" algn="l"/>
                <a:tab pos="1007745" algn="l"/>
                <a:tab pos="1295400" algn="l"/>
              </a:tabLst>
            </a:pPr>
            <a:endParaRPr lang="en-A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6088">
              <a:spcBef>
                <a:spcPts val="0"/>
              </a:spcBef>
            </a:pPr>
            <a:endParaRPr lang="en-AU" sz="4000" dirty="0"/>
          </a:p>
          <a:p>
            <a:endParaRPr lang="en-AU" dirty="0"/>
          </a:p>
          <a:p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id="{017265E4-C7CA-49E8-9E9D-A82A19E8225C}"/>
              </a:ext>
            </a:extLst>
          </p:cNvPr>
          <p:cNvSpPr/>
          <p:nvPr/>
        </p:nvSpPr>
        <p:spPr>
          <a:xfrm>
            <a:off x="4821382" y="2189016"/>
            <a:ext cx="198119" cy="77585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56577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AU" dirty="0"/>
              <a:t>Other assisted single delivery O83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1644185" y="1364432"/>
            <a:ext cx="11785601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Lead Term for the Diagnosis code is :</a:t>
            </a:r>
          </a:p>
          <a:p>
            <a:pPr marL="488950" indent="0">
              <a:buNone/>
            </a:pPr>
            <a:r>
              <a:rPr lang="en-AU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Delivery, </a:t>
            </a:r>
          </a:p>
          <a:p>
            <a:pPr marL="488950" indent="0">
              <a:buNone/>
            </a:pPr>
            <a:r>
              <a:rPr lang="en-AU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assist</a:t>
            </a:r>
          </a:p>
          <a:p>
            <a:pPr marL="0" indent="0">
              <a:buNone/>
            </a:pPr>
            <a:endParaRPr lang="en-AU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Lead Term for the ACHI code is :</a:t>
            </a:r>
          </a:p>
          <a:p>
            <a:pPr marL="488950" indent="0">
              <a:buNone/>
            </a:pPr>
            <a:r>
              <a:rPr lang="en-AU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Delivery, </a:t>
            </a:r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88950" indent="0">
              <a:buNone/>
            </a:pPr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assist procedure.  </a:t>
            </a:r>
            <a:endParaRPr lang="en-A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67149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AU" dirty="0"/>
              <a:t>Multiple Delivery O84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1365404" y="1052736"/>
            <a:ext cx="11429999" cy="511256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3600" b="0" i="0" u="none" strike="noStrike" baseline="30000" dirty="0">
                <a:solidFill>
                  <a:srgbClr val="000000"/>
                </a:solidFill>
              </a:rPr>
              <a:t>O84.0	Multiple delivery, all spontaneous  </a:t>
            </a:r>
            <a:endParaRPr lang="en-US" sz="3600" b="0" i="0" u="none" strike="noStrike" baseline="0" dirty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r>
              <a:rPr lang="en-US" sz="3600" b="0" i="0" u="none" strike="noStrike" baseline="30000" dirty="0">
                <a:solidFill>
                  <a:srgbClr val="000000"/>
                </a:solidFill>
              </a:rPr>
              <a:t>O84.1	Multiple delivery, all by forceps and vacuum extractor  </a:t>
            </a:r>
            <a:endParaRPr lang="en-US" sz="3600" b="0" i="0" u="none" strike="noStrike" baseline="0" dirty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r>
              <a:rPr lang="en-US" sz="3600" b="0" i="0" u="none" strike="noStrike" baseline="30000" dirty="0">
                <a:solidFill>
                  <a:srgbClr val="000000"/>
                </a:solidFill>
              </a:rPr>
              <a:t>O84.2	Multiple delivery, all by caesarean section  </a:t>
            </a:r>
            <a:endParaRPr lang="en-US" sz="3600" b="0" i="0" u="none" strike="noStrike" baseline="0" dirty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r>
              <a:rPr lang="en-AU" sz="3600" b="1" i="0" u="none" strike="noStrike" baseline="30000" dirty="0">
                <a:solidFill>
                  <a:srgbClr val="000000"/>
                </a:solidFill>
              </a:rPr>
              <a:t>O84.8	Other multiple delivery</a:t>
            </a:r>
            <a:endParaRPr lang="en-AU" sz="3600" b="1" i="0" u="none" strike="noStrike" baseline="0" dirty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r>
              <a:rPr lang="en-US" sz="3600" baseline="30000" dirty="0">
                <a:solidFill>
                  <a:srgbClr val="000000"/>
                </a:solidFill>
              </a:rPr>
              <a:t>*</a:t>
            </a:r>
            <a:r>
              <a:rPr lang="en-US" sz="3600" b="0" i="0" u="none" strike="noStrike" baseline="30000" dirty="0">
                <a:solidFill>
                  <a:srgbClr val="000000"/>
                </a:solidFill>
              </a:rPr>
              <a:t>O84.81	Multiple delivery, all assisted, not elsewhere classified</a:t>
            </a:r>
            <a:endParaRPr lang="en-US" sz="3600" b="0" i="0" u="none" strike="noStrike" baseline="0" dirty="0">
              <a:solidFill>
                <a:srgbClr val="000000"/>
              </a:solidFill>
            </a:endParaRPr>
          </a:p>
          <a:p>
            <a:pPr marL="1795463" lvl="2" indent="88900">
              <a:buNone/>
            </a:pPr>
            <a:r>
              <a:rPr lang="en-US" sz="3600" b="1" i="1" u="none" strike="noStrike" baseline="30000" dirty="0">
                <a:solidFill>
                  <a:srgbClr val="000000"/>
                </a:solidFill>
              </a:rPr>
              <a:t>Includes:</a:t>
            </a:r>
            <a:r>
              <a:rPr lang="en-US" sz="3600" b="1" i="1" u="none" strike="noStrike" dirty="0">
                <a:solidFill>
                  <a:srgbClr val="000000"/>
                </a:solidFill>
              </a:rPr>
              <a:t> </a:t>
            </a:r>
            <a:r>
              <a:rPr lang="en-US" sz="3600" b="0" i="0" u="none" strike="noStrike" baseline="30000" dirty="0">
                <a:solidFill>
                  <a:srgbClr val="000000"/>
                </a:solidFill>
              </a:rPr>
              <a:t>multiple delivery, all assisted by methods listed in </a:t>
            </a:r>
            <a:r>
              <a:rPr lang="en-US" sz="3600" b="0" i="0" u="none" strike="noStrike" baseline="30000" dirty="0">
                <a:solidFill>
                  <a:srgbClr val="020202"/>
                </a:solidFill>
              </a:rPr>
              <a:t>O83</a:t>
            </a:r>
            <a:endParaRPr lang="en-US" sz="3600" b="0" i="0" u="none" strike="noStrike" baseline="0" dirty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r>
              <a:rPr lang="en-US" sz="3600" baseline="30000" dirty="0">
                <a:solidFill>
                  <a:srgbClr val="000000"/>
                </a:solidFill>
              </a:rPr>
              <a:t>*</a:t>
            </a:r>
            <a:r>
              <a:rPr lang="en-US" sz="3600" b="0" i="0" u="none" strike="noStrike" baseline="30000" dirty="0">
                <a:solidFill>
                  <a:srgbClr val="000000"/>
                </a:solidFill>
              </a:rPr>
              <a:t>O84.82	Multiple delivery by combination of methods  </a:t>
            </a:r>
            <a:endParaRPr lang="en-US" sz="3600" b="0" i="0" u="none" strike="noStrike" baseline="0" dirty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r>
              <a:rPr lang="en-AU" sz="3600" b="0" i="0" u="none" strike="noStrike" baseline="30000" dirty="0">
                <a:solidFill>
                  <a:srgbClr val="000000"/>
                </a:solidFill>
              </a:rPr>
              <a:t>O84.9	Multiple delivery, unspecified</a:t>
            </a:r>
            <a:endParaRPr lang="en-AU" sz="3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947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AU" dirty="0"/>
              <a:t>Spontaneous Vaginal delivery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endParaRPr lang="en-AU" dirty="0"/>
          </a:p>
          <a:p>
            <a:pPr marL="467995">
              <a:lnSpc>
                <a:spcPct val="120000"/>
              </a:lnSpc>
              <a:spcBef>
                <a:spcPts val="565"/>
              </a:spcBef>
              <a:spcAft>
                <a:spcPts val="800"/>
              </a:spcAft>
              <a:tabLst>
                <a:tab pos="719455" algn="l"/>
                <a:tab pos="1007745" algn="l"/>
                <a:tab pos="1295400" algn="l"/>
              </a:tabLst>
            </a:pPr>
            <a:endParaRPr lang="en-A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6088">
              <a:spcBef>
                <a:spcPts val="0"/>
              </a:spcBef>
            </a:pPr>
            <a:endParaRPr lang="en-AU" sz="4000" dirty="0"/>
          </a:p>
          <a:p>
            <a:endParaRPr lang="en-AU" dirty="0"/>
          </a:p>
          <a:p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00682244-46C3-48AA-B326-199F497D43D1}"/>
              </a:ext>
            </a:extLst>
          </p:cNvPr>
          <p:cNvGraphicFramePr>
            <a:graphicFrameLocks noGrp="1"/>
          </p:cNvGraphicFramePr>
          <p:nvPr/>
        </p:nvGraphicFramePr>
        <p:xfrm>
          <a:off x="406398" y="1052736"/>
          <a:ext cx="11379201" cy="4494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8977">
                  <a:extLst>
                    <a:ext uri="{9D8B030D-6E8A-4147-A177-3AD203B41FA5}">
                      <a16:colId xmlns:a16="http://schemas.microsoft.com/office/drawing/2014/main" val="1712516553"/>
                    </a:ext>
                  </a:extLst>
                </a:gridCol>
                <a:gridCol w="7110224">
                  <a:extLst>
                    <a:ext uri="{9D8B030D-6E8A-4147-A177-3AD203B41FA5}">
                      <a16:colId xmlns:a16="http://schemas.microsoft.com/office/drawing/2014/main" val="2200768613"/>
                    </a:ext>
                  </a:extLst>
                </a:gridCol>
              </a:tblGrid>
              <a:tr h="494422">
                <a:tc>
                  <a:txBody>
                    <a:bodyPr/>
                    <a:lstStyle/>
                    <a:p>
                      <a:pPr algn="ctr"/>
                      <a:r>
                        <a:rPr lang="en-AU" sz="2400" dirty="0"/>
                        <a:t>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400" dirty="0"/>
                        <a:t>Codes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5453052"/>
                  </a:ext>
                </a:extLst>
              </a:tr>
              <a:tr h="4944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dirty="0"/>
                        <a:t>Spontaneous vaginal delivery</a:t>
                      </a:r>
                    </a:p>
                    <a:p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2438" indent="0" algn="l"/>
                      <a:r>
                        <a:rPr lang="en-AU" sz="2000" dirty="0"/>
                        <a:t>O80 Single spontaneous</a:t>
                      </a:r>
                      <a:endParaRPr lang="en-AU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6184229"/>
                  </a:ext>
                </a:extLst>
              </a:tr>
              <a:tr h="4944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dirty="0"/>
                        <a:t>2</a:t>
                      </a:r>
                      <a:r>
                        <a:rPr lang="en-AU" sz="2000" baseline="30000" dirty="0"/>
                        <a:t>nd</a:t>
                      </a:r>
                      <a:r>
                        <a:rPr lang="en-AU" sz="2000" dirty="0"/>
                        <a:t> degree perineal tear </a:t>
                      </a:r>
                    </a:p>
                    <a:p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2438" indent="0"/>
                      <a:r>
                        <a:rPr lang="en-AU" sz="2000" dirty="0"/>
                        <a:t>O70.1 Second degree perineal laceration during delivery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9606011"/>
                  </a:ext>
                </a:extLst>
              </a:tr>
              <a:tr h="4944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dirty="0"/>
                        <a:t>Live female infant</a:t>
                      </a:r>
                    </a:p>
                    <a:p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2438" indent="0"/>
                      <a:r>
                        <a:rPr lang="en-AU" sz="2000" dirty="0"/>
                        <a:t>Z37.0 Single live birth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5588435"/>
                  </a:ext>
                </a:extLst>
              </a:tr>
              <a:tr h="494422">
                <a:tc>
                  <a:txBody>
                    <a:bodyPr/>
                    <a:lstStyle/>
                    <a:p>
                      <a:r>
                        <a:rPr lang="en-AU" sz="2000" dirty="0"/>
                        <a:t>Spontaneous vaginal delivery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2438" indent="0"/>
                      <a:r>
                        <a:rPr lang="en-AU" sz="2000" dirty="0"/>
                        <a:t>90467-00 Spontaneous vertex delivery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3709071"/>
                  </a:ext>
                </a:extLst>
              </a:tr>
              <a:tr h="4944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dirty="0"/>
                        <a:t>2</a:t>
                      </a:r>
                      <a:r>
                        <a:rPr lang="en-AU" sz="2000" baseline="30000" dirty="0"/>
                        <a:t>nd</a:t>
                      </a:r>
                      <a:r>
                        <a:rPr lang="en-AU" sz="2000" dirty="0"/>
                        <a:t> degree perineal tear repaired</a:t>
                      </a:r>
                    </a:p>
                    <a:p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2438" indent="0"/>
                      <a:r>
                        <a:rPr lang="en-AU" sz="2000" dirty="0"/>
                        <a:t>90481-00 Suture of first or second degree tear of perineum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2096266"/>
                  </a:ext>
                </a:extLst>
              </a:tr>
              <a:tr h="4944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dirty="0"/>
                        <a:t>Placenta delivered</a:t>
                      </a:r>
                    </a:p>
                    <a:p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6749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419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AU" dirty="0"/>
              <a:t>Vacuum delivery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endParaRPr lang="en-AU" dirty="0"/>
          </a:p>
          <a:p>
            <a:pPr marL="467995">
              <a:lnSpc>
                <a:spcPct val="120000"/>
              </a:lnSpc>
              <a:spcBef>
                <a:spcPts val="565"/>
              </a:spcBef>
              <a:spcAft>
                <a:spcPts val="800"/>
              </a:spcAft>
              <a:tabLst>
                <a:tab pos="719455" algn="l"/>
                <a:tab pos="1007745" algn="l"/>
                <a:tab pos="1295400" algn="l"/>
              </a:tabLst>
            </a:pPr>
            <a:endParaRPr lang="en-A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6088">
              <a:spcBef>
                <a:spcPts val="0"/>
              </a:spcBef>
            </a:pPr>
            <a:endParaRPr lang="en-AU" sz="4000" dirty="0"/>
          </a:p>
          <a:p>
            <a:endParaRPr lang="en-AU" dirty="0"/>
          </a:p>
          <a:p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00682244-46C3-48AA-B326-199F497D43D1}"/>
              </a:ext>
            </a:extLst>
          </p:cNvPr>
          <p:cNvGraphicFramePr>
            <a:graphicFrameLocks noGrp="1"/>
          </p:cNvGraphicFramePr>
          <p:nvPr/>
        </p:nvGraphicFramePr>
        <p:xfrm>
          <a:off x="406398" y="1052736"/>
          <a:ext cx="11379202" cy="51408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1237">
                  <a:extLst>
                    <a:ext uri="{9D8B030D-6E8A-4147-A177-3AD203B41FA5}">
                      <a16:colId xmlns:a16="http://schemas.microsoft.com/office/drawing/2014/main" val="1712516553"/>
                    </a:ext>
                  </a:extLst>
                </a:gridCol>
                <a:gridCol w="6747965">
                  <a:extLst>
                    <a:ext uri="{9D8B030D-6E8A-4147-A177-3AD203B41FA5}">
                      <a16:colId xmlns:a16="http://schemas.microsoft.com/office/drawing/2014/main" val="2200768613"/>
                    </a:ext>
                  </a:extLst>
                </a:gridCol>
              </a:tblGrid>
              <a:tr h="494422">
                <a:tc>
                  <a:txBody>
                    <a:bodyPr/>
                    <a:lstStyle/>
                    <a:p>
                      <a:pPr algn="ctr"/>
                      <a:r>
                        <a:rPr lang="en-AU" sz="2400" dirty="0"/>
                        <a:t>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400" dirty="0"/>
                        <a:t>Codes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5453052"/>
                  </a:ext>
                </a:extLst>
              </a:tr>
              <a:tr h="4944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400" dirty="0"/>
                        <a:t>No descent with pushing, </a:t>
                      </a:r>
                      <a:r>
                        <a:rPr lang="en-AU" sz="2400" dirty="0" err="1"/>
                        <a:t>Ventouse</a:t>
                      </a:r>
                      <a:r>
                        <a:rPr lang="en-AU" sz="2400" dirty="0"/>
                        <a:t> applied</a:t>
                      </a:r>
                    </a:p>
                    <a:p>
                      <a:endParaRPr lang="en-A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2438" indent="0" algn="l"/>
                      <a:r>
                        <a:rPr lang="en-AU" sz="2400" b="0" dirty="0"/>
                        <a:t>O81 Single delivery by forceps and vacuum extractor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6184229"/>
                  </a:ext>
                </a:extLst>
              </a:tr>
              <a:tr h="494422">
                <a:tc>
                  <a:txBody>
                    <a:bodyPr/>
                    <a:lstStyle/>
                    <a:p>
                      <a:endParaRPr lang="en-A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2438" indent="0"/>
                      <a:endParaRPr lang="en-AU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9606011"/>
                  </a:ext>
                </a:extLst>
              </a:tr>
              <a:tr h="4944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400" dirty="0"/>
                        <a:t>Live female infant</a:t>
                      </a:r>
                    </a:p>
                    <a:p>
                      <a:endParaRPr lang="en-A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2438" indent="0"/>
                      <a:r>
                        <a:rPr lang="en-AU" sz="2400" dirty="0"/>
                        <a:t>Z37.0 Single live birth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5588435"/>
                  </a:ext>
                </a:extLst>
              </a:tr>
              <a:tr h="494422">
                <a:tc>
                  <a:txBody>
                    <a:bodyPr/>
                    <a:lstStyle/>
                    <a:p>
                      <a:endParaRPr lang="en-A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2438" indent="0"/>
                      <a:endParaRPr lang="en-AU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3709071"/>
                  </a:ext>
                </a:extLst>
              </a:tr>
              <a:tr h="4944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400" dirty="0" err="1"/>
                        <a:t>Ventouse</a:t>
                      </a:r>
                      <a:r>
                        <a:rPr lang="en-AU" sz="2400" dirty="0"/>
                        <a:t> delivery</a:t>
                      </a:r>
                    </a:p>
                    <a:p>
                      <a:endParaRPr lang="en-A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2438" indent="0"/>
                      <a:r>
                        <a:rPr lang="en-AU" sz="2400" dirty="0"/>
                        <a:t>90469-00 Vacuum assisted delivery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2096266"/>
                  </a:ext>
                </a:extLst>
              </a:tr>
              <a:tr h="4944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400" dirty="0"/>
                        <a:t>Epidural inserted</a:t>
                      </a:r>
                    </a:p>
                    <a:p>
                      <a:endParaRPr lang="en-A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2438" indent="0"/>
                      <a:r>
                        <a:rPr lang="en-AU" sz="2400" dirty="0"/>
                        <a:t>92507-99 Neuraxial block during labour and delivery procedure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6749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79696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AU" dirty="0"/>
              <a:t>Multiple delivery by caesarean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endParaRPr lang="en-AU" dirty="0"/>
          </a:p>
          <a:p>
            <a:pPr marL="467995">
              <a:lnSpc>
                <a:spcPct val="120000"/>
              </a:lnSpc>
              <a:spcBef>
                <a:spcPts val="565"/>
              </a:spcBef>
              <a:spcAft>
                <a:spcPts val="800"/>
              </a:spcAft>
              <a:tabLst>
                <a:tab pos="719455" algn="l"/>
                <a:tab pos="1007745" algn="l"/>
                <a:tab pos="1295400" algn="l"/>
              </a:tabLst>
            </a:pPr>
            <a:endParaRPr lang="en-A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6088">
              <a:spcBef>
                <a:spcPts val="0"/>
              </a:spcBef>
            </a:pPr>
            <a:endParaRPr lang="en-AU" sz="4000" dirty="0"/>
          </a:p>
          <a:p>
            <a:endParaRPr lang="en-AU" dirty="0"/>
          </a:p>
          <a:p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00682244-46C3-48AA-B326-199F497D43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423759"/>
              </p:ext>
            </p:extLst>
          </p:nvPr>
        </p:nvGraphicFramePr>
        <p:xfrm>
          <a:off x="384278" y="1102411"/>
          <a:ext cx="11423443" cy="4372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5011">
                  <a:extLst>
                    <a:ext uri="{9D8B030D-6E8A-4147-A177-3AD203B41FA5}">
                      <a16:colId xmlns:a16="http://schemas.microsoft.com/office/drawing/2014/main" val="1712516553"/>
                    </a:ext>
                  </a:extLst>
                </a:gridCol>
                <a:gridCol w="6778432">
                  <a:extLst>
                    <a:ext uri="{9D8B030D-6E8A-4147-A177-3AD203B41FA5}">
                      <a16:colId xmlns:a16="http://schemas.microsoft.com/office/drawing/2014/main" val="2200768613"/>
                    </a:ext>
                  </a:extLst>
                </a:gridCol>
              </a:tblGrid>
              <a:tr h="494422">
                <a:tc>
                  <a:txBody>
                    <a:bodyPr/>
                    <a:lstStyle/>
                    <a:p>
                      <a:pPr algn="ctr"/>
                      <a:r>
                        <a:rPr lang="en-AU" sz="2400" dirty="0"/>
                        <a:t>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400" dirty="0"/>
                        <a:t>Codes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5453052"/>
                  </a:ext>
                </a:extLst>
              </a:tr>
              <a:tr h="4944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400" dirty="0"/>
                        <a:t>Delivery of twins by LSCS</a:t>
                      </a:r>
                    </a:p>
                    <a:p>
                      <a:endParaRPr lang="en-A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2438" indent="0" algn="l"/>
                      <a:r>
                        <a:rPr lang="en-AU" sz="2400" b="0" dirty="0"/>
                        <a:t>O84.2 Multiple delivery by all caesarean section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6184229"/>
                  </a:ext>
                </a:extLst>
              </a:tr>
              <a:tr h="494422">
                <a:tc>
                  <a:txBody>
                    <a:bodyPr/>
                    <a:lstStyle/>
                    <a:p>
                      <a:endParaRPr lang="en-A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2438" indent="0"/>
                      <a:endParaRPr lang="en-AU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9606011"/>
                  </a:ext>
                </a:extLst>
              </a:tr>
              <a:tr h="4944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400" dirty="0"/>
                        <a:t>Twins</a:t>
                      </a:r>
                    </a:p>
                    <a:p>
                      <a:endParaRPr lang="en-A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2438" indent="0"/>
                      <a:r>
                        <a:rPr lang="en-AU" sz="2400" dirty="0"/>
                        <a:t>Z37.2 Twins both liveborn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5588435"/>
                  </a:ext>
                </a:extLst>
              </a:tr>
              <a:tr h="191118">
                <a:tc>
                  <a:txBody>
                    <a:bodyPr/>
                    <a:lstStyle/>
                    <a:p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2438" indent="0"/>
                      <a:endParaRPr lang="en-AU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3709071"/>
                  </a:ext>
                </a:extLst>
              </a:tr>
              <a:tr h="4944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400" dirty="0"/>
                        <a:t>Caesarean delivery</a:t>
                      </a:r>
                    </a:p>
                    <a:p>
                      <a:endParaRPr lang="en-A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2438" indent="0"/>
                      <a:r>
                        <a:rPr lang="en-AU" sz="2400" dirty="0"/>
                        <a:t>16520-02 Elective lower segment caesarean section</a:t>
                      </a:r>
                    </a:p>
                    <a:p>
                      <a:pPr marL="452438" indent="0"/>
                      <a:endParaRPr kumimoji="0" lang="en-US" sz="2400" b="0" i="0" u="none" strike="noStrike" baseline="300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/>
                      <a:endParaRPr kumimoji="0" lang="en-US" sz="2400" b="0" i="0" u="none" strike="noStrike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2096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25126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AU" dirty="0"/>
              <a:t>Anaesthesia in Labour and delivery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pPr marL="446088" indent="11113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epidural anaesthesia in </a:t>
            </a:r>
            <a:r>
              <a:rPr lang="en-AU" sz="2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labour</a:t>
            </a:r>
            <a:endParaRPr lang="en-A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3275" indent="11113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code 92506-</a:t>
            </a:r>
            <a:endParaRPr lang="en-A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6088" indent="11113">
              <a:buNone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6088" indent="11113">
              <a:buNone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epidural anaesthesia in </a:t>
            </a:r>
            <a:r>
              <a:rPr lang="en-AU" sz="2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labour and delivery</a:t>
            </a:r>
            <a:endParaRPr lang="en-A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3275" indent="11113">
              <a:buNone/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code 92507-</a:t>
            </a:r>
            <a:endParaRPr lang="en-A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6088" indent="11113">
              <a:buNone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(Delivery and </a:t>
            </a:r>
            <a:r>
              <a:rPr lang="en-AU" sz="2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postpartum procedure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include, but are not limited to, episiotomy, suture of tear, vacuum extraction, forceps, removal of retained placenta).</a:t>
            </a:r>
            <a:endParaRPr lang="en-A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6088" indent="11113">
              <a:buNone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6088" indent="11113">
              <a:buNone/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epidural anaesthesia in </a:t>
            </a:r>
            <a:r>
              <a:rPr lang="en-AU" sz="2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caesarean</a:t>
            </a:r>
            <a:endParaRPr lang="en-A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14375" indent="11113">
              <a:buNone/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code 92508-</a:t>
            </a:r>
            <a:endParaRPr lang="en-A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3178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A0624A2-3345-4DE9-BC37-1C42465AC7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Authors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fontScale="40000" lnSpcReduction="20000"/>
          </a:bodyPr>
          <a:lstStyle/>
          <a:p>
            <a:endParaRPr lang="en-AU" dirty="0"/>
          </a:p>
          <a:p>
            <a:r>
              <a:rPr lang="en-AU" sz="4200" dirty="0"/>
              <a:t>Anna Coote </a:t>
            </a:r>
            <a:r>
              <a:rPr lang="en-AU" sz="4200" dirty="0" err="1"/>
              <a:t>ADip</a:t>
            </a:r>
            <a:r>
              <a:rPr lang="en-AU" sz="4200" dirty="0"/>
              <a:t> MRA, Dip </a:t>
            </a:r>
            <a:r>
              <a:rPr lang="en-AU" sz="4200" dirty="0" err="1"/>
              <a:t>Tert</a:t>
            </a:r>
            <a:r>
              <a:rPr lang="en-AU" sz="4200" dirty="0"/>
              <a:t> ED, BA, MHP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Health Information Manger and Clinical Coding Educator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MPH University of NSW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Diploma of Tertiary Education, University of New England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Associate Diploma of Medical Record Administration, College of health Services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Bachelor or Arts, Macquarie University</a:t>
            </a:r>
          </a:p>
          <a:p>
            <a:endParaRPr lang="en-AU" sz="4200" dirty="0"/>
          </a:p>
          <a:p>
            <a:endParaRPr lang="en-AU" sz="4200" dirty="0"/>
          </a:p>
          <a:p>
            <a:r>
              <a:rPr lang="en-AU" sz="4200" dirty="0"/>
              <a:t>Heather Grain  </a:t>
            </a:r>
            <a:r>
              <a:rPr lang="en-AU" sz="4200" dirty="0" err="1"/>
              <a:t>ADip</a:t>
            </a:r>
            <a:r>
              <a:rPr lang="en-AU" sz="4200" dirty="0"/>
              <a:t> HIM, Dip TDD, </a:t>
            </a:r>
            <a:r>
              <a:rPr lang="en-AU" sz="4200" dirty="0" err="1"/>
              <a:t>GDip</a:t>
            </a:r>
            <a:r>
              <a:rPr lang="en-AU" sz="4200" dirty="0"/>
              <a:t> IS, MHI, FAIDH, FMU, FIAHSI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Director of Course Development eHealth Education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Designer and Project Manager </a:t>
            </a:r>
            <a:r>
              <a:rPr lang="en-AU" sz="4200" dirty="0" err="1"/>
              <a:t>eHRol</a:t>
            </a:r>
            <a:r>
              <a:rPr lang="en-AU" sz="4200" dirty="0"/>
              <a:t> - the Clinical Coder Training Tool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Convener ISO TC215 Health Informatics WG3 Semantic Content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Past Chair HL7 Terminology Authority and Co-Chair Vocabulary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Past Expert SNOMED International Education and representative to Quality and Implementation committees</a:t>
            </a:r>
            <a:r>
              <a:rPr lang="en-AU" sz="4200"/>
              <a:t>. </a:t>
            </a:r>
            <a:endParaRPr lang="en-AU" sz="4200" dirty="0"/>
          </a:p>
          <a:p>
            <a:r>
              <a:rPr lang="en-AU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950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A3C10FE-EF7A-ED15-7686-245A65F5D3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Mums and bubs</a:t>
            </a:r>
          </a:p>
        </p:txBody>
      </p:sp>
      <p:pic>
        <p:nvPicPr>
          <p:cNvPr id="1026" name="Picture 2" descr="Kangaroo with Baby in Pouch Stock Image - Image of wildlife, sunset:  139651693">
            <a:extLst>
              <a:ext uri="{FF2B5EF4-FFF2-40B4-BE49-F238E27FC236}">
                <a16:creationId xmlns:a16="http://schemas.microsoft.com/office/drawing/2014/main" id="{4EBB354E-D648-73A9-387D-2FA37D083F0B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399" y="1052735"/>
            <a:ext cx="3927061" cy="5437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2859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57188"/>
            <a:r>
              <a:rPr lang="en-AU" dirty="0"/>
              <a:t>Topics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endParaRPr lang="en-AU" dirty="0"/>
          </a:p>
          <a:p>
            <a:pPr marL="982345" indent="-514350">
              <a:lnSpc>
                <a:spcPct val="120000"/>
              </a:lnSpc>
              <a:spcBef>
                <a:spcPts val="565"/>
              </a:spcBef>
              <a:spcAft>
                <a:spcPts val="800"/>
              </a:spcAft>
              <a:buFont typeface="+mj-lt"/>
              <a:buAutoNum type="arabicPeriod"/>
              <a:tabLst>
                <a:tab pos="719455" algn="l"/>
                <a:tab pos="1007745" algn="l"/>
                <a:tab pos="1295400" algn="l"/>
              </a:tabLst>
            </a:pPr>
            <a:r>
              <a:rPr lang="en-AU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Labour and delivery</a:t>
            </a:r>
          </a:p>
          <a:p>
            <a:pPr marL="982345" indent="-514350">
              <a:lnSpc>
                <a:spcPct val="120000"/>
              </a:lnSpc>
              <a:spcBef>
                <a:spcPts val="565"/>
              </a:spcBef>
              <a:spcAft>
                <a:spcPts val="800"/>
              </a:spcAft>
              <a:buFont typeface="+mj-lt"/>
              <a:buAutoNum type="arabicPeriod"/>
              <a:tabLst>
                <a:tab pos="719455" algn="l"/>
                <a:tab pos="1007745" algn="l"/>
                <a:tab pos="1295400" algn="l"/>
              </a:tabLst>
            </a:pPr>
            <a:r>
              <a:rPr lang="en-AU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Obstetric complications</a:t>
            </a:r>
          </a:p>
          <a:p>
            <a:pPr marL="982345" indent="-514350">
              <a:lnSpc>
                <a:spcPct val="120000"/>
              </a:lnSpc>
              <a:spcBef>
                <a:spcPts val="565"/>
              </a:spcBef>
              <a:spcAft>
                <a:spcPts val="800"/>
              </a:spcAft>
              <a:buFont typeface="+mj-lt"/>
              <a:buAutoNum type="arabicPeriod"/>
              <a:tabLst>
                <a:tab pos="719455" algn="l"/>
                <a:tab pos="1007745" algn="l"/>
                <a:tab pos="1295400" algn="l"/>
              </a:tabLst>
            </a:pPr>
            <a:r>
              <a:rPr lang="en-A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Antepartum conditions</a:t>
            </a:r>
            <a:endParaRPr lang="en-A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6088">
              <a:spcBef>
                <a:spcPts val="0"/>
              </a:spcBef>
            </a:pPr>
            <a:endParaRPr lang="en-AU" sz="4000" dirty="0"/>
          </a:p>
          <a:p>
            <a:endParaRPr lang="en-AU" dirty="0"/>
          </a:p>
          <a:p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4718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57188"/>
            <a:r>
              <a:rPr lang="en-AU" dirty="0"/>
              <a:t>Definition of a clinician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lnSpcReduction="10000"/>
          </a:bodyPr>
          <a:lstStyle/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“The term 'clinician’ …may refer to other clinicians such as midwives, nurses and allied health professionals. </a:t>
            </a:r>
          </a:p>
          <a:p>
            <a:pPr marL="0" indent="0">
              <a:buNone/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order to assign a code associated with a particular clinician's documentation, the documented information must be appropriate to the clinician's discipline.”</a:t>
            </a:r>
          </a:p>
          <a:p>
            <a:pPr marL="239395" indent="0">
              <a:lnSpc>
                <a:spcPct val="120000"/>
              </a:lnSpc>
              <a:spcBef>
                <a:spcPts val="565"/>
              </a:spcBef>
              <a:spcAft>
                <a:spcPts val="800"/>
              </a:spcAft>
              <a:buNone/>
              <a:tabLst>
                <a:tab pos="719455" algn="l"/>
                <a:tab pos="1007745" algn="l"/>
                <a:tab pos="1295400" algn="l"/>
              </a:tabLst>
            </a:pPr>
            <a:endParaRPr lang="en-A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6088">
              <a:spcBef>
                <a:spcPts val="0"/>
              </a:spcBef>
            </a:pPr>
            <a:endParaRPr lang="en-AU" sz="4000" dirty="0"/>
          </a:p>
          <a:p>
            <a:endParaRPr lang="en-AU" dirty="0"/>
          </a:p>
          <a:p>
            <a:pPr marL="0" indent="0">
              <a:buNone/>
            </a:pPr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075" name="Picture 16">
            <a:extLst>
              <a:ext uri="{FF2B5EF4-FFF2-40B4-BE49-F238E27FC236}">
                <a16:creationId xmlns:a16="http://schemas.microsoft.com/office/drawing/2014/main" id="{B10CC206-30AC-4917-9D33-537E3B2591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6069" y="4125450"/>
            <a:ext cx="1742912" cy="235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2ACB2F7-41B7-1D1B-CCC3-38DEEF414611}"/>
              </a:ext>
            </a:extLst>
          </p:cNvPr>
          <p:cNvSpPr txBox="1"/>
          <p:nvPr/>
        </p:nvSpPr>
        <p:spPr>
          <a:xfrm>
            <a:off x="490193" y="5548590"/>
            <a:ext cx="79467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AU" sz="1100" dirty="0">
                <a:solidFill>
                  <a:srgbClr val="00B0F0"/>
                </a:solidFill>
              </a:rPr>
              <a:t>Introduction to Australian Coding Standards, How to use this document</a:t>
            </a:r>
          </a:p>
        </p:txBody>
      </p:sp>
    </p:spTree>
    <p:extLst>
      <p:ext uri="{BB962C8B-B14F-4D97-AF65-F5344CB8AC3E}">
        <p14:creationId xmlns:p14="http://schemas.microsoft.com/office/powerpoint/2010/main" val="1989903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57188"/>
            <a:r>
              <a:rPr lang="en-AU" dirty="0"/>
              <a:t>11</a:t>
            </a:r>
            <a:r>
              <a:rPr lang="en-AU" baseline="30000" dirty="0"/>
              <a:t>th</a:t>
            </a:r>
            <a:r>
              <a:rPr lang="en-AU" dirty="0"/>
              <a:t> Edition Standards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endParaRPr lang="en-AU" dirty="0"/>
          </a:p>
          <a:p>
            <a:pPr marL="467995">
              <a:lnSpc>
                <a:spcPct val="120000"/>
              </a:lnSpc>
              <a:spcBef>
                <a:spcPts val="565"/>
              </a:spcBef>
              <a:spcAft>
                <a:spcPts val="800"/>
              </a:spcAft>
              <a:tabLst>
                <a:tab pos="719455" algn="l"/>
                <a:tab pos="1007745" algn="l"/>
                <a:tab pos="1295400" algn="l"/>
              </a:tabLst>
            </a:pPr>
            <a:endParaRPr lang="en-A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6088">
              <a:spcBef>
                <a:spcPts val="0"/>
              </a:spcBef>
            </a:pPr>
            <a:endParaRPr lang="en-AU" sz="4000" dirty="0"/>
          </a:p>
          <a:p>
            <a:endParaRPr lang="en-AU" dirty="0"/>
          </a:p>
          <a:p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08EE4A02-7FCB-4055-8FD9-25A46FD8B8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622862"/>
              </p:ext>
            </p:extLst>
          </p:nvPr>
        </p:nvGraphicFramePr>
        <p:xfrm>
          <a:off x="514350" y="1253938"/>
          <a:ext cx="10610848" cy="5326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10848">
                  <a:extLst>
                    <a:ext uri="{9D8B030D-6E8A-4147-A177-3AD203B41FA5}">
                      <a16:colId xmlns:a16="http://schemas.microsoft.com/office/drawing/2014/main" val="1307583870"/>
                    </a:ext>
                  </a:extLst>
                </a:gridCol>
              </a:tblGrid>
              <a:tr h="426047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11</a:t>
                      </a:r>
                      <a:r>
                        <a:rPr lang="en-AU" baseline="30000" dirty="0"/>
                        <a:t>th</a:t>
                      </a:r>
                      <a:r>
                        <a:rPr lang="en-AU" dirty="0"/>
                        <a:t> Edition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1577877"/>
                  </a:ext>
                </a:extLst>
              </a:tr>
              <a:tr h="426047">
                <a:tc>
                  <a:txBody>
                    <a:bodyPr/>
                    <a:lstStyle/>
                    <a:p>
                      <a:r>
                        <a:rPr lang="en-AU" dirty="0"/>
                        <a:t>1500 Diagnosis sequencing in Delivery Episodes of care </a:t>
                      </a:r>
                      <a:r>
                        <a:rPr lang="en-AU" dirty="0">
                          <a:solidFill>
                            <a:srgbClr val="00B0F0"/>
                          </a:solidFill>
                        </a:rPr>
                        <a:t>NEW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9397568"/>
                  </a:ext>
                </a:extLst>
              </a:tr>
              <a:tr h="426047">
                <a:tc>
                  <a:txBody>
                    <a:bodyPr/>
                    <a:lstStyle/>
                    <a:p>
                      <a:r>
                        <a:rPr lang="en-AU" dirty="0"/>
                        <a:t>1505 Delivery and assisted delivery codes </a:t>
                      </a:r>
                      <a:r>
                        <a:rPr lang="en-AU" dirty="0">
                          <a:solidFill>
                            <a:srgbClr val="00B0F0"/>
                          </a:solidFill>
                        </a:rPr>
                        <a:t>NEW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9793002"/>
                  </a:ext>
                </a:extLst>
              </a:tr>
              <a:tr h="426047">
                <a:tc>
                  <a:txBody>
                    <a:bodyPr/>
                    <a:lstStyle/>
                    <a:p>
                      <a:r>
                        <a:rPr lang="en-AU" dirty="0"/>
                        <a:t>1506 </a:t>
                      </a:r>
                      <a:r>
                        <a:rPr lang="en-AU" dirty="0" err="1"/>
                        <a:t>Fetal</a:t>
                      </a:r>
                      <a:r>
                        <a:rPr lang="en-AU" dirty="0"/>
                        <a:t> Presentation, disproportion and abnormality of maternal pelvic organs  </a:t>
                      </a:r>
                      <a:r>
                        <a:rPr lang="en-AU" dirty="0">
                          <a:solidFill>
                            <a:srgbClr val="00B0F0"/>
                          </a:solidFill>
                        </a:rPr>
                        <a:t>AMENDMENTS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421096"/>
                  </a:ext>
                </a:extLst>
              </a:tr>
              <a:tr h="426047">
                <a:tc>
                  <a:txBody>
                    <a:bodyPr/>
                    <a:lstStyle/>
                    <a:p>
                      <a:r>
                        <a:rPr lang="en-AU" dirty="0"/>
                        <a:t>1511 Termination of pregnancy  </a:t>
                      </a:r>
                      <a:r>
                        <a:rPr lang="en-AU" dirty="0">
                          <a:solidFill>
                            <a:srgbClr val="00B0F0"/>
                          </a:solidFill>
                        </a:rPr>
                        <a:t>AMENDMENTS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7281036"/>
                  </a:ext>
                </a:extLst>
              </a:tr>
              <a:tr h="426047">
                <a:tc>
                  <a:txBody>
                    <a:bodyPr/>
                    <a:lstStyle/>
                    <a:p>
                      <a:r>
                        <a:rPr lang="en-AU" dirty="0"/>
                        <a:t>1521 Conditions and injuries in pregnancy  </a:t>
                      </a:r>
                      <a:r>
                        <a:rPr lang="en-AU" dirty="0">
                          <a:solidFill>
                            <a:srgbClr val="00B0F0"/>
                          </a:solidFill>
                        </a:rPr>
                        <a:t>MAJOR REVISION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920588"/>
                  </a:ext>
                </a:extLst>
              </a:tr>
              <a:tr h="426047">
                <a:tc>
                  <a:txBody>
                    <a:bodyPr/>
                    <a:lstStyle/>
                    <a:p>
                      <a:r>
                        <a:rPr lang="en-AU" dirty="0"/>
                        <a:t>1544 Complications following Abortion and Ectopic and Molar Pregnancy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911479"/>
                  </a:ext>
                </a:extLst>
              </a:tr>
              <a:tr h="426047">
                <a:tc>
                  <a:txBody>
                    <a:bodyPr/>
                    <a:lstStyle/>
                    <a:p>
                      <a:r>
                        <a:rPr lang="en-AU" dirty="0"/>
                        <a:t>1548 Puerperal/Postpartum condition or complication </a:t>
                      </a:r>
                      <a:r>
                        <a:rPr lang="en-AU" dirty="0">
                          <a:solidFill>
                            <a:srgbClr val="00B0F0"/>
                          </a:solidFill>
                        </a:rPr>
                        <a:t>MAJOR REVISION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260870"/>
                  </a:ext>
                </a:extLst>
              </a:tr>
              <a:tr h="426047">
                <a:tc>
                  <a:txBody>
                    <a:bodyPr/>
                    <a:lstStyle/>
                    <a:p>
                      <a:r>
                        <a:rPr lang="en-AU" dirty="0"/>
                        <a:t>1549 Streptococcal Group B infection/carrier in pregnancy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5402416"/>
                  </a:ext>
                </a:extLst>
              </a:tr>
              <a:tr h="426047">
                <a:tc>
                  <a:txBody>
                    <a:bodyPr/>
                    <a:lstStyle/>
                    <a:p>
                      <a:r>
                        <a:rPr lang="en-AU" dirty="0"/>
                        <a:t>1550 Discharge/Transfer in labour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8434981"/>
                  </a:ext>
                </a:extLst>
              </a:tr>
              <a:tr h="426047">
                <a:tc>
                  <a:txBody>
                    <a:bodyPr/>
                    <a:lstStyle/>
                    <a:p>
                      <a:r>
                        <a:rPr lang="en-AU" dirty="0"/>
                        <a:t>1551 Obstetric Perineal Lacerations/grazes  </a:t>
                      </a:r>
                      <a:r>
                        <a:rPr lang="en-AU" dirty="0">
                          <a:solidFill>
                            <a:srgbClr val="00B0F0"/>
                          </a:solidFill>
                        </a:rPr>
                        <a:t>AMENDMENTS  (Z53)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317018"/>
                  </a:ext>
                </a:extLst>
              </a:tr>
              <a:tr h="4260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1552 Premature Rupture of Membranes, Labour Delayed by Therapy </a:t>
                      </a:r>
                      <a:r>
                        <a:rPr lang="en-AU" dirty="0">
                          <a:solidFill>
                            <a:srgbClr val="00B0F0"/>
                          </a:solidFill>
                        </a:rPr>
                        <a:t>NEW</a:t>
                      </a:r>
                      <a:endParaRPr lang="en-AU" dirty="0"/>
                    </a:p>
                    <a:p>
                      <a:pPr algn="ctr"/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2432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0157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57188"/>
            <a:r>
              <a:rPr lang="en-AU" dirty="0"/>
              <a:t>Diagnostic Lead terms for obstetrics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fontScale="70000" lnSpcReduction="20000"/>
          </a:bodyPr>
          <a:lstStyle/>
          <a:p>
            <a:endParaRPr lang="en-AU" sz="3800" dirty="0"/>
          </a:p>
          <a:p>
            <a:pPr marL="0" indent="0">
              <a:buNone/>
            </a:pPr>
            <a:r>
              <a:rPr lang="en-US" sz="3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most useful Lead Terms for obstetrics conditions in the ICD-10-AM Disease Index are:</a:t>
            </a:r>
            <a:endParaRPr lang="en-AU" sz="3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330450" indent="-285750"/>
            <a:r>
              <a:rPr lang="en-US" sz="3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Pregnancy</a:t>
            </a:r>
            <a:endParaRPr lang="en-AU" sz="3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330450" indent="-285750"/>
            <a:r>
              <a:rPr lang="en-US" sz="3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complicated by</a:t>
            </a:r>
            <a:endParaRPr lang="en-AU" sz="3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330450" indent="-285750"/>
            <a:r>
              <a:rPr lang="en-US" sz="3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Etc.</a:t>
            </a:r>
            <a:endParaRPr lang="en-AU" sz="3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330450" indent="-285750"/>
            <a:r>
              <a:rPr lang="en-US" sz="3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3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330450" indent="-285750"/>
            <a:r>
              <a:rPr lang="en-US" sz="3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Labour</a:t>
            </a:r>
            <a:endParaRPr lang="en-AU" sz="3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330450" indent="-285750"/>
            <a:r>
              <a:rPr lang="en-US" sz="3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Etc.</a:t>
            </a:r>
            <a:endParaRPr lang="en-AU" sz="3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330450" indent="-285750"/>
            <a:r>
              <a:rPr lang="en-US" sz="3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3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330450" indent="-285750"/>
            <a:r>
              <a:rPr lang="en-US" sz="3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Delivery</a:t>
            </a:r>
            <a:endParaRPr lang="en-AU" sz="3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330450" lvl="1">
              <a:buFontTx/>
              <a:buChar char="-"/>
            </a:pPr>
            <a:r>
              <a:rPr lang="en-US" sz="3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Etc.</a:t>
            </a:r>
            <a:endParaRPr lang="en-AU" dirty="0"/>
          </a:p>
          <a:p>
            <a:pPr marL="0" indent="0">
              <a:buNone/>
            </a:pPr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0724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C058CFD-A574-47BE-BB44-086DF0F7E0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Outcome of Delivery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FA76D-38EB-49A5-8AFA-165AD734137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717550" lvl="0">
              <a:spcBef>
                <a:spcPts val="1200"/>
              </a:spcBef>
              <a:spcAft>
                <a:spcPts val="300"/>
              </a:spcAft>
            </a:pPr>
            <a:endParaRPr lang="en-AU" b="1" kern="1600" dirty="0"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488950" indent="0">
              <a:buNone/>
            </a:pP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code from Z37.- </a:t>
            </a:r>
            <a:r>
              <a:rPr lang="en-AU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Outcome of Delivery </a:t>
            </a: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MUST be assigned for every delivery ON THE MOTHER’S RECORD.  </a:t>
            </a:r>
          </a:p>
          <a:p>
            <a:pPr marL="488950" indent="0">
              <a:buNone/>
            </a:pP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convention this is the last code in the list of codes assigned for a delivery.</a:t>
            </a:r>
            <a:endParaRPr lang="en-A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88950" indent="0">
              <a:buNone/>
            </a:pP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88950" indent="0">
              <a:buNone/>
            </a:pP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Z38.- </a:t>
            </a:r>
            <a:r>
              <a:rPr lang="en-AU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Liveborn infants according to place of birth</a:t>
            </a: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coded on the BABY’S RECORD.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389825-6C2F-47AC-A2D3-557349AEFAA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225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57188"/>
            <a:r>
              <a:rPr lang="en-AU" dirty="0"/>
              <a:t>ACS 1500 Diagnosis sequencing in delivery episodes of care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1726152" y="1822328"/>
            <a:ext cx="11591637" cy="5112568"/>
          </a:xfrm>
        </p:spPr>
        <p:txBody>
          <a:bodyPr>
            <a:normAutofit/>
          </a:bodyPr>
          <a:lstStyle/>
          <a:p>
            <a:endParaRPr lang="en-AU" dirty="0"/>
          </a:p>
          <a:p>
            <a:pPr marL="0" indent="0">
              <a:buNone/>
            </a:pPr>
            <a:r>
              <a:rPr lang="pt-BR" sz="5100" i="0" u="none" strike="noStrike" baseline="30000" dirty="0">
                <a:solidFill>
                  <a:srgbClr val="020202"/>
                </a:solidFill>
              </a:rPr>
              <a:t>O80–O84</a:t>
            </a:r>
            <a:r>
              <a:rPr lang="pt-BR" sz="5100" i="0" u="none" strike="noStrike" baseline="30000" dirty="0">
                <a:solidFill>
                  <a:srgbClr val="000000"/>
                </a:solidFill>
              </a:rPr>
              <a:t> Delivery as principal diagnosis</a:t>
            </a:r>
          </a:p>
          <a:p>
            <a:pPr marL="0" indent="0">
              <a:buNone/>
            </a:pPr>
            <a:r>
              <a:rPr lang="pt-BR" sz="5100" baseline="30000" dirty="0">
                <a:solidFill>
                  <a:srgbClr val="000000"/>
                </a:solidFill>
              </a:rPr>
              <a:t>O80-O84 as an additional diagnosis</a:t>
            </a:r>
            <a:endParaRPr lang="pt-BR" sz="5100" i="0" u="none" strike="noStrike" baseline="30000" dirty="0">
              <a:solidFill>
                <a:srgbClr val="00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100" b="0" i="0" u="none" strike="noStrike" baseline="30000" dirty="0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581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tchbook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2377</Words>
  <Application>Microsoft Office PowerPoint</Application>
  <PresentationFormat>Widescreen</PresentationFormat>
  <Paragraphs>424</Paragraphs>
  <Slides>30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Arial</vt:lpstr>
      <vt:lpstr>Calibri</vt:lpstr>
      <vt:lpstr>Calibri Light</vt:lpstr>
      <vt:lpstr>Century</vt:lpstr>
      <vt:lpstr>Courier New</vt:lpstr>
      <vt:lpstr>Georgia</vt:lpstr>
      <vt:lpstr>Symbol</vt:lpstr>
      <vt:lpstr>Times New Roman</vt:lpstr>
      <vt:lpstr>Office Theme</vt:lpstr>
      <vt:lpstr>Pitchbook</vt:lpstr>
      <vt:lpstr>PowerPoint Presentation</vt:lpstr>
      <vt:lpstr>Prepared by:  Anna Coote &amp; Heather Grain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Prepared by:  Anna Coote &amp; Heather Grain</dc:title>
  <dc:creator>Anna</dc:creator>
  <cp:lastModifiedBy>Anna Coote</cp:lastModifiedBy>
  <cp:revision>9</cp:revision>
  <dcterms:created xsi:type="dcterms:W3CDTF">2021-01-11T02:19:28Z</dcterms:created>
  <dcterms:modified xsi:type="dcterms:W3CDTF">2022-10-24T21:36:25Z</dcterms:modified>
</cp:coreProperties>
</file>