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8"/>
  </p:notesMasterIdLst>
  <p:sldIdLst>
    <p:sldId id="455" r:id="rId3"/>
    <p:sldId id="358" r:id="rId4"/>
    <p:sldId id="428" r:id="rId5"/>
    <p:sldId id="383" r:id="rId6"/>
    <p:sldId id="390" r:id="rId7"/>
    <p:sldId id="436" r:id="rId8"/>
    <p:sldId id="385" r:id="rId9"/>
    <p:sldId id="438" r:id="rId10"/>
    <p:sldId id="430" r:id="rId11"/>
    <p:sldId id="387" r:id="rId12"/>
    <p:sldId id="437" r:id="rId13"/>
    <p:sldId id="451" r:id="rId14"/>
    <p:sldId id="432" r:id="rId15"/>
    <p:sldId id="415" r:id="rId16"/>
    <p:sldId id="424" r:id="rId17"/>
    <p:sldId id="441" r:id="rId18"/>
    <p:sldId id="413" r:id="rId19"/>
    <p:sldId id="418" r:id="rId20"/>
    <p:sldId id="453" r:id="rId21"/>
    <p:sldId id="442" r:id="rId22"/>
    <p:sldId id="419" r:id="rId23"/>
    <p:sldId id="443" r:id="rId24"/>
    <p:sldId id="447" r:id="rId25"/>
    <p:sldId id="454" r:id="rId26"/>
    <p:sldId id="45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30" autoAdjust="0"/>
    <p:restoredTop sz="81761" autoAdjust="0"/>
  </p:normalViewPr>
  <p:slideViewPr>
    <p:cSldViewPr snapToGrid="0">
      <p:cViewPr varScale="1">
        <p:scale>
          <a:sx n="107" d="100"/>
          <a:sy n="107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7494D-60AC-4E6E-8572-CD7DCBCB0012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C7804-762C-427B-AAAF-0DB76BEBDB9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6946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7406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Pregnancy complicated by dehydration is not in the index pathway – assign the obstetrics code and the other chapter code.  This rule applies to whether in the pathway or not.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2549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8247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Injuries – see example 13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For </a:t>
            </a:r>
            <a:r>
              <a:rPr lang="en-AU" dirty="0" err="1"/>
              <a:t>eg.</a:t>
            </a:r>
            <a:r>
              <a:rPr lang="en-AU" dirty="0"/>
              <a:t> code also the infection</a:t>
            </a:r>
          </a:p>
          <a:p>
            <a:pPr marL="354013" lvl="2" indent="0">
              <a:buNone/>
            </a:pPr>
            <a:endParaRPr lang="en-AU" sz="900" dirty="0">
              <a:ea typeface="Times New Roman" panose="02020603050405020304" pitchFamily="18" charset="0"/>
            </a:endParaRPr>
          </a:p>
          <a:p>
            <a:pPr marL="354013" lvl="2" indent="0">
              <a:buNone/>
            </a:pPr>
            <a:r>
              <a:rPr lang="en-AU" sz="1800" dirty="0">
                <a:ea typeface="Times New Roman" panose="02020603050405020304" pitchFamily="18" charset="0"/>
              </a:rPr>
              <a:t>“</a:t>
            </a:r>
            <a:r>
              <a:rPr lang="en-US" sz="1800" b="1" i="0" u="none" strike="noStrike" baseline="30000" dirty="0">
                <a:solidFill>
                  <a:srgbClr val="000000"/>
                </a:solidFill>
              </a:rPr>
              <a:t>Non-obstetric injuries/poisoning</a:t>
            </a:r>
            <a:r>
              <a:rPr lang="en-US" sz="1800" b="0" i="0" u="none" strike="noStrike" baseline="30000" dirty="0">
                <a:solidFill>
                  <a:srgbClr val="000000"/>
                </a:solidFill>
              </a:rPr>
              <a:t> (conditions classified to </a:t>
            </a:r>
            <a:r>
              <a:rPr lang="en-US" sz="1800" b="0" i="0" u="none" strike="noStrike" baseline="30000" dirty="0">
                <a:solidFill>
                  <a:srgbClr val="020202"/>
                </a:solidFill>
              </a:rPr>
              <a:t>Chapter 19</a:t>
            </a:r>
            <a:r>
              <a:rPr lang="en-US" sz="18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1800" b="0" i="1" u="none" strike="noStrike" baseline="30000" dirty="0">
                <a:solidFill>
                  <a:srgbClr val="000000"/>
                </a:solidFill>
              </a:rPr>
              <a:t>Injury, poisoning an</a:t>
            </a:r>
            <a:r>
              <a:rPr lang="en-US" sz="1800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d certain other consequences of external causes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) are never assigned a puerperal/postpartum code</a:t>
            </a:r>
            <a:r>
              <a:rPr lang="en-AU" sz="1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”</a:t>
            </a:r>
            <a:r>
              <a:rPr lang="en-AU" sz="1800" dirty="0"/>
              <a:t> 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3007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06313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838" indent="0">
              <a:buNone/>
            </a:pPr>
            <a:r>
              <a:rPr lang="en-AU" dirty="0"/>
              <a:t>O42.1- </a:t>
            </a:r>
            <a:r>
              <a:rPr lang="en-US" sz="1200" b="1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Excludes:</a:t>
            </a:r>
            <a:r>
              <a:rPr lang="en-US" sz="12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with </a:t>
            </a:r>
            <a:r>
              <a:rPr lang="en-US" sz="1200" b="0" i="0" u="none" strike="noStrike" baseline="30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labour</a:t>
            </a:r>
            <a:r>
              <a:rPr lang="en-US" sz="12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delayed by therapy (</a:t>
            </a:r>
            <a:r>
              <a:rPr lang="en-US" sz="12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O42.2</a:t>
            </a:r>
            <a:r>
              <a:rPr lang="en-US" sz="12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en-AU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0">
              <a:buNone/>
            </a:pPr>
            <a:endParaRPr lang="en-AU" sz="11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3831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Puerperium 42 days or 6 weeks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Non-obstetric injuries/poisoning are never assigned a puerperal/postpartum code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Where documentation indicates that a non-obstetric condition is not puerperal, assign codes as per ACS 0001 and 0002.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3103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Z390 postpartum are is ONLY assigned for episodes of care AFTER the delivery episode, and within the puerperal period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Most often used for delivery out of hospital (at home, in the ambulance,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32129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But only within the puerperium  42 days or 6 weeks.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Z39.- is assigned as it is the only available code – no condition, no other reason for admission.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65250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Code the condition as the PDx followed by Z39.-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See the examples in ACS 1548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It’s easy to forget to assign this code after the conditions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83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3871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See the instruction – underlying cause – code the condition.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46811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223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The detail in this standard has been significantly expanded.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059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0657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47788" indent="0">
              <a:tabLst>
                <a:tab pos="1617663" algn="l"/>
              </a:tabLst>
            </a:pPr>
            <a:r>
              <a:rPr lang="en-AU" sz="1200" b="1" i="0" u="none" strike="noStrike" baseline="30000" dirty="0">
                <a:solidFill>
                  <a:srgbClr val="000000"/>
                </a:solidFill>
              </a:rPr>
              <a:t>Care = </a:t>
            </a:r>
            <a:r>
              <a:rPr lang="en-US" sz="1200" b="0" i="0" u="none" strike="noStrike" baseline="30000" dirty="0">
                <a:solidFill>
                  <a:srgbClr val="000000"/>
                </a:solidFill>
              </a:rPr>
              <a:t>Patient is admitted to an obstetric unit</a:t>
            </a:r>
            <a:endParaRPr lang="en-US" sz="1200" b="0" i="0" u="none" strike="noStrike" baseline="0" dirty="0">
              <a:solidFill>
                <a:srgbClr val="000000"/>
              </a:solidFill>
            </a:endParaRPr>
          </a:p>
          <a:p>
            <a:pPr marL="1347788" indent="0">
              <a:tabLst>
                <a:tab pos="1617663" algn="l"/>
              </a:tabLst>
            </a:pPr>
            <a:r>
              <a:rPr lang="en-US" sz="1200" b="0" i="0" u="none" strike="noStrike" baseline="30000" dirty="0">
                <a:solidFill>
                  <a:srgbClr val="000000"/>
                </a:solidFill>
              </a:rPr>
              <a:t>	Patient is supervised/evaluated by an obstetrician, midwife and/or  neonatologist</a:t>
            </a:r>
          </a:p>
          <a:p>
            <a:pPr marL="1347788" indent="0">
              <a:tabLst>
                <a:tab pos="1617663" algn="l"/>
              </a:tabLst>
            </a:pPr>
            <a:r>
              <a:rPr lang="en-US" sz="1200" b="0" i="0" u="none" strike="noStrike" baseline="30000" dirty="0">
                <a:solidFill>
                  <a:srgbClr val="000000"/>
                </a:solidFill>
              </a:rPr>
              <a:t>	Fetal evaluation and/or monitoring is performed</a:t>
            </a:r>
            <a:endParaRPr lang="en-US" sz="1200" b="0" i="0" u="none" strike="noStrike" baseline="0" dirty="0">
              <a:solidFill>
                <a:srgbClr val="000000"/>
              </a:solidFill>
            </a:endParaRPr>
          </a:p>
          <a:p>
            <a:pPr marL="1347788" indent="0">
              <a:tabLst>
                <a:tab pos="1617663" algn="l"/>
              </a:tabLst>
            </a:pPr>
            <a:r>
              <a:rPr lang="en-US" sz="1200" b="0" i="0" u="none" strike="noStrike" baseline="30000" dirty="0">
                <a:solidFill>
                  <a:srgbClr val="000000"/>
                </a:solidFill>
              </a:rPr>
              <a:t>	Patient is transferred to another facility for obstetric and/or neonatal care </a:t>
            </a:r>
            <a:endParaRPr lang="en-AU" sz="1200" b="1" i="0" u="none" strike="noStrike" baseline="30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AU" sz="1200" b="1" i="0" u="none" strike="noStrike" baseline="30000" dirty="0">
                <a:solidFill>
                  <a:srgbClr val="000000"/>
                </a:solidFill>
              </a:rPr>
              <a:t>CLASSIFICATION   </a:t>
            </a:r>
            <a:r>
              <a:rPr lang="en-US" sz="1200" b="0" i="0" u="none" strike="noStrike" baseline="30000" dirty="0">
                <a:solidFill>
                  <a:srgbClr val="000000"/>
                </a:solidFill>
              </a:rPr>
              <a:t>Assign a code from </a:t>
            </a:r>
            <a:r>
              <a:rPr lang="en-US" sz="1200" b="0" i="0" u="none" strike="noStrike" baseline="30000" dirty="0">
                <a:solidFill>
                  <a:srgbClr val="020202"/>
                </a:solidFill>
              </a:rPr>
              <a:t>Chapter 15</a:t>
            </a:r>
            <a:r>
              <a:rPr lang="en-US" sz="1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1200" b="0" i="1" u="none" strike="noStrike" baseline="30000" dirty="0">
                <a:solidFill>
                  <a:srgbClr val="000000"/>
                </a:solidFill>
              </a:rPr>
              <a:t>Pregnancy, childbirth and the puerperium </a:t>
            </a:r>
            <a:r>
              <a:rPr lang="en-US" sz="1200" b="0" i="0" u="none" strike="noStrike" baseline="30000" dirty="0">
                <a:solidFill>
                  <a:srgbClr val="000000"/>
                </a:solidFill>
              </a:rPr>
              <a:t>for a </a:t>
            </a:r>
            <a:r>
              <a:rPr lang="en-US" sz="1200" b="1" i="0" u="none" strike="noStrike" baseline="30000" dirty="0">
                <a:solidFill>
                  <a:srgbClr val="000000"/>
                </a:solidFill>
              </a:rPr>
              <a:t>non-obstetric condition complicating pregnancy</a:t>
            </a:r>
            <a:r>
              <a:rPr lang="en-US" sz="1200" b="0" i="0" u="none" strike="noStrike" baseline="30000" dirty="0">
                <a:solidFill>
                  <a:srgbClr val="000000"/>
                </a:solidFill>
              </a:rPr>
              <a:t> as per the Alphabetic Index (</a:t>
            </a:r>
            <a:r>
              <a:rPr lang="en-US" sz="1200" b="0" i="0" u="none" strike="noStrike" baseline="30000" dirty="0" err="1">
                <a:solidFill>
                  <a:srgbClr val="000000"/>
                </a:solidFill>
              </a:rPr>
              <a:t>eg</a:t>
            </a:r>
            <a:r>
              <a:rPr lang="en-US" sz="1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1200" b="0" i="1" u="none" strike="noStrike" baseline="30000" dirty="0">
                <a:solidFill>
                  <a:srgbClr val="000000"/>
                </a:solidFill>
              </a:rPr>
              <a:t>Pregnancy/complicated by</a:t>
            </a:r>
            <a:r>
              <a:rPr lang="en-US" sz="1200" b="0" i="0" u="none" strike="noStrike" baseline="30000" dirty="0">
                <a:solidFill>
                  <a:srgbClr val="000000"/>
                </a:solidFill>
              </a:rPr>
              <a:t> or </a:t>
            </a:r>
            <a:r>
              <a:rPr lang="en-US" sz="1200" b="0" i="1" u="none" strike="noStrike" baseline="30000" dirty="0">
                <a:solidFill>
                  <a:srgbClr val="000000"/>
                </a:solidFill>
              </a:rPr>
              <a:t>condition/in pregnancy </a:t>
            </a:r>
            <a:r>
              <a:rPr lang="en-US" sz="1200" b="0" i="0" u="none" strike="noStrike" baseline="30000" dirty="0">
                <a:solidFill>
                  <a:srgbClr val="000000"/>
                </a:solidFill>
              </a:rPr>
              <a:t>or </a:t>
            </a:r>
            <a:r>
              <a:rPr lang="en-US" sz="1200" b="0" i="1" u="none" strike="noStrike" baseline="30000" dirty="0">
                <a:solidFill>
                  <a:srgbClr val="000000"/>
                </a:solidFill>
              </a:rPr>
              <a:t>condition/in pregnancy, childbirth or puerperium</a:t>
            </a:r>
            <a:r>
              <a:rPr lang="en-US" sz="1200" b="0" i="0" u="none" strike="noStrike" baseline="30000" dirty="0">
                <a:solidFill>
                  <a:srgbClr val="000000"/>
                </a:solidFill>
              </a:rPr>
              <a:t>).    </a:t>
            </a:r>
            <a:r>
              <a:rPr lang="en-US" sz="11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Assign as an </a:t>
            </a:r>
            <a:r>
              <a:rPr lang="en-US" sz="1100" b="1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additional diagnosis</a:t>
            </a:r>
            <a:r>
              <a:rPr lang="en-US" sz="11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a code from another chapter to add specificity to the </a:t>
            </a:r>
            <a:r>
              <a:rPr lang="en-US" sz="11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Chapter 15</a:t>
            </a:r>
            <a:r>
              <a:rPr lang="en-US" sz="11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code</a:t>
            </a:r>
            <a:endParaRPr lang="en-AU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9134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CTS is in the Index pathway “pregnancy complicated by…”  Code both the obstetrics and the other chapter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7880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See next slide for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7021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Pregnancy complicated by dehydration is not in the index pathway – assign the obstetrics code and the other chapter code.  This rule applies to whether in the pathway or not.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0847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4921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3C483-C947-4322-B0B7-C46338B0D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75AD3-3BBA-464D-B634-2916E1D3B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24BC0-6C70-4CD2-947A-FC4D630F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AAE74-A26B-4C1F-B2F5-AB2DFA042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CEB41-0795-4CDB-B015-11EBA511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919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A737E-4866-4BBC-B0B8-88EEEFCB0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1BC97A-BEF3-4F19-AA71-D6ACA7F18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74BAD-A1D4-4BAB-8344-32A48A4A3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090F8-B13C-41A2-84DD-FF7DA5B03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EBE43-C018-4011-8482-13BF3A076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F8EF6B-0575-4918-9594-8555869E0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0B3261-388E-4E83-A8E8-21B837166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D33A1-E915-400F-9EFC-A3E44B13E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F89D6-0A9D-4DB3-9267-C6B2F7C9C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78C35-91C8-45B6-8308-A6168E30E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0909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796748" y="6480313"/>
            <a:ext cx="4343400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       Clinical Coding Education		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048" y="6553195"/>
            <a:ext cx="219759" cy="228605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476999"/>
            <a:ext cx="311421" cy="31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478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553783" y="6223579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accent1"/>
                </a:solidFill>
              </a:rPr>
              <a:t>eHealth Education</a:t>
            </a:r>
          </a:p>
          <a:p>
            <a:pPr algn="ctr"/>
            <a:r>
              <a:rPr lang="en-US" dirty="0">
                <a:solidFill>
                  <a:schemeClr val="accent1"/>
                </a:solidFill>
              </a:rPr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196629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796748" y="6480313"/>
            <a:ext cx="4343400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       Clinical Coding Education		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048" y="6553195"/>
            <a:ext cx="219759" cy="228605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476999"/>
            <a:ext cx="311421" cy="31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953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2899587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684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6024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991251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6522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4116C-D159-4582-977E-EB29D3EA0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AD001-2F03-4E9D-B8FC-803F356AB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A54DD-495E-400C-AEF1-460BD9948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2FB64-F58F-465E-BF4B-CBBFEDBA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0BD1-AE5A-4B02-AF66-075DBA5F3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787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316851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724235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507870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041761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098917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026729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553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FE5A7-C16F-4232-A915-E86109DAE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2A8F4-90B6-4C9D-934F-E7D62F61F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2B785-BE1A-44B6-BDA9-5DBF3CA23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24D2-5B49-4C43-B7BF-56E6D5E8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C4D6E-D8ED-42DC-99A4-CEE1317C2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534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6F068-2D33-40A1-A8A5-73F7FE10F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19C09-6184-4543-B23D-DC25B7807E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4CABA-BFC9-4794-8DF0-C68DAC1FB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C37A1-7911-40D5-B264-673E2D591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8E2594-5762-4AFE-B24C-36E341F18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FF29B-4794-4FC1-93C6-CE40C4F15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89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12272-463C-4A95-B473-D81C02BE1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F4A73-9EBE-4A35-9663-20869FFCF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7B142-9A5B-4B24-853A-732E466CD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852277-4279-4D5E-83A8-F1819CCF5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351A94-5826-4449-B9B0-EBF2F9E52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E6657-7CA3-4CFE-9649-624134F57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2C1B86-F549-4CF4-8C73-C93D8D49E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29CCF8-4CFE-494D-A055-6A9D6814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355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A2E3A-F800-4A53-96A5-F12C71561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435420-9F81-4B7F-B823-34B93E39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D2879D-E620-4700-B61B-426AA14F9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A9BA0C-9041-4EB5-BC24-28748B163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737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F18E0-5BE8-468B-AAF3-248DF76D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95B746-0359-4E46-A72C-62ADF155C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74334B-84EF-4047-977C-EAC48C4E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2088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9CE5F-F640-4B92-ADE4-119720295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8B549-4563-45E7-88C8-126B07481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8E629-6A4D-477B-9A01-3A4845B4E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3DC08-C7A2-4C07-92D9-72B695253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8C002-C1B4-4E09-9DED-3B07CF2AA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8C544-B3E5-452F-A09A-A3EFF1E77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2560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7CFAA-1313-4B67-8F46-0D742B8E6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D30F0-7A70-4356-8BCF-23D6D9A93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7491E-37F9-43B5-85F9-7412E7680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8D2B05-55AB-48BE-82B5-89901A6E1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AC5E3-F171-404C-8CCE-B168D18E0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DAE767-9B7D-46CD-B23E-3280F80BD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878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A52787-BA44-4FD3-A7A2-2AD03A965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5597A-0C24-492A-B380-332B6B996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E7717-DD31-46BD-BE7B-0C93205743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C2918-6EF2-4685-8D25-011B1337DF0C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C4677-5E47-452D-8098-67AF739161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2657A-17E0-42C8-81EA-22929FE1B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DFFE2-1DF3-496B-8E64-4FB5CF1C9A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540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4164497" y="6476999"/>
            <a:ext cx="4104860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       Clinical Coding Education    and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805" y="6530971"/>
            <a:ext cx="219759" cy="228605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437" y="6453117"/>
            <a:ext cx="344557" cy="34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31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31A0DE-A255-982A-0102-213F767D83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Complications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920F7-B314-B3CA-EC98-4036A47F941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050" name="Picture 2" descr="Free photo Australia Outback Joey Kangaroo Pouch - Max Pixel">
            <a:extLst>
              <a:ext uri="{FF2B5EF4-FFF2-40B4-BE49-F238E27FC236}">
                <a16:creationId xmlns:a16="http://schemas.microsoft.com/office/drawing/2014/main" id="{5AB7FE33-DE0C-7B2E-6E94-EE719CE35609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494" y="1125538"/>
            <a:ext cx="3833812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414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Non-obstetric complications NOT complicating pregnancy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b="1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CLASSIFICATION</a:t>
            </a:r>
            <a:endParaRPr lang="en-AU" sz="40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Assign codes as per the criteria in:</a:t>
            </a:r>
          </a:p>
          <a:p>
            <a:pPr marL="893763" indent="0">
              <a:buNone/>
            </a:pPr>
            <a:r>
              <a:rPr lang="en-US" sz="40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ACS 0001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Principal diagnosis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sz="40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ACS 0002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Additional diagnoses</a:t>
            </a:r>
          </a:p>
          <a:p>
            <a:pPr marL="893763" indent="0">
              <a:buNone/>
            </a:pPr>
            <a:endParaRPr lang="en-US" sz="4000" b="0" i="1" u="none" strike="noStrike" baseline="30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Assign: </a:t>
            </a:r>
            <a:r>
              <a:rPr lang="en-US" sz="40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Z33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Pregnant state, incidental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as an additional diagnosis</a:t>
            </a:r>
            <a:endParaRPr lang="en-US" sz="4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3939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9455" algn="l"/>
                <a:tab pos="1007745" algn="l"/>
                <a:tab pos="1295400" algn="l"/>
              </a:tabLst>
            </a:pPr>
            <a:endParaRPr lang="en-AU" sz="4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39395" indent="0">
              <a:spcBef>
                <a:spcPts val="0"/>
              </a:spcBef>
              <a:buNone/>
              <a:tabLst>
                <a:tab pos="719455" algn="l"/>
                <a:tab pos="1007745" algn="l"/>
                <a:tab pos="1295400" algn="l"/>
              </a:tabLst>
            </a:pPr>
            <a:r>
              <a:rPr lang="en-US" sz="4000" b="1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Note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sz="40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Z33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should never be assigned when a code from </a:t>
            </a:r>
            <a:r>
              <a:rPr lang="en-US" sz="40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Chapter 15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Pregnancy, childbirth and the puerperium</a:t>
            </a:r>
            <a:r>
              <a:rPr lang="en-US" sz="40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is assigned in the same episode of care</a:t>
            </a:r>
            <a:r>
              <a:rPr lang="en-US" sz="4000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AU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14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E9D76CA-E08F-4C61-9C6B-FC330FA05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Non-obstetric complications NOT complicating pregnancy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281043" y="1949692"/>
            <a:ext cx="11429999" cy="5112568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Pregnant</a:t>
            </a:r>
          </a:p>
          <a:p>
            <a:pPr marL="4572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admitted for a non-obstetric complication</a:t>
            </a:r>
          </a:p>
          <a:p>
            <a:pPr marL="6858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the non-obstetric complication</a:t>
            </a:r>
          </a:p>
          <a:p>
            <a:pPr marL="12065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Z33</a:t>
            </a:r>
            <a:endParaRPr lang="en-AU" sz="3100" dirty="0"/>
          </a:p>
          <a:p>
            <a:pPr marL="457200"/>
            <a:endParaRPr lang="en-AU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6055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F42DA1-036F-47B6-BF96-48B9BE3429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Pregnancy complicated by – condition not in index pathway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endParaRPr lang="en-AU" dirty="0"/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33889D36-655B-481E-8D73-4DFA889EA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22677"/>
              </p:ext>
            </p:extLst>
          </p:nvPr>
        </p:nvGraphicFramePr>
        <p:xfrm>
          <a:off x="1963553" y="2501157"/>
          <a:ext cx="763283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834">
                  <a:extLst>
                    <a:ext uri="{9D8B030D-6E8A-4147-A177-3AD203B41FA5}">
                      <a16:colId xmlns:a16="http://schemas.microsoft.com/office/drawing/2014/main" val="2104112025"/>
                    </a:ext>
                  </a:extLst>
                </a:gridCol>
              </a:tblGrid>
              <a:tr h="671736">
                <a:tc>
                  <a:txBody>
                    <a:bodyPr/>
                    <a:lstStyle/>
                    <a:p>
                      <a:r>
                        <a:rPr lang="en-AU" sz="2400" dirty="0"/>
                        <a:t>Admitted for dehydration – went for a long walk in hot weather and forgot to take water.  Patient is also pregnant.  IV fluids and then discharged.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906175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3153B363-28AC-4111-A6D9-1D158B978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586044"/>
              </p:ext>
            </p:extLst>
          </p:nvPr>
        </p:nvGraphicFramePr>
        <p:xfrm>
          <a:off x="1963553" y="3689877"/>
          <a:ext cx="763283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17">
                  <a:extLst>
                    <a:ext uri="{9D8B030D-6E8A-4147-A177-3AD203B41FA5}">
                      <a16:colId xmlns:a16="http://schemas.microsoft.com/office/drawing/2014/main" val="2950866824"/>
                    </a:ext>
                  </a:extLst>
                </a:gridCol>
                <a:gridCol w="3816417">
                  <a:extLst>
                    <a:ext uri="{9D8B030D-6E8A-4147-A177-3AD203B41FA5}">
                      <a16:colId xmlns:a16="http://schemas.microsoft.com/office/drawing/2014/main" val="1193956753"/>
                    </a:ext>
                  </a:extLst>
                </a:gridCol>
              </a:tblGrid>
              <a:tr h="576679">
                <a:tc>
                  <a:txBody>
                    <a:bodyPr/>
                    <a:lstStyle/>
                    <a:p>
                      <a:r>
                        <a:rPr lang="en-AU" sz="2400" dirty="0"/>
                        <a:t>Dehydration</a:t>
                      </a:r>
                    </a:p>
                    <a:p>
                      <a:r>
                        <a:rPr lang="en-AU" sz="2400" dirty="0"/>
                        <a:t>Also pregnant</a:t>
                      </a:r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400" dirty="0"/>
                        <a:t>E86 dehydration</a:t>
                      </a:r>
                    </a:p>
                    <a:p>
                      <a:r>
                        <a:rPr lang="en-AU" sz="2400" dirty="0"/>
                        <a:t>Z33 Pregnant state, incidental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974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619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E9D76CA-E08F-4C61-9C6B-FC330FA05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Non-obstetric injuries/poisoning in pregnancy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77500" lnSpcReduction="20000"/>
          </a:bodyPr>
          <a:lstStyle/>
          <a:p>
            <a:pPr marL="457200"/>
            <a:endParaRPr lang="en-AU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n-AU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Pregnant</a:t>
            </a:r>
          </a:p>
          <a:p>
            <a:pPr marL="457200" indent="0">
              <a:buNone/>
            </a:pPr>
            <a:r>
              <a:rPr lang="en-AU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injured</a:t>
            </a:r>
          </a:p>
          <a:p>
            <a:pPr marL="685800" indent="0">
              <a:buNone/>
            </a:pPr>
            <a:r>
              <a:rPr lang="en-AU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the injury and external cause codes</a:t>
            </a:r>
          </a:p>
          <a:p>
            <a:pPr marL="1206500" indent="0">
              <a:buNone/>
            </a:pPr>
            <a:r>
              <a:rPr lang="en-AU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Z34.- </a:t>
            </a:r>
            <a:r>
              <a:rPr lang="en-AU" sz="3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Supervision of normal pregnancy</a:t>
            </a:r>
            <a:endParaRPr lang="en-AU" sz="3800" dirty="0"/>
          </a:p>
          <a:p>
            <a:pPr indent="0">
              <a:buNone/>
            </a:pPr>
            <a:endParaRPr lang="en-AU" sz="38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n-AU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Pregnant</a:t>
            </a:r>
          </a:p>
          <a:p>
            <a:pPr marL="457200" indent="0">
              <a:buNone/>
            </a:pPr>
            <a:r>
              <a:rPr lang="en-AU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injured</a:t>
            </a:r>
          </a:p>
          <a:p>
            <a:pPr marL="1030288" indent="0">
              <a:buNone/>
            </a:pPr>
            <a:r>
              <a:rPr lang="en-AU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 obstetric condition </a:t>
            </a:r>
            <a:r>
              <a:rPr lang="en-AU" sz="3800" dirty="0">
                <a:latin typeface="Calibri" panose="020F0502020204030204" pitchFamily="34" charset="0"/>
                <a:ea typeface="Times New Roman" panose="02020603050405020304" pitchFamily="18" charset="0"/>
              </a:rPr>
              <a:t>also meet ACS 0002 for the admission</a:t>
            </a:r>
            <a:endParaRPr lang="en-AU" sz="3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649413" indent="0">
              <a:buNone/>
            </a:pPr>
            <a:r>
              <a:rPr lang="en-AU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the injury and external cause codes</a:t>
            </a:r>
          </a:p>
          <a:p>
            <a:pPr marL="2366963" indent="0">
              <a:buNone/>
            </a:pPr>
            <a:r>
              <a:rPr lang="en-AU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the code for the obstetric condition</a:t>
            </a:r>
            <a:endParaRPr lang="en-AU" sz="3800" dirty="0"/>
          </a:p>
          <a:p>
            <a:pPr marL="0" indent="0">
              <a:buNone/>
            </a:pP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744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Coding puerperal/postpartum non-obstetric injuries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182563"/>
            <a:endParaRPr lang="en-AU" dirty="0"/>
          </a:p>
          <a:p>
            <a:pPr marL="138430" indent="0">
              <a:buNone/>
            </a:pPr>
            <a:r>
              <a:rPr lang="en-US" sz="3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Assign the following codes:</a:t>
            </a:r>
          </a:p>
          <a:p>
            <a:pPr marL="138430" indent="0">
              <a:buNone/>
            </a:pPr>
            <a:endParaRPr lang="en-AU" sz="3000" dirty="0">
              <a:effectLst/>
              <a:ea typeface="Times New Roman" panose="02020603050405020304" pitchFamily="18" charset="0"/>
            </a:endParaRPr>
          </a:p>
          <a:p>
            <a:pPr marL="1828800" lvl="2" indent="-685800"/>
            <a:r>
              <a:rPr lang="en-US" sz="3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 Chapter 15 code.  Use the Lead Term </a:t>
            </a:r>
            <a:endParaRPr lang="en-AU" sz="3000" dirty="0">
              <a:effectLst/>
              <a:ea typeface="Times New Roman" panose="02020603050405020304" pitchFamily="18" charset="0"/>
            </a:endParaRPr>
          </a:p>
          <a:p>
            <a:pPr marL="2286000" lvl="2" indent="0">
              <a:buNone/>
            </a:pPr>
            <a:r>
              <a:rPr lang="en-US" sz="3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Puerperal, Puerperium</a:t>
            </a:r>
          </a:p>
          <a:p>
            <a:pPr marL="2286000" lvl="2" indent="0">
              <a:buNone/>
            </a:pPr>
            <a:endParaRPr lang="en-AU" sz="3000" dirty="0">
              <a:effectLst/>
              <a:ea typeface="Times New Roman" panose="02020603050405020304" pitchFamily="18" charset="0"/>
            </a:endParaRPr>
          </a:p>
          <a:p>
            <a:pPr marL="1828800" lvl="2" indent="-685800"/>
            <a:r>
              <a:rPr lang="en-US" sz="3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 second code to specify the condition where there is a </a:t>
            </a:r>
            <a:r>
              <a:rPr lang="en-US" sz="3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Code also </a:t>
            </a:r>
            <a:r>
              <a:rPr lang="en-US" sz="3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instruction</a:t>
            </a:r>
          </a:p>
          <a:p>
            <a:pPr lvl="2" indent="0">
              <a:buNone/>
            </a:pPr>
            <a:endParaRPr lang="en-AU" sz="2400" dirty="0">
              <a:effectLst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8630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57188"/>
            <a:r>
              <a:rPr lang="en-AU" dirty="0"/>
              <a:t>Flowchart from ACS 1548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25000" lnSpcReduction="20000"/>
          </a:bodyPr>
          <a:lstStyle/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Copied from ACS 1548 in ICD-10-AM 10</a:t>
            </a:r>
            <a:r>
              <a:rPr lang="en-AU" baseline="30000" dirty="0"/>
              <a:t>th</a:t>
            </a:r>
            <a:r>
              <a:rPr lang="en-AU" dirty="0"/>
              <a:t> Edition, Australian Coding Standards</a:t>
            </a:r>
          </a:p>
          <a:p>
            <a:pPr marL="0" indent="0">
              <a:buNone/>
            </a:pPr>
            <a:endParaRPr lang="en-AU" dirty="0"/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0E629C-2917-46A8-A24E-7C82733B1C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263" y="0"/>
            <a:ext cx="62447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58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E9D76CA-E08F-4C61-9C6B-FC330FA05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US" sz="3200" b="1" i="0" u="none" strike="noStrike" baseline="30000" dirty="0">
                <a:latin typeface="Arial" panose="020B0604020202020204" pitchFamily="34" charset="0"/>
              </a:rPr>
              <a:t>1552	PREMATURE RUPTURE OF MEMBRANES, LABOUR DELAYED BY THERAPY</a:t>
            </a:r>
            <a:endParaRPr lang="en-US" sz="3200" b="1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 anchor="b">
            <a:normAutofit fontScale="85000" lnSpcReduction="20000"/>
          </a:bodyPr>
          <a:lstStyle/>
          <a:p>
            <a:pPr marL="457200"/>
            <a:endParaRPr lang="en-AU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Premature rupture of membranes</a:t>
            </a:r>
          </a:p>
          <a:p>
            <a:pPr marL="48895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 tocolytic agent has been administered</a:t>
            </a:r>
          </a:p>
          <a:p>
            <a:pPr marL="1119188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onset of labour within 24 hours</a:t>
            </a:r>
          </a:p>
          <a:p>
            <a:pPr marL="1747838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O42.2</a:t>
            </a:r>
          </a:p>
          <a:p>
            <a:pPr marL="685800" indent="0">
              <a:buNone/>
            </a:pPr>
            <a:endParaRPr lang="en-AU" sz="31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Premature rupture of membranes</a:t>
            </a:r>
          </a:p>
          <a:p>
            <a:pPr marL="488950" indent="0">
              <a:buNone/>
            </a:pP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 tocolytic agent has been administered</a:t>
            </a:r>
          </a:p>
          <a:p>
            <a:pPr marL="1119188" indent="0">
              <a:buNone/>
            </a:pP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onset of labour greater than 24 hours of PROM</a:t>
            </a:r>
          </a:p>
          <a:p>
            <a:pPr marL="1747838" indent="0">
              <a:buNone/>
            </a:pP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O42.1-</a:t>
            </a:r>
            <a:endParaRPr lang="en-AU" sz="4000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145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1548 Puerperal/postpartum condition or complication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37635" y="1370381"/>
            <a:ext cx="11429999" cy="5112568"/>
          </a:xfrm>
        </p:spPr>
        <p:txBody>
          <a:bodyPr>
            <a:normAutofit/>
          </a:bodyPr>
          <a:lstStyle/>
          <a:p>
            <a:r>
              <a:rPr lang="en-AU" sz="18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1800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800" dirty="0"/>
              <a:t>a delivery episode</a:t>
            </a:r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36575"/>
            <a:r>
              <a:rPr lang="en-AU" sz="18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800" dirty="0"/>
              <a:t>a puerperal condition or complication</a:t>
            </a:r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73150"/>
            <a:r>
              <a:rPr lang="en-AU" sz="18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800" dirty="0"/>
              <a:t>assign a puerperal/postpartum code</a:t>
            </a:r>
          </a:p>
          <a:p>
            <a:pPr marL="1609725"/>
            <a:r>
              <a:rPr lang="en-AU" sz="18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800" dirty="0"/>
              <a:t>assign a code from another chapter for specificity</a:t>
            </a:r>
          </a:p>
          <a:p>
            <a:endParaRPr lang="en-AU" sz="18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1800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800" dirty="0"/>
              <a:t>a NON delivery episode</a:t>
            </a:r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73150"/>
            <a:r>
              <a:rPr lang="en-AU" sz="18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800" dirty="0"/>
              <a:t>assign a puerperal/postpartum code</a:t>
            </a:r>
          </a:p>
          <a:p>
            <a:pPr marL="1609725"/>
            <a:r>
              <a:rPr lang="en-AU" sz="18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800" dirty="0"/>
              <a:t>when documented as puerperal/postpartum</a:t>
            </a:r>
            <a:endParaRPr lang="en-AU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A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AU" dirty="0"/>
          </a:p>
          <a:p>
            <a:pPr marL="895350" indent="-666750"/>
            <a:endParaRPr lang="en-AU" b="0" i="0" u="none" strike="noStrike" baseline="0" dirty="0">
              <a:solidFill>
                <a:srgbClr val="000000"/>
              </a:solidFill>
            </a:endParaRPr>
          </a:p>
          <a:p>
            <a:pPr marL="138430" indent="0">
              <a:buNone/>
            </a:pPr>
            <a:endParaRPr lang="en-A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849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Z39.- as Principal Diagnosis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06401" y="1124744"/>
            <a:ext cx="11429999" cy="5112568"/>
          </a:xfrm>
        </p:spPr>
        <p:txBody>
          <a:bodyPr>
            <a:noAutofit/>
          </a:bodyPr>
          <a:lstStyle/>
          <a:p>
            <a:pPr marL="49213" indent="0">
              <a:buNone/>
            </a:pPr>
            <a:endParaRPr lang="en-US" sz="2400" baseline="30000" dirty="0">
              <a:solidFill>
                <a:srgbClr val="020202"/>
              </a:solidFill>
            </a:endParaRP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aseline="30000" dirty="0">
                <a:solidFill>
                  <a:srgbClr val="000000"/>
                </a:solidFill>
              </a:rPr>
              <a:t>W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hen a patient has delivered (baby and placenta) </a:t>
            </a:r>
            <a:r>
              <a:rPr lang="en-US" sz="3200" b="1" i="0" u="sng" strike="noStrike" baseline="30000" dirty="0">
                <a:solidFill>
                  <a:srgbClr val="000000"/>
                </a:solidFill>
              </a:rPr>
              <a:t>prior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 to an episode of care, </a:t>
            </a:r>
          </a:p>
          <a:p>
            <a:pPr marL="447675" lvl="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i="0" u="none" strike="noStrike" baseline="30000" dirty="0">
                <a:solidFill>
                  <a:srgbClr val="000000"/>
                </a:solidFill>
              </a:rPr>
              <a:t>And</a:t>
            </a:r>
          </a:p>
          <a:p>
            <a:pPr marL="984250" lvl="3" indent="-268288">
              <a:lnSpc>
                <a:spcPct val="100000"/>
              </a:lnSpc>
              <a:spcBef>
                <a:spcPts val="0"/>
              </a:spcBef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no post delivery interventions are performed during the episode of care, 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804863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3200" b="1" i="0" u="none" strike="noStrike" baseline="30000" dirty="0">
                <a:solidFill>
                  <a:srgbClr val="000000"/>
                </a:solidFill>
              </a:rPr>
              <a:t>or </a:t>
            </a:r>
          </a:p>
          <a:p>
            <a:pPr marL="984250" lvl="3" indent="-268288">
              <a:lnSpc>
                <a:spcPct val="100000"/>
              </a:lnSpc>
              <a:spcBef>
                <a:spcPts val="0"/>
              </a:spcBef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the mother does not have a puerperal/postpartum condition or complication </a:t>
            </a:r>
          </a:p>
          <a:p>
            <a:pPr marL="0" lvl="3" indent="0">
              <a:buNone/>
            </a:pP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0" lvl="1" indent="0">
              <a:buNone/>
            </a:pPr>
            <a:r>
              <a:rPr lang="en-US" sz="3200" baseline="30000" dirty="0">
                <a:solidFill>
                  <a:srgbClr val="000000"/>
                </a:solidFill>
              </a:rPr>
              <a:t>W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hen a patient is transferred from another facility following delivery to accompany a sick child, and only receives routine postpartum care at the receiving hospital</a:t>
            </a:r>
          </a:p>
          <a:p>
            <a:pPr marL="0" lvl="1" indent="0">
              <a:buNone/>
            </a:pP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3200" baseline="30000" dirty="0">
                <a:solidFill>
                  <a:srgbClr val="000000"/>
                </a:solidFill>
              </a:rPr>
              <a:t>W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hen a patient is transferred from another facility for post delivery care, with no condition meeting the definition of principal diagnosis or additional diagnosis</a:t>
            </a:r>
            <a:r>
              <a:rPr lang="en-US" sz="3200" baseline="30000" dirty="0">
                <a:solidFill>
                  <a:srgbClr val="000000"/>
                </a:solidFill>
              </a:rPr>
              <a:t>,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705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C19674-3C3A-0B47-17BF-BB3411773D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Post caesarean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FC12D-A840-A931-2590-D96DA8675B8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 anchor="ctr">
            <a:normAutofit/>
          </a:bodyPr>
          <a:lstStyle/>
          <a:p>
            <a:pPr marL="1163638" indent="0">
              <a:buNone/>
            </a:pPr>
            <a:r>
              <a:rPr lang="en-US" sz="4000" b="0" i="0" u="none" strike="noStrike" baseline="30000" dirty="0">
                <a:solidFill>
                  <a:srgbClr val="000000"/>
                </a:solidFill>
              </a:rPr>
              <a:t>Assign </a:t>
            </a:r>
            <a:r>
              <a:rPr lang="en-US" sz="4000" b="0" i="0" u="none" strike="noStrike" baseline="30000" dirty="0">
                <a:solidFill>
                  <a:srgbClr val="020202"/>
                </a:solidFill>
              </a:rPr>
              <a:t>Z48.8</a:t>
            </a:r>
            <a:r>
              <a:rPr lang="en-US" sz="40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4000" b="0" i="1" u="none" strike="noStrike" baseline="30000" dirty="0">
                <a:solidFill>
                  <a:srgbClr val="000000"/>
                </a:solidFill>
              </a:rPr>
              <a:t>Other specified surgical follow-up care</a:t>
            </a:r>
            <a:r>
              <a:rPr lang="en-US" sz="4000" b="0" i="0" u="none" strike="noStrike" baseline="30000" dirty="0">
                <a:solidFill>
                  <a:srgbClr val="000000"/>
                </a:solidFill>
              </a:rPr>
              <a:t> as an additional diagnosis  when the patient is receiving post-caesarean care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3506970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6251" y="1681781"/>
            <a:ext cx="919763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Coding pregnancy, childbirth and the puerperium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Conditions &amp; injuries in pregnancy</a:t>
            </a: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 Coding Education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clinicalcodingeducation.com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989B1">
                  <a:lumMod val="75000"/>
                </a:srgbClr>
              </a:solidFill>
              <a:effectLst/>
              <a:uLnTx/>
              <a:uFillTx/>
              <a:latin typeface="Century" panose="020406040505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E9D76CA-E08F-4C61-9C6B-FC330FA05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Postpartum care and examination immediately after delivery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20000"/>
          </a:bodyPr>
          <a:lstStyle/>
          <a:p>
            <a:pPr marL="457200"/>
            <a:endParaRPr lang="en-AU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admitted after delivery</a:t>
            </a:r>
          </a:p>
          <a:p>
            <a:pPr marL="4572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 post delivery intervention</a:t>
            </a:r>
          </a:p>
          <a:p>
            <a:pPr marL="4572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 puerperal/postpartum condition or complication</a:t>
            </a:r>
          </a:p>
          <a:p>
            <a:pPr marL="6858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the non-obstetric complication</a:t>
            </a:r>
          </a:p>
          <a:p>
            <a:pPr marL="2157413" indent="-950913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Z39- </a:t>
            </a:r>
            <a:r>
              <a:rPr lang="en-AU" sz="31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Postpartum care and examination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 the Principal Diagnosis</a:t>
            </a:r>
          </a:p>
          <a:p>
            <a:pPr marL="2157413" indent="-100013">
              <a:buNone/>
            </a:pPr>
            <a:endParaRPr lang="en-AU" sz="3100" dirty="0"/>
          </a:p>
          <a:p>
            <a:pPr indent="0">
              <a:buNone/>
            </a:pPr>
            <a:endParaRPr lang="en-AU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7655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Z39.- as Additional diagnosis</a:t>
            </a:r>
          </a:p>
          <a:p>
            <a:pPr marL="357188"/>
            <a:r>
              <a:rPr lang="en-AU" dirty="0"/>
              <a:t>care and examination immediately after delivery</a:t>
            </a:r>
          </a:p>
          <a:p>
            <a:pPr marL="357188"/>
            <a:r>
              <a:rPr lang="en-AU" dirty="0"/>
              <a:t> immediately after delivery</a:t>
            </a:r>
          </a:p>
          <a:p>
            <a:pPr marL="357188"/>
            <a:endParaRPr lang="en-AU" b="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15236" y="1293709"/>
            <a:ext cx="11429999" cy="5112568"/>
          </a:xfrm>
        </p:spPr>
        <p:txBody>
          <a:bodyPr>
            <a:normAutofit/>
          </a:bodyPr>
          <a:lstStyle/>
          <a:p>
            <a:pPr marL="34925" indent="0">
              <a:buNone/>
            </a:pPr>
            <a:r>
              <a:rPr lang="en-US" sz="4400" b="0" i="0" u="none" strike="noStrike" baseline="30000" dirty="0">
                <a:solidFill>
                  <a:srgbClr val="020202"/>
                </a:solidFill>
              </a:rPr>
              <a:t>W</a:t>
            </a:r>
            <a:r>
              <a:rPr lang="en-US" sz="4400" b="0" i="0" u="none" strike="noStrike" baseline="30000" dirty="0">
                <a:solidFill>
                  <a:srgbClr val="000000"/>
                </a:solidFill>
              </a:rPr>
              <a:t>hen a patient has delivered (baby and placenta) prior to an episode of care </a:t>
            </a:r>
            <a:r>
              <a:rPr lang="en-US" sz="4400" b="1" i="0" u="none" strike="noStrike" baseline="30000" dirty="0">
                <a:solidFill>
                  <a:srgbClr val="000000"/>
                </a:solidFill>
              </a:rPr>
              <a:t>and: </a:t>
            </a:r>
            <a:endParaRPr lang="en-US" sz="4400" b="0" i="0" u="none" strike="noStrike" baseline="0" dirty="0">
              <a:solidFill>
                <a:srgbClr val="000000"/>
              </a:solidFill>
            </a:endParaRPr>
          </a:p>
          <a:p>
            <a:pPr marL="892175" indent="0">
              <a:buNone/>
            </a:pPr>
            <a:r>
              <a:rPr lang="en-US" sz="4400" b="0" i="0" u="none" strike="noStrike" baseline="30000" dirty="0">
                <a:solidFill>
                  <a:srgbClr val="000000"/>
                </a:solidFill>
              </a:rPr>
              <a:t>post delivery interventions are performed during the admitted episode of care, </a:t>
            </a:r>
            <a:endParaRPr lang="en-US" sz="4400" b="0" i="0" u="none" strike="noStrike" baseline="0" dirty="0">
              <a:solidFill>
                <a:srgbClr val="000000"/>
              </a:solidFill>
            </a:endParaRPr>
          </a:p>
          <a:p>
            <a:pPr marL="663575" indent="0">
              <a:buNone/>
            </a:pPr>
            <a:r>
              <a:rPr lang="en-AU" sz="4400" b="1" i="0" u="none" strike="noStrike" baseline="30000" dirty="0">
                <a:solidFill>
                  <a:srgbClr val="000000"/>
                </a:solidFill>
              </a:rPr>
              <a:t>or </a:t>
            </a:r>
            <a:endParaRPr lang="en-AU" sz="4400" b="0" i="0" u="none" strike="noStrike" baseline="0" dirty="0">
              <a:solidFill>
                <a:srgbClr val="000000"/>
              </a:solidFill>
            </a:endParaRPr>
          </a:p>
          <a:p>
            <a:pPr marL="892175" indent="0">
              <a:buNone/>
              <a:tabLst>
                <a:tab pos="1165225" algn="l"/>
              </a:tabLst>
            </a:pPr>
            <a:r>
              <a:rPr lang="en-US" sz="4400" b="0" i="0" u="none" strike="noStrike" baseline="30000" dirty="0">
                <a:solidFill>
                  <a:srgbClr val="000000"/>
                </a:solidFill>
              </a:rPr>
              <a:t>	the mother has a puerperal/postpartum condition or complication</a:t>
            </a:r>
            <a:endParaRPr lang="en-US" sz="4400" b="0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428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E9D76CA-E08F-4C61-9C6B-FC330FA05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Postpartum care and examination immediately after delivery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002747" y="1669232"/>
            <a:ext cx="11429999" cy="5112568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admitted after delivery</a:t>
            </a:r>
          </a:p>
          <a:p>
            <a:pPr marL="4572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there is a post delivery intervention</a:t>
            </a:r>
          </a:p>
          <a:p>
            <a:pPr marL="1119188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there is a puerperal/postpartum condition or complication</a:t>
            </a:r>
          </a:p>
          <a:p>
            <a:pPr marL="1700213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first the condition or complication</a:t>
            </a:r>
          </a:p>
          <a:p>
            <a:pPr marL="25146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Z39- </a:t>
            </a:r>
            <a:r>
              <a:rPr lang="en-AU" sz="3100" i="1" dirty="0">
                <a:latin typeface="Calibri" panose="020F0502020204030204" pitchFamily="34" charset="0"/>
                <a:ea typeface="Times New Roman" panose="02020603050405020304" pitchFamily="18" charset="0"/>
              </a:rPr>
              <a:t>Postpartum care and examination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 an Additional Diagnosis</a:t>
            </a:r>
            <a:endParaRPr lang="en-AU" sz="3100" dirty="0"/>
          </a:p>
          <a:p>
            <a:pPr indent="0">
              <a:buNone/>
            </a:pPr>
            <a:endParaRPr lang="en-AU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17488" indent="0">
              <a:spcBef>
                <a:spcPts val="0"/>
              </a:spcBef>
              <a:buNone/>
            </a:pPr>
            <a:endParaRPr lang="en-AU" sz="4000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45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Decreased </a:t>
            </a:r>
            <a:r>
              <a:rPr lang="en-AU" dirty="0" err="1"/>
              <a:t>Fetal</a:t>
            </a:r>
            <a:r>
              <a:rPr lang="en-AU" dirty="0"/>
              <a:t> movements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500" dirty="0"/>
              <a:t>The lead Term is </a:t>
            </a:r>
            <a:r>
              <a:rPr lang="en-AU" sz="4500" b="1" dirty="0"/>
              <a:t>Decrease(d) </a:t>
            </a:r>
          </a:p>
          <a:p>
            <a:pPr marL="492125" indent="0">
              <a:buNone/>
            </a:pPr>
            <a:r>
              <a:rPr lang="en-US" sz="4500" dirty="0"/>
              <a:t>- fetal movements (no underlying cause) NEC O36.8</a:t>
            </a:r>
          </a:p>
          <a:p>
            <a:pPr marL="492125" indent="0">
              <a:buNone/>
            </a:pPr>
            <a:r>
              <a:rPr lang="en-US" sz="4500" dirty="0"/>
              <a:t>- - underlying cause identified — see condition </a:t>
            </a:r>
          </a:p>
          <a:p>
            <a:pPr marL="492125" indent="0">
              <a:buNone/>
            </a:pPr>
            <a:endParaRPr lang="en-US" sz="4500" dirty="0"/>
          </a:p>
          <a:p>
            <a:pPr marL="1863725" indent="0">
              <a:buNone/>
            </a:pPr>
            <a:r>
              <a:rPr lang="x-none" sz="4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x-none" sz="4500" dirty="0"/>
              <a:t> decreased fetal movements with an underlying cause</a:t>
            </a:r>
            <a:endParaRPr lang="en-AU" sz="4500" dirty="0"/>
          </a:p>
          <a:p>
            <a:pPr marL="2124075" indent="0">
              <a:buNone/>
            </a:pPr>
            <a:r>
              <a:rPr lang="x-none" sz="4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ITHEN </a:t>
            </a:r>
            <a:r>
              <a:rPr lang="x-none" sz="4500" dirty="0"/>
              <a:t> code the underlying cause.</a:t>
            </a:r>
            <a:endParaRPr lang="en-AU" sz="4500" dirty="0"/>
          </a:p>
          <a:p>
            <a:pPr marL="1863725" indent="0">
              <a:buNone/>
            </a:pPr>
            <a:r>
              <a:rPr lang="x-none" sz="4500" dirty="0"/>
              <a:t> </a:t>
            </a:r>
            <a:endParaRPr lang="en-AU" sz="4500" dirty="0"/>
          </a:p>
          <a:p>
            <a:pPr marL="1863725" indent="0">
              <a:buNone/>
            </a:pPr>
            <a:r>
              <a:rPr lang="x-none" sz="4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x-none" sz="4500" dirty="0"/>
              <a:t> no underlying cause for decreased fetal movements and NO DELIVERY</a:t>
            </a:r>
            <a:endParaRPr lang="en-AU" sz="4500" dirty="0"/>
          </a:p>
          <a:p>
            <a:pPr marL="2039938" indent="0">
              <a:buNone/>
            </a:pPr>
            <a:r>
              <a:rPr lang="x-none" sz="4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x-none" sz="4500" dirty="0"/>
              <a:t> code Z36.8 </a:t>
            </a:r>
            <a:r>
              <a:rPr lang="x-none" sz="4500" i="1" dirty="0"/>
              <a:t>Other antenatal screening</a:t>
            </a:r>
            <a:r>
              <a:rPr lang="x-none" sz="4500" dirty="0"/>
              <a:t>.</a:t>
            </a:r>
            <a:endParaRPr lang="en-AU" sz="4500" dirty="0"/>
          </a:p>
          <a:p>
            <a:pPr marL="1863725" indent="0">
              <a:buNone/>
            </a:pPr>
            <a:r>
              <a:rPr lang="x-none" sz="4500" dirty="0"/>
              <a:t> </a:t>
            </a:r>
            <a:endParaRPr lang="en-AU" sz="4500" dirty="0"/>
          </a:p>
          <a:p>
            <a:pPr marL="2246313" indent="-382588">
              <a:buNone/>
            </a:pPr>
            <a:r>
              <a:rPr lang="x-none" sz="4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x-none" sz="4500" dirty="0"/>
              <a:t> no underlying cause for decreased fetal movements and patient</a:t>
            </a:r>
            <a:r>
              <a:rPr lang="en-AU" sz="4500" dirty="0"/>
              <a:t> delivers</a:t>
            </a:r>
          </a:p>
          <a:p>
            <a:pPr marL="2124075" indent="0">
              <a:buNone/>
            </a:pPr>
            <a:r>
              <a:rPr lang="x-none" sz="4500" dirty="0"/>
              <a:t> </a:t>
            </a:r>
            <a:r>
              <a:rPr lang="x-none" sz="4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x-none" sz="4500" dirty="0"/>
              <a:t> code O</a:t>
            </a:r>
            <a:r>
              <a:rPr lang="en-US" sz="4500" dirty="0"/>
              <a:t>3</a:t>
            </a:r>
            <a:r>
              <a:rPr lang="x-none" sz="4500" dirty="0"/>
              <a:t>6.8 </a:t>
            </a:r>
            <a:r>
              <a:rPr lang="x-none" sz="4500" i="1" dirty="0"/>
              <a:t>Maternal care for other specified fetal proble</a:t>
            </a:r>
            <a:r>
              <a:rPr lang="x-none" sz="4500" dirty="0"/>
              <a:t>ms</a:t>
            </a:r>
            <a:endParaRPr lang="en-AU" sz="4500" dirty="0"/>
          </a:p>
          <a:p>
            <a:pPr marL="1978025" indent="-114300"/>
            <a:endParaRPr lang="en-AU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883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31A0DE-A255-982A-0102-213F767D83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1000" y="214090"/>
            <a:ext cx="11430000" cy="671736"/>
          </a:xfrm>
        </p:spPr>
        <p:txBody>
          <a:bodyPr/>
          <a:lstStyle/>
          <a:p>
            <a:r>
              <a:rPr lang="en-AU"/>
              <a:t>Twins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920F7-B314-B3CA-EC98-4036A47F941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1026" name="Picture 2" descr="Along for the ride! Two kangaroo joeys in one pouch at Saint Louis Zoo -  YouTube">
            <a:extLst>
              <a:ext uri="{FF2B5EF4-FFF2-40B4-BE49-F238E27FC236}">
                <a16:creationId xmlns:a16="http://schemas.microsoft.com/office/drawing/2014/main" id="{AFE065A2-9233-F8C2-13F3-A3687200884C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622" y="1125538"/>
            <a:ext cx="9087555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18309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6251" y="1701659"/>
            <a:ext cx="919763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Coding pregnancy, childbirth and the puerperium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Conditions &amp; injuries in pregnancy</a:t>
            </a: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 Coding Education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clinicalcodingeducation.com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989B1">
                  <a:lumMod val="75000"/>
                </a:srgbClr>
              </a:solidFill>
              <a:effectLst/>
              <a:uLnTx/>
              <a:uFillTx/>
              <a:latin typeface="Century" panose="020406040505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8483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</a:t>
            </a:r>
            <a:r>
              <a:rPr lang="en-AU" sz="4200"/>
              <a:t>. </a:t>
            </a:r>
            <a:endParaRPr lang="en-AU" sz="4200" dirty="0"/>
          </a:p>
          <a:p>
            <a:r>
              <a:rPr lang="en-AU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Obstetric complications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endParaRPr lang="en-AU" dirty="0"/>
          </a:p>
          <a:p>
            <a:pPr marL="23939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9455" algn="l"/>
                <a:tab pos="1007745" algn="l"/>
                <a:tab pos="1295400" algn="l"/>
              </a:tabLst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en-A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ACS 1521 </a:t>
            </a:r>
            <a:r>
              <a:rPr lang="en-AU" cap="small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conditions complicating pregnancy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939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9455" algn="l"/>
                <a:tab pos="1007745" algn="l"/>
                <a:tab pos="1295400" algn="l"/>
              </a:tabLs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Non-obstetric complications </a:t>
            </a:r>
            <a:r>
              <a:rPr lang="en-AU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complicating pregnancy</a:t>
            </a:r>
          </a:p>
          <a:p>
            <a:pPr marL="23939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9455" algn="l"/>
                <a:tab pos="1007745" algn="l"/>
                <a:tab pos="1295400" algn="l"/>
              </a:tabLst>
            </a:pP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Non-obstetric complications </a:t>
            </a:r>
            <a:r>
              <a:rPr lang="en-AU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complicating pregnancy</a:t>
            </a:r>
          </a:p>
          <a:p>
            <a:pPr marL="23939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9455" algn="l"/>
                <a:tab pos="1007745" algn="l"/>
                <a:tab pos="1295400" algn="l"/>
              </a:tabLst>
            </a:pPr>
            <a:r>
              <a:rPr lang="en-A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Non-obstetric </a:t>
            </a:r>
            <a:r>
              <a:rPr lang="en-AU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injuries/poisoning in Pregnancy</a:t>
            </a:r>
            <a:endParaRPr lang="en-A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316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52FB303-1B73-4108-88FE-7BD23575EE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For conditions complicating pregnancy  - use lead term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35225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x-none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Pregnancy</a:t>
            </a:r>
            <a:endParaRPr lang="en-AU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0">
              <a:buNone/>
            </a:pPr>
            <a:r>
              <a:rPr lang="x-none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complicated by</a:t>
            </a:r>
            <a:endParaRPr lang="en-AU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0">
              <a:buNone/>
            </a:pPr>
            <a:r>
              <a:rPr lang="x-none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- the condition</a:t>
            </a:r>
            <a:endParaRPr lang="en-AU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x-none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the condition is not listed </a:t>
            </a:r>
            <a:r>
              <a:rPr lang="en-AU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this pathway</a:t>
            </a:r>
            <a:r>
              <a:rPr lang="en-US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then you should </a:t>
            </a:r>
            <a:r>
              <a:rPr lang="x-none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 Term, </a:t>
            </a:r>
            <a:endParaRPr lang="en-AU" sz="7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x-none" sz="7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Pregnancy</a:t>
            </a:r>
            <a:endParaRPr lang="en-AU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0">
              <a:buNone/>
            </a:pPr>
            <a:r>
              <a:rPr lang="x-none" sz="7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complicated by</a:t>
            </a:r>
            <a:endParaRPr lang="en-AU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862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438" algn="l"/>
                <a:tab pos="142875" algn="l"/>
                <a:tab pos="215900" algn="l"/>
                <a:tab pos="287338" algn="l"/>
                <a:tab pos="503238" algn="l"/>
                <a:tab pos="574675" algn="l"/>
                <a:tab pos="647700" algn="l"/>
                <a:tab pos="717550" algn="l"/>
                <a:tab pos="790575" algn="l"/>
              </a:tabLst>
            </a:pPr>
            <a:r>
              <a:rPr lang="en-AU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- - conditions in</a:t>
            </a:r>
          </a:p>
          <a:p>
            <a:pPr marL="1392238" indent="0">
              <a:lnSpc>
                <a:spcPct val="120000"/>
              </a:lnSpc>
              <a:spcBef>
                <a:spcPts val="432"/>
              </a:spcBef>
              <a:spcAft>
                <a:spcPts val="800"/>
              </a:spcAft>
              <a:buNone/>
              <a:tabLst>
                <a:tab pos="71438" algn="l"/>
                <a:tab pos="142875" algn="l"/>
                <a:tab pos="215900" algn="l"/>
                <a:tab pos="287338" algn="l"/>
                <a:tab pos="503238" algn="l"/>
                <a:tab pos="574675" algn="l"/>
                <a:tab pos="647700" algn="l"/>
                <a:tab pos="717550" algn="l"/>
                <a:tab pos="790575" algn="l"/>
              </a:tabLst>
            </a:pPr>
            <a:r>
              <a:rPr lang="en-AU" sz="7200" b="0" i="0" u="none" strike="noStrike" baseline="30000" dirty="0">
                <a:latin typeface="Arial" panose="020B0604020202020204" pitchFamily="34" charset="0"/>
              </a:rPr>
              <a:t>-</a:t>
            </a:r>
            <a:r>
              <a:rPr lang="en-AU" sz="7200" baseline="30000" dirty="0"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latin typeface="Arial" panose="020B0604020202020204" pitchFamily="34" charset="0"/>
              </a:rPr>
              <a:t>-</a:t>
            </a:r>
            <a:r>
              <a:rPr lang="en-AU" sz="7200" baseline="30000" dirty="0"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latin typeface="Arial" panose="020B0604020202020204" pitchFamily="34" charset="0"/>
              </a:rPr>
              <a:t>-</a:t>
            </a:r>
            <a:r>
              <a:rPr lang="en-AU" sz="7200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A00–A07 O98.8</a:t>
            </a:r>
          </a:p>
          <a:p>
            <a:pPr marL="1392238" indent="0">
              <a:lnSpc>
                <a:spcPct val="120000"/>
              </a:lnSpc>
              <a:spcBef>
                <a:spcPts val="432"/>
              </a:spcBef>
              <a:spcAft>
                <a:spcPts val="800"/>
              </a:spcAft>
              <a:buNone/>
              <a:tabLst>
                <a:tab pos="71438" algn="l"/>
                <a:tab pos="142875" algn="l"/>
                <a:tab pos="215900" algn="l"/>
                <a:tab pos="287338" algn="l"/>
                <a:tab pos="503238" algn="l"/>
                <a:tab pos="574675" algn="l"/>
                <a:tab pos="647700" algn="l"/>
                <a:tab pos="717550" algn="l"/>
                <a:tab pos="790575" algn="l"/>
              </a:tabLst>
            </a:pPr>
            <a:r>
              <a:rPr lang="en-AU" sz="7200" b="0" i="0" u="none" strike="noStrike" baseline="30000" dirty="0">
                <a:latin typeface="Arial" panose="020B0604020202020204" pitchFamily="34" charset="0"/>
              </a:rPr>
              <a:t>- -</a:t>
            </a:r>
            <a:r>
              <a:rPr lang="en-AU" sz="7200" baseline="30000" dirty="0"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latin typeface="Arial" panose="020B0604020202020204" pitchFamily="34" charset="0"/>
              </a:rPr>
              <a:t>-</a:t>
            </a:r>
            <a:r>
              <a:rPr lang="en-AU" sz="7200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F00–F52 O99.3</a:t>
            </a:r>
            <a:endParaRPr lang="en-AU" sz="7200" b="0" i="0" u="none" strike="noStrike" baseline="0" dirty="0">
              <a:solidFill>
                <a:srgbClr val="020202"/>
              </a:solidFill>
              <a:latin typeface="Arial" panose="020B0604020202020204" pitchFamily="34" charset="0"/>
            </a:endParaRPr>
          </a:p>
          <a:p>
            <a:pPr marL="1392238" indent="0">
              <a:lnSpc>
                <a:spcPct val="120000"/>
              </a:lnSpc>
              <a:spcBef>
                <a:spcPts val="432"/>
              </a:spcBef>
              <a:buNone/>
              <a:tabLst>
                <a:tab pos="71438" algn="l"/>
                <a:tab pos="142875" algn="l"/>
                <a:tab pos="215900" algn="l"/>
                <a:tab pos="287338" algn="l"/>
                <a:tab pos="503238" algn="l"/>
                <a:tab pos="574675" algn="l"/>
                <a:tab pos="647700" algn="l"/>
                <a:tab pos="717550" algn="l"/>
                <a:tab pos="790575" algn="l"/>
              </a:tabLst>
            </a:pPr>
            <a:r>
              <a:rPr lang="en-AU" sz="7200" baseline="30000" dirty="0">
                <a:latin typeface="Arial" panose="020B0604020202020204" pitchFamily="34" charset="0"/>
              </a:rPr>
              <a:t> - - </a:t>
            </a:r>
            <a:r>
              <a:rPr lang="en-AU" sz="7200" b="0" i="0" u="none" strike="noStrike" baseline="30000" dirty="0">
                <a:latin typeface="Arial" panose="020B0604020202020204" pitchFamily="34" charset="0"/>
              </a:rPr>
              <a:t>-</a:t>
            </a:r>
            <a:r>
              <a:rPr lang="en-AU" sz="7200" baseline="30000" dirty="0"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F54–F99 O99.3</a:t>
            </a:r>
            <a:endParaRPr lang="en-AU" sz="7200" b="0" i="0" u="none" strike="noStrike" baseline="0" dirty="0">
              <a:solidFill>
                <a:srgbClr val="020202"/>
              </a:solidFill>
              <a:latin typeface="Arial" panose="020B0604020202020204" pitchFamily="34" charset="0"/>
            </a:endParaRPr>
          </a:p>
          <a:p>
            <a:pPr marL="1392238" indent="0">
              <a:lnSpc>
                <a:spcPct val="120000"/>
              </a:lnSpc>
              <a:spcBef>
                <a:spcPts val="432"/>
              </a:spcBef>
              <a:buNone/>
              <a:tabLst>
                <a:tab pos="71438" algn="l"/>
                <a:tab pos="142875" algn="l"/>
                <a:tab pos="215900" algn="l"/>
                <a:tab pos="287338" algn="l"/>
                <a:tab pos="503238" algn="l"/>
                <a:tab pos="574675" algn="l"/>
                <a:tab pos="647700" algn="l"/>
                <a:tab pos="717550" algn="l"/>
                <a:tab pos="790575" algn="l"/>
              </a:tabLst>
            </a:pPr>
            <a:r>
              <a:rPr lang="en-AU" sz="7200" b="0" i="0" u="none" strike="noStrike" baseline="30000" dirty="0">
                <a:latin typeface="Arial" panose="020B0604020202020204" pitchFamily="34" charset="0"/>
              </a:rPr>
              <a:t>- - -</a:t>
            </a:r>
            <a:r>
              <a:rPr lang="en-AU" sz="7200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G00–G99 NEC O99.3</a:t>
            </a:r>
            <a:endParaRPr lang="en-AU" sz="7200" b="0" i="0" u="none" strike="noStrike" baseline="0" dirty="0">
              <a:solidFill>
                <a:srgbClr val="020202"/>
              </a:solidFill>
              <a:latin typeface="Arial" panose="020B0604020202020204" pitchFamily="34" charset="0"/>
            </a:endParaRPr>
          </a:p>
          <a:p>
            <a:pPr marL="1392238" indent="0">
              <a:lnSpc>
                <a:spcPct val="120000"/>
              </a:lnSpc>
              <a:spcBef>
                <a:spcPts val="432"/>
              </a:spcBef>
              <a:buNone/>
              <a:tabLst>
                <a:tab pos="71438" algn="l"/>
                <a:tab pos="142875" algn="l"/>
                <a:tab pos="215900" algn="l"/>
                <a:tab pos="287338" algn="l"/>
                <a:tab pos="503238" algn="l"/>
                <a:tab pos="574675" algn="l"/>
                <a:tab pos="647700" algn="l"/>
                <a:tab pos="717550" algn="l"/>
                <a:tab pos="790575" algn="l"/>
              </a:tabLst>
            </a:pPr>
            <a:r>
              <a:rPr lang="en-AU" sz="7200" b="0" i="0" u="none" strike="noStrike" baseline="30000" dirty="0">
                <a:latin typeface="Arial" panose="020B0604020202020204" pitchFamily="34" charset="0"/>
              </a:rPr>
              <a:t>- - -</a:t>
            </a:r>
            <a:r>
              <a:rPr lang="en-AU" sz="7200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H00–H95 O99.8</a:t>
            </a:r>
            <a:endParaRPr lang="en-AU" sz="7200" b="0" i="0" u="none" strike="noStrike" baseline="0" dirty="0">
              <a:solidFill>
                <a:srgbClr val="020202"/>
              </a:solidFill>
              <a:latin typeface="Arial" panose="020B0604020202020204" pitchFamily="34" charset="0"/>
            </a:endParaRPr>
          </a:p>
          <a:p>
            <a:pPr marL="1392238" indent="0">
              <a:lnSpc>
                <a:spcPct val="120000"/>
              </a:lnSpc>
              <a:buNone/>
              <a:tabLst>
                <a:tab pos="71438" algn="l"/>
                <a:tab pos="142875" algn="l"/>
                <a:tab pos="215900" algn="l"/>
                <a:tab pos="287338" algn="l"/>
                <a:tab pos="503238" algn="l"/>
                <a:tab pos="574675" algn="l"/>
                <a:tab pos="647700" algn="l"/>
                <a:tab pos="717550" algn="l"/>
                <a:tab pos="790575" algn="l"/>
              </a:tabLst>
            </a:pPr>
            <a:r>
              <a:rPr lang="en-AU" sz="7200" b="0" i="0" u="none" strike="noStrike" baseline="30000" dirty="0">
                <a:latin typeface="Arial" panose="020B0604020202020204" pitchFamily="34" charset="0"/>
              </a:rPr>
              <a:t>- -</a:t>
            </a:r>
            <a:r>
              <a:rPr lang="en-AU" sz="7200" baseline="30000" dirty="0">
                <a:latin typeface="Arial" panose="020B0604020202020204" pitchFamily="34" charset="0"/>
              </a:rPr>
              <a:t>  </a:t>
            </a:r>
            <a:r>
              <a:rPr lang="en-AU" sz="7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I00–I09 O99.4</a:t>
            </a:r>
            <a:endParaRPr lang="en-AU" sz="7200" b="0" i="0" u="none" strike="noStrike" baseline="0" dirty="0">
              <a:solidFill>
                <a:srgbClr val="020202"/>
              </a:solidFill>
              <a:latin typeface="Arial" panose="020B0604020202020204" pitchFamily="34" charset="0"/>
            </a:endParaRPr>
          </a:p>
          <a:p>
            <a:pPr marL="1392238" indent="0">
              <a:lnSpc>
                <a:spcPct val="120000"/>
              </a:lnSpc>
              <a:buNone/>
              <a:tabLst>
                <a:tab pos="71438" algn="l"/>
                <a:tab pos="142875" algn="l"/>
                <a:tab pos="215900" algn="l"/>
                <a:tab pos="287338" algn="l"/>
                <a:tab pos="503238" algn="l"/>
                <a:tab pos="574675" algn="l"/>
                <a:tab pos="647700" algn="l"/>
                <a:tab pos="717550" algn="l"/>
                <a:tab pos="790575" algn="l"/>
              </a:tabLst>
            </a:pPr>
            <a:r>
              <a:rPr lang="en-AU" sz="7200" b="0" i="0" u="none" strike="noStrike" baseline="30000" dirty="0">
                <a:latin typeface="Arial" panose="020B0604020202020204" pitchFamily="34" charset="0"/>
              </a:rPr>
              <a:t>- -</a:t>
            </a:r>
            <a:r>
              <a:rPr lang="en-AU" sz="7200" baseline="30000" dirty="0"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latin typeface="Arial" panose="020B0604020202020204" pitchFamily="34" charset="0"/>
              </a:rPr>
              <a:t>-</a:t>
            </a:r>
            <a:r>
              <a:rPr lang="en-AU" sz="7200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I10–I15, pre-existing O10</a:t>
            </a:r>
            <a:endParaRPr lang="en-AU" sz="7200" b="0" i="0" u="none" strike="noStrike" baseline="0" dirty="0">
              <a:solidFill>
                <a:srgbClr val="020202"/>
              </a:solidFill>
              <a:latin typeface="Arial" panose="020B0604020202020204" pitchFamily="34" charset="0"/>
            </a:endParaRPr>
          </a:p>
          <a:p>
            <a:pPr marL="1392238" indent="0">
              <a:lnSpc>
                <a:spcPct val="120000"/>
              </a:lnSpc>
              <a:buNone/>
              <a:tabLst>
                <a:tab pos="71438" algn="l"/>
                <a:tab pos="142875" algn="l"/>
                <a:tab pos="215900" algn="l"/>
                <a:tab pos="287338" algn="l"/>
                <a:tab pos="503238" algn="l"/>
                <a:tab pos="574675" algn="l"/>
                <a:tab pos="647700" algn="l"/>
                <a:tab pos="717550" algn="l"/>
                <a:tab pos="790575" algn="l"/>
              </a:tabLst>
            </a:pPr>
            <a:r>
              <a:rPr lang="en-AU" sz="7200" b="0" i="0" u="none" strike="noStrike" baseline="30000" dirty="0">
                <a:latin typeface="Arial" panose="020B0604020202020204" pitchFamily="34" charset="0"/>
              </a:rPr>
              <a:t>- -</a:t>
            </a:r>
            <a:r>
              <a:rPr lang="en-AU" sz="7200" baseline="30000" dirty="0"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latin typeface="Arial" panose="020B0604020202020204" pitchFamily="34" charset="0"/>
              </a:rPr>
              <a:t>-</a:t>
            </a:r>
            <a:r>
              <a:rPr lang="en-AU" sz="7200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 </a:t>
            </a:r>
            <a:r>
              <a:rPr lang="en-AU" sz="7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I20–I99 O99.4</a:t>
            </a:r>
            <a:endParaRPr lang="en-AU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67995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endParaRPr lang="en-AU" dirty="0"/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3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E9D76CA-E08F-4C61-9C6B-FC330FA05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Non-obstetric complications complicating pregnancy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85000" lnSpcReduction="20000"/>
          </a:bodyPr>
          <a:lstStyle/>
          <a:p>
            <a:pPr marL="457200"/>
            <a:endParaRPr lang="en-AU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Pregnant</a:t>
            </a:r>
          </a:p>
          <a:p>
            <a:pPr marL="4572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admitted for a non-obstetric complication</a:t>
            </a:r>
          </a:p>
          <a:p>
            <a:pPr marL="12065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care is provided for the pregnancy</a:t>
            </a:r>
          </a:p>
          <a:p>
            <a:pPr marL="192405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condition is in the Index Pathway </a:t>
            </a:r>
          </a:p>
          <a:p>
            <a:pPr marL="192405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Pregnancy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1924050" indent="0">
              <a:buNone/>
            </a:pP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complicated by</a:t>
            </a:r>
          </a:p>
          <a:p>
            <a:pPr marL="1924050" indent="0">
              <a:buNone/>
            </a:pP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- </a:t>
            </a:r>
            <a:r>
              <a:rPr lang="en-AU" sz="3100" dirty="0">
                <a:latin typeface="Calibri" panose="020F0502020204030204" pitchFamily="34" charset="0"/>
                <a:ea typeface="Times New Roman" panose="02020603050405020304" pitchFamily="18" charset="0"/>
              </a:rPr>
              <a:t>Etc.</a:t>
            </a:r>
            <a:endParaRPr lang="en-AU" sz="31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554288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AU" sz="3100" dirty="0">
                <a:latin typeface="Calibri" panose="020F0502020204030204" pitchFamily="34" charset="0"/>
                <a:ea typeface="Times New Roman" panose="02020603050405020304" pitchFamily="18" charset="0"/>
              </a:rPr>
              <a:t>assign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chapter 15 code</a:t>
            </a:r>
          </a:p>
          <a:p>
            <a:pPr marL="2554288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the condition from the other Chapters</a:t>
            </a:r>
          </a:p>
          <a:p>
            <a:pPr marL="2554288" indent="0">
              <a:buNone/>
            </a:pPr>
            <a:endParaRPr lang="en-AU" sz="31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535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87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8588" indent="0">
              <a:buNone/>
            </a:pPr>
            <a:r>
              <a:rPr lang="en-AU" dirty="0"/>
              <a:t>Example: non-obstetric conditions complicating pregnancy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10000"/>
          </a:bodyPr>
          <a:lstStyle/>
          <a:p>
            <a:endParaRPr lang="en-AU" dirty="0"/>
          </a:p>
          <a:p>
            <a:pPr marL="23939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pPr>
              <a:spcBef>
                <a:spcPts val="0"/>
              </a:spcBef>
            </a:pPr>
            <a:endParaRPr lang="en-AU" dirty="0"/>
          </a:p>
          <a:p>
            <a:pPr marL="0" indent="0">
              <a:spcBef>
                <a:spcPts val="0"/>
              </a:spcBef>
              <a:buNone/>
            </a:pPr>
            <a:endParaRPr lang="en-AU" dirty="0"/>
          </a:p>
          <a:p>
            <a:pPr marL="0" indent="0">
              <a:spcBef>
                <a:spcPts val="0"/>
              </a:spcBef>
              <a:buNone/>
            </a:pPr>
            <a:endParaRPr lang="en-AU" dirty="0"/>
          </a:p>
          <a:p>
            <a:pPr marL="0" indent="0">
              <a:spcBef>
                <a:spcPts val="0"/>
              </a:spcBef>
              <a:buNone/>
            </a:pPr>
            <a:endParaRPr lang="en-AU" dirty="0"/>
          </a:p>
          <a:p>
            <a:pPr marL="0" indent="0">
              <a:spcBef>
                <a:spcPts val="0"/>
              </a:spcBef>
              <a:buNone/>
            </a:pPr>
            <a:endParaRPr lang="en-AU" dirty="0"/>
          </a:p>
          <a:p>
            <a:pPr marL="0" indent="0">
              <a:spcBef>
                <a:spcPts val="0"/>
              </a:spcBef>
              <a:buNone/>
            </a:pPr>
            <a:r>
              <a:rPr lang="en-AU" dirty="0"/>
              <a:t>Use the Lead Term:</a:t>
            </a:r>
          </a:p>
          <a:p>
            <a:pPr lvl="1"/>
            <a:r>
              <a:rPr lang="en-AU" b="1" dirty="0"/>
              <a:t>Pregnancy</a:t>
            </a:r>
          </a:p>
          <a:p>
            <a:pPr lvl="1"/>
            <a:r>
              <a:rPr lang="en-AU" dirty="0"/>
              <a:t>- Complicated by</a:t>
            </a:r>
          </a:p>
          <a:p>
            <a:pPr marL="1200150" lvl="1" indent="-457200">
              <a:buFontTx/>
              <a:buChar char="-"/>
            </a:pPr>
            <a:r>
              <a:rPr lang="en-AU" dirty="0"/>
              <a:t>- carpal tunnel syndrome O99.3</a:t>
            </a:r>
          </a:p>
          <a:p>
            <a:pPr marL="0" indent="0">
              <a:buNone/>
            </a:pPr>
            <a:r>
              <a:rPr lang="en-AU" dirty="0"/>
              <a:t>And then also assign the code for carpal tunnel syndrome G56.0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519E3E-7652-404A-82AB-11DE03F8F83A}"/>
              </a:ext>
            </a:extLst>
          </p:cNvPr>
          <p:cNvSpPr txBox="1"/>
          <p:nvPr/>
        </p:nvSpPr>
        <p:spPr>
          <a:xfrm>
            <a:off x="501030" y="1124744"/>
            <a:ext cx="11284571" cy="2226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b="1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EXAMPLE 1:</a:t>
            </a:r>
            <a:endParaRPr lang="en-AU" sz="3200" b="1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1130"/>
            <a:r>
              <a:rPr lang="en-US" sz="32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 pregnant patient was admitted with carpal tunnel syndrome for decompression of the median nerve. After the procedure, the patient was transferred to the obstetric unit, and reviewed by the midwife.</a:t>
            </a:r>
          </a:p>
          <a:p>
            <a:pPr marL="984250" marR="1130" indent="-984250"/>
            <a:r>
              <a:rPr lang="en-US" sz="32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O99.3</a:t>
            </a:r>
            <a:r>
              <a:rPr lang="en-US" sz="32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3200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Mental disorders and diseases of the nervous system in pregnancy, childbirth and the </a:t>
            </a:r>
            <a:r>
              <a:rPr lang="en-US" sz="3200" b="0" i="1" u="none" strike="noStrike" baseline="30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puerperum</a:t>
            </a:r>
            <a:endParaRPr lang="en-US" sz="3200" b="0" i="1" u="none" strike="noStrike" baseline="30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1130"/>
            <a:r>
              <a:rPr lang="en-AU" sz="32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G56.0</a:t>
            </a:r>
            <a:r>
              <a:rPr lang="en-AU" sz="32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AU" sz="3200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Carpal tunnel syndrome</a:t>
            </a:r>
          </a:p>
        </p:txBody>
      </p:sp>
    </p:spTree>
    <p:extLst>
      <p:ext uri="{BB962C8B-B14F-4D97-AF65-F5344CB8AC3E}">
        <p14:creationId xmlns:p14="http://schemas.microsoft.com/office/powerpoint/2010/main" val="301992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E9D76CA-E08F-4C61-9C6B-FC330FA05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Non-obstetric complications complicating pregnancy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20000"/>
          </a:bodyPr>
          <a:lstStyle/>
          <a:p>
            <a:pPr marL="457200"/>
            <a:endParaRPr lang="en-AU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IF 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Pregnant</a:t>
            </a:r>
          </a:p>
          <a:p>
            <a:pPr marL="4572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admitted for a non-obstetric complication</a:t>
            </a:r>
          </a:p>
          <a:p>
            <a:pPr marL="12065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care is provided for the pregnancy</a:t>
            </a:r>
          </a:p>
          <a:p>
            <a:pPr marL="120650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condition is NOT in the Index Pathway </a:t>
            </a: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Pregnancy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complicated by, -- </a:t>
            </a:r>
          </a:p>
          <a:p>
            <a:pPr marL="192405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the chapter 15 code</a:t>
            </a:r>
          </a:p>
          <a:p>
            <a:pPr marL="1924050" indent="0">
              <a:buNone/>
            </a:pPr>
            <a:r>
              <a:rPr lang="en-AU" sz="3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the condition from the other Chapters</a:t>
            </a:r>
          </a:p>
          <a:p>
            <a:pPr indent="0">
              <a:buNone/>
            </a:pPr>
            <a:endParaRPr lang="en-AU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17488" indent="0">
              <a:spcBef>
                <a:spcPts val="0"/>
              </a:spcBef>
              <a:buNone/>
            </a:pPr>
            <a:endParaRPr lang="en-AU" sz="4000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78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F42DA1-036F-47B6-BF96-48B9BE3429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Pregnancy complicated by – condition not in index pathway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20000"/>
          </a:bodyPr>
          <a:lstStyle/>
          <a:p>
            <a:pPr marL="239395" indent="0">
              <a:lnSpc>
                <a:spcPct val="120000"/>
              </a:lnSpc>
              <a:spcBef>
                <a:spcPts val="565"/>
              </a:spcBef>
              <a:spcAft>
                <a:spcPts val="800"/>
              </a:spcAft>
              <a:buNone/>
              <a:tabLst>
                <a:tab pos="719455" algn="l"/>
                <a:tab pos="1007745" algn="l"/>
                <a:tab pos="1295400" algn="l"/>
              </a:tabLst>
            </a:pP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6088">
              <a:spcBef>
                <a:spcPts val="0"/>
              </a:spcBef>
            </a:pPr>
            <a:endParaRPr lang="en-AU" sz="4000" dirty="0"/>
          </a:p>
          <a:p>
            <a:pPr marL="223838" indent="0">
              <a:buNone/>
            </a:pPr>
            <a:endParaRPr lang="en-AU" b="1" dirty="0"/>
          </a:p>
          <a:p>
            <a:pPr marL="223838" indent="0">
              <a:buNone/>
            </a:pPr>
            <a:endParaRPr lang="en-AU" b="1" dirty="0"/>
          </a:p>
          <a:p>
            <a:pPr marL="223838" indent="0">
              <a:buNone/>
            </a:pPr>
            <a:endParaRPr lang="en-AU" b="1" dirty="0"/>
          </a:p>
          <a:p>
            <a:pPr marL="223838" indent="0">
              <a:buNone/>
            </a:pPr>
            <a:endParaRPr lang="en-AU" b="1" dirty="0"/>
          </a:p>
          <a:p>
            <a:pPr marL="223838" indent="0">
              <a:buNone/>
            </a:pPr>
            <a:r>
              <a:rPr lang="en-AU" b="1" dirty="0"/>
              <a:t>Pregnancy</a:t>
            </a:r>
          </a:p>
          <a:p>
            <a:pPr marL="223838" indent="0">
              <a:buNone/>
            </a:pPr>
            <a:r>
              <a:rPr lang="en-AU" dirty="0"/>
              <a:t>- Complicated by</a:t>
            </a:r>
          </a:p>
          <a:p>
            <a:pPr marL="223838" indent="0">
              <a:buNone/>
            </a:pPr>
            <a:r>
              <a:rPr lang="en-AU" dirty="0"/>
              <a:t>- - conditions in</a:t>
            </a:r>
          </a:p>
          <a:p>
            <a:pPr marL="223838" indent="0">
              <a:buNone/>
            </a:pPr>
            <a:r>
              <a:rPr lang="en-AU" dirty="0"/>
              <a:t>- - - E50-E89   </a:t>
            </a:r>
            <a:r>
              <a:rPr lang="en-AU" dirty="0">
                <a:solidFill>
                  <a:srgbClr val="00B0F0"/>
                </a:solidFill>
              </a:rPr>
              <a:t>O99.2</a:t>
            </a:r>
          </a:p>
          <a:p>
            <a:pPr marL="0" indent="0">
              <a:buNone/>
            </a:pPr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2F1AFF7-EF30-479A-B60E-5C38412591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488798"/>
              </p:ext>
            </p:extLst>
          </p:nvPr>
        </p:nvGraphicFramePr>
        <p:xfrm>
          <a:off x="481780" y="1504334"/>
          <a:ext cx="922266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3239">
                  <a:extLst>
                    <a:ext uri="{9D8B030D-6E8A-4147-A177-3AD203B41FA5}">
                      <a16:colId xmlns:a16="http://schemas.microsoft.com/office/drawing/2014/main" val="1441786578"/>
                    </a:ext>
                  </a:extLst>
                </a:gridCol>
                <a:gridCol w="5309421">
                  <a:extLst>
                    <a:ext uri="{9D8B030D-6E8A-4147-A177-3AD203B41FA5}">
                      <a16:colId xmlns:a16="http://schemas.microsoft.com/office/drawing/2014/main" val="3245983768"/>
                    </a:ext>
                  </a:extLst>
                </a:gridCol>
              </a:tblGrid>
              <a:tr h="442452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/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800" dirty="0"/>
                        <a:t>Codes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350144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r>
                        <a:rPr lang="en-AU" sz="2800" dirty="0"/>
                        <a:t>Pregnancy complicated by dehydration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0" indent="-628650"/>
                      <a:r>
                        <a:rPr lang="en-AU" sz="2800" dirty="0"/>
                        <a:t>O99.2 Endocrine, …disease in pregnancy….</a:t>
                      </a:r>
                      <a:endParaRPr kumimoji="0" lang="en-US" sz="2800" b="0" i="0" u="none" strike="noStrike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802995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r>
                        <a:rPr lang="en-AU" sz="2800" dirty="0"/>
                        <a:t>Dehydration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0" defTabSz="179388">
                        <a:tabLst>
                          <a:tab pos="88900" algn="l"/>
                        </a:tabLst>
                      </a:pPr>
                      <a:r>
                        <a:rPr lang="en-AU" sz="2800" dirty="0"/>
                        <a:t>E86 Volume depletion</a:t>
                      </a:r>
                      <a:endParaRPr lang="en-AU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723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3250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1689</Words>
  <Application>Microsoft Office PowerPoint</Application>
  <PresentationFormat>Widescreen</PresentationFormat>
  <Paragraphs>356</Paragraphs>
  <Slides>25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Calibri Light</vt:lpstr>
      <vt:lpstr>Century</vt:lpstr>
      <vt:lpstr>Georgia</vt:lpstr>
      <vt:lpstr>Symbol</vt:lpstr>
      <vt:lpstr>Times New Roman</vt:lpstr>
      <vt:lpstr>Office Theme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Prepared by:  Anna Coote &amp; Heather Grain</dc:title>
  <dc:creator>Anna</dc:creator>
  <cp:lastModifiedBy>Anna Coote</cp:lastModifiedBy>
  <cp:revision>16</cp:revision>
  <dcterms:created xsi:type="dcterms:W3CDTF">2021-01-11T02:18:57Z</dcterms:created>
  <dcterms:modified xsi:type="dcterms:W3CDTF">2022-10-24T21:39:48Z</dcterms:modified>
</cp:coreProperties>
</file>