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sldIdLst>
    <p:sldId id="553" r:id="rId2"/>
    <p:sldId id="358" r:id="rId3"/>
    <p:sldId id="361" r:id="rId4"/>
    <p:sldId id="362" r:id="rId5"/>
    <p:sldId id="364" r:id="rId6"/>
    <p:sldId id="363" r:id="rId7"/>
    <p:sldId id="360" r:id="rId8"/>
    <p:sldId id="365" r:id="rId9"/>
    <p:sldId id="366" r:id="rId10"/>
    <p:sldId id="367" r:id="rId11"/>
    <p:sldId id="368" r:id="rId12"/>
    <p:sldId id="370" r:id="rId13"/>
    <p:sldId id="378" r:id="rId14"/>
    <p:sldId id="372" r:id="rId15"/>
    <p:sldId id="373" r:id="rId16"/>
    <p:sldId id="371" r:id="rId17"/>
    <p:sldId id="374" r:id="rId18"/>
    <p:sldId id="375" r:id="rId19"/>
    <p:sldId id="554" r:id="rId20"/>
    <p:sldId id="37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8" autoAdjust="0"/>
    <p:restoredTop sz="69180" autoAdjust="0"/>
  </p:normalViewPr>
  <p:slideViewPr>
    <p:cSldViewPr snapToGrid="0">
      <p:cViewPr varScale="1">
        <p:scale>
          <a:sx n="78" d="100"/>
          <a:sy n="78" d="100"/>
        </p:scale>
        <p:origin x="1524" y="96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Screening, disorder, gastrointestinal</a:t>
            </a:r>
          </a:p>
          <a:p>
            <a:r>
              <a:rPr lang="en-AU" dirty="0"/>
              <a:t>History, family, disease, digestive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82778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0303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Note that all of the information in this session applies to all of these types </a:t>
            </a:r>
            <a:r>
              <a:rPr lang="en-AU"/>
              <a:t>of endoscopy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3345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HOWEVER</a:t>
            </a:r>
            <a:r>
              <a:rPr lang="en-US" dirty="0"/>
              <a:t> the term </a:t>
            </a:r>
            <a:r>
              <a:rPr lang="en-US" dirty="0" err="1"/>
              <a:t>panendoscopy</a:t>
            </a:r>
            <a:r>
              <a:rPr lang="en-US" dirty="0"/>
              <a:t> can also be used to mean endoscopies of the respiratory tract and the urinary system and therefore </a:t>
            </a:r>
            <a:r>
              <a:rPr lang="en-US" dirty="0" err="1"/>
              <a:t>nongastrointestinal</a:t>
            </a:r>
            <a:r>
              <a:rPr lang="en-US" dirty="0"/>
              <a:t> endoscopies should be coded appropriately, to the furthest site viewed.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WHERE a modifier cannot be found under either </a:t>
            </a:r>
            <a:r>
              <a:rPr lang="en-US" b="1" dirty="0"/>
              <a:t>gastroscopy</a:t>
            </a:r>
            <a:r>
              <a:rPr lang="en-US" dirty="0"/>
              <a:t> or </a:t>
            </a:r>
            <a:r>
              <a:rPr lang="en-US" b="1" dirty="0" err="1"/>
              <a:t>panendoscopy</a:t>
            </a:r>
            <a:r>
              <a:rPr lang="en-US" dirty="0"/>
              <a:t>, then check the other lead term.  </a:t>
            </a:r>
            <a:r>
              <a:rPr lang="en-US" dirty="0" err="1"/>
              <a:t>Eg.</a:t>
            </a:r>
            <a:r>
              <a:rPr lang="en-US" dirty="0"/>
              <a:t>  Via camera capsule can be found via </a:t>
            </a:r>
            <a:r>
              <a:rPr lang="en-US" dirty="0" err="1"/>
              <a:t>panendoscopy</a:t>
            </a:r>
            <a:r>
              <a:rPr lang="en-US" dirty="0"/>
              <a:t>, but not via gastroscopy.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Double balloon gastroscopy is under </a:t>
            </a:r>
            <a:r>
              <a:rPr lang="en-US" b="1" dirty="0" err="1"/>
              <a:t>Panendsocopy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2330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Intended includes </a:t>
            </a:r>
            <a:r>
              <a:rPr lang="en-US" dirty="0"/>
              <a:t>admitted the day before the procedure for support/supervision with the endoscopy preparation or because a day only admission is not possible or practicable for them (</a:t>
            </a:r>
            <a:r>
              <a:rPr lang="en-US" dirty="0" err="1"/>
              <a:t>eg</a:t>
            </a:r>
            <a:r>
              <a:rPr lang="en-US" dirty="0"/>
              <a:t> elderly patients, those who live in a remote location).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8597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Indication 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be synonymous with symptoms</a:t>
            </a:r>
            <a:endParaRPr lang="en-A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causal link may be documented as “due to” or “indicative of”, or similar terms.</a:t>
            </a:r>
            <a:endParaRPr lang="en-AU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8310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err="1"/>
              <a:t>Eg.</a:t>
            </a:r>
            <a:r>
              <a:rPr lang="en-AU" dirty="0"/>
              <a:t> </a:t>
            </a:r>
            <a:r>
              <a:rPr lang="en-AU" dirty="0" err="1"/>
              <a:t>abdo</a:t>
            </a:r>
            <a:r>
              <a:rPr lang="en-AU" dirty="0"/>
              <a:t> pain and gastritis.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5381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err="1"/>
              <a:t>Eg.</a:t>
            </a:r>
            <a:r>
              <a:rPr lang="en-AU" dirty="0"/>
              <a:t>  xxx also noted </a:t>
            </a:r>
            <a:r>
              <a:rPr lang="en-AU" dirty="0">
                <a:sym typeface="Wingdings" panose="05000000000000000000" pitchFamily="2" charset="2"/>
              </a:rPr>
              <a:t> code xxx it is an incidental finding.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2823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If not malignant, then Examination, - follow up, - - surgery, Z090</a:t>
            </a:r>
          </a:p>
          <a:p>
            <a:r>
              <a:rPr lang="en-AU" dirty="0"/>
              <a:t>History (personal), 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67209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Code first the screening code THEN the history code</a:t>
            </a:r>
          </a:p>
          <a:p>
            <a:r>
              <a:rPr lang="en-AU" dirty="0"/>
              <a:t>If the cancer were found, then code the cancer ONLY</a:t>
            </a:r>
          </a:p>
          <a:p>
            <a:endParaRPr lang="en-AU" dirty="0"/>
          </a:p>
          <a:p>
            <a:r>
              <a:rPr lang="en-AU" dirty="0"/>
              <a:t>If not malignant, then Examination, - follow up, - - surgery, Z090</a:t>
            </a:r>
          </a:p>
          <a:p>
            <a:r>
              <a:rPr lang="en-AU" dirty="0"/>
              <a:t>History (personal),  - colonic polyps/disease – digestive</a:t>
            </a:r>
          </a:p>
          <a:p>
            <a:endParaRPr lang="en-AU" dirty="0"/>
          </a:p>
          <a:p>
            <a:r>
              <a:rPr lang="en-AU" dirty="0"/>
              <a:t>If no documentation of surgery, then Z099 or Z089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5827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E0412-08A8-28BD-071C-2E6D0C89A04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Translucent Gecko On My Kitchen Window - YouTube">
            <a:extLst>
              <a:ext uri="{FF2B5EF4-FFF2-40B4-BE49-F238E27FC236}">
                <a16:creationId xmlns:a16="http://schemas.microsoft.com/office/drawing/2014/main" id="{A1413824-1897-393B-734C-0BCA5808EAC8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" y="97473"/>
            <a:ext cx="8148320" cy="611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5CBCA1-AC12-D9EC-0DD1-277A0AB469B2}"/>
              </a:ext>
            </a:extLst>
          </p:cNvPr>
          <p:cNvSpPr txBox="1"/>
          <p:nvPr/>
        </p:nvSpPr>
        <p:spPr>
          <a:xfrm>
            <a:off x="9895840" y="3059668"/>
            <a:ext cx="222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Gecko through glass</a:t>
            </a:r>
          </a:p>
        </p:txBody>
      </p:sp>
    </p:spTree>
    <p:extLst>
      <p:ext uri="{BB962C8B-B14F-4D97-AF65-F5344CB8AC3E}">
        <p14:creationId xmlns:p14="http://schemas.microsoft.com/office/powerpoint/2010/main" val="2549247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10DB49-A456-7995-D1C8-6B2801AEF0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Causal Link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B87C-41C0-2B7B-5D73-1E0EF1721A7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024A0F5-8AD9-8B41-3B83-CAABE37D6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36" y="1364673"/>
            <a:ext cx="9097673" cy="5017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561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BA003C-A4DF-57FD-6601-0ED08D8ADE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incidental findings for day-stay endoscopy ACS 0051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CAAC-2A95-B581-D9CB-A4CB6E777BA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1900599"/>
            <a:ext cx="11429999" cy="5112568"/>
          </a:xfrm>
        </p:spPr>
        <p:txBody>
          <a:bodyPr>
            <a:normAutofit/>
          </a:bodyPr>
          <a:lstStyle/>
          <a:p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“assign codes for </a:t>
            </a:r>
            <a:r>
              <a:rPr lang="en-AU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all other findings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 additional diagnoses (note these findings do not need to meet the criteria in ACS 0002 </a:t>
            </a:r>
            <a:r>
              <a:rPr lang="en-AU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Additional diagnoses).”</a:t>
            </a:r>
            <a:endParaRPr lang="en-AU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138A7-7531-6121-A249-456566307A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3340F7-03ED-D268-094B-A5D5936AA994}"/>
              </a:ext>
            </a:extLst>
          </p:cNvPr>
          <p:cNvSpPr txBox="1"/>
          <p:nvPr/>
        </p:nvSpPr>
        <p:spPr>
          <a:xfrm>
            <a:off x="748145" y="4675909"/>
            <a:ext cx="1036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00B0F0"/>
                </a:solidFill>
              </a:rPr>
              <a:t>Reference ACS 0051, </a:t>
            </a:r>
            <a:r>
              <a:rPr lang="en-AU" b="1" dirty="0">
                <a:solidFill>
                  <a:srgbClr val="00B0F0"/>
                </a:solidFill>
              </a:rPr>
              <a:t>Classification</a:t>
            </a:r>
            <a:r>
              <a:rPr lang="en-AU" dirty="0">
                <a:solidFill>
                  <a:srgbClr val="00B0F0"/>
                </a:solidFill>
              </a:rPr>
              <a:t>, 1.1, dot point 2</a:t>
            </a:r>
          </a:p>
        </p:txBody>
      </p:sp>
    </p:spTree>
    <p:extLst>
      <p:ext uri="{BB962C8B-B14F-4D97-AF65-F5344CB8AC3E}">
        <p14:creationId xmlns:p14="http://schemas.microsoft.com/office/powerpoint/2010/main" val="3296164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BA003C-A4DF-57FD-6601-0ED08D8ADE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Screening  Surveillance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CAAC-2A95-B581-D9CB-A4CB6E777BA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56326" y="2122271"/>
            <a:ext cx="11429999" cy="5112568"/>
          </a:xfrm>
        </p:spPr>
        <p:txBody>
          <a:bodyPr/>
          <a:lstStyle/>
          <a:p>
            <a:r>
              <a:rPr lang="en-AU" dirty="0"/>
              <a:t>Examination of people with: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No symptoms, with</a:t>
            </a:r>
          </a:p>
          <a:p>
            <a:pPr marL="1260475" indent="-457200">
              <a:buFont typeface="Courier New" panose="02070309020205020404" pitchFamily="49" charset="0"/>
              <a:buChar char="o"/>
            </a:pPr>
            <a:r>
              <a:rPr lang="en-AU" dirty="0"/>
              <a:t>A personal history of a condition</a:t>
            </a:r>
          </a:p>
          <a:p>
            <a:pPr marL="1260475" indent="-457200">
              <a:buFont typeface="Courier New" panose="02070309020205020404" pitchFamily="49" charset="0"/>
              <a:buChar char="o"/>
            </a:pPr>
            <a:r>
              <a:rPr lang="en-AU" dirty="0"/>
              <a:t>A family history of a condition</a:t>
            </a:r>
          </a:p>
          <a:p>
            <a:pPr marL="1260475" indent="-457200">
              <a:buFont typeface="Courier New" panose="02070309020205020404" pitchFamily="49" charset="0"/>
              <a:buChar char="o"/>
            </a:pPr>
            <a:r>
              <a:rPr lang="en-AU" dirty="0"/>
              <a:t>Risk factors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138A7-7531-6121-A249-456566307A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144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18C9D0-043F-CD7E-309D-457B4D7CF7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Screening for chronic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99C83-2AC9-908B-3FA4-54146AB0928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362363" y="2052998"/>
            <a:ext cx="11429999" cy="5112568"/>
          </a:xfrm>
        </p:spPr>
        <p:txBody>
          <a:bodyPr/>
          <a:lstStyle/>
          <a:p>
            <a:r>
              <a:rPr lang="en-AU" dirty="0"/>
              <a:t>Code the condition for screening for chronic conditions:</a:t>
            </a:r>
          </a:p>
          <a:p>
            <a:pPr marL="1260475" indent="-457200">
              <a:buFont typeface="Arial" panose="020B0604020202020204" pitchFamily="34" charset="0"/>
              <a:buChar char="•"/>
            </a:pPr>
            <a:r>
              <a:rPr lang="en-AU" dirty="0"/>
              <a:t>Crohn’s disease</a:t>
            </a:r>
          </a:p>
          <a:p>
            <a:pPr marL="1260475" indent="-457200">
              <a:buFont typeface="Arial" panose="020B0604020202020204" pitchFamily="34" charset="0"/>
              <a:buChar char="•"/>
            </a:pPr>
            <a:r>
              <a:rPr lang="en-AU" dirty="0"/>
              <a:t>Ulcerative colitis</a:t>
            </a:r>
          </a:p>
          <a:p>
            <a:endParaRPr lang="en-AU" dirty="0"/>
          </a:p>
          <a:p>
            <a:r>
              <a:rPr lang="en-AU" dirty="0"/>
              <a:t>The condition has not been eradicated or cured.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5B73EE-DCBF-05A3-A912-5E7A80633DC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823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BA003C-A4DF-57FD-6601-0ED08D8ADE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Surveillance for personal history of malignancy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CAAC-2A95-B581-D9CB-A4CB6E777BA0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4572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personal history of a malignant neoplasm</a:t>
            </a:r>
          </a:p>
          <a:p>
            <a:pPr marL="6858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 neoplasm is found</a:t>
            </a:r>
          </a:p>
          <a:p>
            <a:pPr marL="9144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PDx Z08.x (Lead Term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Examination,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follow-up, - - malignant…)</a:t>
            </a:r>
          </a:p>
          <a:p>
            <a:pPr marL="11430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Z85.x .-(Lead Term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History (of)(personal)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- malignant neoplasm)</a:t>
            </a: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  <a:p>
            <a:pPr marL="4572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personal history of a malignant neoplasm</a:t>
            </a:r>
          </a:p>
          <a:p>
            <a:pPr marL="6858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neoplasm is found</a:t>
            </a:r>
          </a:p>
          <a:p>
            <a:pPr marL="9144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PDx the neoplasm</a:t>
            </a:r>
          </a:p>
          <a:p>
            <a:pPr marL="1170305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not Z85.x </a:t>
            </a:r>
          </a:p>
          <a:p>
            <a:pPr marL="1620838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not Z08.-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138A7-7531-6121-A249-456566307A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71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10DB49-A456-7995-D1C8-6B2801AEF0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Example personal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E21A8-2594-7276-5F86-0112CE75365C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dirty="0"/>
              <a:t>Personal history of </a:t>
            </a:r>
            <a:r>
              <a:rPr lang="en-AU" dirty="0" err="1"/>
              <a:t>sigmoidectomy</a:t>
            </a:r>
            <a:r>
              <a:rPr lang="en-AU" dirty="0"/>
              <a:t> for cancer of the colon.  Colonoscopy found no cancer.</a:t>
            </a:r>
          </a:p>
          <a:p>
            <a:endParaRPr lang="en-AU" dirty="0"/>
          </a:p>
          <a:p>
            <a:pPr marL="900113"/>
            <a:r>
              <a:rPr lang="en-AU" dirty="0"/>
              <a:t>Z08.0 </a:t>
            </a:r>
            <a:r>
              <a:rPr lang="en-AU" i="1" dirty="0"/>
              <a:t>Follow-up examination after surgery for malignant neoplasm</a:t>
            </a:r>
            <a:endParaRPr lang="en-US" sz="1800" b="0" i="1" u="none" strike="noStrike" baseline="30000" dirty="0">
              <a:latin typeface="Arial" panose="020B0604020202020204" pitchFamily="34" charset="0"/>
            </a:endParaRPr>
          </a:p>
          <a:p>
            <a:pPr marL="900113"/>
            <a:r>
              <a:rPr lang="en-AU" dirty="0"/>
              <a:t>Z85.0 </a:t>
            </a:r>
            <a:r>
              <a:rPr lang="en-AU" i="1" dirty="0"/>
              <a:t>Personal history of malignant neoplasm of digestive organs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B87C-41C0-2B7B-5D73-1E0EF1721A7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89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10DB49-A456-7995-D1C8-6B2801AEF0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Surveillance for family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E21A8-2594-7276-5F86-0112CE75365C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4572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family history of a condition</a:t>
            </a:r>
          </a:p>
          <a:p>
            <a:pPr marL="6858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 condition is found.</a:t>
            </a:r>
          </a:p>
          <a:p>
            <a:pPr marL="9144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PDx Z11 or Z12 or Z13 (Lead Term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Screening, -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neoplasm/disease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170305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a code from Z80.- or Z85.- (Lead Term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History,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family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</a:p>
          <a:p>
            <a:pPr marL="4572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family history of a condition</a:t>
            </a:r>
          </a:p>
          <a:p>
            <a:pPr marL="6858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condition is found.</a:t>
            </a:r>
          </a:p>
          <a:p>
            <a:pPr marL="91440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PDx the condition</a:t>
            </a:r>
          </a:p>
          <a:p>
            <a:pPr marL="144145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code from Z80.- or Z85.-(Lead Term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History,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family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063750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not Z11/2/3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B87C-41C0-2B7B-5D73-1E0EF1721A7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81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BA003C-A4DF-57FD-6601-0ED08D8ADE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Example family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CAAC-2A95-B581-D9CB-A4CB6E777BA0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dirty="0"/>
              <a:t>Colonoscopy for family history of colonic polyps</a:t>
            </a:r>
          </a:p>
          <a:p>
            <a:endParaRPr lang="en-AU" dirty="0"/>
          </a:p>
          <a:p>
            <a:pPr marL="984250"/>
            <a:r>
              <a:rPr lang="en-AU" dirty="0"/>
              <a:t>Z13.83 </a:t>
            </a:r>
            <a:r>
              <a:rPr lang="en-AU" i="1" dirty="0"/>
              <a:t>Special screening examination for digestive tract disorder</a:t>
            </a:r>
          </a:p>
          <a:p>
            <a:pPr marL="984250"/>
            <a:r>
              <a:rPr lang="en-AU" dirty="0"/>
              <a:t>Z83.7</a:t>
            </a:r>
            <a:r>
              <a:rPr lang="en-AU" i="1" dirty="0"/>
              <a:t> </a:t>
            </a:r>
            <a:r>
              <a:rPr lang="en-AU" dirty="0"/>
              <a:t> </a:t>
            </a:r>
            <a:r>
              <a:rPr lang="en-AU" i="1" dirty="0"/>
              <a:t>Family history of diseases of the digestive system</a:t>
            </a:r>
          </a:p>
          <a:p>
            <a:pPr marL="984250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138A7-7531-6121-A249-456566307A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346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10DB49-A456-7995-D1C8-6B2801AEF0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Lead terms for surveillance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E21A8-2594-7276-5F86-0112CE75365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62001" y="2579471"/>
            <a:ext cx="11429999" cy="5112568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Lead term for the PDx for admission for a Family History is </a:t>
            </a: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Screening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Lead term for the PDx for a personal history is </a:t>
            </a: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Examination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B87C-41C0-2B7B-5D73-1E0EF1721A7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327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F6ADC-17DC-74CF-5B82-8B264D29183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2050" name="Picture 2" descr="Gekko">
            <a:extLst>
              <a:ext uri="{FF2B5EF4-FFF2-40B4-BE49-F238E27FC236}">
                <a16:creationId xmlns:a16="http://schemas.microsoft.com/office/drawing/2014/main" id="{87E403E7-5C66-6139-F1D6-9BDA1EC2BA24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" y="124095"/>
            <a:ext cx="9123680" cy="604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307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7438" y="1049858"/>
            <a:ext cx="698477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Minimally invasive procedures</a:t>
            </a: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Endoscopy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7438" y="1049858"/>
            <a:ext cx="698477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Minimally invasive procedures</a:t>
            </a: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Endoscopy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20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03461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10DB49-A456-7995-D1C8-6B2801AEF0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Endoscopy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E21A8-2594-7276-5F86-0112CE75365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235199" y="1516832"/>
            <a:ext cx="11429999" cy="5112568"/>
          </a:xfrm>
        </p:spPr>
        <p:txBody>
          <a:bodyPr/>
          <a:lstStyle/>
          <a:p>
            <a:r>
              <a:rPr lang="en-AU" dirty="0"/>
              <a:t>Gastroscopy</a:t>
            </a:r>
          </a:p>
          <a:p>
            <a:r>
              <a:rPr lang="en-AU" dirty="0"/>
              <a:t>Colonoscopy</a:t>
            </a:r>
          </a:p>
          <a:p>
            <a:r>
              <a:rPr lang="en-AU" dirty="0"/>
              <a:t>Cystoscopy</a:t>
            </a:r>
          </a:p>
          <a:p>
            <a:r>
              <a:rPr lang="en-AU" dirty="0"/>
              <a:t>Arthroscopy</a:t>
            </a:r>
          </a:p>
          <a:p>
            <a:r>
              <a:rPr lang="en-AU" dirty="0"/>
              <a:t>Bronchoscopy</a:t>
            </a:r>
          </a:p>
          <a:p>
            <a:r>
              <a:rPr lang="en-AU" dirty="0"/>
              <a:t>Endoscopic retrograde cholangiopancreatography (ERCP)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B87C-41C0-2B7B-5D73-1E0EF1721A7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765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BA003C-A4DF-57FD-6601-0ED08D8ADE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0024 </a:t>
            </a:r>
            <a:r>
              <a:rPr lang="en-AU" dirty="0" err="1"/>
              <a:t>Panendoscopy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CAAC-2A95-B581-D9CB-A4CB6E777BA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1166307"/>
            <a:ext cx="11429999" cy="5112568"/>
          </a:xfrm>
        </p:spPr>
        <p:txBody>
          <a:bodyPr/>
          <a:lstStyle/>
          <a:p>
            <a:r>
              <a:rPr lang="en-AU" dirty="0"/>
              <a:t>The term “</a:t>
            </a:r>
            <a:r>
              <a:rPr lang="en-AU" dirty="0" err="1"/>
              <a:t>Panendoscopy</a:t>
            </a:r>
            <a:r>
              <a:rPr lang="en-AU" dirty="0"/>
              <a:t>” covers endoscopies of the digestive tract</a:t>
            </a:r>
          </a:p>
          <a:p>
            <a:endParaRPr lang="en-AU" dirty="0"/>
          </a:p>
          <a:p>
            <a:r>
              <a:rPr lang="en-AU" dirty="0"/>
              <a:t>Both lead terms </a:t>
            </a:r>
            <a:r>
              <a:rPr lang="en-AU" b="1" dirty="0" err="1"/>
              <a:t>Panendoscopy</a:t>
            </a:r>
            <a:r>
              <a:rPr lang="en-AU" dirty="0"/>
              <a:t> and </a:t>
            </a:r>
            <a:r>
              <a:rPr lang="en-AU" b="1" dirty="0"/>
              <a:t>Gastroscopy</a:t>
            </a:r>
            <a:r>
              <a:rPr lang="en-AU" dirty="0"/>
              <a:t> lead to [1005]</a:t>
            </a:r>
          </a:p>
          <a:p>
            <a:endParaRPr lang="en-AU" dirty="0"/>
          </a:p>
          <a:p>
            <a:r>
              <a:rPr lang="en-AU" dirty="0"/>
              <a:t>Endoscopy including the ileum: Use the lead term </a:t>
            </a:r>
            <a:r>
              <a:rPr lang="en-AU" b="1" dirty="0" err="1"/>
              <a:t>Ileoscopy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138A7-7531-6121-A249-456566307A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58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BA003C-A4DF-57FD-6601-0ED08D8ADE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0051 and ACS 0052 Endoscopy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CAAC-2A95-B581-D9CB-A4CB6E777BA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9492" y="1364432"/>
            <a:ext cx="11429999" cy="5112568"/>
          </a:xfrm>
        </p:spPr>
        <p:txBody>
          <a:bodyPr/>
          <a:lstStyle/>
          <a:p>
            <a:r>
              <a:rPr lang="en-AU" dirty="0"/>
              <a:t>Applies to:</a:t>
            </a:r>
          </a:p>
          <a:p>
            <a:pPr marL="457200" indent="527050">
              <a:buFont typeface="Arial" panose="020B0604020202020204" pitchFamily="34" charset="0"/>
              <a:buChar char="•"/>
            </a:pPr>
            <a:r>
              <a:rPr lang="en-AU" dirty="0"/>
              <a:t>Same-day patients</a:t>
            </a:r>
          </a:p>
          <a:p>
            <a:pPr marL="457200" indent="527050">
              <a:buFont typeface="Arial" panose="020B0604020202020204" pitchFamily="34" charset="0"/>
              <a:buChar char="•"/>
            </a:pPr>
            <a:r>
              <a:rPr lang="en-AU" dirty="0"/>
              <a:t>Intended same-day patients</a:t>
            </a:r>
          </a:p>
          <a:p>
            <a:pPr marL="457200" indent="527050">
              <a:buFont typeface="Arial" panose="020B0604020202020204" pitchFamily="34" charset="0"/>
              <a:buChar char="•"/>
            </a:pPr>
            <a:endParaRPr lang="en-AU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138A7-7531-6121-A249-456566307A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418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10DB49-A456-7995-D1C8-6B2801AEF0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Terms relating to ACS 0051 and ACS 0052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E21A8-2594-7276-5F86-0112CE75365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52765" y="1997580"/>
            <a:ext cx="11429999" cy="5112568"/>
          </a:xfrm>
        </p:spPr>
        <p:txBody>
          <a:bodyPr/>
          <a:lstStyle/>
          <a:p>
            <a:pPr marL="457200"/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 </a:t>
            </a:r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indication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is the reason for the admission/procedure.  </a:t>
            </a:r>
          </a:p>
          <a:p>
            <a:pPr marL="457200"/>
            <a:endParaRPr lang="en-AU" sz="3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/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</a:t>
            </a:r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Finding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is the condition found during the procedure.  </a:t>
            </a:r>
          </a:p>
          <a:p>
            <a:pPr marL="457200"/>
            <a:endParaRPr lang="en-AU" sz="3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/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</a:t>
            </a:r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causal link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is a statement by the clinician of a relationship between the </a:t>
            </a:r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indication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 the </a:t>
            </a:r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finding.  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B87C-41C0-2B7B-5D73-1E0EF1721A7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97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BA003C-A4DF-57FD-6601-0ED08D8ADE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for Endoscopy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CAAC-2A95-B581-D9CB-A4CB6E777BA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28617" y="2011435"/>
            <a:ext cx="11429999" cy="5112568"/>
          </a:xfrm>
        </p:spPr>
        <p:txBody>
          <a:bodyPr/>
          <a:lstStyle/>
          <a:p>
            <a:pPr marL="457200"/>
            <a:r>
              <a:rPr lang="en-AU" sz="2400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ACS 0051 Same-day endoscopy – diagnostic.</a:t>
            </a:r>
          </a:p>
          <a:p>
            <a:pPr marL="457200"/>
            <a:r>
              <a:rPr lang="en-AU" sz="2400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ymbol" panose="05050102010706020507" pitchFamily="18" charset="2"/>
              </a:rPr>
              <a:t>ACS 0052 Same-day endoscopy – surveillance.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/>
            <a:r>
              <a:rPr lang="en-AU" sz="2400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ACS 0024 </a:t>
            </a:r>
            <a:r>
              <a:rPr lang="en-AU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Panendoscopy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138A7-7531-6121-A249-456566307A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650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10DB49-A456-7995-D1C8-6B2801AEF0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Diagnostic endoscopy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E21A8-2594-7276-5F86-0112CE75365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1019" y="2274671"/>
            <a:ext cx="11429999" cy="5112568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endoscopy is being undertaken to determine a diagnosis for a patient who has symptoms/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indications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that require investigation to confirm/deny a condition.  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/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result of a diagnostic endoscopy may be that: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</a:t>
            </a: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indication/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symptoms are the only conclusion, or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there is an underlying condition (</a:t>
            </a:r>
            <a:r>
              <a:rPr lang="en-U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finding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 causing the symptoms.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B87C-41C0-2B7B-5D73-1E0EF1721A7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12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BA003C-A4DF-57FD-6601-0ED08D8ADE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a diagnostic endoscopy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CAAC-2A95-B581-D9CB-A4CB6E777BA0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a condition (the 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finding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 is found and is stated to be the </a:t>
            </a:r>
            <a:r>
              <a:rPr lang="en-US" sz="2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cause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of the reason for the admission (the 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indication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), then the 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finding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 not the reason for the admission is assigned a code.  All other findings are also coded (ACS 0002 does not apply).</a:t>
            </a:r>
          </a:p>
          <a:p>
            <a:pPr lvl="0"/>
            <a:endParaRPr lang="en-AU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ACS 0002 </a:t>
            </a:r>
            <a:r>
              <a:rPr lang="en-US" sz="2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Additional Diagnoses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DOES NOT APPLY to cases meeting the requirements of </a:t>
            </a:r>
            <a:r>
              <a:rPr lang="en-AU" sz="2000" dirty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ACS 0051.</a:t>
            </a:r>
            <a:endParaRPr lang="en-AU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138A7-7531-6121-A249-456566307A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38204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4954</TotalTime>
  <Words>975</Words>
  <Application>Microsoft Office PowerPoint</Application>
  <PresentationFormat>Widescreen</PresentationFormat>
  <Paragraphs>157</Paragraphs>
  <Slides>20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</vt:lpstr>
      <vt:lpstr>Courier New</vt:lpstr>
      <vt:lpstr>Georgia</vt:lpstr>
      <vt:lpstr>Symbol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187</cp:revision>
  <dcterms:created xsi:type="dcterms:W3CDTF">2020-08-15T04:34:47Z</dcterms:created>
  <dcterms:modified xsi:type="dcterms:W3CDTF">2022-10-25T00:39:06Z</dcterms:modified>
</cp:coreProperties>
</file>