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377" r:id="rId2"/>
    <p:sldId id="358" r:id="rId3"/>
    <p:sldId id="359" r:id="rId4"/>
    <p:sldId id="360" r:id="rId5"/>
    <p:sldId id="375" r:id="rId6"/>
    <p:sldId id="361" r:id="rId7"/>
    <p:sldId id="362" r:id="rId8"/>
    <p:sldId id="363" r:id="rId9"/>
    <p:sldId id="378" r:id="rId10"/>
    <p:sldId id="3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69180" autoAdjust="0"/>
  </p:normalViewPr>
  <p:slideViewPr>
    <p:cSldViewPr snapToGrid="0">
      <p:cViewPr varScale="1">
        <p:scale>
          <a:sx n="78" d="100"/>
          <a:sy n="78" d="100"/>
        </p:scale>
        <p:origin x="1524" y="96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When no information is available regarding which side of the heart was </a:t>
            </a:r>
            <a:r>
              <a:rPr lang="en-US" sz="1800" b="0" i="0" u="none" strike="noStrike" baseline="30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catheterised</a:t>
            </a:r>
            <a:r>
              <a:rPr lang="en-US" sz="1800" b="0" i="0" u="none" strike="noStrike" baseline="30000" dirty="0">
                <a:solidFill>
                  <a:srgbClr val="000000"/>
                </a:solidFill>
                <a:latin typeface="Times New Roman" panose="02020603050405020304" pitchFamily="18" charset="0"/>
              </a:rPr>
              <a:t>, the default should be 'left' in patients 10 or more years of age and 'right and left' in patients less than 10 years of age.</a:t>
            </a:r>
            <a:endParaRPr lang="en-US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174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Coronary angiography is not in Chapter 20 Imaging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1942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4519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04247-2E9E-1FA4-9FEE-CDB15C0DC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Platypus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06DBA-5F6E-B88B-1F65-D9138D246F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What is a platypus?">
            <a:extLst>
              <a:ext uri="{FF2B5EF4-FFF2-40B4-BE49-F238E27FC236}">
                <a16:creationId xmlns:a16="http://schemas.microsoft.com/office/drawing/2014/main" id="{CD714B5A-0063-54F4-0D88-18D41B9D55AF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1223447"/>
            <a:ext cx="11672862" cy="4571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440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Minimally invasive procedures</a:t>
            </a: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Angiography Angioplasty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10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334290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438" y="1049858"/>
            <a:ext cx="69847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Minimally invasive procedures</a:t>
            </a: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Angiography Angioplasty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A3E893-26D1-55BF-EB29-364337234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Digital subtraction angiography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8B75-9EB1-2706-783C-CE124DA356B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914400"/>
            <a:r>
              <a:rPr lang="en-AU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Angiography</a:t>
            </a:r>
            <a:endParaRPr lang="en-AU" sz="3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914400"/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by</a:t>
            </a:r>
          </a:p>
          <a:p>
            <a:pPr marL="914400"/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digital subtraction technique</a:t>
            </a:r>
          </a:p>
          <a:p>
            <a:pPr marL="914400"/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abdomen</a:t>
            </a:r>
          </a:p>
          <a:p>
            <a:pPr marL="914400"/>
            <a:r>
              <a:rPr lang="en-AU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etc.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22685-1FF8-2FB0-F488-9A94C8900C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00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A3E893-26D1-55BF-EB29-364337234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Coronary angiography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8B75-9EB1-2706-783C-CE124DA356B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06401" y="1208584"/>
            <a:ext cx="11429999" cy="5112568"/>
          </a:xfrm>
        </p:spPr>
        <p:txBody>
          <a:bodyPr/>
          <a:lstStyle/>
          <a:p>
            <a:r>
              <a:rPr lang="en-AU" dirty="0"/>
              <a:t>See ACS </a:t>
            </a:r>
            <a:r>
              <a:rPr lang="en-AU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dirty="0"/>
              <a:t>0933 Cardiac catheterisation and coronary angiography</a:t>
            </a:r>
          </a:p>
          <a:p>
            <a:pPr marL="1524000"/>
            <a:endParaRPr lang="en-AU" dirty="0"/>
          </a:p>
          <a:p>
            <a:pPr marL="1524000"/>
            <a:endParaRPr lang="en-AU" b="1" dirty="0"/>
          </a:p>
          <a:p>
            <a:pPr marL="1524000"/>
            <a:r>
              <a:rPr lang="en-AU" b="1" dirty="0"/>
              <a:t>Angiography</a:t>
            </a:r>
          </a:p>
          <a:p>
            <a:pPr marL="1524000"/>
            <a:r>
              <a:rPr lang="en-AU" dirty="0"/>
              <a:t>- Coronary</a:t>
            </a:r>
          </a:p>
          <a:p>
            <a:pPr marL="1524000"/>
            <a:r>
              <a:rPr lang="en-AU" dirty="0"/>
              <a:t>- - With catheterisation of heart</a:t>
            </a:r>
          </a:p>
          <a:p>
            <a:pPr marL="1524000"/>
            <a:r>
              <a:rPr lang="en-AU" dirty="0"/>
              <a:t>- - - left/right</a:t>
            </a:r>
          </a:p>
          <a:p>
            <a:pPr marL="1524000"/>
            <a:r>
              <a:rPr lang="en-AU" dirty="0"/>
              <a:t>- - - - combined L and R</a:t>
            </a:r>
          </a:p>
          <a:p>
            <a:endParaRPr lang="en-AU" dirty="0"/>
          </a:p>
          <a:p>
            <a:endParaRPr lang="en-AU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22685-1FF8-2FB0-F488-9A94C8900C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58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BE804B2-8A36-4604-FDCD-CDFFE96B37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[668] Coronary angiography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84414-6C8E-8453-6611-1DD55022E45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2013526" y="2039144"/>
            <a:ext cx="11429999" cy="5112568"/>
          </a:xfrm>
        </p:spPr>
        <p:txBody>
          <a:bodyPr/>
          <a:lstStyle/>
          <a:p>
            <a:r>
              <a:rPr lang="en-AU" dirty="0"/>
              <a:t>Code also when performed</a:t>
            </a:r>
          </a:p>
          <a:p>
            <a:pPr marL="1344613" indent="-457200">
              <a:buFont typeface="Arial" panose="020B0604020202020204" pitchFamily="34" charset="0"/>
              <a:buChar char="•"/>
            </a:pPr>
            <a:r>
              <a:rPr lang="en-AU" dirty="0"/>
              <a:t>Aortography</a:t>
            </a:r>
          </a:p>
          <a:p>
            <a:pPr marL="1344613" indent="-457200">
              <a:buFont typeface="Arial" panose="020B0604020202020204" pitchFamily="34" charset="0"/>
              <a:buChar char="•"/>
            </a:pPr>
            <a:r>
              <a:rPr lang="en-AU" dirty="0"/>
              <a:t>Ventriculography</a:t>
            </a:r>
          </a:p>
          <a:p>
            <a:pPr marL="1344613" indent="-457200">
              <a:buFont typeface="Arial" panose="020B0604020202020204" pitchFamily="34" charset="0"/>
              <a:buChar char="•"/>
            </a:pPr>
            <a:r>
              <a:rPr lang="en-AU" dirty="0"/>
              <a:t>Coronary artery blood flow measurement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E5E2C-5FB5-B606-DF4A-2EE134987DF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3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A3E893-26D1-55BF-EB29-364337234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Angioplasty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8B75-9EB1-2706-783C-CE124DA356B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1257300"/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Angioplasty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transluminal balloon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carotid artery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coronary artery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peripheral vessel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specified vessel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22685-1FF8-2FB0-F488-9A94C8900C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04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A3E893-26D1-55BF-EB29-364337234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Coronary angioplasty with stenting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8B75-9EB1-2706-783C-CE124DA356B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1257300"/>
            <a:r>
              <a:rPr lang="en-AU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Angioplasty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257300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transluminal balloon</a:t>
            </a:r>
          </a:p>
          <a:p>
            <a:pPr marL="1257300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coronary artery</a:t>
            </a:r>
          </a:p>
          <a:p>
            <a:pPr marL="1257300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with stenting</a:t>
            </a:r>
          </a:p>
          <a:p>
            <a:pPr marL="1257300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- multiple stents</a:t>
            </a:r>
          </a:p>
          <a:p>
            <a:pPr marL="1257300"/>
            <a:r>
              <a:rPr lang="en-A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- single stent</a:t>
            </a:r>
          </a:p>
          <a:p>
            <a:pPr marL="1257300"/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257300"/>
            <a:r>
              <a:rPr lang="en-AU" dirty="0">
                <a:latin typeface="Calibri" panose="020F0502020204030204" pitchFamily="34" charset="0"/>
                <a:ea typeface="Times New Roman" panose="02020603050405020304" pitchFamily="18" charset="0"/>
              </a:rPr>
              <a:t>With the option of open or percutaneous</a:t>
            </a:r>
            <a:endParaRPr lang="en-AU" sz="2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22685-1FF8-2FB0-F488-9A94C8900C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47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A3E893-26D1-55BF-EB29-3643372342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Peripheral angioplasty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8B75-9EB1-2706-783C-CE124DA356B7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Note that angiography is not coded (ACS 0042 point 11)</a:t>
            </a:r>
          </a:p>
          <a:p>
            <a:endParaRPr lang="en-AU" dirty="0"/>
          </a:p>
          <a:p>
            <a:pPr marL="1257300"/>
            <a:r>
              <a:rPr lang="en-A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Angioplasty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transluminal balloon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peripheral vessel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with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- multiple stents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- single stent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- - open</a:t>
            </a:r>
          </a:p>
          <a:p>
            <a:pPr marL="1257300"/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Etc.</a:t>
            </a: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22685-1FF8-2FB0-F488-9A94C8900CD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957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0804247-2E9E-1FA4-9FEE-CDB15C0DC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Platypus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06DBA-5F6E-B88B-1F65-D9138D246F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2050" name="Picture 2" descr="Duck-Billed Platypus">
            <a:extLst>
              <a:ext uri="{FF2B5EF4-FFF2-40B4-BE49-F238E27FC236}">
                <a16:creationId xmlns:a16="http://schemas.microsoft.com/office/drawing/2014/main" id="{07ED5CED-B3A6-BED8-373D-D6858D64CB06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838" y="1187021"/>
            <a:ext cx="4931719" cy="493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90066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281</Words>
  <Application>Microsoft Office PowerPoint</Application>
  <PresentationFormat>Widescreen</PresentationFormat>
  <Paragraphs>79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</vt:lpstr>
      <vt:lpstr>Georgia</vt:lpstr>
      <vt:lpstr>Symbol</vt:lpstr>
      <vt:lpstr>Times New Roman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185</cp:revision>
  <dcterms:created xsi:type="dcterms:W3CDTF">2020-08-15T04:34:47Z</dcterms:created>
  <dcterms:modified xsi:type="dcterms:W3CDTF">2022-10-25T00:32:22Z</dcterms:modified>
</cp:coreProperties>
</file>