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430" r:id="rId2"/>
    <p:sldId id="358" r:id="rId3"/>
    <p:sldId id="428" r:id="rId4"/>
    <p:sldId id="377" r:id="rId5"/>
    <p:sldId id="361" r:id="rId6"/>
    <p:sldId id="362" r:id="rId7"/>
    <p:sldId id="363" r:id="rId8"/>
    <p:sldId id="364" r:id="rId9"/>
    <p:sldId id="365" r:id="rId10"/>
    <p:sldId id="367" r:id="rId11"/>
    <p:sldId id="369" r:id="rId12"/>
    <p:sldId id="376" r:id="rId13"/>
    <p:sldId id="366" r:id="rId14"/>
    <p:sldId id="368" r:id="rId15"/>
    <p:sldId id="370" r:id="rId16"/>
    <p:sldId id="371" r:id="rId17"/>
    <p:sldId id="431" r:id="rId18"/>
    <p:sldId id="42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69180" autoAdjust="0"/>
  </p:normalViewPr>
  <p:slideViewPr>
    <p:cSldViewPr snapToGrid="0">
      <p:cViewPr varScale="1">
        <p:scale>
          <a:sx n="78" d="100"/>
          <a:sy n="78" d="100"/>
        </p:scale>
        <p:origin x="1524" y="132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T81.41 wound infection and T8142 sepsis are now replaced by T81.4 in 11</a:t>
            </a:r>
            <a:r>
              <a:rPr lang="en-AU" baseline="30000" dirty="0"/>
              <a:t>th</a:t>
            </a:r>
            <a:r>
              <a:rPr lang="en-AU" dirty="0"/>
              <a:t> edition.</a:t>
            </a:r>
          </a:p>
          <a:p>
            <a:r>
              <a:rPr lang="en-AU" dirty="0"/>
              <a:t>T82.0 – T82.4 and T82.6 are the same in 11</a:t>
            </a:r>
            <a:r>
              <a:rPr lang="en-AU" baseline="30000" dirty="0"/>
              <a:t>th</a:t>
            </a:r>
            <a:r>
              <a:rPr lang="en-AU" dirty="0"/>
              <a:t> and 6</a:t>
            </a:r>
            <a:r>
              <a:rPr lang="en-AU" baseline="30000" dirty="0"/>
              <a:t>th</a:t>
            </a:r>
            <a:endParaRPr lang="en-AU" dirty="0"/>
          </a:p>
          <a:p>
            <a:r>
              <a:rPr lang="en-AU" dirty="0"/>
              <a:t>T82.5, .7 and .8  in 11</a:t>
            </a:r>
            <a:r>
              <a:rPr lang="en-AU" baseline="30000" dirty="0"/>
              <a:t>th</a:t>
            </a:r>
            <a:r>
              <a:rPr lang="en-AU" dirty="0"/>
              <a:t> are 5 digit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7870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Candles in </a:t>
            </a:r>
            <a:r>
              <a:rPr lang="en-AU"/>
              <a:t>the bush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68413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9887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These are not all the headings for this standard, but they are the ones that will be discussed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6564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“associated with”, “post-operative”, “intraoperative”, “following” are not causative statements and cannot be coded as procedural complications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2261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These conditions must be coded as procedural complications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731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conditions are related to the complex interaction between the disease process and the procedure unless a causal relationship is clearly documented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Eg.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DVT following THR, urinary retention following cystoscopy with R/O stone.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5606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Analgesia for pain</a:t>
            </a:r>
          </a:p>
          <a:p>
            <a:r>
              <a:rPr lang="en-AU" dirty="0"/>
              <a:t>Wound cleansing, elevation, ice, etc</a:t>
            </a:r>
          </a:p>
          <a:p>
            <a:r>
              <a:rPr lang="en-AU" dirty="0"/>
              <a:t>Catheter block, catheter tissued, accidental removal/dislodgment.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985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the codes for postoperative complications of each body system are at the end of each body system chapter, </a:t>
            </a:r>
            <a:r>
              <a:rPr lang="en-AU" dirty="0" err="1"/>
              <a:t>eg</a:t>
            </a:r>
            <a:r>
              <a:rPr lang="en-AU" dirty="0"/>
              <a:t> K91, M96, N99</a:t>
            </a:r>
          </a:p>
          <a:p>
            <a:r>
              <a:rPr lang="en-AU" dirty="0"/>
              <a:t>IN CONCLUSION – </a:t>
            </a:r>
          </a:p>
          <a:p>
            <a:r>
              <a:rPr lang="en-AU" dirty="0"/>
              <a:t>IF complication due to a device implant or graft, THEN T80 – T88</a:t>
            </a:r>
          </a:p>
          <a:p>
            <a:r>
              <a:rPr lang="en-AU" dirty="0"/>
              <a:t>IF complication of a body system NOT device etc. THEN code to body system chapter.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0393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is a change from 6</a:t>
            </a:r>
            <a:r>
              <a:rPr lang="en-AU" baseline="30000" dirty="0"/>
              <a:t>th</a:t>
            </a:r>
            <a:r>
              <a:rPr lang="en-AU" dirty="0"/>
              <a:t> edition, where ONLY T81.2 Accidental puncture and laceration during a procedure </a:t>
            </a:r>
          </a:p>
          <a:p>
            <a:r>
              <a:rPr lang="en-AU" dirty="0"/>
              <a:t>In 11</a:t>
            </a:r>
            <a:r>
              <a:rPr lang="en-AU" baseline="30000" dirty="0"/>
              <a:t>th</a:t>
            </a:r>
            <a:r>
              <a:rPr lang="en-AU" dirty="0"/>
              <a:t> T81.2 applies where no body system is documented.</a:t>
            </a:r>
          </a:p>
          <a:p>
            <a:r>
              <a:rPr lang="en-AU" dirty="0"/>
              <a:t>See the exclusion notes in the Tabular list for T81.2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5607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C98E6-CA3A-8D18-99B3-EA150C38560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2" descr="Mudgee or Pilliga wattle">
            <a:extLst>
              <a:ext uri="{FF2B5EF4-FFF2-40B4-BE49-F238E27FC236}">
                <a16:creationId xmlns:a16="http://schemas.microsoft.com/office/drawing/2014/main" id="{FAA9A7EC-F536-6031-545C-6F5AF0087B4D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171578"/>
            <a:ext cx="8762314" cy="595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6BB1AF-1EB4-B498-14C4-46C0DDC46847}"/>
              </a:ext>
            </a:extLst>
          </p:cNvPr>
          <p:cNvSpPr txBox="1"/>
          <p:nvPr/>
        </p:nvSpPr>
        <p:spPr>
          <a:xfrm>
            <a:off x="9877266" y="2880288"/>
            <a:ext cx="1721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Mimosa   Wattle</a:t>
            </a:r>
          </a:p>
        </p:txBody>
      </p:sp>
    </p:spTree>
    <p:extLst>
      <p:ext uri="{BB962C8B-B14F-4D97-AF65-F5344CB8AC3E}">
        <p14:creationId xmlns:p14="http://schemas.microsoft.com/office/powerpoint/2010/main" val="34290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Complications related to prosthetic device, implant or graft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052736"/>
            <a:ext cx="11429999" cy="5112568"/>
          </a:xfrm>
        </p:spPr>
        <p:txBody>
          <a:bodyPr/>
          <a:lstStyle/>
          <a:p>
            <a:r>
              <a:rPr lang="en-AU" dirty="0"/>
              <a:t>These complications are coded to the range T80-T88</a:t>
            </a:r>
          </a:p>
          <a:p>
            <a:endParaRPr lang="en-AU" dirty="0"/>
          </a:p>
          <a:p>
            <a:r>
              <a:rPr lang="en-AU" dirty="0"/>
              <a:t>Lead Term:</a:t>
            </a:r>
          </a:p>
          <a:p>
            <a:pPr marL="720725"/>
            <a:r>
              <a:rPr lang="en-AU" dirty="0"/>
              <a:t>Complication(s)</a:t>
            </a:r>
          </a:p>
          <a:p>
            <a:pPr marL="720725"/>
            <a:r>
              <a:rPr lang="en-AU" dirty="0"/>
              <a:t>- Body system (</a:t>
            </a:r>
            <a:r>
              <a:rPr lang="en-AU" dirty="0" err="1"/>
              <a:t>eg.</a:t>
            </a:r>
            <a:r>
              <a:rPr lang="en-AU" dirty="0"/>
              <a:t> digestive)</a:t>
            </a:r>
          </a:p>
          <a:p>
            <a:pPr marL="720725"/>
            <a:r>
              <a:rPr lang="en-AU" dirty="0"/>
              <a:t>- - device implant or graft</a:t>
            </a:r>
          </a:p>
          <a:p>
            <a:pPr marL="720725"/>
            <a:r>
              <a:rPr lang="en-AU" dirty="0"/>
              <a:t>- - -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020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Digestive complications due to device/implant/graft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b="1" dirty="0"/>
              <a:t>Complication(s)</a:t>
            </a: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digestive </a:t>
            </a:r>
            <a:r>
              <a:rPr lang="en-AU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(see also </a:t>
            </a:r>
            <a:r>
              <a:rPr lang="en-AU" sz="2000" i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Complication(s)</a:t>
            </a:r>
            <a:r>
              <a:rPr lang="en-AU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/by site and type)</a:t>
            </a: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K92.9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device, implant or graft (gastric band) (oesophageal </a:t>
            </a:r>
            <a:r>
              <a:rPr lang="en-AU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antireflux</a:t>
            </a:r>
            <a:r>
              <a:rPr lang="en-AU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device) NEC </a:t>
            </a:r>
            <a:r>
              <a:rPr lang="en-AU" sz="20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T85.82</a:t>
            </a:r>
            <a:endParaRPr lang="en-A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embolism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T85.84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failure and rejection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T86.83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haemorrhage (bleeding)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T85.83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infection or inflammation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T85.73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mechanical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T85.5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occlusion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T85.84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pain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T85.85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stricture (stenosis)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T85.86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thrombosis </a:t>
            </a:r>
            <a:r>
              <a:rPr lang="en-AU" sz="20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T85.84</a:t>
            </a:r>
            <a:endParaRPr lang="en-AU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36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Complications classified to specific body system chapters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These complications are coded to the range T80-T88</a:t>
            </a:r>
          </a:p>
          <a:p>
            <a:endParaRPr lang="en-AU" dirty="0"/>
          </a:p>
          <a:p>
            <a:r>
              <a:rPr lang="en-AU" dirty="0"/>
              <a:t>Lead Term:</a:t>
            </a:r>
          </a:p>
          <a:p>
            <a:pPr marL="720725"/>
            <a:r>
              <a:rPr lang="en-AU" dirty="0"/>
              <a:t>Complication(s)</a:t>
            </a:r>
          </a:p>
          <a:p>
            <a:pPr marL="720725"/>
            <a:r>
              <a:rPr lang="en-AU" dirty="0"/>
              <a:t>- Body system (</a:t>
            </a:r>
            <a:r>
              <a:rPr lang="en-AU" dirty="0" err="1"/>
              <a:t>eg.</a:t>
            </a:r>
            <a:r>
              <a:rPr lang="en-AU" dirty="0"/>
              <a:t> digestive)</a:t>
            </a:r>
          </a:p>
          <a:p>
            <a:pPr marL="720725"/>
            <a:r>
              <a:rPr lang="en-AU" dirty="0"/>
              <a:t>- - intraoperative and postprocedural</a:t>
            </a:r>
          </a:p>
          <a:p>
            <a:pPr marL="720725"/>
            <a:r>
              <a:rPr lang="en-AU" dirty="0"/>
              <a:t>- - -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58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DB890-7E1B-DE1A-9C0A-9589C5DEC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Postoperative digestive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646D-4262-A73F-9813-89756F1014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916544" y="1208584"/>
            <a:ext cx="11429999" cy="5112568"/>
          </a:xfrm>
        </p:spPr>
        <p:txBody>
          <a:bodyPr/>
          <a:lstStyle/>
          <a:p>
            <a:r>
              <a:rPr lang="en-AU" b="1" dirty="0"/>
              <a:t>Complication(s)</a:t>
            </a: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digestive </a:t>
            </a:r>
            <a:r>
              <a:rPr lang="en-AU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(see also </a:t>
            </a:r>
            <a:r>
              <a:rPr lang="en-AU" i="1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Complication(s)</a:t>
            </a:r>
            <a:r>
              <a:rPr lang="en-AU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/by site and type)</a:t>
            </a: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K92.9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-	intraoperative and postprocedural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K91.9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-	-	bile leak NEC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K91.84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290" indent="-28829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-	-	-	due to accidental puncture and laceration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K91.64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-	-	calculi (stones) spilling from the biliary tract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K91.89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-	-	-	specified NEC </a:t>
            </a:r>
            <a:r>
              <a:rPr lang="en-AU" dirty="0">
                <a:solidFill>
                  <a:srgbClr val="020202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K91.89</a:t>
            </a:r>
            <a:endParaRPr lang="en-A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487F-A43B-D5EB-EA96-F15149BC5F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70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DB890-7E1B-DE1A-9C0A-9589C5DEC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Accidental puncture or laceration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646D-4262-A73F-9813-89756F1014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819563" y="1208584"/>
            <a:ext cx="11429999" cy="5112568"/>
          </a:xfrm>
        </p:spPr>
        <p:txBody>
          <a:bodyPr/>
          <a:lstStyle/>
          <a:p>
            <a:r>
              <a:rPr lang="en-AU" b="1" dirty="0"/>
              <a:t>Complication(s)</a:t>
            </a:r>
          </a:p>
          <a:p>
            <a:r>
              <a:rPr lang="en-AU" dirty="0"/>
              <a:t>- Accidental puncture or laceration during procedure</a:t>
            </a:r>
          </a:p>
          <a:p>
            <a:r>
              <a:rPr lang="en-AU" dirty="0"/>
              <a:t>- - body system</a:t>
            </a:r>
          </a:p>
          <a:p>
            <a:r>
              <a:rPr lang="en-AU" dirty="0"/>
              <a:t>- - - specific part of body 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487F-A43B-D5EB-EA96-F15149BC5F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25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DB890-7E1B-DE1A-9C0A-9589C5DEC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Accidental laceration of circulatory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646D-4262-A73F-9813-89756F1014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750290" y="1364432"/>
            <a:ext cx="11429999" cy="5112568"/>
          </a:xfrm>
        </p:spPr>
        <p:txBody>
          <a:bodyPr/>
          <a:lstStyle/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Complication(s)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accidental puncture or laceration during procedure NEC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T81.2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circulatory system organ or structure NEC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I97.39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aorta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I97.31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coronary artery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I97.32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heart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I97.35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other blood vessels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I97.34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vena cava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I97.33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487F-A43B-D5EB-EA96-F15149BC5F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3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Postprocedural wound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AU" dirty="0"/>
          </a:p>
          <a:p>
            <a:r>
              <a:rPr lang="en-AU" dirty="0"/>
              <a:t>Assign T81.4 </a:t>
            </a:r>
            <a:r>
              <a:rPr lang="en-AU" i="1" dirty="0"/>
              <a:t>Wound infection following a procedure NEC</a:t>
            </a:r>
            <a:r>
              <a:rPr lang="en-AU" dirty="0"/>
              <a:t> where not specified as due to a device, implant or graft</a:t>
            </a:r>
          </a:p>
          <a:p>
            <a:endParaRPr lang="en-AU" dirty="0"/>
          </a:p>
          <a:p>
            <a:r>
              <a:rPr lang="en-AU" dirty="0"/>
              <a:t>Assign a code from T82 – T85 where the infection is related to a device implant or graft.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677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C98E6-CA3A-8D18-99B3-EA150C38560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6BB1AF-1EB4-B498-14C4-46C0DDC46847}"/>
              </a:ext>
            </a:extLst>
          </p:cNvPr>
          <p:cNvSpPr txBox="1"/>
          <p:nvPr/>
        </p:nvSpPr>
        <p:spPr>
          <a:xfrm>
            <a:off x="9185287" y="2781434"/>
            <a:ext cx="1721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Banksia</a:t>
            </a:r>
          </a:p>
        </p:txBody>
      </p:sp>
      <p:pic>
        <p:nvPicPr>
          <p:cNvPr id="7" name="Picture 4" descr="http://www.anbg.gov.au/gnp/gnp7/banksia-spinulosa.text.jpg">
            <a:extLst>
              <a:ext uri="{FF2B5EF4-FFF2-40B4-BE49-F238E27FC236}">
                <a16:creationId xmlns:a16="http://schemas.microsoft.com/office/drawing/2014/main" id="{A380D553-DF01-A7F8-B0AA-EEA330E77898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007" y="299698"/>
            <a:ext cx="6027825" cy="602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136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Medical and surgical complications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18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5825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Medical and surgical complications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E8B0AE-16ED-748C-5DD1-CAC8692C3F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1904 Procedural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C60FA-EFC1-7CDE-8118-4E4984AEFCF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17781" y="1208584"/>
            <a:ext cx="11429999" cy="511256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Overview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Classification of procedural complications (Diagnosis codes)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Unintentional event(s)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Postprocedural wound infection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E7AFE-C9FC-1C3D-4EB2-F37985E67B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Documentation of procedural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736435" y="1983726"/>
            <a:ext cx="11429999" cy="5112568"/>
          </a:xfrm>
        </p:spPr>
        <p:txBody>
          <a:bodyPr/>
          <a:lstStyle/>
          <a:p>
            <a:r>
              <a:rPr lang="en-AU" dirty="0"/>
              <a:t>MUST be documented as:</a:t>
            </a:r>
          </a:p>
          <a:p>
            <a:pPr marL="1441450" indent="261938">
              <a:buFont typeface="Arial" panose="020B0604020202020204" pitchFamily="34" charset="0"/>
              <a:buChar char="•"/>
            </a:pPr>
            <a:r>
              <a:rPr lang="en-AU" dirty="0"/>
              <a:t>Due to</a:t>
            </a:r>
          </a:p>
          <a:p>
            <a:pPr marL="1441450" indent="261938">
              <a:buFont typeface="Arial" panose="020B0604020202020204" pitchFamily="34" charset="0"/>
              <a:buChar char="•"/>
            </a:pPr>
            <a:r>
              <a:rPr lang="en-AU" dirty="0"/>
              <a:t>Caused by</a:t>
            </a:r>
          </a:p>
          <a:p>
            <a:pPr marL="1441450" indent="261938">
              <a:buFont typeface="Arial" panose="020B0604020202020204" pitchFamily="34" charset="0"/>
              <a:buChar char="•"/>
            </a:pPr>
            <a:r>
              <a:rPr lang="en-AU" dirty="0"/>
              <a:t>Secondary 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9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DB890-7E1B-DE1A-9C0A-9589C5DEC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Conditions inherent in procedural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646D-4262-A73F-9813-89756F1014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70181" y="1364432"/>
            <a:ext cx="11429999" cy="5112568"/>
          </a:xfrm>
        </p:spPr>
        <p:txBody>
          <a:bodyPr/>
          <a:lstStyle/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Mechanical complications</a:t>
            </a:r>
          </a:p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Infection of surgical wound</a:t>
            </a:r>
          </a:p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Bleeding of surgical wound</a:t>
            </a:r>
          </a:p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Wound dehiscence</a:t>
            </a:r>
          </a:p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Transfusion related acute lung injury (TRALI)</a:t>
            </a:r>
          </a:p>
          <a:p>
            <a:pPr indent="442913">
              <a:buFont typeface="Arial" panose="020B0604020202020204" pitchFamily="34" charset="0"/>
              <a:buChar char="•"/>
            </a:pPr>
            <a:r>
              <a:rPr lang="en-AU" dirty="0"/>
              <a:t>Accidental puncture or laceration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487F-A43B-D5EB-EA96-F15149BC5F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27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Not classified as procedural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cardiovascular: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acute myocardial infarction, arrhythmia, cardiac arrest, deep venous thrombosis, heart failure, hypotension, hypertension, pulmonary embolism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digestive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bowel obstruction/ileus/impaction, constipation, liver failure/impairment, nausea, vomiting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endocrine and metabolic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electrolyte imbalances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genitourinary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acute kidney impairment/injury, ureteric colic, urinary retention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infectious disease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sepsis not related to postoperative wound infection or prosthetic device related infections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neurological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epilepsy, seizure, stroke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-179705">
              <a:tabLst>
                <a:tab pos="6477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respiratory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acute respiratory failure, atelectasis, chest infection, pneumonia, pulmonary insufficiency, respiratory arrest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90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DB890-7E1B-DE1A-9C0A-9589C5DEC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Conditions requiring routine postoperative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646D-4262-A73F-9813-89756F10140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052736"/>
            <a:ext cx="11429999" cy="5112568"/>
          </a:xfrm>
        </p:spPr>
        <p:txBody>
          <a:bodyPr/>
          <a:lstStyle/>
          <a:p>
            <a:pPr marL="1081088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Pain 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Swelling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Wound ooze</a:t>
            </a:r>
          </a:p>
          <a:p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Conditions requiring: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285750">
              <a:buFont typeface="Arial" panose="020B0604020202020204" pitchFamily="34" charset="0"/>
              <a:buChar char="•"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Re-positioning of catheter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285750">
              <a:buFont typeface="Arial" panose="020B0604020202020204" pitchFamily="34" charset="0"/>
              <a:buChar char="•"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Monitoring/dressing drainage tubes, stomas, etc.</a:t>
            </a:r>
          </a:p>
          <a:p>
            <a:pPr marL="1081088" indent="-285750">
              <a:buFont typeface="Arial" panose="020B0604020202020204" pitchFamily="34" charset="0"/>
              <a:buChar char="•"/>
            </a:pPr>
            <a:endParaRPr lang="en-AU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95338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CONDITIONS ARE NOT CODED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487F-A43B-D5EB-EA96-F15149BC5F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1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183F70-3DED-1F12-AA1C-F239D9328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Postoperative care – beyond routine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C8A5F-C673-3152-7AD0-91FBBC093DA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AU" dirty="0"/>
              <a:t>Conditions requiring the following are procedural complications:</a:t>
            </a:r>
          </a:p>
          <a:p>
            <a:endParaRPr lang="en-AU" dirty="0"/>
          </a:p>
          <a:p>
            <a:pPr marL="1260475" indent="-360363" defTabSz="673100">
              <a:spcBef>
                <a:spcPts val="600"/>
              </a:spcBef>
              <a:spcAft>
                <a:spcPts val="600"/>
              </a:spcAft>
              <a:tabLst>
                <a:tab pos="1344613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consultation/treatment by a clinician resulting in a change of management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360363" defTabSz="673100">
              <a:spcBef>
                <a:spcPts val="600"/>
              </a:spcBef>
              <a:spcAft>
                <a:spcPts val="600"/>
              </a:spcAft>
              <a:tabLst>
                <a:tab pos="1344613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application of vacuum dressing or other specialised dressing/device, not previously required, to replace a conventional dressing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360363" defTabSz="673100">
              <a:spcBef>
                <a:spcPts val="600"/>
              </a:spcBef>
              <a:spcAft>
                <a:spcPts val="600"/>
              </a:spcAft>
              <a:tabLst>
                <a:tab pos="1344613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unexpected or unplanned return to theatre 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360363" defTabSz="673100">
              <a:spcBef>
                <a:spcPts val="600"/>
              </a:spcBef>
              <a:spcAft>
                <a:spcPts val="600"/>
              </a:spcAft>
              <a:tabLst>
                <a:tab pos="1344613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commencement of antibiotics </a:t>
            </a:r>
            <a:r>
              <a:rPr lang="en-AU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for purulent exudate or discharge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360363" defTabSz="673100">
              <a:spcBef>
                <a:spcPts val="600"/>
              </a:spcBef>
              <a:spcAft>
                <a:spcPts val="600"/>
              </a:spcAft>
              <a:tabLst>
                <a:tab pos="1344613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treatment that delays discharge.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2789F-7659-44E3-E6C7-5B9F11B6ECE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13712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4848</TotalTime>
  <Words>1177</Words>
  <Application>Microsoft Office PowerPoint</Application>
  <PresentationFormat>Widescreen</PresentationFormat>
  <Paragraphs>179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</vt:lpstr>
      <vt:lpstr>Georgia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184</cp:revision>
  <dcterms:created xsi:type="dcterms:W3CDTF">2020-08-15T04:34:47Z</dcterms:created>
  <dcterms:modified xsi:type="dcterms:W3CDTF">2022-10-24T22:48:55Z</dcterms:modified>
</cp:coreProperties>
</file>