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7"/>
  </p:notesMasterIdLst>
  <p:sldIdLst>
    <p:sldId id="555" r:id="rId2"/>
    <p:sldId id="358" r:id="rId3"/>
    <p:sldId id="428" r:id="rId4"/>
    <p:sldId id="542" r:id="rId5"/>
    <p:sldId id="543" r:id="rId6"/>
    <p:sldId id="544" r:id="rId7"/>
    <p:sldId id="545" r:id="rId8"/>
    <p:sldId id="546" r:id="rId9"/>
    <p:sldId id="547" r:id="rId10"/>
    <p:sldId id="548" r:id="rId11"/>
    <p:sldId id="549" r:id="rId12"/>
    <p:sldId id="551" r:id="rId13"/>
    <p:sldId id="550" r:id="rId14"/>
    <p:sldId id="554" r:id="rId15"/>
    <p:sldId id="552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2073AE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89" autoAdjust="0"/>
    <p:restoredTop sz="82013" autoAdjust="0"/>
  </p:normalViewPr>
  <p:slideViewPr>
    <p:cSldViewPr snapToGrid="0">
      <p:cViewPr varScale="1">
        <p:scale>
          <a:sx n="94" d="100"/>
          <a:sy n="94" d="100"/>
        </p:scale>
        <p:origin x="612" y="78"/>
      </p:cViewPr>
      <p:guideLst/>
    </p:cSldViewPr>
  </p:slideViewPr>
  <p:outlineViewPr>
    <p:cViewPr>
      <p:scale>
        <a:sx n="33" d="100"/>
        <a:sy n="33" d="100"/>
      </p:scale>
      <p:origin x="0" y="-85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3654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B6C2F4-B633-4102-B108-9039F1EF70B3}" type="datetimeFigureOut">
              <a:rPr lang="en-AU" smtClean="0"/>
              <a:t>25/10/2022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C40E8A-E3D9-45E6-8C9B-F2F85B52DA1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908334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A019F3-8596-4028-9847-CBD3A185B07A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455766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A019F3-8596-4028-9847-CBD3A185B07A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974646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It includes these things, and the HOURS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C40E8A-E3D9-45E6-8C9B-F2F85B52DA15}" type="slidenum">
              <a:rPr lang="en-AU" smtClean="0"/>
              <a:t>5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534069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Code first MV greater than 24 hours, then </a:t>
            </a:r>
            <a:r>
              <a:rPr lang="en-AU" dirty="0" err="1"/>
              <a:t>noninvasive</a:t>
            </a:r>
            <a:r>
              <a:rPr lang="en-AU" dirty="0"/>
              <a:t> for greater than 24 less than 96, then combined ventilation.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C40E8A-E3D9-45E6-8C9B-F2F85B52DA15}" type="slidenum">
              <a:rPr lang="en-AU" smtClean="0"/>
              <a:t>9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971942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7 points,	</a:t>
            </a:r>
          </a:p>
          <a:p>
            <a:r>
              <a:rPr lang="en-AU" dirty="0"/>
              <a:t>Calculation of HMV – hours of mechanical ventilation.</a:t>
            </a:r>
          </a:p>
          <a:p>
            <a:r>
              <a:rPr lang="en-AU" dirty="0"/>
              <a:t>3  MV 6 hours, taken off for 15 mins, then restarted for 5 hours = 11 hours </a:t>
            </a:r>
            <a:r>
              <a:rPr lang="en-AU" dirty="0">
                <a:sym typeface="Wingdings" panose="05000000000000000000" pitchFamily="2" charset="2"/>
              </a:rPr>
              <a:t> the time off is &lt;1 hour.</a:t>
            </a:r>
            <a:endParaRPr lang="en-AU" dirty="0"/>
          </a:p>
          <a:p>
            <a:r>
              <a:rPr lang="en-AU" dirty="0"/>
              <a:t>MV for 5 hours.  Taken off for 3 hours, then restarted for 5 hours = 10 hours</a:t>
            </a:r>
          </a:p>
          <a:p>
            <a:r>
              <a:rPr lang="en-AU" dirty="0"/>
              <a:t>6.  6.5 hours of MV is counted as 7 hours.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C40E8A-E3D9-45E6-8C9B-F2F85B52DA15}" type="slidenum">
              <a:rPr lang="en-AU" smtClean="0"/>
              <a:t>10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059171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A code for tracheostomy is coded as well as MV where both </a:t>
            </a:r>
            <a:r>
              <a:rPr lang="en-AU"/>
              <a:t>are initiated.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C40E8A-E3D9-45E6-8C9B-F2F85B52DA15}" type="slidenum">
              <a:rPr lang="en-AU" smtClean="0"/>
              <a:t>12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776783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C40E8A-E3D9-45E6-8C9B-F2F85B52DA15}" type="slidenum">
              <a:rPr lang="en-AU" smtClean="0"/>
              <a:t>13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1844799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A019F3-8596-4028-9847-CBD3A185B07A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692601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0"/>
          <p:cNvSpPr/>
          <p:nvPr userDrawn="1"/>
        </p:nvSpPr>
        <p:spPr>
          <a:xfrm>
            <a:off x="0" y="3505200"/>
            <a:ext cx="12192000" cy="1143000"/>
          </a:xfrm>
          <a:prstGeom prst="rect">
            <a:avLst/>
          </a:prstGeom>
          <a:solidFill>
            <a:schemeClr val="accent1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2" name="Rectangle 2"/>
          <p:cNvSpPr>
            <a:spLocks noGrp="1"/>
          </p:cNvSpPr>
          <p:nvPr>
            <p:ph type="ctrTitle"/>
          </p:nvPr>
        </p:nvSpPr>
        <p:spPr>
          <a:xfrm>
            <a:off x="304800" y="4114800"/>
            <a:ext cx="11582400" cy="533400"/>
          </a:xfrm>
          <a:prstGeom prst="rect">
            <a:avLst/>
          </a:prstGeom>
          <a:noFill/>
        </p:spPr>
        <p:txBody>
          <a:bodyPr vert="horz"/>
          <a:lstStyle>
            <a:lvl1pPr algn="l" eaLnBrk="1" latinLnBrk="0" hangingPunct="1">
              <a:defRPr kumimoji="0" sz="2000" b="0" cap="all" spc="150" baseline="0">
                <a:solidFill>
                  <a:schemeClr val="bg1"/>
                </a:solidFill>
              </a:defRPr>
            </a:lvl1pPr>
            <a:extLst/>
          </a:lstStyle>
          <a:p>
            <a:pPr eaLnBrk="1" latinLnBrk="1" hangingPunct="1"/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Rectangle 3"/>
          <p:cNvSpPr>
            <a:spLocks noGrp="1"/>
          </p:cNvSpPr>
          <p:nvPr>
            <p:ph type="subTitle" idx="1" hasCustomPrompt="1"/>
          </p:nvPr>
        </p:nvSpPr>
        <p:spPr>
          <a:xfrm>
            <a:off x="304800" y="4706112"/>
            <a:ext cx="11582400" cy="277368"/>
          </a:xfrm>
          <a:solidFill>
            <a:schemeClr val="bg1"/>
          </a:solidFill>
        </p:spPr>
        <p:txBody>
          <a:bodyPr/>
          <a:lstStyle>
            <a:lvl1pPr marL="0" indent="0" algn="l" eaLnBrk="1" latinLnBrk="0" hangingPunct="1">
              <a:buNone/>
              <a:defRPr kumimoji="0" sz="1100" b="1">
                <a:solidFill>
                  <a:schemeClr val="accent4">
                    <a:shade val="50000"/>
                  </a:schemeClr>
                </a:solidFill>
              </a:defRPr>
            </a:lvl1pPr>
            <a:lvl2pPr marL="457200" indent="0" algn="ctr" eaLnBrk="1" latinLnBrk="0" hangingPunct="1">
              <a:buNone/>
            </a:lvl2pPr>
            <a:lvl3pPr marL="914400" indent="0" algn="ctr" eaLnBrk="1" latinLnBrk="0" hangingPunct="1">
              <a:buNone/>
            </a:lvl3pPr>
            <a:lvl4pPr marL="1371600" indent="0" algn="ctr" eaLnBrk="1" latinLnBrk="0" hangingPunct="1">
              <a:buNone/>
            </a:lvl4pPr>
            <a:lvl5pPr marL="1828800" indent="0" algn="ctr" eaLnBrk="1" latinLnBrk="0" hangingPunct="1">
              <a:buNone/>
            </a:lvl5pPr>
            <a:lvl6pPr marL="2286000" indent="0" algn="ctr" eaLnBrk="1" latinLnBrk="0" hangingPunct="1">
              <a:buNone/>
            </a:lvl6pPr>
            <a:lvl7pPr marL="2743200" indent="0" algn="ctr" eaLnBrk="1" latinLnBrk="0" hangingPunct="1">
              <a:buNone/>
            </a:lvl7pPr>
            <a:lvl8pPr marL="3200400" indent="0" algn="ctr" eaLnBrk="1" latinLnBrk="0" hangingPunct="1">
              <a:buNone/>
            </a:lvl8pPr>
            <a:lvl9pPr marL="3657600" indent="0" algn="ctr" eaLnBrk="1" latinLnBrk="0" hangingPunct="1">
              <a:buNone/>
            </a:lvl9pPr>
            <a:extLst/>
          </a:lstStyle>
          <a:p>
            <a:r>
              <a:rPr kumimoji="0" lang="en-US" dirty="0"/>
              <a:t>Click to add author information</a:t>
            </a:r>
          </a:p>
        </p:txBody>
      </p:sp>
      <p:sp>
        <p:nvSpPr>
          <p:cNvPr id="15" name="Rectangle 15"/>
          <p:cNvSpPr>
            <a:spLocks noGrp="1"/>
          </p:cNvSpPr>
          <p:nvPr>
            <p:ph type="sldNum" sz="quarter" idx="11"/>
          </p:nvPr>
        </p:nvSpPr>
        <p:spPr>
          <a:xfrm>
            <a:off x="10613887" y="6412103"/>
            <a:ext cx="1361440" cy="304800"/>
          </a:xfrm>
        </p:spPr>
        <p:txBody>
          <a:bodyPr anchor="ctr"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16" name="Rectangle 16"/>
          <p:cNvSpPr>
            <a:spLocks noGrp="1"/>
          </p:cNvSpPr>
          <p:nvPr>
            <p:ph type="ftr" sz="quarter" idx="12"/>
          </p:nvPr>
        </p:nvSpPr>
        <p:spPr>
          <a:xfrm>
            <a:off x="2534478" y="6136438"/>
            <a:ext cx="2862470" cy="703729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Century" panose="02040604050505020304" pitchFamily="18" charset="0"/>
              </a:defRPr>
            </a:lvl1pPr>
          </a:lstStyle>
          <a:p>
            <a:r>
              <a:rPr lang="en-US" dirty="0"/>
              <a:t>Clinical Coding Education   </a:t>
            </a:r>
          </a:p>
          <a:p>
            <a:r>
              <a:rPr lang="en-US" dirty="0"/>
              <a:t>clinicalcodingeducation.com</a:t>
            </a:r>
          </a:p>
        </p:txBody>
      </p:sp>
      <p:sp>
        <p:nvSpPr>
          <p:cNvPr id="8" name="Rectangle 10"/>
          <p:cNvSpPr/>
          <p:nvPr userDrawn="1"/>
        </p:nvSpPr>
        <p:spPr>
          <a:xfrm>
            <a:off x="0" y="0"/>
            <a:ext cx="12192000" cy="4038600"/>
          </a:xfrm>
          <a:prstGeom prst="rect">
            <a:avLst/>
          </a:prstGeom>
          <a:solidFill>
            <a:srgbClr val="0000CC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4645880"/>
            <a:ext cx="12192000" cy="27432"/>
          </a:xfrm>
          <a:prstGeom prst="rect">
            <a:avLst/>
          </a:prstGeom>
          <a:solidFill>
            <a:schemeClr val="accent4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pic>
        <p:nvPicPr>
          <p:cNvPr id="7" name="Picture 6" descr="Logo, icon, company name&#10;&#10;Description automatically generated">
            <a:extLst>
              <a:ext uri="{FF2B5EF4-FFF2-40B4-BE49-F238E27FC236}">
                <a16:creationId xmlns:a16="http://schemas.microsoft.com/office/drawing/2014/main" id="{867AFBE7-C5F5-4EC5-9BCF-8F5F99DFBC9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575" y="5089714"/>
            <a:ext cx="1451624" cy="1510058"/>
          </a:xfrm>
          <a:prstGeom prst="rect">
            <a:avLst/>
          </a:prstGeom>
        </p:spPr>
      </p:pic>
      <p:pic>
        <p:nvPicPr>
          <p:cNvPr id="14" name="Picture 13" descr="A picture containing text&#10;&#10;Description automatically generated">
            <a:extLst>
              <a:ext uri="{FF2B5EF4-FFF2-40B4-BE49-F238E27FC236}">
                <a16:creationId xmlns:a16="http://schemas.microsoft.com/office/drawing/2014/main" id="{02EE322B-B352-4342-A973-A360FA04453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9113" y="5050099"/>
            <a:ext cx="3109623" cy="1202315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D85CD257-DB42-4B58-B535-A7D6B8299F37}"/>
              </a:ext>
            </a:extLst>
          </p:cNvPr>
          <p:cNvSpPr txBox="1">
            <a:spLocks/>
          </p:cNvSpPr>
          <p:nvPr userDrawn="1"/>
        </p:nvSpPr>
        <p:spPr>
          <a:xfrm>
            <a:off x="8257597" y="6171707"/>
            <a:ext cx="2207478" cy="856129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600" kern="1200">
                <a:solidFill>
                  <a:schemeClr val="tx1"/>
                </a:solidFill>
                <a:latin typeface="Century" panose="02040604050505020304" pitchFamily="18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dirty="0"/>
              <a:t>eHealth Education</a:t>
            </a:r>
          </a:p>
          <a:p>
            <a:pPr algn="r"/>
            <a:r>
              <a:rPr lang="en-US" dirty="0"/>
              <a:t>ehe.edu.au</a:t>
            </a:r>
          </a:p>
        </p:txBody>
      </p:sp>
    </p:spTree>
    <p:extLst>
      <p:ext uri="{BB962C8B-B14F-4D97-AF65-F5344CB8AC3E}">
        <p14:creationId xmlns:p14="http://schemas.microsoft.com/office/powerpoint/2010/main" val="2199153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-Up: 1 Left, 3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10" name="Rectangle 8"/>
          <p:cNvSpPr>
            <a:spLocks noGrp="1"/>
          </p:cNvSpPr>
          <p:nvPr>
            <p:ph type="body" sz="quarter" idx="14" hasCustomPrompt="1"/>
          </p:nvPr>
        </p:nvSpPr>
        <p:spPr>
          <a:xfrm>
            <a:off x="58928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8" name="Rectangle 11"/>
          <p:cNvSpPr>
            <a:spLocks noGrp="1"/>
          </p:cNvSpPr>
          <p:nvPr>
            <p:ph sz="quarter" idx="16"/>
          </p:nvPr>
        </p:nvSpPr>
        <p:spPr>
          <a:xfrm>
            <a:off x="5892800" y="609600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9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20" name="Rectangle 11"/>
          <p:cNvSpPr>
            <a:spLocks noGrp="1"/>
          </p:cNvSpPr>
          <p:nvPr>
            <p:ph sz="quarter" idx="15"/>
          </p:nvPr>
        </p:nvSpPr>
        <p:spPr>
          <a:xfrm>
            <a:off x="406400" y="609600"/>
            <a:ext cx="5283200" cy="5638800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2" name="Rectangle 8"/>
          <p:cNvSpPr>
            <a:spLocks noGrp="1"/>
          </p:cNvSpPr>
          <p:nvPr>
            <p:ph type="body" sz="quarter" idx="17" hasCustomPrompt="1"/>
          </p:nvPr>
        </p:nvSpPr>
        <p:spPr>
          <a:xfrm>
            <a:off x="5888736" y="234086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3" name="Rectangle 11"/>
          <p:cNvSpPr>
            <a:spLocks noGrp="1"/>
          </p:cNvSpPr>
          <p:nvPr>
            <p:ph sz="quarter" idx="18"/>
          </p:nvPr>
        </p:nvSpPr>
        <p:spPr>
          <a:xfrm>
            <a:off x="5888736" y="256946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4" name="Rectangle 8"/>
          <p:cNvSpPr>
            <a:spLocks noGrp="1"/>
          </p:cNvSpPr>
          <p:nvPr>
            <p:ph type="body" sz="quarter" idx="19" hasCustomPrompt="1"/>
          </p:nvPr>
        </p:nvSpPr>
        <p:spPr>
          <a:xfrm>
            <a:off x="5892800" y="429158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5" name="Rectangle 11"/>
          <p:cNvSpPr>
            <a:spLocks noGrp="1"/>
          </p:cNvSpPr>
          <p:nvPr>
            <p:ph sz="quarter" idx="20"/>
          </p:nvPr>
        </p:nvSpPr>
        <p:spPr>
          <a:xfrm>
            <a:off x="5892800" y="452018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7" name="Rectangle 17"/>
          <p:cNvSpPr>
            <a:spLocks noGrp="1"/>
          </p:cNvSpPr>
          <p:nvPr>
            <p:ph type="dt" sz="half" idx="21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18" name="Rectangle 18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21" name="Rectangle 21"/>
          <p:cNvSpPr>
            <a:spLocks noGrp="1"/>
          </p:cNvSpPr>
          <p:nvPr>
            <p:ph type="ftr" sz="quarter" idx="23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796063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-Up: 3 Left, 1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18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5888736" y="381000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21" name="Rectangle 11"/>
          <p:cNvSpPr>
            <a:spLocks noGrp="1"/>
          </p:cNvSpPr>
          <p:nvPr>
            <p:ph sz="quarter" idx="15"/>
          </p:nvPr>
        </p:nvSpPr>
        <p:spPr>
          <a:xfrm>
            <a:off x="5888736" y="609600"/>
            <a:ext cx="5283200" cy="5638800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9" name="Rectangle 8"/>
          <p:cNvSpPr>
            <a:spLocks noGrp="1"/>
          </p:cNvSpPr>
          <p:nvPr>
            <p:ph type="body" sz="quarter" idx="14" hasCustomPrompt="1"/>
          </p:nvPr>
        </p:nvSpPr>
        <p:spPr>
          <a:xfrm>
            <a:off x="4064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0" name="Rectangle 11"/>
          <p:cNvSpPr>
            <a:spLocks noGrp="1"/>
          </p:cNvSpPr>
          <p:nvPr>
            <p:ph sz="quarter" idx="16"/>
          </p:nvPr>
        </p:nvSpPr>
        <p:spPr>
          <a:xfrm>
            <a:off x="406400" y="609600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3" name="Rectangle 8"/>
          <p:cNvSpPr>
            <a:spLocks noGrp="1"/>
          </p:cNvSpPr>
          <p:nvPr>
            <p:ph type="body" sz="quarter" idx="17" hasCustomPrompt="1"/>
          </p:nvPr>
        </p:nvSpPr>
        <p:spPr>
          <a:xfrm>
            <a:off x="402336" y="234086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4" name="Rectangle 11"/>
          <p:cNvSpPr>
            <a:spLocks noGrp="1"/>
          </p:cNvSpPr>
          <p:nvPr>
            <p:ph sz="quarter" idx="18"/>
          </p:nvPr>
        </p:nvSpPr>
        <p:spPr>
          <a:xfrm>
            <a:off x="402336" y="256946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5" name="Rectangle 8"/>
          <p:cNvSpPr>
            <a:spLocks noGrp="1"/>
          </p:cNvSpPr>
          <p:nvPr>
            <p:ph type="body" sz="quarter" idx="19" hasCustomPrompt="1"/>
          </p:nvPr>
        </p:nvSpPr>
        <p:spPr>
          <a:xfrm>
            <a:off x="406400" y="429158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6" name="Rectangle 11"/>
          <p:cNvSpPr>
            <a:spLocks noGrp="1"/>
          </p:cNvSpPr>
          <p:nvPr>
            <p:ph sz="quarter" idx="20"/>
          </p:nvPr>
        </p:nvSpPr>
        <p:spPr>
          <a:xfrm>
            <a:off x="406400" y="452018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7" name="Rectangle 17"/>
          <p:cNvSpPr>
            <a:spLocks noGrp="1"/>
          </p:cNvSpPr>
          <p:nvPr>
            <p:ph type="dt" sz="half" idx="21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19" name="Rectangle 19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20" name="Rectangle 20"/>
          <p:cNvSpPr>
            <a:spLocks noGrp="1"/>
          </p:cNvSpPr>
          <p:nvPr>
            <p:ph type="ftr" sz="quarter" idx="23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3010124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-Up: 2 Left, 3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23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24" name="Rectangle 11"/>
          <p:cNvSpPr>
            <a:spLocks noGrp="1"/>
          </p:cNvSpPr>
          <p:nvPr>
            <p:ph sz="quarter" idx="15"/>
          </p:nvPr>
        </p:nvSpPr>
        <p:spPr>
          <a:xfrm>
            <a:off x="406400" y="609600"/>
            <a:ext cx="5283200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5" name="Rectangle 8"/>
          <p:cNvSpPr>
            <a:spLocks noGrp="1"/>
          </p:cNvSpPr>
          <p:nvPr>
            <p:ph type="body" sz="quarter" idx="16" hasCustomPrompt="1"/>
          </p:nvPr>
        </p:nvSpPr>
        <p:spPr>
          <a:xfrm>
            <a:off x="4023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26" name="Rectangle 11"/>
          <p:cNvSpPr>
            <a:spLocks noGrp="1"/>
          </p:cNvSpPr>
          <p:nvPr>
            <p:ph sz="quarter" idx="17"/>
          </p:nvPr>
        </p:nvSpPr>
        <p:spPr>
          <a:xfrm>
            <a:off x="4023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8" name="Rectangle 8"/>
          <p:cNvSpPr>
            <a:spLocks noGrp="1"/>
          </p:cNvSpPr>
          <p:nvPr>
            <p:ph type="body" sz="quarter" idx="14" hasCustomPrompt="1"/>
          </p:nvPr>
        </p:nvSpPr>
        <p:spPr>
          <a:xfrm>
            <a:off x="58928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29" name="Rectangle 11"/>
          <p:cNvSpPr>
            <a:spLocks noGrp="1"/>
          </p:cNvSpPr>
          <p:nvPr>
            <p:ph sz="quarter" idx="18"/>
          </p:nvPr>
        </p:nvSpPr>
        <p:spPr>
          <a:xfrm>
            <a:off x="5892800" y="609600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31" name="Rectangle 8"/>
          <p:cNvSpPr>
            <a:spLocks noGrp="1"/>
          </p:cNvSpPr>
          <p:nvPr>
            <p:ph type="body" sz="quarter" idx="19" hasCustomPrompt="1"/>
          </p:nvPr>
        </p:nvSpPr>
        <p:spPr>
          <a:xfrm>
            <a:off x="5888736" y="234086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32" name="Rectangle 11"/>
          <p:cNvSpPr>
            <a:spLocks noGrp="1"/>
          </p:cNvSpPr>
          <p:nvPr>
            <p:ph sz="quarter" idx="20"/>
          </p:nvPr>
        </p:nvSpPr>
        <p:spPr>
          <a:xfrm>
            <a:off x="5888736" y="256946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33" name="Rectangle 8"/>
          <p:cNvSpPr>
            <a:spLocks noGrp="1"/>
          </p:cNvSpPr>
          <p:nvPr>
            <p:ph type="body" sz="quarter" idx="21" hasCustomPrompt="1"/>
          </p:nvPr>
        </p:nvSpPr>
        <p:spPr>
          <a:xfrm>
            <a:off x="5892800" y="429158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34" name="Rectangle 11"/>
          <p:cNvSpPr>
            <a:spLocks noGrp="1"/>
          </p:cNvSpPr>
          <p:nvPr>
            <p:ph sz="quarter" idx="22"/>
          </p:nvPr>
        </p:nvSpPr>
        <p:spPr>
          <a:xfrm>
            <a:off x="5892800" y="452018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6" name="Rectangle 16"/>
          <p:cNvSpPr>
            <a:spLocks noGrp="1"/>
          </p:cNvSpPr>
          <p:nvPr>
            <p:ph type="dt" sz="half" idx="23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17" name="Rectangle 17"/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18" name="Rectangle 18"/>
          <p:cNvSpPr>
            <a:spLocks noGrp="1"/>
          </p:cNvSpPr>
          <p:nvPr>
            <p:ph type="ftr" sz="quarter" idx="25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6303071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-Up: 3 Left, 2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21" name="Rectangle 8"/>
          <p:cNvSpPr>
            <a:spLocks noGrp="1"/>
          </p:cNvSpPr>
          <p:nvPr>
            <p:ph type="body" sz="quarter" idx="14" hasCustomPrompt="1"/>
          </p:nvPr>
        </p:nvSpPr>
        <p:spPr>
          <a:xfrm>
            <a:off x="410464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22" name="Rectangle 11"/>
          <p:cNvSpPr>
            <a:spLocks noGrp="1"/>
          </p:cNvSpPr>
          <p:nvPr>
            <p:ph sz="quarter" idx="16"/>
          </p:nvPr>
        </p:nvSpPr>
        <p:spPr>
          <a:xfrm>
            <a:off x="410464" y="609600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5" name="Rectangle 8"/>
          <p:cNvSpPr>
            <a:spLocks noGrp="1"/>
          </p:cNvSpPr>
          <p:nvPr>
            <p:ph type="body" sz="quarter" idx="17" hasCustomPrompt="1"/>
          </p:nvPr>
        </p:nvSpPr>
        <p:spPr>
          <a:xfrm>
            <a:off x="406400" y="234086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26" name="Rectangle 11"/>
          <p:cNvSpPr>
            <a:spLocks noGrp="1"/>
          </p:cNvSpPr>
          <p:nvPr>
            <p:ph sz="quarter" idx="18"/>
          </p:nvPr>
        </p:nvSpPr>
        <p:spPr>
          <a:xfrm>
            <a:off x="406400" y="256946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7" name="Rectangle 8"/>
          <p:cNvSpPr>
            <a:spLocks noGrp="1"/>
          </p:cNvSpPr>
          <p:nvPr>
            <p:ph type="body" sz="quarter" idx="19" hasCustomPrompt="1"/>
          </p:nvPr>
        </p:nvSpPr>
        <p:spPr>
          <a:xfrm>
            <a:off x="410464" y="429158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28" name="Rectangle 11"/>
          <p:cNvSpPr>
            <a:spLocks noGrp="1"/>
          </p:cNvSpPr>
          <p:nvPr>
            <p:ph sz="quarter" idx="20"/>
          </p:nvPr>
        </p:nvSpPr>
        <p:spPr>
          <a:xfrm>
            <a:off x="410464" y="452018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2" name="Rectangle 8"/>
          <p:cNvSpPr>
            <a:spLocks noGrp="1"/>
          </p:cNvSpPr>
          <p:nvPr>
            <p:ph type="body" sz="quarter" idx="21" hasCustomPrompt="1"/>
          </p:nvPr>
        </p:nvSpPr>
        <p:spPr>
          <a:xfrm>
            <a:off x="58928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13" name="Rectangle 11"/>
          <p:cNvSpPr>
            <a:spLocks noGrp="1"/>
          </p:cNvSpPr>
          <p:nvPr>
            <p:ph sz="quarter" idx="22"/>
          </p:nvPr>
        </p:nvSpPr>
        <p:spPr>
          <a:xfrm>
            <a:off x="5892800" y="609600"/>
            <a:ext cx="5283200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5" name="Rectangle 8"/>
          <p:cNvSpPr>
            <a:spLocks noGrp="1"/>
          </p:cNvSpPr>
          <p:nvPr>
            <p:ph type="body" sz="quarter" idx="23" hasCustomPrompt="1"/>
          </p:nvPr>
        </p:nvSpPr>
        <p:spPr>
          <a:xfrm>
            <a:off x="58887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16" name="Rectangle 11"/>
          <p:cNvSpPr>
            <a:spLocks noGrp="1"/>
          </p:cNvSpPr>
          <p:nvPr>
            <p:ph sz="quarter" idx="24"/>
          </p:nvPr>
        </p:nvSpPr>
        <p:spPr>
          <a:xfrm>
            <a:off x="58887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7" name="Rectangle 17"/>
          <p:cNvSpPr>
            <a:spLocks noGrp="1"/>
          </p:cNvSpPr>
          <p:nvPr>
            <p:ph type="dt" sz="half" idx="25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18" name="Rectangle 18"/>
          <p:cNvSpPr>
            <a:spLocks noGrp="1"/>
          </p:cNvSpPr>
          <p:nvPr>
            <p:ph type="sldNum" sz="quarter" idx="26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23" name="Rectangle 23"/>
          <p:cNvSpPr>
            <a:spLocks noGrp="1"/>
          </p:cNvSpPr>
          <p:nvPr>
            <p:ph type="ftr" sz="quarter" idx="27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9390681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mbsto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9" name="Rectangle 6"/>
          <p:cNvSpPr/>
          <p:nvPr/>
        </p:nvSpPr>
        <p:spPr>
          <a:xfrm>
            <a:off x="1828800" y="1447800"/>
            <a:ext cx="2235200" cy="2057400"/>
          </a:xfrm>
          <a:prstGeom prst="rect">
            <a:avLst/>
          </a:prstGeom>
          <a:ln w="76200" cap="sq" cmpd="thickThin" algn="ctr">
            <a:solidFill>
              <a:schemeClr val="accent6"/>
            </a:solidFill>
            <a:prstDash val="solid"/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8" name="Rectangle 6"/>
          <p:cNvSpPr/>
          <p:nvPr/>
        </p:nvSpPr>
        <p:spPr>
          <a:xfrm>
            <a:off x="1828800" y="3886200"/>
            <a:ext cx="2235200" cy="2057400"/>
          </a:xfrm>
          <a:prstGeom prst="rect">
            <a:avLst/>
          </a:prstGeom>
          <a:ln w="76200" cap="sq" cmpd="thickThin" algn="ctr">
            <a:solidFill>
              <a:schemeClr val="accent6"/>
            </a:solidFill>
            <a:prstDash val="solid"/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26" name="Rectangle 6"/>
          <p:cNvSpPr/>
          <p:nvPr/>
        </p:nvSpPr>
        <p:spPr>
          <a:xfrm>
            <a:off x="4673600" y="1447800"/>
            <a:ext cx="2235200" cy="2057400"/>
          </a:xfrm>
          <a:prstGeom prst="rect">
            <a:avLst/>
          </a:prstGeom>
          <a:ln w="76200" cap="sq" cmpd="thickThin" algn="ctr">
            <a:solidFill>
              <a:schemeClr val="accent6"/>
            </a:solidFill>
            <a:prstDash val="solid"/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25" name="Rectangle 6"/>
          <p:cNvSpPr/>
          <p:nvPr/>
        </p:nvSpPr>
        <p:spPr>
          <a:xfrm>
            <a:off x="4673600" y="3886200"/>
            <a:ext cx="2235200" cy="2057400"/>
          </a:xfrm>
          <a:prstGeom prst="rect">
            <a:avLst/>
          </a:prstGeom>
          <a:ln w="76200" cap="sq" cmpd="thickThin" algn="ctr">
            <a:solidFill>
              <a:schemeClr val="accent6"/>
            </a:solidFill>
            <a:prstDash val="solid"/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31" name="Rectangle 6"/>
          <p:cNvSpPr/>
          <p:nvPr/>
        </p:nvSpPr>
        <p:spPr>
          <a:xfrm>
            <a:off x="7518400" y="1447800"/>
            <a:ext cx="2235200" cy="2057400"/>
          </a:xfrm>
          <a:prstGeom prst="rect">
            <a:avLst/>
          </a:prstGeom>
          <a:ln w="76200" cap="sq" cmpd="thickThin" algn="ctr">
            <a:solidFill>
              <a:schemeClr val="accent6"/>
            </a:solidFill>
            <a:prstDash val="solid"/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3" name="Rectangle 6"/>
          <p:cNvSpPr/>
          <p:nvPr/>
        </p:nvSpPr>
        <p:spPr>
          <a:xfrm>
            <a:off x="7518400" y="3886200"/>
            <a:ext cx="2235200" cy="2057400"/>
          </a:xfrm>
          <a:prstGeom prst="rect">
            <a:avLst/>
          </a:prstGeom>
          <a:ln w="76200" cap="sq" cmpd="thickThin" algn="ctr">
            <a:solidFill>
              <a:schemeClr val="accent6"/>
            </a:solidFill>
            <a:prstDash val="solid"/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24" name="Rectangle 10"/>
          <p:cNvSpPr>
            <a:spLocks noGrp="1"/>
          </p:cNvSpPr>
          <p:nvPr>
            <p:ph type="pic" sz="quarter" idx="13" hasCustomPrompt="1"/>
          </p:nvPr>
        </p:nvSpPr>
        <p:spPr>
          <a:xfrm>
            <a:off x="2032000" y="1600200"/>
            <a:ext cx="1828800" cy="685800"/>
          </a:xfrm>
        </p:spPr>
        <p:txBody>
          <a:bodyPr/>
          <a:lstStyle/>
          <a:p>
            <a:r>
              <a:rPr kumimoji="0" lang="en-US" dirty="0"/>
              <a:t>Company</a:t>
            </a:r>
            <a:r>
              <a:rPr kumimoji="0" lang="en-US" baseline="0" dirty="0"/>
              <a:t> Logo</a:t>
            </a:r>
            <a:endParaRPr kumimoji="0" lang="en-US" dirty="0"/>
          </a:p>
        </p:txBody>
      </p:sp>
      <p:sp>
        <p:nvSpPr>
          <p:cNvPr id="19" name="Rectangle 10"/>
          <p:cNvSpPr>
            <a:spLocks noGrp="1"/>
          </p:cNvSpPr>
          <p:nvPr>
            <p:ph type="pic" sz="quarter" idx="29" hasCustomPrompt="1"/>
          </p:nvPr>
        </p:nvSpPr>
        <p:spPr>
          <a:xfrm>
            <a:off x="2032000" y="4038600"/>
            <a:ext cx="1828800" cy="685800"/>
          </a:xfrm>
        </p:spPr>
        <p:txBody>
          <a:bodyPr/>
          <a:lstStyle/>
          <a:p>
            <a:r>
              <a:rPr kumimoji="0" lang="en-US" dirty="0"/>
              <a:t>Company</a:t>
            </a:r>
            <a:r>
              <a:rPr kumimoji="0" lang="en-US" baseline="0" dirty="0"/>
              <a:t> Logo</a:t>
            </a:r>
            <a:endParaRPr kumimoji="0" lang="en-US" dirty="0"/>
          </a:p>
        </p:txBody>
      </p:sp>
      <p:sp>
        <p:nvSpPr>
          <p:cNvPr id="27" name="Rectangle 10"/>
          <p:cNvSpPr>
            <a:spLocks noGrp="1"/>
          </p:cNvSpPr>
          <p:nvPr>
            <p:ph type="pic" sz="quarter" idx="17" hasCustomPrompt="1"/>
          </p:nvPr>
        </p:nvSpPr>
        <p:spPr>
          <a:xfrm>
            <a:off x="4876800" y="1600200"/>
            <a:ext cx="1828800" cy="685800"/>
          </a:xfrm>
        </p:spPr>
        <p:txBody>
          <a:bodyPr/>
          <a:lstStyle/>
          <a:p>
            <a:r>
              <a:rPr kumimoji="0" lang="en-US" dirty="0"/>
              <a:t>Company</a:t>
            </a:r>
            <a:r>
              <a:rPr kumimoji="0" lang="en-US" baseline="0" dirty="0"/>
              <a:t> Logo</a:t>
            </a:r>
            <a:endParaRPr kumimoji="0" lang="en-US" dirty="0"/>
          </a:p>
        </p:txBody>
      </p:sp>
      <p:sp>
        <p:nvSpPr>
          <p:cNvPr id="11" name="Rectangle 10"/>
          <p:cNvSpPr>
            <a:spLocks noGrp="1"/>
          </p:cNvSpPr>
          <p:nvPr>
            <p:ph type="pic" sz="quarter" idx="30" hasCustomPrompt="1"/>
          </p:nvPr>
        </p:nvSpPr>
        <p:spPr>
          <a:xfrm>
            <a:off x="4876800" y="4038600"/>
            <a:ext cx="1828800" cy="685800"/>
          </a:xfrm>
        </p:spPr>
        <p:txBody>
          <a:bodyPr/>
          <a:lstStyle/>
          <a:p>
            <a:r>
              <a:rPr kumimoji="0" lang="en-US" dirty="0"/>
              <a:t>Company</a:t>
            </a:r>
            <a:r>
              <a:rPr kumimoji="0" lang="en-US" baseline="0" dirty="0"/>
              <a:t> Logo</a:t>
            </a:r>
            <a:endParaRPr kumimoji="0" lang="en-US" dirty="0"/>
          </a:p>
        </p:txBody>
      </p:sp>
      <p:sp>
        <p:nvSpPr>
          <p:cNvPr id="4" name="Rectangle 10"/>
          <p:cNvSpPr>
            <a:spLocks noGrp="1"/>
          </p:cNvSpPr>
          <p:nvPr>
            <p:ph type="pic" sz="quarter" idx="21" hasCustomPrompt="1"/>
          </p:nvPr>
        </p:nvSpPr>
        <p:spPr>
          <a:xfrm>
            <a:off x="7721600" y="1600200"/>
            <a:ext cx="1828800" cy="685800"/>
          </a:xfrm>
        </p:spPr>
        <p:txBody>
          <a:bodyPr/>
          <a:lstStyle/>
          <a:p>
            <a:r>
              <a:rPr kumimoji="0" lang="en-US" dirty="0"/>
              <a:t>Company</a:t>
            </a:r>
            <a:r>
              <a:rPr kumimoji="0" lang="en-US" baseline="0" dirty="0"/>
              <a:t> Logo</a:t>
            </a:r>
            <a:endParaRPr kumimoji="0" lang="en-US" dirty="0"/>
          </a:p>
        </p:txBody>
      </p:sp>
      <p:sp>
        <p:nvSpPr>
          <p:cNvPr id="15" name="Rectangle 10"/>
          <p:cNvSpPr>
            <a:spLocks noGrp="1"/>
          </p:cNvSpPr>
          <p:nvPr>
            <p:ph type="pic" sz="quarter" idx="31" hasCustomPrompt="1"/>
          </p:nvPr>
        </p:nvSpPr>
        <p:spPr>
          <a:xfrm>
            <a:off x="7721600" y="4038600"/>
            <a:ext cx="1828800" cy="685800"/>
          </a:xfrm>
        </p:spPr>
        <p:txBody>
          <a:bodyPr/>
          <a:lstStyle/>
          <a:p>
            <a:r>
              <a:rPr kumimoji="0" lang="en-US" dirty="0"/>
              <a:t>Company</a:t>
            </a:r>
            <a:r>
              <a:rPr kumimoji="0" lang="en-US" baseline="0" dirty="0"/>
              <a:t> Logo</a:t>
            </a:r>
            <a:endParaRPr kumimoji="0" lang="en-US" dirty="0"/>
          </a:p>
        </p:txBody>
      </p:sp>
      <p:sp>
        <p:nvSpPr>
          <p:cNvPr id="7" name="Rectangle 12"/>
          <p:cNvSpPr>
            <a:spLocks noGrp="1"/>
          </p:cNvSpPr>
          <p:nvPr>
            <p:ph type="body" sz="quarter" idx="14" hasCustomPrompt="1"/>
          </p:nvPr>
        </p:nvSpPr>
        <p:spPr>
          <a:xfrm>
            <a:off x="2032000" y="2895600"/>
            <a:ext cx="1828800" cy="304800"/>
          </a:xfrm>
        </p:spPr>
        <p:txBody>
          <a:bodyPr anchor="ctr"/>
          <a:lstStyle>
            <a:lvl1pPr algn="ctr" eaLnBrk="1" latinLnBrk="0" hangingPunct="1">
              <a:defRPr kumimoji="0" b="1"/>
            </a:lvl1pPr>
            <a:extLst/>
          </a:lstStyle>
          <a:p>
            <a:pPr lvl="0"/>
            <a:r>
              <a:rPr kumimoji="0" lang="en-US" dirty="0"/>
              <a:t>Amount</a:t>
            </a:r>
          </a:p>
        </p:txBody>
      </p:sp>
      <p:sp>
        <p:nvSpPr>
          <p:cNvPr id="28" name="Rectangle 12"/>
          <p:cNvSpPr>
            <a:spLocks noGrp="1"/>
          </p:cNvSpPr>
          <p:nvPr>
            <p:ph type="body" sz="quarter" idx="33" hasCustomPrompt="1"/>
          </p:nvPr>
        </p:nvSpPr>
        <p:spPr>
          <a:xfrm>
            <a:off x="2032000" y="5334000"/>
            <a:ext cx="1828800" cy="304800"/>
          </a:xfrm>
        </p:spPr>
        <p:txBody>
          <a:bodyPr anchor="ctr"/>
          <a:lstStyle>
            <a:lvl1pPr algn="ctr" eaLnBrk="1" latinLnBrk="0" hangingPunct="1">
              <a:defRPr kumimoji="0" b="1"/>
            </a:lvl1pPr>
            <a:extLst/>
          </a:lstStyle>
          <a:p>
            <a:pPr lvl="0"/>
            <a:r>
              <a:rPr kumimoji="0" lang="en-US" dirty="0"/>
              <a:t>Amount</a:t>
            </a:r>
          </a:p>
        </p:txBody>
      </p:sp>
      <p:sp>
        <p:nvSpPr>
          <p:cNvPr id="30" name="Rectangle 12"/>
          <p:cNvSpPr>
            <a:spLocks noGrp="1"/>
          </p:cNvSpPr>
          <p:nvPr>
            <p:ph type="body" sz="quarter" idx="18" hasCustomPrompt="1"/>
          </p:nvPr>
        </p:nvSpPr>
        <p:spPr>
          <a:xfrm>
            <a:off x="4876800" y="2895600"/>
            <a:ext cx="1828800" cy="304800"/>
          </a:xfrm>
        </p:spPr>
        <p:txBody>
          <a:bodyPr anchor="ctr"/>
          <a:lstStyle>
            <a:lvl1pPr algn="ctr" eaLnBrk="1" latinLnBrk="0" hangingPunct="1">
              <a:defRPr kumimoji="0" b="1"/>
            </a:lvl1pPr>
            <a:extLst/>
          </a:lstStyle>
          <a:p>
            <a:pPr lvl="0"/>
            <a:r>
              <a:rPr kumimoji="0" lang="en-US" dirty="0"/>
              <a:t>Amount</a:t>
            </a:r>
          </a:p>
        </p:txBody>
      </p:sp>
      <p:sp>
        <p:nvSpPr>
          <p:cNvPr id="13" name="Rectangle 12"/>
          <p:cNvSpPr>
            <a:spLocks noGrp="1"/>
          </p:cNvSpPr>
          <p:nvPr>
            <p:ph type="body" sz="quarter" idx="34" hasCustomPrompt="1"/>
          </p:nvPr>
        </p:nvSpPr>
        <p:spPr>
          <a:xfrm>
            <a:off x="4876800" y="5334000"/>
            <a:ext cx="1828800" cy="304800"/>
          </a:xfrm>
        </p:spPr>
        <p:txBody>
          <a:bodyPr anchor="ctr"/>
          <a:lstStyle>
            <a:lvl1pPr algn="ctr" eaLnBrk="1" latinLnBrk="0" hangingPunct="1">
              <a:defRPr kumimoji="0" b="1"/>
            </a:lvl1pPr>
            <a:extLst/>
          </a:lstStyle>
          <a:p>
            <a:pPr lvl="0"/>
            <a:r>
              <a:rPr kumimoji="0" lang="en-US" dirty="0"/>
              <a:t>Amount</a:t>
            </a:r>
          </a:p>
        </p:txBody>
      </p:sp>
      <p:sp>
        <p:nvSpPr>
          <p:cNvPr id="14" name="Rectangle 12"/>
          <p:cNvSpPr>
            <a:spLocks noGrp="1"/>
          </p:cNvSpPr>
          <p:nvPr>
            <p:ph type="body" sz="quarter" idx="22" hasCustomPrompt="1"/>
          </p:nvPr>
        </p:nvSpPr>
        <p:spPr>
          <a:xfrm>
            <a:off x="7721600" y="2895600"/>
            <a:ext cx="1828800" cy="304800"/>
          </a:xfrm>
        </p:spPr>
        <p:txBody>
          <a:bodyPr anchor="ctr"/>
          <a:lstStyle>
            <a:lvl1pPr algn="ctr" eaLnBrk="1" latinLnBrk="0" hangingPunct="1">
              <a:defRPr kumimoji="0" b="1"/>
            </a:lvl1pPr>
            <a:extLst/>
          </a:lstStyle>
          <a:p>
            <a:pPr lvl="0"/>
            <a:r>
              <a:rPr kumimoji="0" lang="en-US" dirty="0"/>
              <a:t>Amount</a:t>
            </a:r>
          </a:p>
        </p:txBody>
      </p:sp>
      <p:sp>
        <p:nvSpPr>
          <p:cNvPr id="2" name="Rectangle 12"/>
          <p:cNvSpPr>
            <a:spLocks noGrp="1"/>
          </p:cNvSpPr>
          <p:nvPr>
            <p:ph type="body" sz="quarter" idx="35" hasCustomPrompt="1"/>
          </p:nvPr>
        </p:nvSpPr>
        <p:spPr>
          <a:xfrm>
            <a:off x="7721600" y="5334000"/>
            <a:ext cx="1828800" cy="304800"/>
          </a:xfrm>
        </p:spPr>
        <p:txBody>
          <a:bodyPr anchor="ctr"/>
          <a:lstStyle>
            <a:lvl1pPr algn="ctr" eaLnBrk="1" latinLnBrk="0" hangingPunct="1">
              <a:defRPr kumimoji="0" b="1"/>
            </a:lvl1pPr>
            <a:extLst/>
          </a:lstStyle>
          <a:p>
            <a:pPr lvl="0"/>
            <a:r>
              <a:rPr kumimoji="0" lang="en-US" dirty="0"/>
              <a:t>Amount</a:t>
            </a:r>
          </a:p>
        </p:txBody>
      </p:sp>
      <p:sp>
        <p:nvSpPr>
          <p:cNvPr id="44" name="Rectangle 11"/>
          <p:cNvSpPr>
            <a:spLocks noGrp="1"/>
          </p:cNvSpPr>
          <p:nvPr>
            <p:ph type="body" sz="quarter" idx="15" hasCustomPrompt="1"/>
          </p:nvPr>
        </p:nvSpPr>
        <p:spPr>
          <a:xfrm>
            <a:off x="2032000" y="3200400"/>
            <a:ext cx="1828800" cy="152400"/>
          </a:xfrm>
        </p:spPr>
        <p:txBody>
          <a:bodyPr anchor="ctr">
            <a:noAutofit/>
          </a:bodyPr>
          <a:lstStyle>
            <a:lvl1pPr algn="ctr" eaLnBrk="1" latinLnBrk="0" hangingPunct="1">
              <a:defRPr kumimoji="0" sz="800" i="1"/>
            </a:lvl1pPr>
            <a:extLst/>
          </a:lstStyle>
          <a:p>
            <a:pPr lvl="0"/>
            <a:r>
              <a:rPr kumimoji="0" lang="en-US" dirty="0"/>
              <a:t>Date</a:t>
            </a:r>
          </a:p>
        </p:txBody>
      </p:sp>
      <p:sp>
        <p:nvSpPr>
          <p:cNvPr id="35" name="Rectangle 11"/>
          <p:cNvSpPr>
            <a:spLocks noGrp="1"/>
          </p:cNvSpPr>
          <p:nvPr>
            <p:ph type="body" sz="quarter" idx="37" hasCustomPrompt="1"/>
          </p:nvPr>
        </p:nvSpPr>
        <p:spPr>
          <a:xfrm>
            <a:off x="2032000" y="5638800"/>
            <a:ext cx="1828800" cy="152400"/>
          </a:xfrm>
        </p:spPr>
        <p:txBody>
          <a:bodyPr anchor="ctr">
            <a:noAutofit/>
          </a:bodyPr>
          <a:lstStyle>
            <a:lvl1pPr algn="ctr" eaLnBrk="1" latinLnBrk="0" hangingPunct="1">
              <a:defRPr kumimoji="0" sz="800" i="1"/>
            </a:lvl1pPr>
            <a:extLst/>
          </a:lstStyle>
          <a:p>
            <a:pPr lvl="0"/>
            <a:r>
              <a:rPr kumimoji="0" lang="en-US" dirty="0"/>
              <a:t>Date</a:t>
            </a:r>
          </a:p>
        </p:txBody>
      </p:sp>
      <p:sp>
        <p:nvSpPr>
          <p:cNvPr id="34" name="Rectangle 11"/>
          <p:cNvSpPr>
            <a:spLocks noGrp="1"/>
          </p:cNvSpPr>
          <p:nvPr>
            <p:ph type="body" sz="quarter" idx="19" hasCustomPrompt="1"/>
          </p:nvPr>
        </p:nvSpPr>
        <p:spPr>
          <a:xfrm>
            <a:off x="4876800" y="3200400"/>
            <a:ext cx="1828800" cy="152400"/>
          </a:xfrm>
        </p:spPr>
        <p:txBody>
          <a:bodyPr anchor="ctr">
            <a:noAutofit/>
          </a:bodyPr>
          <a:lstStyle>
            <a:lvl1pPr algn="ctr" eaLnBrk="1" latinLnBrk="0" hangingPunct="1">
              <a:defRPr kumimoji="0" sz="800" i="1"/>
            </a:lvl1pPr>
            <a:extLst/>
          </a:lstStyle>
          <a:p>
            <a:pPr lvl="0"/>
            <a:r>
              <a:rPr kumimoji="0" lang="en-US" dirty="0"/>
              <a:t>Date</a:t>
            </a:r>
          </a:p>
        </p:txBody>
      </p:sp>
      <p:sp>
        <p:nvSpPr>
          <p:cNvPr id="40" name="Rectangle 11"/>
          <p:cNvSpPr>
            <a:spLocks noGrp="1"/>
          </p:cNvSpPr>
          <p:nvPr>
            <p:ph type="body" sz="quarter" idx="38" hasCustomPrompt="1"/>
          </p:nvPr>
        </p:nvSpPr>
        <p:spPr>
          <a:xfrm>
            <a:off x="4876800" y="5638800"/>
            <a:ext cx="1828800" cy="152400"/>
          </a:xfrm>
        </p:spPr>
        <p:txBody>
          <a:bodyPr anchor="ctr">
            <a:noAutofit/>
          </a:bodyPr>
          <a:lstStyle>
            <a:lvl1pPr algn="ctr" eaLnBrk="1" latinLnBrk="0" hangingPunct="1">
              <a:defRPr kumimoji="0" sz="800" i="1"/>
            </a:lvl1pPr>
            <a:extLst/>
          </a:lstStyle>
          <a:p>
            <a:pPr lvl="0"/>
            <a:r>
              <a:rPr kumimoji="0" lang="en-US" dirty="0"/>
              <a:t>Date</a:t>
            </a:r>
          </a:p>
        </p:txBody>
      </p:sp>
      <p:sp>
        <p:nvSpPr>
          <p:cNvPr id="38" name="Rectangle 11"/>
          <p:cNvSpPr>
            <a:spLocks noGrp="1"/>
          </p:cNvSpPr>
          <p:nvPr>
            <p:ph type="body" sz="quarter" idx="23" hasCustomPrompt="1"/>
          </p:nvPr>
        </p:nvSpPr>
        <p:spPr>
          <a:xfrm>
            <a:off x="7721600" y="3200400"/>
            <a:ext cx="1828800" cy="152400"/>
          </a:xfrm>
        </p:spPr>
        <p:txBody>
          <a:bodyPr anchor="ctr">
            <a:noAutofit/>
          </a:bodyPr>
          <a:lstStyle>
            <a:lvl1pPr algn="ctr" eaLnBrk="1" latinLnBrk="0" hangingPunct="1">
              <a:defRPr kumimoji="0" sz="800" i="1"/>
            </a:lvl1pPr>
            <a:extLst/>
          </a:lstStyle>
          <a:p>
            <a:pPr lvl="0"/>
            <a:r>
              <a:rPr kumimoji="0" lang="en-US" dirty="0"/>
              <a:t>Date</a:t>
            </a:r>
          </a:p>
        </p:txBody>
      </p:sp>
      <p:sp>
        <p:nvSpPr>
          <p:cNvPr id="33" name="Rectangle 11"/>
          <p:cNvSpPr>
            <a:spLocks noGrp="1"/>
          </p:cNvSpPr>
          <p:nvPr>
            <p:ph type="body" sz="quarter" idx="39" hasCustomPrompt="1"/>
          </p:nvPr>
        </p:nvSpPr>
        <p:spPr>
          <a:xfrm>
            <a:off x="7721600" y="5638800"/>
            <a:ext cx="1828800" cy="152400"/>
          </a:xfrm>
        </p:spPr>
        <p:txBody>
          <a:bodyPr anchor="ctr">
            <a:noAutofit/>
          </a:bodyPr>
          <a:lstStyle>
            <a:lvl1pPr algn="ctr" eaLnBrk="1" latinLnBrk="0" hangingPunct="1">
              <a:defRPr kumimoji="0" sz="800" i="1"/>
            </a:lvl1pPr>
            <a:extLst/>
          </a:lstStyle>
          <a:p>
            <a:pPr lvl="0"/>
            <a:r>
              <a:rPr kumimoji="0" lang="en-US" dirty="0"/>
              <a:t>Date</a:t>
            </a:r>
          </a:p>
        </p:txBody>
      </p:sp>
      <p:sp>
        <p:nvSpPr>
          <p:cNvPr id="5" name="Rectangle 14"/>
          <p:cNvSpPr>
            <a:spLocks noGrp="1"/>
          </p:cNvSpPr>
          <p:nvPr>
            <p:ph type="body" sz="quarter" idx="16" hasCustomPrompt="1"/>
          </p:nvPr>
        </p:nvSpPr>
        <p:spPr>
          <a:xfrm>
            <a:off x="2032000" y="2286000"/>
            <a:ext cx="1828800" cy="609600"/>
          </a:xfrm>
        </p:spPr>
        <p:txBody>
          <a:bodyPr anchor="ctr"/>
          <a:lstStyle>
            <a:lvl1pPr algn="ctr" eaLnBrk="1" latinLnBrk="0" hangingPunct="1">
              <a:defRPr kumimoji="0" sz="800"/>
            </a:lvl1pPr>
            <a:extLst/>
          </a:lstStyle>
          <a:p>
            <a:pPr lvl="0"/>
            <a:r>
              <a:rPr kumimoji="0" lang="en-US" dirty="0"/>
              <a:t>Description</a:t>
            </a:r>
          </a:p>
        </p:txBody>
      </p:sp>
      <p:sp>
        <p:nvSpPr>
          <p:cNvPr id="56" name="Rectangle 14"/>
          <p:cNvSpPr>
            <a:spLocks noGrp="1"/>
          </p:cNvSpPr>
          <p:nvPr>
            <p:ph type="body" sz="quarter" idx="41" hasCustomPrompt="1"/>
          </p:nvPr>
        </p:nvSpPr>
        <p:spPr>
          <a:xfrm>
            <a:off x="2032000" y="4724400"/>
            <a:ext cx="1828800" cy="609600"/>
          </a:xfrm>
        </p:spPr>
        <p:txBody>
          <a:bodyPr anchor="ctr"/>
          <a:lstStyle>
            <a:lvl1pPr algn="ctr" eaLnBrk="1" latinLnBrk="0" hangingPunct="1">
              <a:defRPr kumimoji="0" sz="800"/>
            </a:lvl1pPr>
            <a:extLst/>
          </a:lstStyle>
          <a:p>
            <a:pPr lvl="0"/>
            <a:r>
              <a:rPr kumimoji="0" lang="en-US" dirty="0"/>
              <a:t>Description</a:t>
            </a:r>
          </a:p>
        </p:txBody>
      </p:sp>
      <p:sp>
        <p:nvSpPr>
          <p:cNvPr id="62" name="Rectangle 14"/>
          <p:cNvSpPr>
            <a:spLocks noGrp="1"/>
          </p:cNvSpPr>
          <p:nvPr>
            <p:ph type="body" sz="quarter" idx="20" hasCustomPrompt="1"/>
          </p:nvPr>
        </p:nvSpPr>
        <p:spPr>
          <a:xfrm>
            <a:off x="4876800" y="2286000"/>
            <a:ext cx="1828800" cy="609600"/>
          </a:xfrm>
        </p:spPr>
        <p:txBody>
          <a:bodyPr anchor="ctr"/>
          <a:lstStyle>
            <a:lvl1pPr algn="ctr" eaLnBrk="1" latinLnBrk="0" hangingPunct="1">
              <a:defRPr kumimoji="0" sz="800"/>
            </a:lvl1pPr>
            <a:extLst/>
          </a:lstStyle>
          <a:p>
            <a:pPr lvl="0"/>
            <a:r>
              <a:rPr kumimoji="0" lang="en-US" dirty="0"/>
              <a:t>Description</a:t>
            </a:r>
          </a:p>
        </p:txBody>
      </p:sp>
      <p:sp>
        <p:nvSpPr>
          <p:cNvPr id="37" name="Rectangle 14"/>
          <p:cNvSpPr>
            <a:spLocks noGrp="1"/>
          </p:cNvSpPr>
          <p:nvPr>
            <p:ph type="body" sz="quarter" idx="42" hasCustomPrompt="1"/>
          </p:nvPr>
        </p:nvSpPr>
        <p:spPr>
          <a:xfrm>
            <a:off x="4876800" y="4724400"/>
            <a:ext cx="1828800" cy="609600"/>
          </a:xfrm>
        </p:spPr>
        <p:txBody>
          <a:bodyPr anchor="ctr"/>
          <a:lstStyle>
            <a:lvl1pPr algn="ctr" eaLnBrk="1" latinLnBrk="0" hangingPunct="1">
              <a:defRPr kumimoji="0" sz="800"/>
            </a:lvl1pPr>
            <a:extLst/>
          </a:lstStyle>
          <a:p>
            <a:pPr lvl="0"/>
            <a:r>
              <a:rPr kumimoji="0" lang="en-US" dirty="0"/>
              <a:t>Description</a:t>
            </a:r>
          </a:p>
        </p:txBody>
      </p:sp>
      <p:sp>
        <p:nvSpPr>
          <p:cNvPr id="41" name="Rectangle 14"/>
          <p:cNvSpPr>
            <a:spLocks noGrp="1"/>
          </p:cNvSpPr>
          <p:nvPr>
            <p:ph type="body" sz="quarter" idx="24" hasCustomPrompt="1"/>
          </p:nvPr>
        </p:nvSpPr>
        <p:spPr>
          <a:xfrm>
            <a:off x="7721600" y="2286000"/>
            <a:ext cx="1828800" cy="609600"/>
          </a:xfrm>
        </p:spPr>
        <p:txBody>
          <a:bodyPr anchor="ctr"/>
          <a:lstStyle>
            <a:lvl1pPr algn="ctr" eaLnBrk="1" latinLnBrk="0" hangingPunct="1">
              <a:defRPr kumimoji="0" sz="800"/>
            </a:lvl1pPr>
            <a:extLst/>
          </a:lstStyle>
          <a:p>
            <a:pPr lvl="0"/>
            <a:r>
              <a:rPr kumimoji="0" lang="en-US" dirty="0"/>
              <a:t>Description</a:t>
            </a:r>
          </a:p>
        </p:txBody>
      </p:sp>
      <p:sp>
        <p:nvSpPr>
          <p:cNvPr id="52" name="Rectangle 14"/>
          <p:cNvSpPr>
            <a:spLocks noGrp="1"/>
          </p:cNvSpPr>
          <p:nvPr>
            <p:ph type="body" sz="quarter" idx="43" hasCustomPrompt="1"/>
          </p:nvPr>
        </p:nvSpPr>
        <p:spPr>
          <a:xfrm>
            <a:off x="7721600" y="4724400"/>
            <a:ext cx="1828800" cy="609600"/>
          </a:xfrm>
        </p:spPr>
        <p:txBody>
          <a:bodyPr anchor="ctr"/>
          <a:lstStyle>
            <a:lvl1pPr algn="ctr" eaLnBrk="1" latinLnBrk="0" hangingPunct="1">
              <a:defRPr kumimoji="0" sz="800"/>
            </a:lvl1pPr>
            <a:extLst/>
          </a:lstStyle>
          <a:p>
            <a:pPr lvl="0"/>
            <a:r>
              <a:rPr kumimoji="0" lang="en-US" dirty="0"/>
              <a:t>Description</a:t>
            </a:r>
          </a:p>
        </p:txBody>
      </p:sp>
      <p:sp>
        <p:nvSpPr>
          <p:cNvPr id="39" name="Rectangle 51"/>
          <p:cNvSpPr>
            <a:spLocks noGrp="1"/>
          </p:cNvSpPr>
          <p:nvPr>
            <p:ph type="body" sz="quarter" idx="46"/>
          </p:nvPr>
        </p:nvSpPr>
        <p:spPr>
          <a:xfrm>
            <a:off x="406400" y="381000"/>
            <a:ext cx="10769600" cy="838200"/>
          </a:xfrm>
        </p:spPr>
        <p:txBody>
          <a:bodyPr/>
          <a:lstStyle>
            <a:lvl1pPr eaLnBrk="1" latinLnBrk="0" hangingPunct="1">
              <a:defRPr kumimoji="0" sz="1200"/>
            </a:lvl1pPr>
            <a:extLst/>
          </a:lstStyle>
          <a:p>
            <a:pPr lvl="0" eaLnBrk="1" latinLnBrk="1" hangingPunct="1"/>
            <a:r>
              <a:rPr lang="en-US"/>
              <a:t>Click to edit Master text styles</a:t>
            </a:r>
          </a:p>
        </p:txBody>
      </p:sp>
      <p:sp>
        <p:nvSpPr>
          <p:cNvPr id="42" name="Rectangle 42"/>
          <p:cNvSpPr>
            <a:spLocks noGrp="1"/>
          </p:cNvSpPr>
          <p:nvPr>
            <p:ph type="dt" sz="half" idx="47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43" name="Rectangle 43"/>
          <p:cNvSpPr>
            <a:spLocks noGrp="1"/>
          </p:cNvSpPr>
          <p:nvPr>
            <p:ph type="sldNum" sz="quarter" idx="48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45" name="Rectangle 45"/>
          <p:cNvSpPr>
            <a:spLocks noGrp="1"/>
          </p:cNvSpPr>
          <p:nvPr>
            <p:ph type="ftr" sz="quarter" idx="49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0521964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-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11430000" cy="671736"/>
          </a:xfrm>
          <a:solidFill>
            <a:schemeClr val="accent6">
              <a:shade val="75000"/>
            </a:schemeClr>
          </a:solidFill>
        </p:spPr>
        <p:txBody>
          <a:bodyPr>
            <a:noAutofit/>
          </a:bodyPr>
          <a:lstStyle>
            <a:lvl1pPr eaLnBrk="1" latinLnBrk="0" hangingPunct="1">
              <a:defRPr kumimoji="0" sz="320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1" name="Rectangle 11"/>
          <p:cNvSpPr>
            <a:spLocks noGrp="1"/>
          </p:cNvSpPr>
          <p:nvPr>
            <p:ph sz="quarter" idx="15"/>
          </p:nvPr>
        </p:nvSpPr>
        <p:spPr>
          <a:xfrm>
            <a:off x="406399" y="1124744"/>
            <a:ext cx="11429999" cy="5112568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1" hangingPunct="1"/>
            <a:r>
              <a:rPr lang="en-US" dirty="0"/>
              <a:t>Click to edit Master text styles</a:t>
            </a:r>
          </a:p>
          <a:p>
            <a:pPr lvl="1" eaLnBrk="1" latinLnBrk="1" hangingPunct="1"/>
            <a:r>
              <a:rPr lang="en-US" dirty="0"/>
              <a:t>Second level</a:t>
            </a:r>
          </a:p>
          <a:p>
            <a:pPr lvl="2" eaLnBrk="1" latinLnBrk="1" hangingPunct="1"/>
            <a:r>
              <a:rPr lang="en-US" dirty="0"/>
              <a:t>Third level</a:t>
            </a:r>
          </a:p>
          <a:p>
            <a:pPr lvl="3" eaLnBrk="1" latinLnBrk="1" hangingPunct="1"/>
            <a:r>
              <a:rPr lang="en-US" dirty="0"/>
              <a:t>Fourth level</a:t>
            </a:r>
          </a:p>
          <a:p>
            <a:pPr lvl="4" eaLnBrk="1" latinLnBrk="1" hangingPunct="1"/>
            <a:r>
              <a:rPr lang="en-US" dirty="0"/>
              <a:t>Fifth level</a:t>
            </a:r>
            <a:endParaRPr dirty="0"/>
          </a:p>
        </p:txBody>
      </p:sp>
      <p:sp>
        <p:nvSpPr>
          <p:cNvPr id="10" name="Rectangle 10"/>
          <p:cNvSpPr>
            <a:spLocks noGrp="1"/>
          </p:cNvSpPr>
          <p:nvPr>
            <p:ph type="sldNum" sz="quarter" idx="17"/>
          </p:nvPr>
        </p:nvSpPr>
        <p:spPr>
          <a:xfrm>
            <a:off x="10515600" y="6477000"/>
            <a:ext cx="1320800" cy="304800"/>
          </a:xfrm>
        </p:spPr>
        <p:txBody>
          <a:bodyPr/>
          <a:lstStyle>
            <a:lvl1pPr>
              <a:defRPr sz="1200" b="1"/>
            </a:lvl1pPr>
            <a:extLst/>
          </a:lstStyle>
          <a:p>
            <a:fld id="{256D3EEF-DE4E-429D-8EC4-DDC531AFF58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9">
            <a:extLst>
              <a:ext uri="{FF2B5EF4-FFF2-40B4-BE49-F238E27FC236}">
                <a16:creationId xmlns:a16="http://schemas.microsoft.com/office/drawing/2014/main" id="{1B0E59A4-16AC-4FB3-97C8-BC344E503F9D}"/>
              </a:ext>
            </a:extLst>
          </p:cNvPr>
          <p:cNvSpPr txBox="1">
            <a:spLocks/>
          </p:cNvSpPr>
          <p:nvPr userDrawn="1"/>
        </p:nvSpPr>
        <p:spPr>
          <a:xfrm>
            <a:off x="3846443" y="6309320"/>
            <a:ext cx="4611757" cy="475793"/>
          </a:xfrm>
          <a:prstGeom prst="rect">
            <a:avLst/>
          </a:prstGeom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000" kern="1200">
                <a:solidFill>
                  <a:sysClr val="windowText" lastClr="000000"/>
                </a:solidFill>
                <a:latin typeface="Century" panose="02040604050505020304" pitchFamily="18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100" dirty="0">
                <a:latin typeface="Calibri" panose="020F0502020204030204" pitchFamily="34" charset="0"/>
                <a:cs typeface="Calibri" panose="020F0502020204030204" pitchFamily="34" charset="0"/>
              </a:rPr>
              <a:t>        Clinical Coding Education		   eHealth Education </a:t>
            </a:r>
          </a:p>
        </p:txBody>
      </p:sp>
      <p:pic>
        <p:nvPicPr>
          <p:cNvPr id="15" name="Picture 14" descr="Logo, icon, company name&#10;&#10;Description automatically generated">
            <a:extLst>
              <a:ext uri="{FF2B5EF4-FFF2-40B4-BE49-F238E27FC236}">
                <a16:creationId xmlns:a16="http://schemas.microsoft.com/office/drawing/2014/main" id="{8FF09510-EFAE-445D-99BD-5A88B175E99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600" y="6326995"/>
            <a:ext cx="437207" cy="454806"/>
          </a:xfrm>
          <a:prstGeom prst="rect">
            <a:avLst/>
          </a:prstGeom>
        </p:spPr>
      </p:pic>
      <p:pic>
        <p:nvPicPr>
          <p:cNvPr id="6" name="Picture 5" descr="Logo&#10;&#10;Description automatically generated">
            <a:extLst>
              <a:ext uri="{FF2B5EF4-FFF2-40B4-BE49-F238E27FC236}">
                <a16:creationId xmlns:a16="http://schemas.microsoft.com/office/drawing/2014/main" id="{D57A44C0-52AC-4F96-8F0E-0D34863F8EA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4922" y="6235143"/>
            <a:ext cx="553278" cy="553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1963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4038600"/>
            <a:ext cx="12192000" cy="609600"/>
          </a:xfrm>
          <a:prstGeom prst="rect">
            <a:avLst/>
          </a:prstGeom>
          <a:solidFill>
            <a:schemeClr val="accent6">
              <a:shade val="75000"/>
            </a:schemeClr>
          </a:solidFill>
          <a:ln w="25400" cap="rnd" cmpd="sng" algn="ctr">
            <a:noFill/>
            <a:prstDash val="solid"/>
          </a:ln>
          <a:effectLst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304800" y="4114800"/>
            <a:ext cx="11651974" cy="533400"/>
          </a:xfrm>
          <a:prstGeom prst="rect">
            <a:avLst/>
          </a:prstGeom>
          <a:noFill/>
        </p:spPr>
        <p:txBody>
          <a:bodyPr vert="horz"/>
          <a:lstStyle>
            <a:lvl1pPr algn="l" eaLnBrk="1" latinLnBrk="0" hangingPunct="1">
              <a:defRPr kumimoji="0" sz="2000" b="0" cap="all" spc="150" baseline="0">
                <a:solidFill>
                  <a:schemeClr val="bg1"/>
                </a:solidFill>
              </a:defRPr>
            </a:lvl1pPr>
            <a:extLst/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3" name="Rectangle 3"/>
          <p:cNvSpPr>
            <a:spLocks noGrp="1"/>
          </p:cNvSpPr>
          <p:nvPr>
            <p:ph type="dt" sz="half" idx="10"/>
          </p:nvPr>
        </p:nvSpPr>
        <p:spPr>
          <a:xfrm>
            <a:off x="304800" y="6477000"/>
            <a:ext cx="2133600" cy="304800"/>
          </a:xfrm>
          <a:prstGeom prst="rect">
            <a:avLst/>
          </a:prstGeom>
        </p:spPr>
        <p:txBody>
          <a:bodyPr anchor="ctr"/>
          <a:lstStyle>
            <a:lvl1pPr algn="l" eaLnBrk="1" latinLnBrk="0" hangingPunct="1">
              <a:defRPr kumimoji="0">
                <a:solidFill>
                  <a:srgbClr val="A0A0A0"/>
                </a:solidFill>
              </a:defRPr>
            </a:lvl1pPr>
            <a:extLst/>
          </a:lstStyle>
          <a:p>
            <a:endParaRPr kumimoji="0" lang="en-US" dirty="0"/>
          </a:p>
        </p:txBody>
      </p:sp>
      <p:sp>
        <p:nvSpPr>
          <p:cNvPr id="4" name="Rectangle 4"/>
          <p:cNvSpPr>
            <a:spLocks noGrp="1"/>
          </p:cNvSpPr>
          <p:nvPr>
            <p:ph type="ftr" sz="quarter" idx="11"/>
          </p:nvPr>
        </p:nvSpPr>
        <p:spPr>
          <a:xfrm>
            <a:off x="3023659" y="6477000"/>
            <a:ext cx="4978400" cy="304800"/>
          </a:xfrm>
          <a:prstGeom prst="rect">
            <a:avLst/>
          </a:prstGeom>
        </p:spPr>
        <p:txBody>
          <a:bodyPr/>
          <a:lstStyle>
            <a:lvl1pPr eaLnBrk="1" latinLnBrk="0" hangingPunct="1">
              <a:defRPr kumimoji="0">
                <a:solidFill>
                  <a:schemeClr val="bg1"/>
                </a:solidFill>
              </a:defRPr>
            </a:lvl1pPr>
            <a:extLst/>
          </a:lstStyle>
          <a:p>
            <a:r>
              <a:rPr kumimoji="0" lang="en-US">
                <a:solidFill>
                  <a:schemeClr val="bg1"/>
                </a:solidFill>
              </a:rPr>
              <a:t>Clinical Coding Education    clinicalcodingeducation.com</a:t>
            </a:r>
            <a:endParaRPr kumimoji="0" lang="en-US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>
          <a:xfrm>
            <a:off x="8052859" y="6477000"/>
            <a:ext cx="1361440" cy="304800"/>
          </a:xfrm>
        </p:spPr>
        <p:txBody>
          <a:bodyPr anchor="ctr"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0" y="4645880"/>
            <a:ext cx="12192000" cy="27432"/>
          </a:xfrm>
          <a:prstGeom prst="rect">
            <a:avLst/>
          </a:prstGeom>
          <a:solidFill>
            <a:schemeClr val="accent4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</p:spTree>
    <p:extLst>
      <p:ext uri="{BB962C8B-B14F-4D97-AF65-F5344CB8AC3E}">
        <p14:creationId xmlns:p14="http://schemas.microsoft.com/office/powerpoint/2010/main" val="1078924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eading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0999"/>
            <a:ext cx="11356028" cy="503583"/>
          </a:xfrm>
          <a:solidFill>
            <a:schemeClr val="accent6">
              <a:shade val="75000"/>
            </a:schemeClr>
          </a:solidFill>
        </p:spPr>
        <p:txBody>
          <a:bodyPr>
            <a:normAutofit/>
          </a:bodyPr>
          <a:lstStyle>
            <a:lvl1pPr eaLnBrk="1" latinLnBrk="0" hangingPunct="1">
              <a:defRPr kumimoji="0" sz="240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8" name="Rectangle 8"/>
          <p:cNvSpPr>
            <a:spLocks noGrp="1"/>
          </p:cNvSpPr>
          <p:nvPr>
            <p:ph type="sldNum" sz="quarter" idx="15"/>
          </p:nvPr>
        </p:nvSpPr>
        <p:spPr>
          <a:xfrm>
            <a:off x="10441628" y="6477000"/>
            <a:ext cx="1320800" cy="304800"/>
          </a:xfrm>
        </p:spPr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9" name="Rectangle 9"/>
          <p:cNvSpPr>
            <a:spLocks noGrp="1"/>
          </p:cNvSpPr>
          <p:nvPr>
            <p:ph type="ftr" sz="quarter" idx="16"/>
          </p:nvPr>
        </p:nvSpPr>
        <p:spPr>
          <a:xfrm>
            <a:off x="5246643" y="6480313"/>
            <a:ext cx="2177887" cy="304800"/>
          </a:xfrm>
          <a:prstGeom prst="rect">
            <a:avLst/>
          </a:prstGeom>
        </p:spPr>
        <p:txBody>
          <a:bodyPr/>
          <a:lstStyle>
            <a:lvl1pPr>
              <a:defRPr>
                <a:latin typeface="Century" panose="02040604050505020304" pitchFamily="18" charset="0"/>
              </a:defRPr>
            </a:lvl1pPr>
          </a:lstStyle>
          <a:p>
            <a:pPr algn="l"/>
            <a:r>
              <a:rPr lang="en-US"/>
              <a:t>Clinical Coding Education    clinicalcodingeducation.com</a:t>
            </a:r>
            <a:endParaRPr lang="en-US" dirty="0"/>
          </a:p>
        </p:txBody>
      </p:sp>
      <p:pic>
        <p:nvPicPr>
          <p:cNvPr id="10" name="Picture 9" descr="Logo, icon, company name&#10;&#10;Description automatically generated">
            <a:extLst>
              <a:ext uri="{FF2B5EF4-FFF2-40B4-BE49-F238E27FC236}">
                <a16:creationId xmlns:a16="http://schemas.microsoft.com/office/drawing/2014/main" id="{FE2C6770-0805-4D08-9441-02D71F7E708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6276" y="6515097"/>
            <a:ext cx="219759" cy="228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5181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-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31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9" name="Rectangle 11"/>
          <p:cNvSpPr>
            <a:spLocks noGrp="1"/>
          </p:cNvSpPr>
          <p:nvPr>
            <p:ph sz="quarter" idx="15"/>
          </p:nvPr>
        </p:nvSpPr>
        <p:spPr>
          <a:xfrm>
            <a:off x="406400" y="609600"/>
            <a:ext cx="5283200" cy="5638800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4" name="Rectangle 8"/>
          <p:cNvSpPr>
            <a:spLocks noGrp="1"/>
          </p:cNvSpPr>
          <p:nvPr>
            <p:ph type="body" sz="quarter" idx="16" hasCustomPrompt="1"/>
          </p:nvPr>
        </p:nvSpPr>
        <p:spPr>
          <a:xfrm>
            <a:off x="5888736" y="381000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5" name="Rectangle 11"/>
          <p:cNvSpPr>
            <a:spLocks noGrp="1"/>
          </p:cNvSpPr>
          <p:nvPr>
            <p:ph sz="quarter" idx="17"/>
          </p:nvPr>
        </p:nvSpPr>
        <p:spPr>
          <a:xfrm>
            <a:off x="5888736" y="609600"/>
            <a:ext cx="5283200" cy="5638800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3" name="Rectangle 13"/>
          <p:cNvSpPr>
            <a:spLocks noGrp="1"/>
          </p:cNvSpPr>
          <p:nvPr>
            <p:ph type="dt" sz="half" idx="18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16" name="Rectangle 16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17" name="Rectangle 17"/>
          <p:cNvSpPr>
            <a:spLocks noGrp="1"/>
          </p:cNvSpPr>
          <p:nvPr>
            <p:ph type="ftr" sz="quarter" idx="20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7718432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-Up: 2 left, 1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9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18" name="Rectangle 11"/>
          <p:cNvSpPr>
            <a:spLocks noGrp="1"/>
          </p:cNvSpPr>
          <p:nvPr>
            <p:ph sz="quarter" idx="15"/>
          </p:nvPr>
        </p:nvSpPr>
        <p:spPr>
          <a:xfrm>
            <a:off x="406400" y="609600"/>
            <a:ext cx="5283200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5" name="Rectangle 8"/>
          <p:cNvSpPr>
            <a:spLocks noGrp="1"/>
          </p:cNvSpPr>
          <p:nvPr>
            <p:ph type="body" sz="quarter" idx="16" hasCustomPrompt="1"/>
          </p:nvPr>
        </p:nvSpPr>
        <p:spPr>
          <a:xfrm>
            <a:off x="4023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17" name="Rectangle 11"/>
          <p:cNvSpPr>
            <a:spLocks noGrp="1"/>
          </p:cNvSpPr>
          <p:nvPr>
            <p:ph sz="quarter" idx="17"/>
          </p:nvPr>
        </p:nvSpPr>
        <p:spPr>
          <a:xfrm>
            <a:off x="4023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0" name="Rectangle 8"/>
          <p:cNvSpPr>
            <a:spLocks noGrp="1"/>
          </p:cNvSpPr>
          <p:nvPr>
            <p:ph type="body" sz="quarter" idx="18" hasCustomPrompt="1"/>
          </p:nvPr>
        </p:nvSpPr>
        <p:spPr>
          <a:xfrm>
            <a:off x="5888736" y="381000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21" name="Rectangle 11"/>
          <p:cNvSpPr>
            <a:spLocks noGrp="1"/>
          </p:cNvSpPr>
          <p:nvPr>
            <p:ph sz="quarter" idx="19"/>
          </p:nvPr>
        </p:nvSpPr>
        <p:spPr>
          <a:xfrm>
            <a:off x="5888736" y="609600"/>
            <a:ext cx="5283200" cy="5638800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3" name="Rectangle 13"/>
          <p:cNvSpPr>
            <a:spLocks noGrp="1"/>
          </p:cNvSpPr>
          <p:nvPr>
            <p:ph type="dt" sz="half" idx="20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19" name="Rectangle 19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22" name="Rectangle 22"/>
          <p:cNvSpPr>
            <a:spLocks noGrp="1"/>
          </p:cNvSpPr>
          <p:nvPr>
            <p:ph type="ftr" sz="quarter" idx="22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793441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-Up: 1 Left, 2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13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4" name="Rectangle 11"/>
          <p:cNvSpPr>
            <a:spLocks noGrp="1"/>
          </p:cNvSpPr>
          <p:nvPr>
            <p:ph sz="quarter" idx="15"/>
          </p:nvPr>
        </p:nvSpPr>
        <p:spPr>
          <a:xfrm>
            <a:off x="406400" y="609600"/>
            <a:ext cx="5283200" cy="5638800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6" name="Rectangle 8"/>
          <p:cNvSpPr>
            <a:spLocks noGrp="1"/>
          </p:cNvSpPr>
          <p:nvPr>
            <p:ph type="body" sz="quarter" idx="16" hasCustomPrompt="1"/>
          </p:nvPr>
        </p:nvSpPr>
        <p:spPr>
          <a:xfrm>
            <a:off x="58928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17" name="Rectangle 11"/>
          <p:cNvSpPr>
            <a:spLocks noGrp="1"/>
          </p:cNvSpPr>
          <p:nvPr>
            <p:ph sz="quarter" idx="17"/>
          </p:nvPr>
        </p:nvSpPr>
        <p:spPr>
          <a:xfrm>
            <a:off x="5892800" y="609600"/>
            <a:ext cx="5283200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9" name="Rectangle 8"/>
          <p:cNvSpPr>
            <a:spLocks noGrp="1"/>
          </p:cNvSpPr>
          <p:nvPr>
            <p:ph type="body" sz="quarter" idx="18" hasCustomPrompt="1"/>
          </p:nvPr>
        </p:nvSpPr>
        <p:spPr>
          <a:xfrm>
            <a:off x="58887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20" name="Rectangle 11"/>
          <p:cNvSpPr>
            <a:spLocks noGrp="1"/>
          </p:cNvSpPr>
          <p:nvPr>
            <p:ph sz="quarter" idx="19"/>
          </p:nvPr>
        </p:nvSpPr>
        <p:spPr>
          <a:xfrm>
            <a:off x="58887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1" name="Rectangle 21"/>
          <p:cNvSpPr>
            <a:spLocks noGrp="1"/>
          </p:cNvSpPr>
          <p:nvPr>
            <p:ph type="dt" sz="half" idx="20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22" name="Rectangle 22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23" name="Rectangle 23"/>
          <p:cNvSpPr>
            <a:spLocks noGrp="1"/>
          </p:cNvSpPr>
          <p:nvPr>
            <p:ph type="ftr" sz="quarter" idx="22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494796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-Up: 1 Top, 2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13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107696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5" name="Rectangle 11"/>
          <p:cNvSpPr>
            <a:spLocks noGrp="1"/>
          </p:cNvSpPr>
          <p:nvPr>
            <p:ph sz="quarter" idx="15"/>
          </p:nvPr>
        </p:nvSpPr>
        <p:spPr>
          <a:xfrm>
            <a:off x="402336" y="609600"/>
            <a:ext cx="10765536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7" name="Rectangle 8"/>
          <p:cNvSpPr>
            <a:spLocks noGrp="1"/>
          </p:cNvSpPr>
          <p:nvPr>
            <p:ph type="body" sz="quarter" idx="16" hasCustomPrompt="1"/>
          </p:nvPr>
        </p:nvSpPr>
        <p:spPr>
          <a:xfrm>
            <a:off x="4023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18" name="Rectangle 11"/>
          <p:cNvSpPr>
            <a:spLocks noGrp="1"/>
          </p:cNvSpPr>
          <p:nvPr>
            <p:ph sz="quarter" idx="17"/>
          </p:nvPr>
        </p:nvSpPr>
        <p:spPr>
          <a:xfrm>
            <a:off x="4023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1" name="Rectangle 8"/>
          <p:cNvSpPr>
            <a:spLocks noGrp="1"/>
          </p:cNvSpPr>
          <p:nvPr>
            <p:ph type="body" sz="quarter" idx="20" hasCustomPrompt="1"/>
          </p:nvPr>
        </p:nvSpPr>
        <p:spPr>
          <a:xfrm>
            <a:off x="58887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23" name="Rectangle 11"/>
          <p:cNvSpPr>
            <a:spLocks noGrp="1"/>
          </p:cNvSpPr>
          <p:nvPr>
            <p:ph sz="quarter" idx="21"/>
          </p:nvPr>
        </p:nvSpPr>
        <p:spPr>
          <a:xfrm>
            <a:off x="58887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9" name="Rectangle 19"/>
          <p:cNvSpPr>
            <a:spLocks noGrp="1"/>
          </p:cNvSpPr>
          <p:nvPr>
            <p:ph type="dt" sz="half" idx="22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20" name="Rectangle 20"/>
          <p:cNvSpPr>
            <a:spLocks noGrp="1"/>
          </p:cNvSpPr>
          <p:nvPr>
            <p:ph type="sldNum" sz="quarter" idx="23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22" name="Rectangle 22"/>
          <p:cNvSpPr>
            <a:spLocks noGrp="1"/>
          </p:cNvSpPr>
          <p:nvPr>
            <p:ph type="ftr" sz="quarter" idx="24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89736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-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16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17" name="Rectangle 11"/>
          <p:cNvSpPr>
            <a:spLocks noGrp="1"/>
          </p:cNvSpPr>
          <p:nvPr>
            <p:ph sz="quarter" idx="15"/>
          </p:nvPr>
        </p:nvSpPr>
        <p:spPr>
          <a:xfrm>
            <a:off x="406400" y="609600"/>
            <a:ext cx="5283200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8" name="Rectangle 8"/>
          <p:cNvSpPr>
            <a:spLocks noGrp="1"/>
          </p:cNvSpPr>
          <p:nvPr>
            <p:ph type="body" sz="quarter" idx="16" hasCustomPrompt="1"/>
          </p:nvPr>
        </p:nvSpPr>
        <p:spPr>
          <a:xfrm>
            <a:off x="4023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20" name="Rectangle 11"/>
          <p:cNvSpPr>
            <a:spLocks noGrp="1"/>
          </p:cNvSpPr>
          <p:nvPr>
            <p:ph sz="quarter" idx="17"/>
          </p:nvPr>
        </p:nvSpPr>
        <p:spPr>
          <a:xfrm>
            <a:off x="4023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1" name="Rectangle 8"/>
          <p:cNvSpPr>
            <a:spLocks noGrp="1"/>
          </p:cNvSpPr>
          <p:nvPr>
            <p:ph type="body" sz="quarter" idx="18" hasCustomPrompt="1"/>
          </p:nvPr>
        </p:nvSpPr>
        <p:spPr>
          <a:xfrm>
            <a:off x="58928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24" name="Rectangle 11"/>
          <p:cNvSpPr>
            <a:spLocks noGrp="1"/>
          </p:cNvSpPr>
          <p:nvPr>
            <p:ph sz="quarter" idx="19"/>
          </p:nvPr>
        </p:nvSpPr>
        <p:spPr>
          <a:xfrm>
            <a:off x="5892800" y="609600"/>
            <a:ext cx="5283200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5" name="Rectangle 8"/>
          <p:cNvSpPr>
            <a:spLocks noGrp="1"/>
          </p:cNvSpPr>
          <p:nvPr>
            <p:ph type="body" sz="quarter" idx="20" hasCustomPrompt="1"/>
          </p:nvPr>
        </p:nvSpPr>
        <p:spPr>
          <a:xfrm>
            <a:off x="58887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26" name="Rectangle 11"/>
          <p:cNvSpPr>
            <a:spLocks noGrp="1"/>
          </p:cNvSpPr>
          <p:nvPr>
            <p:ph sz="quarter" idx="21"/>
          </p:nvPr>
        </p:nvSpPr>
        <p:spPr>
          <a:xfrm>
            <a:off x="58887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3" name="Rectangle 23"/>
          <p:cNvSpPr>
            <a:spLocks noGrp="1"/>
          </p:cNvSpPr>
          <p:nvPr>
            <p:ph type="dt" sz="half" idx="22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27" name="Rectangle 27"/>
          <p:cNvSpPr>
            <a:spLocks noGrp="1"/>
          </p:cNvSpPr>
          <p:nvPr>
            <p:ph type="sldNum" sz="quarter" idx="23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28" name="Rectangle 28"/>
          <p:cNvSpPr>
            <a:spLocks noGrp="1"/>
          </p:cNvSpPr>
          <p:nvPr>
            <p:ph type="ftr" sz="quarter" idx="24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826654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0"/>
          <p:cNvSpPr/>
          <p:nvPr/>
        </p:nvSpPr>
        <p:spPr>
          <a:xfrm>
            <a:off x="11480800" y="0"/>
            <a:ext cx="711200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>
          <a:xfrm>
            <a:off x="406400" y="1222512"/>
            <a:ext cx="10769600" cy="5025887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1" hangingPunct="1"/>
            <a:r>
              <a:rPr kumimoji="0" lang="en-US" dirty="0"/>
              <a:t>Click to edit Master text styles</a:t>
            </a:r>
          </a:p>
          <a:p>
            <a:pPr lvl="1" eaLnBrk="1" latinLnBrk="1" hangingPunct="1"/>
            <a:r>
              <a:rPr kumimoji="0" lang="en-US" dirty="0"/>
              <a:t>Second level</a:t>
            </a:r>
          </a:p>
          <a:p>
            <a:pPr lvl="2" eaLnBrk="1" latinLnBrk="1" hangingPunct="1"/>
            <a:r>
              <a:rPr kumimoji="0" lang="en-US" dirty="0"/>
              <a:t>Third level</a:t>
            </a:r>
          </a:p>
          <a:p>
            <a:pPr lvl="3" eaLnBrk="1" latinLnBrk="1" hangingPunct="1"/>
            <a:r>
              <a:rPr kumimoji="0" lang="en-US" dirty="0"/>
              <a:t>Fourth level</a:t>
            </a:r>
          </a:p>
          <a:p>
            <a:pPr lvl="4" eaLnBrk="1" latinLnBrk="1" hangingPunct="1"/>
            <a:r>
              <a:rPr kumimoji="0" lang="en-US" dirty="0"/>
              <a:t>Fifth level</a:t>
            </a:r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4"/>
          </p:nvPr>
        </p:nvSpPr>
        <p:spPr>
          <a:xfrm>
            <a:off x="9855200" y="6492874"/>
            <a:ext cx="1320800" cy="304800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000"/>
            </a:lvl1pPr>
            <a:extLst/>
          </a:lstStyle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sz="1000" dirty="0"/>
          </a:p>
        </p:txBody>
      </p:sp>
      <p:sp>
        <p:nvSpPr>
          <p:cNvPr id="11" name="Rectangle 10"/>
          <p:cNvSpPr/>
          <p:nvPr/>
        </p:nvSpPr>
        <p:spPr>
          <a:xfrm>
            <a:off x="0" y="0"/>
            <a:ext cx="101600" cy="6858000"/>
          </a:xfrm>
          <a:prstGeom prst="rect">
            <a:avLst/>
          </a:prstGeom>
          <a:solidFill>
            <a:schemeClr val="accent4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5" name="Title Placeholder 4">
            <a:extLst>
              <a:ext uri="{FF2B5EF4-FFF2-40B4-BE49-F238E27FC236}">
                <a16:creationId xmlns:a16="http://schemas.microsoft.com/office/drawing/2014/main" id="{B02E7540-06D3-441A-ABA5-5C0420557F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6400" y="365126"/>
            <a:ext cx="10947400" cy="628786"/>
          </a:xfrm>
          <a:prstGeom prst="rect">
            <a:avLst/>
          </a:prstGeom>
          <a:solidFill>
            <a:srgbClr val="2073AE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15" name="Rectangle 9">
            <a:extLst>
              <a:ext uri="{FF2B5EF4-FFF2-40B4-BE49-F238E27FC236}">
                <a16:creationId xmlns:a16="http://schemas.microsoft.com/office/drawing/2014/main" id="{787C3AB6-A48E-4CE4-8C3E-07873280D7F0}"/>
              </a:ext>
            </a:extLst>
          </p:cNvPr>
          <p:cNvSpPr txBox="1">
            <a:spLocks/>
          </p:cNvSpPr>
          <p:nvPr userDrawn="1"/>
        </p:nvSpPr>
        <p:spPr>
          <a:xfrm>
            <a:off x="3812875" y="6476999"/>
            <a:ext cx="4456482" cy="304800"/>
          </a:xfrm>
          <a:prstGeom prst="rect">
            <a:avLst/>
          </a:prstGeom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000" kern="1200">
                <a:solidFill>
                  <a:sysClr val="windowText" lastClr="000000"/>
                </a:solidFill>
                <a:latin typeface="Century" panose="02040604050505020304" pitchFamily="18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200" b="0" i="1" dirty="0">
                <a:latin typeface="+mj-lt"/>
              </a:rPr>
              <a:t>    Clinical Coding Education                    eHealth Education </a:t>
            </a:r>
          </a:p>
        </p:txBody>
      </p:sp>
      <p:pic>
        <p:nvPicPr>
          <p:cNvPr id="16" name="Picture 15" descr="Logo, icon, company name&#10;&#10;Description automatically generated">
            <a:extLst>
              <a:ext uri="{FF2B5EF4-FFF2-40B4-BE49-F238E27FC236}">
                <a16:creationId xmlns:a16="http://schemas.microsoft.com/office/drawing/2014/main" id="{A787A683-F366-4BCD-ACA7-8EA80964CAB9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6380" y="6378571"/>
            <a:ext cx="422782" cy="439800"/>
          </a:xfrm>
          <a:prstGeom prst="rect">
            <a:avLst/>
          </a:prstGeom>
        </p:spPr>
      </p:pic>
      <p:pic>
        <p:nvPicPr>
          <p:cNvPr id="9" name="Picture 8" descr="Logo&#10;&#10;Description automatically generated">
            <a:extLst>
              <a:ext uri="{FF2B5EF4-FFF2-40B4-BE49-F238E27FC236}">
                <a16:creationId xmlns:a16="http://schemas.microsoft.com/office/drawing/2014/main" id="{6C476F60-33D3-4929-AC86-CBD63CA8A701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5933" y="6248399"/>
            <a:ext cx="549275" cy="549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3855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7" r:id="rId2"/>
    <p:sldLayoutId id="2147483664" r:id="rId3"/>
    <p:sldLayoutId id="2147483665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  <p:sldLayoutId id="2147483676" r:id="rId13"/>
    <p:sldLayoutId id="2147483677" r:id="rId14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2400" cap="small" spc="0" baseline="0">
          <a:solidFill>
            <a:schemeClr val="bg1"/>
          </a:solidFill>
          <a:latin typeface="+mj-lt"/>
          <a:ea typeface="+mj-ea"/>
          <a:cs typeface="+mj-cs"/>
        </a:defRPr>
      </a:lvl1pPr>
      <a:extLst/>
    </p:titleStyle>
    <p:bodyStyle>
      <a:lvl1pPr marL="0" marR="0" indent="0" algn="l" rtl="0" eaLnBrk="1" latinLnBrk="0" hangingPunct="1">
        <a:spcBef>
          <a:spcPct val="20000"/>
        </a:spcBef>
        <a:buFontTx/>
        <a:buNone/>
        <a:defRPr kumimoji="0"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FontTx/>
        <a:buNone/>
        <a:defRPr kumimoji="0"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FontTx/>
        <a:buNone/>
        <a:defRPr kumimoji="0"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FontTx/>
        <a:buNone/>
        <a:defRPr kumimoji="0" sz="24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FontTx/>
        <a:buNone/>
        <a:defRPr kumimoji="0" sz="24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har char="•"/>
        <a:defRPr kumimoji="0"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har char="•"/>
        <a:defRPr kumimoji="0"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har char="•"/>
        <a:defRPr kumimoji="0"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har char="•"/>
        <a:defRPr kumimoji="0" sz="20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84E0F89-B45D-2A9D-F536-3F31E5DB6CB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Pygmy blue whale breathing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A561FA-5DD5-57F4-0D28-8C4B9CE60370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1026" name="Picture 2" descr="Why does a whale spout? - Quora">
            <a:extLst>
              <a:ext uri="{FF2B5EF4-FFF2-40B4-BE49-F238E27FC236}">
                <a16:creationId xmlns:a16="http://schemas.microsoft.com/office/drawing/2014/main" id="{39640E05-5665-813B-EF32-19B538BE3CC5}"/>
              </a:ext>
            </a:extLst>
          </p:cNvPr>
          <p:cNvPicPr>
            <a:picLocks noGrp="1" noChangeAspect="1" noChangeArrowheads="1"/>
          </p:cNvPicPr>
          <p:nvPr>
            <p:ph sz="quarter" idx="1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2720" y="1287487"/>
            <a:ext cx="5892800" cy="4954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963084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C502522-B053-9177-36BF-E8D161EAE50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ACS 1006 Ventilatory support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192BDD-6DC1-6124-C5E4-0C73D7E2931A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AU" dirty="0"/>
              <a:t>Both mechanical (MV) and non-invasive are coded </a:t>
            </a:r>
          </a:p>
          <a:p>
            <a:pPr marL="514350" indent="-514350">
              <a:buFont typeface="+mj-lt"/>
              <a:buAutoNum type="arabicPeriod"/>
            </a:pPr>
            <a:r>
              <a:rPr lang="en-AU" dirty="0"/>
              <a:t>MV less than 1 hour is not coded</a:t>
            </a:r>
          </a:p>
          <a:p>
            <a:pPr marL="514350" indent="-514350">
              <a:buFont typeface="+mj-lt"/>
              <a:buAutoNum type="arabicPeriod"/>
            </a:pPr>
            <a:r>
              <a:rPr lang="en-AU" dirty="0"/>
              <a:t>The total hours of ventilation must be coded, excluding times off ventilation where greater than 1 hour</a:t>
            </a:r>
          </a:p>
          <a:p>
            <a:pPr marL="514350" indent="-514350">
              <a:buFont typeface="+mj-lt"/>
              <a:buAutoNum type="arabicPeriod"/>
            </a:pPr>
            <a:r>
              <a:rPr lang="en-AU" dirty="0"/>
              <a:t>Ventilation for ≤24 hours following anaesthesia via an artificial airway is not coded</a:t>
            </a:r>
          </a:p>
          <a:p>
            <a:pPr marL="514350" indent="-514350">
              <a:buFont typeface="+mj-lt"/>
              <a:buAutoNum type="arabicPeriod"/>
            </a:pPr>
            <a:r>
              <a:rPr lang="en-AU" dirty="0"/>
              <a:t>Where MV is initiated prior to surgery, continues during surgery, and after surgery, then the total hours of MV are coded.</a:t>
            </a:r>
          </a:p>
          <a:p>
            <a:pPr marL="514350" indent="-514350">
              <a:buFont typeface="+mj-lt"/>
              <a:buAutoNum type="arabicPeriod"/>
            </a:pPr>
            <a:r>
              <a:rPr lang="en-AU" dirty="0"/>
              <a:t>Hours of MV are counted as cumulative hours</a:t>
            </a:r>
          </a:p>
          <a:p>
            <a:pPr marL="514350" indent="-514350">
              <a:buFont typeface="+mj-lt"/>
              <a:buAutoNum type="arabicPeriod"/>
            </a:pPr>
            <a:r>
              <a:rPr lang="en-AU" dirty="0"/>
              <a:t>Duration of MV starts from the time of intubation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AU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07857C-1313-1741-D793-DC4ABB2E292E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1404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F6C6572-DAD6-EEE5-AA9E-F306DE7B0AC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Calculating the hours of mechanical ventilation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D16EDE-7262-E2AF-51DA-5782A8356A3D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286075" y="1208584"/>
            <a:ext cx="11429999" cy="5112568"/>
          </a:xfrm>
        </p:spPr>
        <p:txBody>
          <a:bodyPr/>
          <a:lstStyle/>
          <a:p>
            <a:r>
              <a:rPr lang="en-AU" dirty="0"/>
              <a:t>START</a:t>
            </a:r>
          </a:p>
          <a:p>
            <a:pPr marL="890588" indent="-457200">
              <a:buFont typeface="Arial" panose="020B0604020202020204" pitchFamily="34" charset="0"/>
              <a:buChar char="•"/>
            </a:pPr>
            <a:r>
              <a:rPr lang="en-AU" dirty="0"/>
              <a:t>Time of initiation of intubation or tracheostomy</a:t>
            </a:r>
          </a:p>
          <a:p>
            <a:pPr marL="890588" indent="-457200">
              <a:buFont typeface="Arial" panose="020B0604020202020204" pitchFamily="34" charset="0"/>
              <a:buChar char="•"/>
            </a:pPr>
            <a:r>
              <a:rPr lang="en-AU" dirty="0"/>
              <a:t>Arrival of a ventilated patient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AU" dirty="0"/>
          </a:p>
          <a:p>
            <a:r>
              <a:rPr lang="en-AU" dirty="0"/>
              <a:t>END</a:t>
            </a:r>
          </a:p>
          <a:p>
            <a:pPr marL="984250" indent="-533400">
              <a:buFont typeface="Arial" panose="020B0604020202020204" pitchFamily="34" charset="0"/>
              <a:buChar char="•"/>
            </a:pPr>
            <a:r>
              <a:rPr lang="en-AU" dirty="0" err="1"/>
              <a:t>Extubation</a:t>
            </a:r>
            <a:r>
              <a:rPr lang="en-AU" dirty="0"/>
              <a:t> time</a:t>
            </a:r>
          </a:p>
          <a:p>
            <a:pPr marL="984250" indent="-533400">
              <a:buFont typeface="Arial" panose="020B0604020202020204" pitchFamily="34" charset="0"/>
              <a:buChar char="•"/>
            </a:pPr>
            <a:r>
              <a:rPr lang="en-AU" dirty="0"/>
              <a:t>Cessation of MV for patients with a tracheostomy</a:t>
            </a:r>
          </a:p>
          <a:p>
            <a:pPr marL="984250" indent="-533400">
              <a:buFont typeface="Arial" panose="020B0604020202020204" pitchFamily="34" charset="0"/>
              <a:buChar char="•"/>
            </a:pPr>
            <a:r>
              <a:rPr lang="en-AU" dirty="0"/>
              <a:t>Discharge, death or transfer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43A7D2-BB69-020C-ED3A-F61C67BB4A4D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498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F6C6572-DAD6-EEE5-AA9E-F306DE7B0AC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Tracheostomy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D16EDE-7262-E2AF-51DA-5782A8356A3D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pPr marL="717550"/>
            <a:endParaRPr lang="en-AU" dirty="0"/>
          </a:p>
          <a:p>
            <a:pPr marL="717550"/>
            <a:r>
              <a:rPr lang="en-AU" dirty="0"/>
              <a:t>Assign a code for tracheostomy if performed</a:t>
            </a:r>
          </a:p>
          <a:p>
            <a:pPr marL="717550"/>
            <a:r>
              <a:rPr lang="en-AU" dirty="0"/>
              <a:t>Use the Lead Term </a:t>
            </a:r>
            <a:r>
              <a:rPr lang="en-AU" b="1" dirty="0"/>
              <a:t>Tracheostomy</a:t>
            </a:r>
          </a:p>
          <a:p>
            <a:pPr marL="717550"/>
            <a:endParaRPr lang="en-AU" dirty="0"/>
          </a:p>
          <a:p>
            <a:pPr marL="717550"/>
            <a:r>
              <a:rPr lang="en-AU" dirty="0"/>
              <a:t>Options are</a:t>
            </a:r>
            <a:r>
              <a:rPr lang="en-AU" b="1" dirty="0"/>
              <a:t>:</a:t>
            </a:r>
          </a:p>
          <a:p>
            <a:pPr marL="1435100" defTabSz="1435100"/>
            <a:r>
              <a:rPr lang="en-AU" sz="3600" b="0" i="0" u="none" strike="noStrike" baseline="30000" dirty="0">
                <a:solidFill>
                  <a:srgbClr val="020202"/>
                </a:solidFill>
              </a:rPr>
              <a:t>41880-00</a:t>
            </a:r>
            <a:r>
              <a:rPr lang="en-AU" sz="36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AU" sz="3600" b="1" i="0" u="none" strike="noStrike" baseline="30000" dirty="0">
                <a:solidFill>
                  <a:srgbClr val="000000"/>
                </a:solidFill>
              </a:rPr>
              <a:t>[</a:t>
            </a:r>
            <a:r>
              <a:rPr lang="en-AU" sz="3600" b="1" i="0" u="none" strike="noStrike" baseline="30000" dirty="0">
                <a:solidFill>
                  <a:srgbClr val="020202"/>
                </a:solidFill>
              </a:rPr>
              <a:t>536</a:t>
            </a:r>
            <a:r>
              <a:rPr lang="en-AU" sz="3600" b="1" i="0" u="none" strike="noStrike" baseline="30000" dirty="0">
                <a:solidFill>
                  <a:srgbClr val="000000"/>
                </a:solidFill>
              </a:rPr>
              <a:t>]</a:t>
            </a:r>
            <a:r>
              <a:rPr lang="en-AU" sz="3600" b="0" i="0" u="none" strike="noStrike" baseline="30000" dirty="0">
                <a:solidFill>
                  <a:srgbClr val="000000"/>
                </a:solidFill>
              </a:rPr>
              <a:t>	</a:t>
            </a:r>
            <a:r>
              <a:rPr lang="en-AU" sz="3600" b="1" i="1" u="none" strike="noStrike" baseline="30000" dirty="0">
                <a:solidFill>
                  <a:srgbClr val="000000"/>
                </a:solidFill>
              </a:rPr>
              <a:t>Percutaneous</a:t>
            </a:r>
            <a:r>
              <a:rPr lang="en-AU" sz="3600" b="0" i="1" u="none" strike="noStrike" baseline="30000" dirty="0">
                <a:solidFill>
                  <a:srgbClr val="000000"/>
                </a:solidFill>
              </a:rPr>
              <a:t> tracheostomy</a:t>
            </a:r>
            <a:endParaRPr lang="en-AU" sz="3600" b="0" i="0" u="none" strike="noStrike" baseline="0" dirty="0">
              <a:solidFill>
                <a:srgbClr val="000000"/>
              </a:solidFill>
            </a:endParaRPr>
          </a:p>
          <a:p>
            <a:pPr defTabSz="1435100"/>
            <a:r>
              <a:rPr lang="en-US" sz="3600" b="0" i="0" u="none" strike="noStrike" baseline="30000" dirty="0">
                <a:solidFill>
                  <a:srgbClr val="020202"/>
                </a:solidFill>
              </a:rPr>
              <a:t>	41881-00</a:t>
            </a:r>
            <a:r>
              <a:rPr lang="en-US" sz="36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US" sz="3600" b="1" i="0" u="none" strike="noStrike" baseline="30000" dirty="0">
                <a:solidFill>
                  <a:srgbClr val="000000"/>
                </a:solidFill>
              </a:rPr>
              <a:t>[</a:t>
            </a:r>
            <a:r>
              <a:rPr lang="en-US" sz="3600" b="1" i="0" u="none" strike="noStrike" baseline="30000" dirty="0">
                <a:solidFill>
                  <a:srgbClr val="020202"/>
                </a:solidFill>
              </a:rPr>
              <a:t>536</a:t>
            </a:r>
            <a:r>
              <a:rPr lang="en-US" sz="3600" b="1" i="0" u="none" strike="noStrike" baseline="30000" dirty="0">
                <a:solidFill>
                  <a:srgbClr val="000000"/>
                </a:solidFill>
              </a:rPr>
              <a:t>]</a:t>
            </a:r>
            <a:r>
              <a:rPr lang="en-US" sz="3600" b="0" i="0" u="none" strike="noStrike" baseline="30000" dirty="0">
                <a:solidFill>
                  <a:srgbClr val="000000"/>
                </a:solidFill>
              </a:rPr>
              <a:t>	</a:t>
            </a:r>
            <a:r>
              <a:rPr lang="en-US" sz="3600" b="0" i="1" u="none" strike="noStrike" baseline="30000" dirty="0">
                <a:solidFill>
                  <a:srgbClr val="000000"/>
                </a:solidFill>
              </a:rPr>
              <a:t>Open tracheostomy, </a:t>
            </a:r>
            <a:r>
              <a:rPr lang="en-US" sz="3600" b="1" i="1" u="none" strike="noStrike" baseline="30000" dirty="0">
                <a:solidFill>
                  <a:srgbClr val="000000"/>
                </a:solidFill>
              </a:rPr>
              <a:t>temporary</a:t>
            </a:r>
            <a:endParaRPr lang="en-US" sz="3600" b="1" i="0" u="none" strike="noStrike" baseline="0" dirty="0">
              <a:solidFill>
                <a:srgbClr val="000000"/>
              </a:solidFill>
            </a:endParaRPr>
          </a:p>
          <a:p>
            <a:pPr defTabSz="1435100"/>
            <a:r>
              <a:rPr lang="en-AU" sz="3600" b="0" i="0" u="none" strike="noStrike" baseline="30000" dirty="0">
                <a:solidFill>
                  <a:srgbClr val="020202"/>
                </a:solidFill>
              </a:rPr>
              <a:t>	41881-01</a:t>
            </a:r>
            <a:r>
              <a:rPr lang="en-AU" sz="36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AU" sz="3600" b="1" i="0" u="none" strike="noStrike" baseline="30000" dirty="0">
                <a:solidFill>
                  <a:srgbClr val="000000"/>
                </a:solidFill>
              </a:rPr>
              <a:t>[</a:t>
            </a:r>
            <a:r>
              <a:rPr lang="en-AU" sz="3600" b="1" i="0" u="none" strike="noStrike" baseline="30000" dirty="0">
                <a:solidFill>
                  <a:srgbClr val="020202"/>
                </a:solidFill>
              </a:rPr>
              <a:t>536</a:t>
            </a:r>
            <a:r>
              <a:rPr lang="en-AU" sz="3600" b="1" i="0" u="none" strike="noStrike" baseline="30000" dirty="0">
                <a:solidFill>
                  <a:srgbClr val="000000"/>
                </a:solidFill>
              </a:rPr>
              <a:t>]</a:t>
            </a:r>
            <a:r>
              <a:rPr lang="en-AU" sz="3600" b="0" i="0" u="none" strike="noStrike" baseline="30000" dirty="0">
                <a:solidFill>
                  <a:srgbClr val="000000"/>
                </a:solidFill>
              </a:rPr>
              <a:t>	</a:t>
            </a:r>
            <a:r>
              <a:rPr lang="en-AU" sz="3600" b="0" i="1" u="none" strike="noStrike" baseline="30000" dirty="0">
                <a:solidFill>
                  <a:srgbClr val="000000"/>
                </a:solidFill>
              </a:rPr>
              <a:t>Open tracheostomy, </a:t>
            </a:r>
            <a:r>
              <a:rPr lang="en-AU" sz="3600" b="1" i="1" u="none" strike="noStrike" baseline="30000" dirty="0">
                <a:solidFill>
                  <a:srgbClr val="000000"/>
                </a:solidFill>
              </a:rPr>
              <a:t>permanent</a:t>
            </a:r>
            <a:endParaRPr lang="en-AU" sz="3600" b="1" i="0" u="none" strike="noStrike" baseline="0" dirty="0">
              <a:solidFill>
                <a:srgbClr val="000000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43A7D2-BB69-020C-ED3A-F61C67BB4A4D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2551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C502522-B053-9177-36BF-E8D161EAE50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[568] Management of tracheostomy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192BDD-6DC1-6124-C5E4-0C73D7E2931A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406401" y="1208584"/>
            <a:ext cx="11429999" cy="5112568"/>
          </a:xfrm>
        </p:spPr>
        <p:txBody>
          <a:bodyPr>
            <a:normAutofit/>
          </a:bodyPr>
          <a:lstStyle/>
          <a:p>
            <a:pPr defTabSz="179388"/>
            <a:r>
              <a:rPr lang="en-US" sz="3200" b="0" i="0" u="none" strike="noStrike" baseline="30000" dirty="0">
                <a:solidFill>
                  <a:srgbClr val="000000"/>
                </a:solidFill>
              </a:rPr>
              <a:t>Do not assign this code:</a:t>
            </a:r>
            <a:endParaRPr lang="en-US" sz="3200" b="0" i="0" u="none" strike="noStrike" baseline="0" dirty="0">
              <a:solidFill>
                <a:srgbClr val="000000"/>
              </a:solidFill>
            </a:endParaRPr>
          </a:p>
          <a:p>
            <a:pPr marL="1082675" indent="-457200" defTabSz="179388">
              <a:buFont typeface="Arial" panose="020B0604020202020204" pitchFamily="34" charset="0"/>
              <a:buChar char="•"/>
            </a:pPr>
            <a:r>
              <a:rPr lang="en-US" sz="3200" b="0" i="0" u="none" strike="noStrike" baseline="30000" dirty="0">
                <a:solidFill>
                  <a:srgbClr val="000000"/>
                </a:solidFill>
              </a:rPr>
              <a:t>where the tracheostomy is initiated during the episode of care (see block </a:t>
            </a:r>
            <a:r>
              <a:rPr lang="en-US" sz="3200" b="1" i="0" u="none" strike="noStrike" baseline="30000" dirty="0">
                <a:solidFill>
                  <a:srgbClr val="000000"/>
                </a:solidFill>
              </a:rPr>
              <a:t>[</a:t>
            </a:r>
            <a:r>
              <a:rPr lang="en-US" sz="3200" b="1" i="0" u="none" strike="noStrike" baseline="30000" dirty="0">
                <a:solidFill>
                  <a:srgbClr val="020202"/>
                </a:solidFill>
              </a:rPr>
              <a:t>536</a:t>
            </a:r>
            <a:r>
              <a:rPr lang="en-US" sz="3200" b="1" i="0" u="none" strike="noStrike" baseline="30000" dirty="0">
                <a:solidFill>
                  <a:srgbClr val="000000"/>
                </a:solidFill>
              </a:rPr>
              <a:t>] </a:t>
            </a:r>
            <a:r>
              <a:rPr lang="en-US" sz="3200" b="0" i="1" u="none" strike="noStrike" baseline="30000" dirty="0">
                <a:solidFill>
                  <a:srgbClr val="000000"/>
                </a:solidFill>
              </a:rPr>
              <a:t>Tracheostomy</a:t>
            </a:r>
            <a:r>
              <a:rPr lang="en-US" sz="3200" b="0" i="0" u="none" strike="noStrike" baseline="30000" dirty="0">
                <a:solidFill>
                  <a:srgbClr val="000000"/>
                </a:solidFill>
              </a:rPr>
              <a:t>)</a:t>
            </a:r>
            <a:endParaRPr lang="en-US" sz="3200" b="0" i="0" u="none" strike="noStrike" baseline="0" dirty="0">
              <a:solidFill>
                <a:srgbClr val="000000"/>
              </a:solidFill>
            </a:endParaRPr>
          </a:p>
          <a:p>
            <a:pPr marL="1082675" indent="-457200" defTabSz="179388">
              <a:buFont typeface="Arial" panose="020B0604020202020204" pitchFamily="34" charset="0"/>
              <a:buChar char="•"/>
            </a:pPr>
            <a:r>
              <a:rPr lang="en-US" sz="3200" b="0" i="0" u="none" strike="noStrike" baseline="30000" dirty="0">
                <a:solidFill>
                  <a:srgbClr val="000000"/>
                </a:solidFill>
              </a:rPr>
              <a:t>where associated ventilatory support is being provided (see block </a:t>
            </a:r>
            <a:r>
              <a:rPr lang="en-US" sz="3200" b="1" i="0" u="none" strike="noStrike" baseline="30000" dirty="0">
                <a:solidFill>
                  <a:srgbClr val="000000"/>
                </a:solidFill>
              </a:rPr>
              <a:t>[</a:t>
            </a:r>
            <a:r>
              <a:rPr lang="en-US" sz="3200" b="1" i="0" u="none" strike="noStrike" baseline="30000" dirty="0">
                <a:solidFill>
                  <a:srgbClr val="020202"/>
                </a:solidFill>
              </a:rPr>
              <a:t>569</a:t>
            </a:r>
            <a:r>
              <a:rPr lang="en-US" sz="3200" b="1" i="0" u="none" strike="noStrike" baseline="30000" dirty="0">
                <a:solidFill>
                  <a:srgbClr val="000000"/>
                </a:solidFill>
              </a:rPr>
              <a:t>] </a:t>
            </a:r>
            <a:r>
              <a:rPr lang="en-US" sz="3200" b="0" i="1" u="none" strike="noStrike" baseline="30000" dirty="0">
                <a:solidFill>
                  <a:srgbClr val="000000"/>
                </a:solidFill>
              </a:rPr>
              <a:t>Ventilatory support</a:t>
            </a:r>
            <a:r>
              <a:rPr lang="en-US" sz="3200" b="0" i="0" u="none" strike="noStrike" baseline="30000" dirty="0">
                <a:solidFill>
                  <a:srgbClr val="000000"/>
                </a:solidFill>
              </a:rPr>
              <a:t>)</a:t>
            </a:r>
            <a:endParaRPr lang="en-US" sz="3200" b="0" i="0" u="none" strike="noStrike" baseline="0" dirty="0">
              <a:solidFill>
                <a:srgbClr val="000000"/>
              </a:solidFill>
            </a:endParaRPr>
          </a:p>
          <a:p>
            <a:pPr marL="1082675" indent="-457200" defTabSz="179388">
              <a:buFont typeface="Arial" panose="020B0604020202020204" pitchFamily="34" charset="0"/>
              <a:buChar char="•"/>
            </a:pPr>
            <a:r>
              <a:rPr lang="en-US" sz="3200" baseline="30000" dirty="0">
                <a:solidFill>
                  <a:srgbClr val="000000"/>
                </a:solidFill>
              </a:rPr>
              <a:t>f</a:t>
            </a:r>
            <a:r>
              <a:rPr lang="en-US" sz="3200" b="0" i="0" u="none" strike="noStrike" baseline="30000" dirty="0">
                <a:solidFill>
                  <a:srgbClr val="000000"/>
                </a:solidFill>
              </a:rPr>
              <a:t>or replacement or removal of tracheostomy tubes (see block </a:t>
            </a:r>
            <a:r>
              <a:rPr lang="en-US" sz="3200" b="1" i="0" u="none" strike="noStrike" baseline="30000" dirty="0">
                <a:solidFill>
                  <a:srgbClr val="000000"/>
                </a:solidFill>
              </a:rPr>
              <a:t>[</a:t>
            </a:r>
            <a:r>
              <a:rPr lang="en-US" sz="3200" b="1" i="0" u="none" strike="noStrike" baseline="30000" dirty="0">
                <a:solidFill>
                  <a:srgbClr val="020202"/>
                </a:solidFill>
              </a:rPr>
              <a:t>568</a:t>
            </a:r>
            <a:r>
              <a:rPr lang="en-US" sz="3200" b="1" i="0" u="none" strike="noStrike" baseline="30000" dirty="0">
                <a:solidFill>
                  <a:srgbClr val="000000"/>
                </a:solidFill>
              </a:rPr>
              <a:t>] </a:t>
            </a:r>
            <a:r>
              <a:rPr lang="en-US" sz="3200" b="0" i="1" u="none" strike="noStrike" baseline="30000" dirty="0">
                <a:solidFill>
                  <a:srgbClr val="000000"/>
                </a:solidFill>
              </a:rPr>
              <a:t>Airway management</a:t>
            </a:r>
            <a:r>
              <a:rPr lang="en-US" sz="3200" b="0" i="0" u="none" strike="noStrike" baseline="30000" dirty="0">
                <a:solidFill>
                  <a:srgbClr val="000000"/>
                </a:solidFill>
              </a:rPr>
              <a:t>)</a:t>
            </a:r>
            <a:endParaRPr lang="en-US" sz="3200" b="0" i="0" u="none" strike="noStrike" baseline="0" dirty="0">
              <a:solidFill>
                <a:srgbClr val="000000"/>
              </a:solidFill>
            </a:endParaRPr>
          </a:p>
          <a:p>
            <a:pPr marL="1082675" indent="-457200" defTabSz="179388">
              <a:buFont typeface="Arial" panose="020B0604020202020204" pitchFamily="34" charset="0"/>
              <a:buChar char="•"/>
            </a:pPr>
            <a:r>
              <a:rPr lang="en-US" sz="3200" b="0" i="0" u="none" strike="noStrike" baseline="30000" dirty="0">
                <a:solidFill>
                  <a:srgbClr val="000000"/>
                </a:solidFill>
              </a:rPr>
              <a:t>for revision of tracheostomy (</a:t>
            </a:r>
            <a:r>
              <a:rPr lang="en-US" sz="3200" b="0" i="0" u="none" strike="noStrike" baseline="30000" dirty="0">
                <a:solidFill>
                  <a:srgbClr val="020202"/>
                </a:solidFill>
              </a:rPr>
              <a:t>41881-02</a:t>
            </a:r>
            <a:r>
              <a:rPr lang="en-US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US" sz="3200" b="1" i="0" u="none" strike="noStrike" baseline="30000" dirty="0">
                <a:solidFill>
                  <a:srgbClr val="000000"/>
                </a:solidFill>
              </a:rPr>
              <a:t>[</a:t>
            </a:r>
            <a:r>
              <a:rPr lang="en-US" sz="3200" b="1" i="0" u="none" strike="noStrike" baseline="30000" dirty="0">
                <a:solidFill>
                  <a:srgbClr val="020202"/>
                </a:solidFill>
              </a:rPr>
              <a:t>541</a:t>
            </a:r>
            <a:r>
              <a:rPr lang="en-US" sz="3200" b="1" i="0" u="none" strike="noStrike" baseline="30000" dirty="0">
                <a:solidFill>
                  <a:srgbClr val="000000"/>
                </a:solidFill>
              </a:rPr>
              <a:t>]</a:t>
            </a:r>
            <a:r>
              <a:rPr lang="en-US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US" sz="3200" b="0" i="1" u="none" strike="noStrike" baseline="30000" dirty="0">
                <a:solidFill>
                  <a:srgbClr val="000000"/>
                </a:solidFill>
              </a:rPr>
              <a:t>Revision of tracheostomy</a:t>
            </a:r>
            <a:r>
              <a:rPr lang="en-US" sz="3200" b="0" i="0" u="none" strike="noStrike" baseline="30000" dirty="0">
                <a:solidFill>
                  <a:srgbClr val="000000"/>
                </a:solidFill>
              </a:rPr>
              <a:t>)</a:t>
            </a:r>
            <a:endParaRPr lang="en-US" sz="3200" b="0" i="0" u="none" strike="noStrike" baseline="0" dirty="0">
              <a:solidFill>
                <a:srgbClr val="000000"/>
              </a:solidFill>
            </a:endParaRPr>
          </a:p>
          <a:p>
            <a:pPr marL="1082675" indent="-457200" defTabSz="179388">
              <a:buFont typeface="Arial" panose="020B0604020202020204" pitchFamily="34" charset="0"/>
              <a:buChar char="•"/>
            </a:pPr>
            <a:r>
              <a:rPr lang="en-US" sz="3200" b="0" i="0" u="none" strike="noStrike" baseline="30000" dirty="0">
                <a:solidFill>
                  <a:srgbClr val="000000"/>
                </a:solidFill>
              </a:rPr>
              <a:t>for closure of tracheostomy (</a:t>
            </a:r>
            <a:r>
              <a:rPr lang="en-US" sz="3200" b="0" i="0" u="none" strike="noStrike" baseline="30000" dirty="0">
                <a:solidFill>
                  <a:srgbClr val="020202"/>
                </a:solidFill>
              </a:rPr>
              <a:t>41879-02</a:t>
            </a:r>
            <a:r>
              <a:rPr lang="en-US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US" sz="3200" b="1" i="0" u="none" strike="noStrike" baseline="30000" dirty="0">
                <a:solidFill>
                  <a:srgbClr val="000000"/>
                </a:solidFill>
              </a:rPr>
              <a:t>[</a:t>
            </a:r>
            <a:r>
              <a:rPr lang="en-US" sz="3200" b="1" i="0" u="none" strike="noStrike" baseline="30000" dirty="0">
                <a:solidFill>
                  <a:srgbClr val="020202"/>
                </a:solidFill>
              </a:rPr>
              <a:t>539</a:t>
            </a:r>
            <a:r>
              <a:rPr lang="en-US" sz="3200" b="1" i="0" u="none" strike="noStrike" baseline="30000" dirty="0">
                <a:solidFill>
                  <a:srgbClr val="000000"/>
                </a:solidFill>
              </a:rPr>
              <a:t>] </a:t>
            </a:r>
            <a:r>
              <a:rPr lang="en-US" sz="3200" b="0" i="1" u="none" strike="noStrike" baseline="30000" dirty="0">
                <a:solidFill>
                  <a:srgbClr val="000000"/>
                </a:solidFill>
              </a:rPr>
              <a:t>Closure of external fistula of trache</a:t>
            </a:r>
            <a:r>
              <a:rPr lang="en-US" sz="3200" b="0" i="0" u="none" strike="noStrike" baseline="30000" dirty="0">
                <a:solidFill>
                  <a:srgbClr val="000000"/>
                </a:solidFill>
              </a:rPr>
              <a:t>a).</a:t>
            </a:r>
            <a:endParaRPr lang="en-US" sz="3200" b="0" i="0" u="none" strike="noStrike" baseline="0" dirty="0">
              <a:solidFill>
                <a:srgbClr val="000000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07857C-1313-1741-D793-DC4ABB2E292E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A76A404-9A20-4E80-9835-50DB842EB70C}"/>
              </a:ext>
            </a:extLst>
          </p:cNvPr>
          <p:cNvSpPr txBox="1"/>
          <p:nvPr/>
        </p:nvSpPr>
        <p:spPr>
          <a:xfrm>
            <a:off x="1127567" y="5888305"/>
            <a:ext cx="99368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200" dirty="0">
                <a:solidFill>
                  <a:srgbClr val="00B0F0"/>
                </a:solidFill>
              </a:rPr>
              <a:t>Extracted from Coding Rule Q2719 Management of tracheostomy</a:t>
            </a:r>
          </a:p>
        </p:txBody>
      </p:sp>
    </p:spTree>
    <p:extLst>
      <p:ext uri="{BB962C8B-B14F-4D97-AF65-F5344CB8AC3E}">
        <p14:creationId xmlns:p14="http://schemas.microsoft.com/office/powerpoint/2010/main" val="7932822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1F6ADC-17DC-74CF-5B82-8B264D291831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14</a:t>
            </a:fld>
            <a:endParaRPr lang="en-US" dirty="0"/>
          </a:p>
        </p:txBody>
      </p:sp>
      <p:pic>
        <p:nvPicPr>
          <p:cNvPr id="3" name="Content Placeholder 2" descr="Whale play blows visitor away · Parks Australia Blog Archive">
            <a:extLst>
              <a:ext uri="{FF2B5EF4-FFF2-40B4-BE49-F238E27FC236}">
                <a16:creationId xmlns:a16="http://schemas.microsoft.com/office/drawing/2014/main" id="{28DE2235-C2AC-9A4E-9964-3122F7D10931}"/>
              </a:ext>
            </a:extLst>
          </p:cNvPr>
          <p:cNvPicPr>
            <a:picLocks noGrp="1" noChangeAspect="1" noChangeArrowheads="1"/>
          </p:cNvPicPr>
          <p:nvPr>
            <p:ph sz="quarter" idx="1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2692" y="164783"/>
            <a:ext cx="8520748" cy="59996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93078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ctrTitle"/>
          </p:nvPr>
        </p:nvSpPr>
        <p:spPr>
          <a:xfrm>
            <a:off x="1752600" y="4114800"/>
            <a:ext cx="8129614" cy="533400"/>
          </a:xfrm>
        </p:spPr>
        <p:txBody>
          <a:bodyPr>
            <a:normAutofit/>
          </a:bodyPr>
          <a:lstStyle/>
          <a:p>
            <a:r>
              <a:rPr lang="en-US" dirty="0"/>
              <a:t>Prepared by:  </a:t>
            </a:r>
            <a:r>
              <a:rPr lang="en-US" cap="none" dirty="0"/>
              <a:t>Anna Coote &amp; Heather Grain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34478" y="1191169"/>
            <a:ext cx="6984776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dirty="0">
                <a:solidFill>
                  <a:prstClr val="white"/>
                </a:solidFill>
                <a:latin typeface="Georgia" pitchFamily="18" charset="0"/>
              </a:rPr>
              <a:t>Mechanical ventilation</a:t>
            </a:r>
          </a:p>
          <a:p>
            <a:pPr algn="ctr"/>
            <a:endParaRPr lang="en-AU" sz="3200" dirty="0">
              <a:solidFill>
                <a:prstClr val="white"/>
              </a:solidFill>
              <a:latin typeface="Georgia" pitchFamily="18" charset="0"/>
            </a:endParaRPr>
          </a:p>
          <a:p>
            <a:pPr algn="ctr"/>
            <a:r>
              <a:rPr lang="en-AU" sz="3200" dirty="0">
                <a:solidFill>
                  <a:prstClr val="white"/>
                </a:solidFill>
                <a:latin typeface="Georgia" pitchFamily="18" charset="0"/>
              </a:rPr>
              <a:t>ICD-10-AM 11</a:t>
            </a:r>
            <a:r>
              <a:rPr lang="en-AU" sz="3200" baseline="30000" dirty="0">
                <a:solidFill>
                  <a:prstClr val="white"/>
                </a:solidFill>
                <a:latin typeface="Georgia" pitchFamily="18" charset="0"/>
              </a:rPr>
              <a:t>th</a:t>
            </a:r>
            <a:r>
              <a:rPr lang="en-AU" sz="3200" dirty="0">
                <a:solidFill>
                  <a:prstClr val="white"/>
                </a:solidFill>
                <a:latin typeface="Georgia" pitchFamily="18" charset="0"/>
              </a:rPr>
              <a:t> edition</a:t>
            </a:r>
          </a:p>
          <a:p>
            <a:pPr algn="ctr"/>
            <a:endParaRPr lang="en-AU" sz="3200" dirty="0">
              <a:solidFill>
                <a:prstClr val="white"/>
              </a:solidFill>
              <a:latin typeface="Georgia" pitchFamily="18" charset="0"/>
            </a:endParaRPr>
          </a:p>
          <a:p>
            <a:pPr algn="ctr"/>
            <a:endParaRPr lang="en-AU" sz="4800" dirty="0">
              <a:solidFill>
                <a:prstClr val="white"/>
              </a:solidFill>
              <a:latin typeface="Georgia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56D3EEF-DE4E-429D-8EC4-DDC531AFF587}" type="slidenum">
              <a:rPr lang="en-US">
                <a:solidFill>
                  <a:srgbClr val="262626"/>
                </a:solidFill>
                <a:latin typeface="Calibri"/>
              </a:rPr>
              <a:pPr/>
              <a:t>15</a:t>
            </a:fld>
            <a:endParaRPr lang="en-US" dirty="0">
              <a:solidFill>
                <a:srgbClr val="262626"/>
              </a:solidFill>
              <a:latin typeface="Calibri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3C748B-79C4-4C4B-886D-04138ED4B42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z="1400" dirty="0">
                <a:solidFill>
                  <a:srgbClr val="00B0F0"/>
                </a:solidFill>
              </a:rPr>
              <a:t>Clinical Coding Education</a:t>
            </a:r>
          </a:p>
          <a:p>
            <a:r>
              <a:rPr lang="en-US" sz="1100" dirty="0">
                <a:solidFill>
                  <a:srgbClr val="00B0F0"/>
                </a:solidFill>
              </a:rPr>
              <a:t>clinicalcodingeducation.com</a:t>
            </a:r>
          </a:p>
          <a:p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9037464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ctrTitle"/>
          </p:nvPr>
        </p:nvSpPr>
        <p:spPr>
          <a:xfrm>
            <a:off x="1752600" y="4114800"/>
            <a:ext cx="8129614" cy="533400"/>
          </a:xfrm>
        </p:spPr>
        <p:txBody>
          <a:bodyPr>
            <a:normAutofit/>
          </a:bodyPr>
          <a:lstStyle/>
          <a:p>
            <a:r>
              <a:rPr lang="en-US" dirty="0"/>
              <a:t>Prepared by:  </a:t>
            </a:r>
            <a:r>
              <a:rPr lang="en-US" cap="none" dirty="0"/>
              <a:t>Anna Coote &amp; Heather Grain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34478" y="1191169"/>
            <a:ext cx="6984776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dirty="0">
                <a:solidFill>
                  <a:prstClr val="white"/>
                </a:solidFill>
                <a:latin typeface="Georgia" pitchFamily="18" charset="0"/>
              </a:rPr>
              <a:t>Mechanical ventilation</a:t>
            </a:r>
          </a:p>
          <a:p>
            <a:pPr algn="ctr"/>
            <a:endParaRPr lang="en-AU" sz="3200" dirty="0">
              <a:solidFill>
                <a:prstClr val="white"/>
              </a:solidFill>
              <a:latin typeface="Georgia" pitchFamily="18" charset="0"/>
            </a:endParaRPr>
          </a:p>
          <a:p>
            <a:pPr algn="ctr"/>
            <a:r>
              <a:rPr lang="en-AU" sz="3200" dirty="0">
                <a:solidFill>
                  <a:prstClr val="white"/>
                </a:solidFill>
                <a:latin typeface="Georgia" pitchFamily="18" charset="0"/>
              </a:rPr>
              <a:t>ICD-10-AM 11</a:t>
            </a:r>
            <a:r>
              <a:rPr lang="en-AU" sz="3200" baseline="30000" dirty="0">
                <a:solidFill>
                  <a:prstClr val="white"/>
                </a:solidFill>
                <a:latin typeface="Georgia" pitchFamily="18" charset="0"/>
              </a:rPr>
              <a:t>th</a:t>
            </a:r>
            <a:r>
              <a:rPr lang="en-AU" sz="3200" dirty="0">
                <a:solidFill>
                  <a:prstClr val="white"/>
                </a:solidFill>
                <a:latin typeface="Georgia" pitchFamily="18" charset="0"/>
              </a:rPr>
              <a:t> edition</a:t>
            </a:r>
          </a:p>
          <a:p>
            <a:pPr algn="ctr"/>
            <a:endParaRPr lang="en-AU" sz="3200" dirty="0">
              <a:solidFill>
                <a:prstClr val="white"/>
              </a:solidFill>
              <a:latin typeface="Georgia" pitchFamily="18" charset="0"/>
            </a:endParaRPr>
          </a:p>
          <a:p>
            <a:pPr algn="ctr"/>
            <a:endParaRPr lang="en-AU" sz="4800" dirty="0">
              <a:solidFill>
                <a:prstClr val="white"/>
              </a:solidFill>
              <a:latin typeface="Georgia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56D3EEF-DE4E-429D-8EC4-DDC531AFF587}" type="slidenum">
              <a:rPr lang="en-US">
                <a:solidFill>
                  <a:srgbClr val="262626"/>
                </a:solidFill>
                <a:latin typeface="Calibri"/>
              </a:rPr>
              <a:pPr/>
              <a:t>2</a:t>
            </a:fld>
            <a:endParaRPr lang="en-US" dirty="0">
              <a:solidFill>
                <a:srgbClr val="262626"/>
              </a:solidFill>
              <a:latin typeface="Calibri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3C748B-79C4-4C4B-886D-04138ED4B42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z="1400" dirty="0">
                <a:solidFill>
                  <a:srgbClr val="00B0F0"/>
                </a:solidFill>
              </a:rPr>
              <a:t>Clinical Coding Education</a:t>
            </a:r>
          </a:p>
          <a:p>
            <a:r>
              <a:rPr lang="en-US" sz="1100" dirty="0">
                <a:solidFill>
                  <a:srgbClr val="00B0F0"/>
                </a:solidFill>
              </a:rPr>
              <a:t>clinicalcodingeducation.com</a:t>
            </a:r>
          </a:p>
          <a:p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5078925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A0624A2-3345-4DE9-BC37-1C42465AC70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Authors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5"/>
          </p:nvPr>
        </p:nvSpPr>
        <p:spPr/>
        <p:txBody>
          <a:bodyPr>
            <a:normAutofit fontScale="47500" lnSpcReduction="20000"/>
          </a:bodyPr>
          <a:lstStyle/>
          <a:p>
            <a:endParaRPr lang="en-AU" dirty="0"/>
          </a:p>
          <a:p>
            <a:r>
              <a:rPr lang="en-AU" sz="4200" dirty="0"/>
              <a:t>Anna Coote </a:t>
            </a:r>
            <a:r>
              <a:rPr lang="en-AU" sz="4200" dirty="0" err="1"/>
              <a:t>ADip</a:t>
            </a:r>
            <a:r>
              <a:rPr lang="en-AU" sz="4200" dirty="0"/>
              <a:t> MRA, Dip </a:t>
            </a:r>
            <a:r>
              <a:rPr lang="en-AU" sz="4200" dirty="0" err="1"/>
              <a:t>Tert</a:t>
            </a:r>
            <a:r>
              <a:rPr lang="en-AU" sz="4200" dirty="0"/>
              <a:t> ED, BA, MHP</a:t>
            </a:r>
          </a:p>
          <a:p>
            <a:pPr marL="628650" indent="-279400">
              <a:buFont typeface="Arial" panose="020B0604020202020204" pitchFamily="34" charset="0"/>
              <a:buChar char="•"/>
            </a:pPr>
            <a:r>
              <a:rPr lang="en-AU" sz="4200" dirty="0"/>
              <a:t>Health Information Manger and Clinical Coding Educator</a:t>
            </a:r>
          </a:p>
          <a:p>
            <a:pPr marL="628650" indent="-279400">
              <a:buFont typeface="Arial" panose="020B0604020202020204" pitchFamily="34" charset="0"/>
              <a:buChar char="•"/>
            </a:pPr>
            <a:r>
              <a:rPr lang="en-AU" sz="4200" dirty="0"/>
              <a:t>MPH University of NSW</a:t>
            </a:r>
          </a:p>
          <a:p>
            <a:pPr marL="628650" indent="-279400">
              <a:buFont typeface="Arial" panose="020B0604020202020204" pitchFamily="34" charset="0"/>
              <a:buChar char="•"/>
            </a:pPr>
            <a:r>
              <a:rPr lang="en-AU" sz="4200" dirty="0"/>
              <a:t>Diploma of Tertiary Education, University of New England</a:t>
            </a:r>
          </a:p>
          <a:p>
            <a:pPr marL="628650" indent="-279400">
              <a:buFont typeface="Arial" panose="020B0604020202020204" pitchFamily="34" charset="0"/>
              <a:buChar char="•"/>
            </a:pPr>
            <a:r>
              <a:rPr lang="en-AU" sz="4200" dirty="0"/>
              <a:t>Associate Diploma of Medical Record Administration, College of health Services</a:t>
            </a:r>
          </a:p>
          <a:p>
            <a:pPr marL="628650" indent="-279400">
              <a:buFont typeface="Arial" panose="020B0604020202020204" pitchFamily="34" charset="0"/>
              <a:buChar char="•"/>
            </a:pPr>
            <a:r>
              <a:rPr lang="en-AU" sz="4200" dirty="0"/>
              <a:t>Bachelor or Arts, Macquarie University</a:t>
            </a:r>
          </a:p>
          <a:p>
            <a:endParaRPr lang="en-AU" sz="4200" dirty="0"/>
          </a:p>
          <a:p>
            <a:endParaRPr lang="en-AU" sz="4200" dirty="0"/>
          </a:p>
          <a:p>
            <a:r>
              <a:rPr lang="en-AU" sz="4200" dirty="0"/>
              <a:t>Heather Grain  </a:t>
            </a:r>
            <a:r>
              <a:rPr lang="en-AU" sz="4200" dirty="0" err="1"/>
              <a:t>ADip</a:t>
            </a:r>
            <a:r>
              <a:rPr lang="en-AU" sz="4200" dirty="0"/>
              <a:t> HIM, Dip TDD, </a:t>
            </a:r>
            <a:r>
              <a:rPr lang="en-AU" sz="4200" dirty="0" err="1"/>
              <a:t>GDip</a:t>
            </a:r>
            <a:r>
              <a:rPr lang="en-AU" sz="4200" dirty="0"/>
              <a:t> IS, MHI, FAIDH, FMU, FIAHSI</a:t>
            </a:r>
          </a:p>
          <a:p>
            <a:pPr marL="717550" indent="-265113">
              <a:buFont typeface="Arial" panose="020B0604020202020204" pitchFamily="34" charset="0"/>
              <a:buChar char="•"/>
            </a:pPr>
            <a:r>
              <a:rPr lang="en-AU" sz="4200" dirty="0"/>
              <a:t>Director of Course Development eHealth Education</a:t>
            </a:r>
          </a:p>
          <a:p>
            <a:pPr marL="717550" indent="-265113">
              <a:buFont typeface="Arial" panose="020B0604020202020204" pitchFamily="34" charset="0"/>
              <a:buChar char="•"/>
            </a:pPr>
            <a:r>
              <a:rPr lang="en-AU" sz="4200" dirty="0"/>
              <a:t>Designer and Project Manager </a:t>
            </a:r>
            <a:r>
              <a:rPr lang="en-AU" sz="4200" dirty="0" err="1"/>
              <a:t>eHRol</a:t>
            </a:r>
            <a:r>
              <a:rPr lang="en-AU" sz="4200" dirty="0"/>
              <a:t> - the Clinical Coder Training Tool</a:t>
            </a:r>
          </a:p>
          <a:p>
            <a:pPr marL="717550" indent="-265113">
              <a:buFont typeface="Arial" panose="020B0604020202020204" pitchFamily="34" charset="0"/>
              <a:buChar char="•"/>
            </a:pPr>
            <a:r>
              <a:rPr lang="en-AU" sz="4200" dirty="0"/>
              <a:t>Convener ISO TC215 Health Informatics WG3 Semantic Content</a:t>
            </a:r>
          </a:p>
          <a:p>
            <a:pPr marL="717550" indent="-265113">
              <a:buFont typeface="Arial" panose="020B0604020202020204" pitchFamily="34" charset="0"/>
              <a:buChar char="•"/>
            </a:pPr>
            <a:r>
              <a:rPr lang="en-AU" sz="4200" dirty="0"/>
              <a:t>Past Chair HL7 Terminology Authority and Co-Chair Vocabulary</a:t>
            </a:r>
          </a:p>
          <a:p>
            <a:pPr marL="717550" indent="-265113">
              <a:buFont typeface="Arial" panose="020B0604020202020204" pitchFamily="34" charset="0"/>
              <a:buChar char="•"/>
            </a:pPr>
            <a:r>
              <a:rPr lang="en-AU" sz="4200" dirty="0"/>
              <a:t>Past Expert SNOMED International Education and representative to Quality and Implementation committees. </a:t>
            </a:r>
            <a:endParaRPr lang="en-AU" sz="42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r>
              <a:rPr lang="en-AU" dirty="0"/>
              <a:t> </a:t>
            </a:r>
            <a:endParaRPr lang="en-AU" sz="4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892175"/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6D3EEF-DE4E-429D-8EC4-DDC531AFF587}" type="slidenum"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9950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C502522-B053-9177-36BF-E8D161EAE50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Mechanical ventilation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192BDD-6DC1-6124-C5E4-0C73D7E2931A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pPr marL="628650"/>
            <a:r>
              <a:rPr lang="en-AU" dirty="0"/>
              <a:t>Mechanical ventilation includes:</a:t>
            </a:r>
          </a:p>
          <a:p>
            <a:endParaRPr lang="en-AU" dirty="0"/>
          </a:p>
          <a:p>
            <a:pPr marL="806450"/>
            <a:r>
              <a:rPr lang="en-AU" sz="2400" b="0" i="0" u="none" strike="noStrike" baseline="30000" dirty="0">
                <a:solidFill>
                  <a:srgbClr val="000000"/>
                </a:solidFill>
              </a:rPr>
              <a:t>Bi-level positive airway pressure [BiPAP] [airway pressure release ventilation] [pressure control ventilation] by endotracheal tube/tracheostomy</a:t>
            </a:r>
            <a:endParaRPr lang="en-AU" sz="2400" b="0" i="0" u="none" strike="noStrike" baseline="0" dirty="0">
              <a:solidFill>
                <a:srgbClr val="000000"/>
              </a:solidFill>
            </a:endParaRPr>
          </a:p>
          <a:p>
            <a:pPr marL="806450"/>
            <a:r>
              <a:rPr lang="en-US" sz="2400" b="0" i="0" u="none" strike="noStrike" baseline="30000" dirty="0">
                <a:solidFill>
                  <a:srgbClr val="000000"/>
                </a:solidFill>
              </a:rPr>
              <a:t>Continuous positive airway pressure [CPAP] by endotracheal tube/tracheostomy</a:t>
            </a:r>
            <a:endParaRPr lang="en-US" sz="2400" b="0" i="0" u="none" strike="noStrike" baseline="0" dirty="0">
              <a:solidFill>
                <a:srgbClr val="000000"/>
              </a:solidFill>
            </a:endParaRPr>
          </a:p>
          <a:p>
            <a:pPr marL="806450"/>
            <a:r>
              <a:rPr lang="en-AU" sz="2400" b="0" i="0" u="none" strike="noStrike" baseline="30000" dirty="0">
                <a:solidFill>
                  <a:srgbClr val="000000"/>
                </a:solidFill>
              </a:rPr>
              <a:t>Intermittent mandatory ventilation [IMV]</a:t>
            </a:r>
            <a:endParaRPr lang="en-AU" sz="2400" b="0" i="0" u="none" strike="noStrike" baseline="0" dirty="0">
              <a:solidFill>
                <a:srgbClr val="000000"/>
              </a:solidFill>
            </a:endParaRPr>
          </a:p>
          <a:p>
            <a:pPr marL="806450"/>
            <a:r>
              <a:rPr lang="en-AU" sz="2400" b="0" i="0" u="none" strike="noStrike" baseline="30000" dirty="0">
                <a:solidFill>
                  <a:srgbClr val="000000"/>
                </a:solidFill>
              </a:rPr>
              <a:t>Invasive ventilation</a:t>
            </a:r>
            <a:endParaRPr lang="en-AU" sz="2400" b="0" i="0" u="none" strike="noStrike" baseline="0" dirty="0">
              <a:solidFill>
                <a:srgbClr val="000000"/>
              </a:solidFill>
            </a:endParaRPr>
          </a:p>
          <a:p>
            <a:pPr marL="806450"/>
            <a:r>
              <a:rPr lang="en-AU" sz="2400" b="0" i="0" u="none" strike="noStrike" baseline="30000" dirty="0">
                <a:solidFill>
                  <a:srgbClr val="000000"/>
                </a:solidFill>
              </a:rPr>
              <a:t>Mechanical ventilation</a:t>
            </a:r>
            <a:endParaRPr lang="en-AU" sz="2400" b="0" i="0" u="none" strike="noStrike" baseline="0" dirty="0">
              <a:solidFill>
                <a:srgbClr val="000000"/>
              </a:solidFill>
            </a:endParaRPr>
          </a:p>
          <a:p>
            <a:pPr marL="806450"/>
            <a:r>
              <a:rPr lang="en-US" sz="2400" b="0" i="0" u="none" strike="noStrike" baseline="30000" dirty="0">
                <a:solidFill>
                  <a:srgbClr val="000000"/>
                </a:solidFill>
              </a:rPr>
              <a:t>Positive end expiratory pressure [PEEP]</a:t>
            </a:r>
            <a:endParaRPr lang="en-US" sz="2400" b="0" i="0" u="none" strike="noStrike" baseline="0" dirty="0">
              <a:solidFill>
                <a:srgbClr val="000000"/>
              </a:solidFill>
            </a:endParaRPr>
          </a:p>
          <a:p>
            <a:pPr marL="806450"/>
            <a:r>
              <a:rPr lang="en-AU" sz="2400" b="0" i="0" u="none" strike="noStrike" baseline="30000" dirty="0">
                <a:solidFill>
                  <a:srgbClr val="000000"/>
                </a:solidFill>
              </a:rPr>
              <a:t>Pressure support ventilation [PSV]</a:t>
            </a:r>
            <a:endParaRPr lang="en-AU" sz="2400" b="0" i="0" u="none" strike="noStrike" baseline="0" dirty="0">
              <a:solidFill>
                <a:srgbClr val="000000"/>
              </a:solidFill>
            </a:endParaRPr>
          </a:p>
          <a:p>
            <a:pPr marL="806450"/>
            <a:r>
              <a:rPr lang="en-AU" sz="2400" b="0" i="0" u="none" strike="noStrike" baseline="30000" dirty="0">
                <a:solidFill>
                  <a:srgbClr val="000000"/>
                </a:solidFill>
              </a:rPr>
              <a:t>Synchronous intermittent mandatory ventilation [SIMV]</a:t>
            </a:r>
            <a:endParaRPr lang="en-AU" sz="2400" b="0" i="0" u="none" strike="noStrike" baseline="0" dirty="0">
              <a:solidFill>
                <a:srgbClr val="000000"/>
              </a:solidFill>
            </a:endParaRPr>
          </a:p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07857C-1313-1741-D793-DC4ABB2E292E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86674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C502522-B053-9177-36BF-E8D161EAE50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Mechanical ventilation includes: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192BDD-6DC1-6124-C5E4-0C73D7E2931A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pPr marL="266700">
              <a:spcBef>
                <a:spcPts val="0"/>
              </a:spcBef>
            </a:pPr>
            <a:r>
              <a:rPr lang="en-AU" sz="3200" b="1" i="1" u="none" strike="noStrike" baseline="30000" dirty="0"/>
              <a:t>Includes:</a:t>
            </a:r>
            <a:r>
              <a:rPr lang="en-AU" sz="3200" b="0" i="0" u="none" strike="noStrike" baseline="30000" dirty="0"/>
              <a:t>	Endotracheal:</a:t>
            </a:r>
            <a:endParaRPr lang="en-AU" sz="3200" b="0" i="0" u="none" strike="noStrike" baseline="0" dirty="0"/>
          </a:p>
          <a:p>
            <a:pPr marL="24193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AU" sz="3200" b="0" i="0" u="none" strike="noStrike" baseline="30000" dirty="0"/>
              <a:t> intubation</a:t>
            </a:r>
            <a:endParaRPr lang="en-AU" sz="3200" b="0" i="0" u="none" strike="noStrike" baseline="0" dirty="0"/>
          </a:p>
          <a:p>
            <a:pPr marL="24193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AU" sz="3200" b="0" i="0" u="none" strike="noStrike" baseline="30000" dirty="0"/>
              <a:t> respiratory assistance</a:t>
            </a:r>
            <a:endParaRPr lang="en-AU" sz="3200" b="0" i="0" u="none" strike="noStrike" baseline="0" dirty="0"/>
          </a:p>
          <a:p>
            <a:pPr marL="1789113">
              <a:spcBef>
                <a:spcPts val="0"/>
              </a:spcBef>
            </a:pPr>
            <a:r>
              <a:rPr lang="en-AU" sz="3200" baseline="30000" dirty="0"/>
              <a:t>M</a:t>
            </a:r>
            <a:r>
              <a:rPr lang="en-AU" sz="3200" b="0" i="0" u="none" strike="noStrike" baseline="30000" dirty="0"/>
              <a:t>echanical ventilation by:</a:t>
            </a:r>
            <a:endParaRPr lang="en-AU" sz="3200" b="0" i="0" u="none" strike="noStrike" baseline="0" dirty="0"/>
          </a:p>
          <a:p>
            <a:pPr marL="24193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AU" sz="3200" b="0" i="0" u="none" strike="noStrike" baseline="30000" dirty="0"/>
              <a:t> endotracheal tube (ETT):</a:t>
            </a:r>
            <a:endParaRPr lang="en-AU" sz="3200" b="0" i="0" u="none" strike="noStrike" baseline="0" dirty="0"/>
          </a:p>
          <a:p>
            <a:pPr marL="3228975" indent="176213" defTabSz="865188"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2693988" algn="l"/>
              </a:tabLst>
            </a:pPr>
            <a:r>
              <a:rPr lang="en-AU" sz="3200" b="0" i="0" u="none" strike="noStrike" baseline="30000" dirty="0"/>
              <a:t>	 nasal</a:t>
            </a:r>
            <a:endParaRPr lang="en-AU" sz="3200" b="0" i="0" u="none" strike="noStrike" baseline="0" dirty="0"/>
          </a:p>
          <a:p>
            <a:pPr marL="3228975" indent="176213" defTabSz="865188"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2693988" algn="l"/>
              </a:tabLst>
            </a:pPr>
            <a:r>
              <a:rPr lang="en-AU" sz="3200" b="0" i="0" u="none" strike="noStrike" baseline="30000" dirty="0"/>
              <a:t>	 oral</a:t>
            </a:r>
            <a:endParaRPr lang="en-AU" sz="3200" b="0" i="0" u="none" strike="noStrike" baseline="0" dirty="0"/>
          </a:p>
          <a:p>
            <a:pPr marL="24193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AU" sz="3200" b="0" i="0" u="none" strike="noStrike" baseline="30000" dirty="0"/>
              <a:t> tracheostomy</a:t>
            </a:r>
            <a:endParaRPr lang="en-AU" sz="3200" b="0" i="0" u="none" strike="noStrike" baseline="0" dirty="0"/>
          </a:p>
          <a:p>
            <a:pPr marL="1789113">
              <a:spcBef>
                <a:spcPts val="0"/>
              </a:spcBef>
            </a:pPr>
            <a:r>
              <a:rPr lang="en-US" sz="3200" baseline="30000" dirty="0"/>
              <a:t>W</a:t>
            </a:r>
            <a:r>
              <a:rPr lang="en-US" sz="3200" b="0" i="0" u="none" strike="noStrike" baseline="30000" dirty="0"/>
              <a:t>eaning of intubated (endotracheal tube/tracheostomy) patient by any method</a:t>
            </a:r>
            <a:endParaRPr lang="en-US" sz="3200" b="0" i="0" u="none" strike="noStrike" baseline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07857C-1313-1741-D793-DC4ABB2E292E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3928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C502522-B053-9177-36BF-E8D161EAE50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Mechanical ventilation codes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192BDD-6DC1-6124-C5E4-0C73D7E2931A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406400" y="2186628"/>
            <a:ext cx="11429999" cy="5112568"/>
          </a:xfrm>
        </p:spPr>
        <p:txBody>
          <a:bodyPr>
            <a:normAutofit/>
          </a:bodyPr>
          <a:lstStyle/>
          <a:p>
            <a:pPr marL="266700"/>
            <a:r>
              <a:rPr lang="en-US" sz="3600" b="0" i="0" u="none" strike="noStrike" baseline="30000" dirty="0"/>
              <a:t>13882-00	Management of continuous ventilatory support</a:t>
            </a:r>
            <a:r>
              <a:rPr lang="en-US" sz="3600" baseline="30000" dirty="0"/>
              <a:t>, ≤ </a:t>
            </a:r>
            <a:r>
              <a:rPr lang="en-US" sz="3600" b="0" i="0" u="none" strike="noStrike" baseline="30000" dirty="0"/>
              <a:t>24 hours</a:t>
            </a:r>
            <a:endParaRPr lang="en-US" sz="3600" b="0" i="0" u="none" strike="noStrike" baseline="0" dirty="0"/>
          </a:p>
          <a:p>
            <a:pPr marL="266700"/>
            <a:r>
              <a:rPr lang="en-US" sz="3600" b="0" i="0" u="none" strike="noStrike" baseline="30000" dirty="0"/>
              <a:t>13882-01	Management of continuous ventilatory support, &gt; 24 and &lt; 96 hours</a:t>
            </a:r>
            <a:endParaRPr lang="en-US" sz="3600" b="0" i="0" u="none" strike="noStrike" baseline="0" dirty="0"/>
          </a:p>
          <a:p>
            <a:pPr marL="266700"/>
            <a:r>
              <a:rPr lang="en-US" sz="3600" b="0" i="0" u="none" strike="noStrike" baseline="30000" dirty="0"/>
              <a:t>13882-02	Management of continuous ventilatory support,</a:t>
            </a:r>
            <a:r>
              <a:rPr lang="en-AU" sz="3600" dirty="0"/>
              <a:t> ≥</a:t>
            </a:r>
            <a:r>
              <a:rPr lang="en-US" sz="3600" b="0" i="0" u="none" strike="noStrike" baseline="30000" dirty="0"/>
              <a:t> 96 hours</a:t>
            </a:r>
            <a:endParaRPr lang="en-US" sz="3600" b="0" i="0" u="none" strike="noStrike" baseline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07857C-1313-1741-D793-DC4ABB2E292E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20896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F6C6572-DAD6-EEE5-AA9E-F306DE7B0AC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Lead term for mechanical ventilation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D16EDE-7262-E2AF-51DA-5782A8356A3D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81000" y="1052736"/>
            <a:ext cx="11429999" cy="5112568"/>
          </a:xfrm>
        </p:spPr>
        <p:txBody>
          <a:bodyPr/>
          <a:lstStyle/>
          <a:p>
            <a:pPr marL="1258888"/>
            <a:r>
              <a:rPr lang="en-AU" b="1" dirty="0"/>
              <a:t>Ventilation</a:t>
            </a:r>
          </a:p>
          <a:p>
            <a:pPr marL="1258888" defTabSz="179388"/>
            <a:r>
              <a:rPr lang="en-AU" sz="3200" b="0" i="0" u="none" strike="noStrike" baseline="30000" dirty="0">
                <a:solidFill>
                  <a:srgbClr val="000000"/>
                </a:solidFill>
              </a:rPr>
              <a:t>-	mechanical, continuous</a:t>
            </a:r>
            <a:endParaRPr lang="en-AU" sz="3200" b="0" i="0" u="none" strike="noStrike" baseline="0" dirty="0">
              <a:solidFill>
                <a:srgbClr val="000000"/>
              </a:solidFill>
            </a:endParaRPr>
          </a:p>
          <a:p>
            <a:pPr marL="1258888" defTabSz="179388"/>
            <a:r>
              <a:rPr lang="en-US" sz="3200" b="0" i="0" u="none" strike="noStrike" baseline="30000" dirty="0">
                <a:solidFill>
                  <a:srgbClr val="000000"/>
                </a:solidFill>
              </a:rPr>
              <a:t>-	-	combined with noninvasive ventilatory support, for neonates </a:t>
            </a:r>
            <a:r>
              <a:rPr lang="en-US" sz="3200" b="0" i="1" u="none" strike="noStrike" baseline="30000" dirty="0">
                <a:solidFill>
                  <a:srgbClr val="000000"/>
                </a:solidFill>
              </a:rPr>
              <a:t>— see block </a:t>
            </a:r>
            <a:r>
              <a:rPr lang="en-US" sz="3200" b="1" i="0" u="none" strike="noStrike" baseline="30000" dirty="0">
                <a:solidFill>
                  <a:srgbClr val="000000"/>
                </a:solidFill>
              </a:rPr>
              <a:t>[</a:t>
            </a:r>
            <a:r>
              <a:rPr lang="en-US" sz="3200" b="1" i="0" u="none" strike="noStrike" baseline="30000" dirty="0">
                <a:solidFill>
                  <a:srgbClr val="020202"/>
                </a:solidFill>
              </a:rPr>
              <a:t>571</a:t>
            </a:r>
            <a:r>
              <a:rPr lang="en-US" sz="3200" b="1" i="0" u="none" strike="noStrike" baseline="30000" dirty="0">
                <a:solidFill>
                  <a:srgbClr val="000000"/>
                </a:solidFill>
              </a:rPr>
              <a:t>]</a:t>
            </a:r>
            <a:endParaRPr lang="en-US" sz="3200" b="0" i="0" u="none" strike="noStrike" baseline="0" dirty="0">
              <a:solidFill>
                <a:srgbClr val="000000"/>
              </a:solidFill>
            </a:endParaRPr>
          </a:p>
          <a:p>
            <a:pPr marL="1258888" defTabSz="179388"/>
            <a:r>
              <a:rPr lang="en-US" sz="3200" b="0" i="0" u="none" strike="noStrike" baseline="30000" dirty="0">
                <a:solidFill>
                  <a:srgbClr val="000000"/>
                </a:solidFill>
              </a:rPr>
              <a:t>-	-	endotracheal respiratory assistance </a:t>
            </a:r>
            <a:r>
              <a:rPr lang="en-US" sz="3200" b="0" i="1" u="none" strike="noStrike" baseline="30000" dirty="0">
                <a:solidFill>
                  <a:srgbClr val="000000"/>
                </a:solidFill>
              </a:rPr>
              <a:t>— see block </a:t>
            </a:r>
            <a:r>
              <a:rPr lang="en-US" sz="3200" b="1" i="0" u="none" strike="noStrike" baseline="30000" dirty="0">
                <a:solidFill>
                  <a:srgbClr val="000000"/>
                </a:solidFill>
              </a:rPr>
              <a:t>[</a:t>
            </a:r>
            <a:r>
              <a:rPr lang="en-US" sz="3200" b="1" i="0" u="none" strike="noStrike" baseline="30000" dirty="0">
                <a:solidFill>
                  <a:srgbClr val="020202"/>
                </a:solidFill>
              </a:rPr>
              <a:t>569</a:t>
            </a:r>
            <a:r>
              <a:rPr lang="en-US" sz="3200" b="1" i="0" u="none" strike="noStrike" baseline="30000" dirty="0">
                <a:solidFill>
                  <a:srgbClr val="000000"/>
                </a:solidFill>
              </a:rPr>
              <a:t>]</a:t>
            </a:r>
            <a:endParaRPr lang="en-US" sz="3200" b="0" i="0" u="none" strike="noStrike" baseline="0" dirty="0">
              <a:solidFill>
                <a:srgbClr val="000000"/>
              </a:solidFill>
            </a:endParaRPr>
          </a:p>
          <a:p>
            <a:pPr marL="1258888" defTabSz="179388"/>
            <a:r>
              <a:rPr lang="en-AU" sz="3200" b="0" i="0" u="none" strike="noStrike" baseline="30000" dirty="0">
                <a:solidFill>
                  <a:srgbClr val="000000"/>
                </a:solidFill>
              </a:rPr>
              <a:t>-	-	intermittent mandatory ventilation (IMV) </a:t>
            </a:r>
            <a:r>
              <a:rPr lang="en-AU" sz="3200" b="0" i="1" u="none" strike="noStrike" baseline="30000" dirty="0">
                <a:solidFill>
                  <a:srgbClr val="000000"/>
                </a:solidFill>
              </a:rPr>
              <a:t>— see block </a:t>
            </a:r>
            <a:r>
              <a:rPr lang="en-AU" sz="3200" b="1" i="0" u="none" strike="noStrike" baseline="30000" dirty="0">
                <a:solidFill>
                  <a:srgbClr val="000000"/>
                </a:solidFill>
              </a:rPr>
              <a:t>[</a:t>
            </a:r>
            <a:r>
              <a:rPr lang="en-AU" sz="3200" b="1" i="0" u="none" strike="noStrike" baseline="30000" dirty="0">
                <a:solidFill>
                  <a:srgbClr val="020202"/>
                </a:solidFill>
              </a:rPr>
              <a:t>569</a:t>
            </a:r>
            <a:r>
              <a:rPr lang="en-AU" sz="3200" b="1" i="0" u="none" strike="noStrike" baseline="30000" dirty="0">
                <a:solidFill>
                  <a:srgbClr val="000000"/>
                </a:solidFill>
              </a:rPr>
              <a:t>]</a:t>
            </a:r>
            <a:endParaRPr lang="en-AU" sz="3200" b="0" i="0" u="none" strike="noStrike" baseline="0" dirty="0">
              <a:solidFill>
                <a:srgbClr val="000000"/>
              </a:solidFill>
            </a:endParaRPr>
          </a:p>
          <a:p>
            <a:pPr marL="1258888" defTabSz="179388"/>
            <a:r>
              <a:rPr lang="en-US" sz="3200" b="0" i="0" u="none" strike="noStrike" baseline="30000" dirty="0">
                <a:solidFill>
                  <a:srgbClr val="000000"/>
                </a:solidFill>
              </a:rPr>
              <a:t>-	-	positive and expiratory pressure (PEEP) </a:t>
            </a:r>
            <a:r>
              <a:rPr lang="en-US" sz="3200" b="0" i="1" u="none" strike="noStrike" baseline="30000" dirty="0">
                <a:solidFill>
                  <a:srgbClr val="000000"/>
                </a:solidFill>
              </a:rPr>
              <a:t>— see block </a:t>
            </a:r>
            <a:r>
              <a:rPr lang="en-US" sz="3200" b="1" i="0" u="none" strike="noStrike" baseline="30000" dirty="0">
                <a:solidFill>
                  <a:srgbClr val="000000"/>
                </a:solidFill>
              </a:rPr>
              <a:t>[</a:t>
            </a:r>
            <a:r>
              <a:rPr lang="en-US" sz="3200" b="1" i="0" u="none" strike="noStrike" baseline="30000" dirty="0">
                <a:solidFill>
                  <a:srgbClr val="020202"/>
                </a:solidFill>
              </a:rPr>
              <a:t>569</a:t>
            </a:r>
            <a:r>
              <a:rPr lang="en-US" sz="3200" b="1" i="0" u="none" strike="noStrike" baseline="30000" dirty="0">
                <a:solidFill>
                  <a:srgbClr val="000000"/>
                </a:solidFill>
              </a:rPr>
              <a:t>]</a:t>
            </a:r>
            <a:endParaRPr lang="en-US" sz="3200" b="0" i="0" u="none" strike="noStrike" baseline="0" dirty="0">
              <a:solidFill>
                <a:srgbClr val="000000"/>
              </a:solidFill>
            </a:endParaRPr>
          </a:p>
          <a:p>
            <a:pPr marL="1258888" defTabSz="179388"/>
            <a:r>
              <a:rPr lang="en-AU" sz="3200" b="0" i="0" u="none" strike="noStrike" baseline="30000" dirty="0">
                <a:solidFill>
                  <a:srgbClr val="000000"/>
                </a:solidFill>
              </a:rPr>
              <a:t>-	-	pressure support ventilation (PSV) </a:t>
            </a:r>
            <a:r>
              <a:rPr lang="en-AU" sz="3200" b="0" i="1" u="none" strike="noStrike" baseline="30000" dirty="0">
                <a:solidFill>
                  <a:srgbClr val="000000"/>
                </a:solidFill>
              </a:rPr>
              <a:t>— see block </a:t>
            </a:r>
            <a:r>
              <a:rPr lang="en-AU" sz="3200" b="1" i="0" u="none" strike="noStrike" baseline="30000" dirty="0">
                <a:solidFill>
                  <a:srgbClr val="000000"/>
                </a:solidFill>
              </a:rPr>
              <a:t>[</a:t>
            </a:r>
            <a:r>
              <a:rPr lang="en-AU" sz="3200" b="1" i="0" u="none" strike="noStrike" baseline="30000" dirty="0">
                <a:solidFill>
                  <a:srgbClr val="020202"/>
                </a:solidFill>
              </a:rPr>
              <a:t>569</a:t>
            </a:r>
            <a:r>
              <a:rPr lang="en-AU" sz="3200" b="1" i="0" u="none" strike="noStrike" baseline="30000" dirty="0">
                <a:solidFill>
                  <a:srgbClr val="000000"/>
                </a:solidFill>
              </a:rPr>
              <a:t>]</a:t>
            </a:r>
            <a:endParaRPr lang="en-AU" sz="3200" b="0" i="0" u="none" strike="noStrike" baseline="0" dirty="0">
              <a:solidFill>
                <a:srgbClr val="000000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43A7D2-BB69-020C-ED3A-F61C67BB4A4D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6195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C502522-B053-9177-36BF-E8D161EAE50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Combined  mechanical and non-invasive ventilation for neonates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192BDD-6DC1-6124-C5E4-0C73D7E2931A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147178" y="1208584"/>
            <a:ext cx="11429999" cy="5112568"/>
          </a:xfrm>
        </p:spPr>
        <p:txBody>
          <a:bodyPr/>
          <a:lstStyle/>
          <a:p>
            <a:r>
              <a:rPr lang="en-AU" dirty="0"/>
              <a:t>92211-00 </a:t>
            </a:r>
            <a:r>
              <a:rPr lang="en-AU" i="1" dirty="0"/>
              <a:t>Management of combined ventilatory support ≥ 96 hours</a:t>
            </a:r>
          </a:p>
          <a:p>
            <a:endParaRPr lang="en-AU" i="1" dirty="0"/>
          </a:p>
          <a:p>
            <a:r>
              <a:rPr lang="en-AU" i="1" dirty="0"/>
              <a:t>Code in the sequence:</a:t>
            </a:r>
          </a:p>
          <a:p>
            <a:pPr marL="1435100" indent="-457200">
              <a:buFont typeface="Arial" panose="020B0604020202020204" pitchFamily="34" charset="0"/>
              <a:buChar char="•"/>
            </a:pPr>
            <a:r>
              <a:rPr lang="en-AU" i="1" dirty="0"/>
              <a:t>Mechanical ventilation </a:t>
            </a:r>
          </a:p>
          <a:p>
            <a:pPr marL="1435100" indent="-457200">
              <a:buFont typeface="Arial" panose="020B0604020202020204" pitchFamily="34" charset="0"/>
              <a:buChar char="•"/>
            </a:pPr>
            <a:r>
              <a:rPr lang="en-AU" i="1" dirty="0"/>
              <a:t>Non-invasive ventilation</a:t>
            </a:r>
          </a:p>
          <a:p>
            <a:pPr marL="1435100" indent="-457200">
              <a:buFont typeface="Arial" panose="020B0604020202020204" pitchFamily="34" charset="0"/>
              <a:buChar char="•"/>
            </a:pPr>
            <a:r>
              <a:rPr lang="en-AU" i="1" dirty="0"/>
              <a:t>Combined ventilation</a:t>
            </a:r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07857C-1313-1741-D793-DC4ABB2E292E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71596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F6C6572-DAD6-EEE5-AA9E-F306DE7B0AC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Example of combined ventilatory support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D16EDE-7262-E2AF-51DA-5782A8356A3D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406400" y="2157131"/>
            <a:ext cx="11429999" cy="5112568"/>
          </a:xfrm>
        </p:spPr>
        <p:txBody>
          <a:bodyPr/>
          <a:lstStyle/>
          <a:p>
            <a:r>
              <a:rPr lang="en-AU" dirty="0">
                <a:latin typeface="Calibri" panose="020F0502020204030204" pitchFamily="34" charset="0"/>
              </a:rPr>
              <a:t>T</a:t>
            </a:r>
            <a:r>
              <a:rPr lang="en-AU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he newborn was intubated and ventilated  for 25 hours then switched to CPAP, which was continued for 75 hours</a:t>
            </a:r>
            <a:r>
              <a:rPr lang="en-AU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. </a:t>
            </a:r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43A7D2-BB69-020C-ED3A-F61C67BB4A4D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9447490"/>
      </p:ext>
    </p:extLst>
  </p:cSld>
  <p:clrMapOvr>
    <a:masterClrMapping/>
  </p:clrMapOvr>
</p:sld>
</file>

<file path=ppt/theme/theme1.xml><?xml version="1.0" encoding="utf-8"?>
<a:theme xmlns:a="http://schemas.openxmlformats.org/drawingml/2006/main" name="Pitchbook">
  <a:themeElements>
    <a:clrScheme name="Gree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4871</TotalTime>
  <Words>868</Words>
  <Application>Microsoft Office PowerPoint</Application>
  <PresentationFormat>Widescreen</PresentationFormat>
  <Paragraphs>137</Paragraphs>
  <Slides>15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Century</vt:lpstr>
      <vt:lpstr>Georgia</vt:lpstr>
      <vt:lpstr>Pitchbook</vt:lpstr>
      <vt:lpstr>PowerPoint Presentation</vt:lpstr>
      <vt:lpstr>Prepared by:  Anna Coote &amp; Heather Grain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Prepared by:  Anna Coote &amp; Heather Grain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Anna</dc:creator>
  <cp:lastModifiedBy>Anna Coote</cp:lastModifiedBy>
  <cp:revision>182</cp:revision>
  <dcterms:created xsi:type="dcterms:W3CDTF">2020-08-15T04:34:47Z</dcterms:created>
  <dcterms:modified xsi:type="dcterms:W3CDTF">2022-10-25T00:42:26Z</dcterms:modified>
</cp:coreProperties>
</file>