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5"/>
  </p:notesMasterIdLst>
  <p:sldIdLst>
    <p:sldId id="532" r:id="rId2"/>
    <p:sldId id="531" r:id="rId3"/>
    <p:sldId id="428" r:id="rId4"/>
    <p:sldId id="520" r:id="rId5"/>
    <p:sldId id="523" r:id="rId6"/>
    <p:sldId id="430" r:id="rId7"/>
    <p:sldId id="477" r:id="rId8"/>
    <p:sldId id="482" r:id="rId9"/>
    <p:sldId id="479" r:id="rId10"/>
    <p:sldId id="481" r:id="rId11"/>
    <p:sldId id="483" r:id="rId12"/>
    <p:sldId id="484" r:id="rId13"/>
    <p:sldId id="485" r:id="rId14"/>
    <p:sldId id="486" r:id="rId15"/>
    <p:sldId id="487" r:id="rId16"/>
    <p:sldId id="488" r:id="rId17"/>
    <p:sldId id="489" r:id="rId18"/>
    <p:sldId id="490" r:id="rId19"/>
    <p:sldId id="491" r:id="rId20"/>
    <p:sldId id="507" r:id="rId21"/>
    <p:sldId id="492" r:id="rId22"/>
    <p:sldId id="493" r:id="rId23"/>
    <p:sldId id="494" r:id="rId24"/>
    <p:sldId id="495" r:id="rId25"/>
    <p:sldId id="496" r:id="rId26"/>
    <p:sldId id="497" r:id="rId27"/>
    <p:sldId id="498" r:id="rId28"/>
    <p:sldId id="499" r:id="rId29"/>
    <p:sldId id="500" r:id="rId30"/>
    <p:sldId id="501" r:id="rId31"/>
    <p:sldId id="502" r:id="rId32"/>
    <p:sldId id="503" r:id="rId33"/>
    <p:sldId id="504" r:id="rId34"/>
    <p:sldId id="505" r:id="rId35"/>
    <p:sldId id="506" r:id="rId36"/>
    <p:sldId id="525" r:id="rId37"/>
    <p:sldId id="526" r:id="rId38"/>
    <p:sldId id="527" r:id="rId39"/>
    <p:sldId id="528" r:id="rId40"/>
    <p:sldId id="529" r:id="rId41"/>
    <p:sldId id="530" r:id="rId42"/>
    <p:sldId id="533" r:id="rId43"/>
    <p:sldId id="524"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2073A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69560" autoAdjust="0"/>
  </p:normalViewPr>
  <p:slideViewPr>
    <p:cSldViewPr snapToGrid="0">
      <p:cViewPr varScale="1">
        <p:scale>
          <a:sx n="79" d="100"/>
          <a:sy n="79" d="100"/>
        </p:scale>
        <p:origin x="121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6C2F4-B633-4102-B108-9039F1EF70B3}" type="datetimeFigureOut">
              <a:rPr lang="en-AU" smtClean="0"/>
              <a:t>25/10/2022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40E8A-E3D9-45E6-8C9B-F2F85B52DA15}" type="slidenum">
              <a:rPr lang="en-AU" smtClean="0"/>
              <a:t>‹#›</a:t>
            </a:fld>
            <a:endParaRPr lang="en-AU"/>
          </a:p>
        </p:txBody>
      </p:sp>
    </p:spTree>
    <p:extLst>
      <p:ext uri="{BB962C8B-B14F-4D97-AF65-F5344CB8AC3E}">
        <p14:creationId xmlns:p14="http://schemas.microsoft.com/office/powerpoint/2010/main" val="409083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558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5798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The code for detached retina with diabetes is in the range E09-E14, therefore it is assigned code E11.35</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553049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And the diabetes is coded as NOS without complication.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6525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Note the option of diabetes, with, osteopathy is not documentation of with osteoarthritis.</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0727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So there is a code in the range E09-E14 for DM with ketoacidosis.  The code E10.39 does not include the word cataract in the text for the code.  We are coding the complexity of the DM by assigning this code, but not the cataract as it does not meet ACS 0002</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27489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91460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SLE is coded because it is the underlying cause of the CKD.  See ACS 0001 Problems and Underlying conditions, point 2.</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9355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530775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7949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4485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7464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NOTE that HTN is no longer listed here</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Note that “overweight” is ow added to the list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5358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87770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9796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58779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5460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97284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3197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78387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6756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4972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74967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No Change</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76866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97243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1942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For </a:t>
            </a:r>
            <a:r>
              <a:rPr lang="en-AU" dirty="0" err="1"/>
              <a:t>eg.</a:t>
            </a:r>
            <a:r>
              <a:rPr lang="en-AU" dirty="0"/>
              <a:t> amputation of toe/limb, or stent status.</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09786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15304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71438">
              <a:buFont typeface="Arial" panose="020B0604020202020204" pitchFamily="34" charset="0"/>
              <a:buChar char="•"/>
              <a:tabLst>
                <a:tab pos="457200" algn="l"/>
              </a:tabLst>
            </a:pPr>
            <a:r>
              <a:rPr lang="en-AU" sz="1200" dirty="0">
                <a:effectLst/>
                <a:latin typeface="Calibri" panose="020F0502020204030204" pitchFamily="34" charset="0"/>
                <a:ea typeface="Times New Roman" panose="02020603050405020304" pitchFamily="18" charset="0"/>
              </a:rPr>
              <a:t>The patient has a cataract, which is coded;</a:t>
            </a:r>
          </a:p>
          <a:p>
            <a:pPr marL="342900" lvl="0" indent="-71438">
              <a:buFont typeface="Arial" panose="020B0604020202020204" pitchFamily="34" charset="0"/>
              <a:buChar char="•"/>
              <a:tabLst>
                <a:tab pos="457200" algn="l"/>
              </a:tabLst>
            </a:pPr>
            <a:r>
              <a:rPr lang="en-AU" sz="1200" dirty="0">
                <a:effectLst/>
                <a:latin typeface="Calibri" panose="020F0502020204030204" pitchFamily="34" charset="0"/>
                <a:ea typeface="Times New Roman" panose="02020603050405020304" pitchFamily="18" charset="0"/>
              </a:rPr>
              <a:t> The patient has a cataract and diabetes, hence the E11.39 is coded to show the severity/complexity of the diabetes</a:t>
            </a:r>
          </a:p>
          <a:p>
            <a:pPr marL="342900" lvl="0" indent="-71438">
              <a:buFont typeface="Arial" panose="020B0604020202020204" pitchFamily="34" charset="0"/>
              <a:buChar char="•"/>
              <a:tabLst>
                <a:tab pos="457200" algn="l"/>
              </a:tabLst>
            </a:pPr>
            <a:r>
              <a:rPr lang="en-AU" sz="1200" dirty="0">
                <a:effectLst/>
                <a:latin typeface="Calibri" panose="020F0502020204030204" pitchFamily="34" charset="0"/>
                <a:ea typeface="Times New Roman" panose="02020603050405020304" pitchFamily="18" charset="0"/>
              </a:rPr>
              <a:t> The diabetic retinopathy is coded because it shows the severity of the diabetes</a:t>
            </a:r>
          </a:p>
          <a:p>
            <a:pPr marL="342900" lvl="0" indent="-71438">
              <a:buFont typeface="Arial" panose="020B0604020202020204" pitchFamily="34" charset="0"/>
              <a:buChar char="•"/>
              <a:tabLst>
                <a:tab pos="457200" algn="l"/>
              </a:tabLst>
            </a:pPr>
            <a:r>
              <a:rPr lang="en-AU" sz="1200" dirty="0">
                <a:effectLst/>
                <a:latin typeface="Calibri" panose="020F0502020204030204" pitchFamily="34" charset="0"/>
                <a:ea typeface="Times New Roman" panose="02020603050405020304" pitchFamily="18" charset="0"/>
              </a:rPr>
              <a:t> The diabetes with CKD is coded because it shows the severity of the diabetes.</a:t>
            </a:r>
          </a:p>
          <a:p>
            <a:pPr marL="342900" lvl="0" indent="-71438">
              <a:buFont typeface="Arial" panose="020B0604020202020204" pitchFamily="34" charset="0"/>
              <a:buChar char="•"/>
              <a:tabLst>
                <a:tab pos="457200" algn="l"/>
              </a:tabLst>
            </a:pPr>
            <a:r>
              <a:rPr lang="en-AU" sz="1200" dirty="0">
                <a:effectLst/>
                <a:latin typeface="Calibri" panose="020F0502020204030204" pitchFamily="34" charset="0"/>
                <a:ea typeface="Times New Roman" panose="02020603050405020304" pitchFamily="18" charset="0"/>
              </a:rPr>
              <a:t> The conditions of CKD and diabetic retinopathy together trigger code E11.71.  </a:t>
            </a:r>
          </a:p>
          <a:p>
            <a:pPr marL="342900" indent="-71438">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 Retinopathy is not coded to its own special code, because it was not treated</a:t>
            </a:r>
            <a:endParaRPr lang="en-AU" sz="1200" dirty="0"/>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37</a:t>
            </a:fld>
            <a:endParaRPr lang="en-AU"/>
          </a:p>
        </p:txBody>
      </p:sp>
    </p:spTree>
    <p:extLst>
      <p:ext uri="{BB962C8B-B14F-4D97-AF65-F5344CB8AC3E}">
        <p14:creationId xmlns:p14="http://schemas.microsoft.com/office/powerpoint/2010/main" val="23982240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foot cellulitis is coded as the PDx.  It is not precluded by any of the E11 codes.</a:t>
            </a:r>
          </a:p>
          <a:p>
            <a:pPr marL="342900" indent="-34290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The combination of the foot cellulitis (category 1), the neuropathic oedema (category 2b) and the DM meets the criteria for coding “diabetic foot” therefore E11.73 is assigned as an additional code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a:effectLst/>
                <a:latin typeface="Calibri" panose="020F0502020204030204" pitchFamily="34" charset="0"/>
                <a:ea typeface="Times New Roman" panose="02020603050405020304" pitchFamily="18" charset="0"/>
              </a:rPr>
              <a:t>Neuropathic oedema (E11.43) is coded using rule 4a.  </a:t>
            </a:r>
          </a:p>
          <a:p>
            <a:pPr marL="342900" indent="-342900">
              <a:buFont typeface="Arial" panose="020B0604020202020204" pitchFamily="34" charset="0"/>
              <a:buChar char="•"/>
            </a:pPr>
            <a:endParaRPr lang="en-AU" sz="1200" dirty="0"/>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38</a:t>
            </a:fld>
            <a:endParaRPr lang="en-AU"/>
          </a:p>
        </p:txBody>
      </p:sp>
    </p:spTree>
    <p:extLst>
      <p:ext uri="{BB962C8B-B14F-4D97-AF65-F5344CB8AC3E}">
        <p14:creationId xmlns:p14="http://schemas.microsoft.com/office/powerpoint/2010/main" val="3597655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In this example the foot ulcer is the principal diagnosis as it meets ACS 0001. BUT it is precluded by the text in the E11 code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a:effectLst/>
                <a:latin typeface="Calibri" panose="020F0502020204030204" pitchFamily="34" charset="0"/>
                <a:ea typeface="Times New Roman" panose="02020603050405020304" pitchFamily="18" charset="0"/>
              </a:rPr>
              <a:t>As E11.73 contains the concepts of both DM and foot ulcer, L97 is not required (Rule 6) and E11.73 is assigned as the PDx.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The DM should also be coded (Rule 1) therefore follow the index pathway Diabetes, diabetic, -  with, - - ulcer, foot, - - - with peripheral angiopathy (as patient also has peripheral vascular disease) to assign E11.73.  </a:t>
            </a:r>
          </a:p>
          <a:p>
            <a:pPr marL="285750" indent="-285750">
              <a:buFont typeface="Arial" panose="020B0604020202020204" pitchFamily="34" charset="0"/>
              <a:buChar char="•"/>
            </a:pPr>
            <a:r>
              <a:rPr lang="en-AU" dirty="0">
                <a:latin typeface="Calibri" panose="020F0502020204030204" pitchFamily="34" charset="0"/>
                <a:ea typeface="Times New Roman" panose="02020603050405020304" pitchFamily="18" charset="0"/>
              </a:rPr>
              <a:t>PVD is not coded, as the concept is included in code E11.51</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39</a:t>
            </a:fld>
            <a:endParaRPr lang="en-AU"/>
          </a:p>
        </p:txBody>
      </p:sp>
    </p:spTree>
    <p:extLst>
      <p:ext uri="{BB962C8B-B14F-4D97-AF65-F5344CB8AC3E}">
        <p14:creationId xmlns:p14="http://schemas.microsoft.com/office/powerpoint/2010/main" val="35538758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In this example the foot ulcer is the principal diagnosis as it meets ACS 0001.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The DM should also be coded (Rule 1) therefore follow the index pathway Diabetes, diabetic, -  with, - - ulcer, foot, - - - with peripheral angiopathy (as patient also has peripheral vascular disease) to assign E11.73.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As E11.73 contains the concepts of both DM and foot ulcer, L97 is not required (Rule 6) and E11.73 is assigned as the PDx.  </a:t>
            </a:r>
          </a:p>
          <a:p>
            <a:pPr marL="285750" indent="-285750">
              <a:buFont typeface="Arial" panose="020B0604020202020204" pitchFamily="34" charset="0"/>
              <a:buChar char="•"/>
            </a:pPr>
            <a:r>
              <a:rPr lang="en-AU" dirty="0">
                <a:latin typeface="Calibri" panose="020F0502020204030204" pitchFamily="34" charset="0"/>
                <a:ea typeface="Times New Roman" panose="02020603050405020304" pitchFamily="18" charset="0"/>
              </a:rPr>
              <a:t>PVD with claudication  is coded, as the concept of claudication is not included in code E11.51</a:t>
            </a:r>
          </a:p>
          <a:p>
            <a:pPr marL="285750" indent="-285750">
              <a:buFont typeface="Arial" panose="020B0604020202020204" pitchFamily="34" charset="0"/>
              <a:buChar char="•"/>
            </a:pPr>
            <a:endParaRPr lang="en-AU" sz="1200" dirty="0">
              <a:effectLst/>
              <a:latin typeface="Calibri" panose="020F0502020204030204" pitchFamily="34" charset="0"/>
              <a:ea typeface="Times New Roman" panose="02020603050405020304" pitchFamily="18" charset="0"/>
            </a:endParaRP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If the PVD were not treated, then no i70.2 code would be assigned.</a:t>
            </a:r>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40</a:t>
            </a:fld>
            <a:endParaRPr lang="en-AU"/>
          </a:p>
        </p:txBody>
      </p:sp>
    </p:spTree>
    <p:extLst>
      <p:ext uri="{BB962C8B-B14F-4D97-AF65-F5344CB8AC3E}">
        <p14:creationId xmlns:p14="http://schemas.microsoft.com/office/powerpoint/2010/main" val="36397306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toe cellulitis (L03.02) is assigned as the principal diagnosis as it meets ACS 0001.and is not precluded by any of the E11 codes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Peripheral vascular disease is also coded (E11.51) (Rule 4a).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The combination of cellulitis of the toe (L03.02 – Category 1), peripheral vascular disease E11.51 – Category 2a) and DM meets the criteria for coding “diabetic foot”, therefore E11.73 is assigned as an additional Code.  </a:t>
            </a:r>
          </a:p>
          <a:p>
            <a:pPr marL="285750" indent="-285750">
              <a:buFont typeface="Arial" panose="020B0604020202020204" pitchFamily="34" charset="0"/>
              <a:buChar char="•"/>
            </a:pPr>
            <a:r>
              <a:rPr lang="en-AU" sz="1200" dirty="0">
                <a:effectLst/>
                <a:latin typeface="Calibri" panose="020F0502020204030204" pitchFamily="34" charset="0"/>
                <a:ea typeface="Times New Roman" panose="02020603050405020304" pitchFamily="18" charset="0"/>
              </a:rPr>
              <a:t>Z92.22 is assigned to reflect the patient’s regular use of insulin.</a:t>
            </a:r>
            <a:endParaRPr lang="en-AU" sz="1200" dirty="0"/>
          </a:p>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41</a:t>
            </a:fld>
            <a:endParaRPr lang="en-AU"/>
          </a:p>
        </p:txBody>
      </p:sp>
    </p:spTree>
    <p:extLst>
      <p:ext uri="{BB962C8B-B14F-4D97-AF65-F5344CB8AC3E}">
        <p14:creationId xmlns:p14="http://schemas.microsoft.com/office/powerpoint/2010/main" val="2172062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197343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34038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0847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68658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002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4719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195506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sp>
        <p:nvSpPr>
          <p:cNvPr id="9" name="Rectangle 10"/>
          <p:cNvSpPr/>
          <p:nvPr userDrawn="1"/>
        </p:nvSpPr>
        <p:spPr>
          <a:xfrm>
            <a:off x="0" y="3505200"/>
            <a:ext cx="12192000" cy="1143000"/>
          </a:xfrm>
          <a:prstGeom prst="rect">
            <a:avLst/>
          </a:prstGeom>
          <a:solidFill>
            <a:schemeClr val="accent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 name="Rectangle 2"/>
          <p:cNvSpPr>
            <a:spLocks noGrp="1"/>
          </p:cNvSpPr>
          <p:nvPr>
            <p:ph type="ctrTitle"/>
          </p:nvPr>
        </p:nvSpPr>
        <p:spPr>
          <a:xfrm>
            <a:off x="304800" y="4114800"/>
            <a:ext cx="11582400"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pPr eaLnBrk="1" latinLnBrk="1" hangingPunct="1"/>
            <a:r>
              <a:rPr lang="en-US" dirty="0"/>
              <a:t>Click to edit Master title style</a:t>
            </a:r>
            <a:endParaRPr dirty="0"/>
          </a:p>
        </p:txBody>
      </p:sp>
      <p:sp>
        <p:nvSpPr>
          <p:cNvPr id="3" name="Rectangle 3"/>
          <p:cNvSpPr>
            <a:spLocks noGrp="1"/>
          </p:cNvSpPr>
          <p:nvPr>
            <p:ph type="subTitle" idx="1" hasCustomPrompt="1"/>
          </p:nvPr>
        </p:nvSpPr>
        <p:spPr>
          <a:xfrm>
            <a:off x="304800" y="4706112"/>
            <a:ext cx="11582400" cy="277368"/>
          </a:xfrm>
          <a:solidFill>
            <a:schemeClr val="bg1"/>
          </a:solidFill>
        </p:spPr>
        <p:txBody>
          <a:bodyPr/>
          <a:lstStyle>
            <a:lvl1pPr marL="0" indent="0" algn="l" eaLnBrk="1" latinLnBrk="0" hangingPunct="1">
              <a:buNone/>
              <a:defRPr kumimoji="0" sz="1100" b="1">
                <a:solidFill>
                  <a:schemeClr val="accent4">
                    <a:shade val="50000"/>
                  </a:schemeClr>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kumimoji="0" lang="en-US" dirty="0"/>
              <a:t>Click to add author information</a:t>
            </a:r>
          </a:p>
        </p:txBody>
      </p:sp>
      <p:sp>
        <p:nvSpPr>
          <p:cNvPr id="15" name="Rectangle 15"/>
          <p:cNvSpPr>
            <a:spLocks noGrp="1"/>
          </p:cNvSpPr>
          <p:nvPr>
            <p:ph type="sldNum" sz="quarter" idx="11"/>
          </p:nvPr>
        </p:nvSpPr>
        <p:spPr>
          <a:xfrm>
            <a:off x="10613887" y="6412103"/>
            <a:ext cx="1361440" cy="304800"/>
          </a:xfrm>
        </p:spPr>
        <p:txBody>
          <a:bodyPr anchor="ctr"/>
          <a:lstStyle/>
          <a:p>
            <a:pPr algn="r"/>
            <a:fld id="{256D3EEF-DE4E-429D-8EC4-DDC531AFF587}" type="slidenum">
              <a:rPr kumimoji="0" lang="en-US" sz="1000" smtClean="0"/>
              <a:pPr algn="r"/>
              <a:t>‹#›</a:t>
            </a:fld>
            <a:endParaRPr kumimoji="0" lang="en-US" dirty="0"/>
          </a:p>
        </p:txBody>
      </p:sp>
      <p:sp>
        <p:nvSpPr>
          <p:cNvPr id="16" name="Rectangle 16"/>
          <p:cNvSpPr>
            <a:spLocks noGrp="1"/>
          </p:cNvSpPr>
          <p:nvPr>
            <p:ph type="ftr" sz="quarter" idx="12"/>
          </p:nvPr>
        </p:nvSpPr>
        <p:spPr>
          <a:xfrm>
            <a:off x="2534478" y="6136438"/>
            <a:ext cx="2862470" cy="703729"/>
          </a:xfrm>
          <a:prstGeom prst="rect">
            <a:avLst/>
          </a:prstGeom>
        </p:spPr>
        <p:txBody>
          <a:bodyPr/>
          <a:lstStyle>
            <a:lvl1pPr>
              <a:defRPr sz="1600">
                <a:latin typeface="Century" panose="02040604050505020304" pitchFamily="18" charset="0"/>
              </a:defRPr>
            </a:lvl1pPr>
          </a:lstStyle>
          <a:p>
            <a:r>
              <a:rPr lang="en-US" dirty="0"/>
              <a:t>Clinical Coding Education   </a:t>
            </a:r>
          </a:p>
          <a:p>
            <a:r>
              <a:rPr lang="en-US" dirty="0"/>
              <a:t>clinicalcodingeducation.com</a:t>
            </a:r>
          </a:p>
        </p:txBody>
      </p:sp>
      <p:sp>
        <p:nvSpPr>
          <p:cNvPr id="8" name="Rectangle 10"/>
          <p:cNvSpPr/>
          <p:nvPr userDrawn="1"/>
        </p:nvSpPr>
        <p:spPr>
          <a:xfrm>
            <a:off x="0" y="0"/>
            <a:ext cx="12192000" cy="4038600"/>
          </a:xfrm>
          <a:prstGeom prst="rect">
            <a:avLst/>
          </a:prstGeom>
          <a:solidFill>
            <a:srgbClr val="0000CC"/>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2" name="Rectangle 11"/>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pic>
        <p:nvPicPr>
          <p:cNvPr id="7" name="Picture 6" descr="Logo, icon, company name&#10;&#10;Description automatically generated">
            <a:extLst>
              <a:ext uri="{FF2B5EF4-FFF2-40B4-BE49-F238E27FC236}">
                <a16:creationId xmlns:a16="http://schemas.microsoft.com/office/drawing/2014/main" id="{867AFBE7-C5F5-4EC5-9BCF-8F5F99DFBC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1575" y="5089714"/>
            <a:ext cx="1451624" cy="1510058"/>
          </a:xfrm>
          <a:prstGeom prst="rect">
            <a:avLst/>
          </a:prstGeom>
        </p:spPr>
      </p:pic>
      <p:pic>
        <p:nvPicPr>
          <p:cNvPr id="14" name="Picture 13" descr="A picture containing text&#10;&#10;Description automatically generated">
            <a:extLst>
              <a:ext uri="{FF2B5EF4-FFF2-40B4-BE49-F238E27FC236}">
                <a16:creationId xmlns:a16="http://schemas.microsoft.com/office/drawing/2014/main" id="{02EE322B-B352-4342-A973-A360FA0445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09113" y="5050099"/>
            <a:ext cx="3109623" cy="1202315"/>
          </a:xfrm>
          <a:prstGeom prst="rect">
            <a:avLst/>
          </a:prstGeom>
        </p:spPr>
      </p:pic>
      <p:sp>
        <p:nvSpPr>
          <p:cNvPr id="17" name="Rectangle 16">
            <a:extLst>
              <a:ext uri="{FF2B5EF4-FFF2-40B4-BE49-F238E27FC236}">
                <a16:creationId xmlns:a16="http://schemas.microsoft.com/office/drawing/2014/main" id="{D85CD257-DB42-4B58-B535-A7D6B8299F37}"/>
              </a:ext>
            </a:extLst>
          </p:cNvPr>
          <p:cNvSpPr txBox="1">
            <a:spLocks/>
          </p:cNvSpPr>
          <p:nvPr userDrawn="1"/>
        </p:nvSpPr>
        <p:spPr>
          <a:xfrm>
            <a:off x="8257597" y="6171707"/>
            <a:ext cx="2207478" cy="856129"/>
          </a:xfrm>
          <a:prstGeom prst="rect">
            <a:avLst/>
          </a:prstGeom>
        </p:spPr>
        <p:txBody>
          <a:bodyPr/>
          <a:lstStyle>
            <a:defPPr>
              <a:defRPr lang="en-US"/>
            </a:defPPr>
            <a:lvl1pPr marL="0" algn="l" defTabSz="914400" rtl="0" eaLnBrk="1" latinLnBrk="0" hangingPunct="1">
              <a:defRPr sz="1600" kern="1200">
                <a:solidFill>
                  <a:schemeClr val="tx1"/>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eHealth Education</a:t>
            </a:r>
          </a:p>
          <a:p>
            <a:pPr algn="r"/>
            <a:r>
              <a:rPr lang="en-US" dirty="0"/>
              <a:t>ehe.edu.au</a:t>
            </a:r>
          </a:p>
        </p:txBody>
      </p:sp>
    </p:spTree>
    <p:extLst>
      <p:ext uri="{BB962C8B-B14F-4D97-AF65-F5344CB8AC3E}">
        <p14:creationId xmlns:p14="http://schemas.microsoft.com/office/powerpoint/2010/main" val="21991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Up: 1 Left, 3 Right">
    <p:spTree>
      <p:nvGrpSpPr>
        <p:cNvPr id="1" name=""/>
        <p:cNvGrpSpPr/>
        <p:nvPr/>
      </p:nvGrpSpPr>
      <p:grpSpPr>
        <a:xfrm>
          <a:off x="0" y="0"/>
          <a:ext cx="0" cy="0"/>
          <a:chOff x="0" y="0"/>
          <a:chExt cx="0" cy="0"/>
        </a:xfrm>
      </p:grpSpPr>
      <p:sp>
        <p:nvSpPr>
          <p:cNvPr id="4"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0"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8" name="Rectangle 11"/>
          <p:cNvSpPr>
            <a:spLocks noGrp="1"/>
          </p:cNvSpPr>
          <p:nvPr>
            <p:ph sz="quarter" idx="16"/>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0"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17"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3" name="Rectangle 11"/>
          <p:cNvSpPr>
            <a:spLocks noGrp="1"/>
          </p:cNvSpPr>
          <p:nvPr>
            <p:ph sz="quarter" idx="18"/>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9"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20"/>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1" name="Rectangle 21"/>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60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8" name="Rectangle 8"/>
          <p:cNvSpPr>
            <a:spLocks noGrp="1"/>
          </p:cNvSpPr>
          <p:nvPr>
            <p:ph type="body" sz="quarter" idx="13"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5"/>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9" name="Rectangle 8"/>
          <p:cNvSpPr>
            <a:spLocks noGrp="1"/>
          </p:cNvSpPr>
          <p:nvPr>
            <p:ph type="body" sz="quarter" idx="14"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0" name="Rectangle 11"/>
          <p:cNvSpPr>
            <a:spLocks noGrp="1"/>
          </p:cNvSpPr>
          <p:nvPr>
            <p:ph sz="quarter" idx="16"/>
          </p:nvPr>
        </p:nvSpPr>
        <p:spPr>
          <a:xfrm>
            <a:off x="4064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8"/>
          <p:cNvSpPr>
            <a:spLocks noGrp="1"/>
          </p:cNvSpPr>
          <p:nvPr>
            <p:ph type="body" sz="quarter" idx="17" hasCustomPrompt="1"/>
          </p:nvPr>
        </p:nvSpPr>
        <p:spPr>
          <a:xfrm>
            <a:off x="4023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8"/>
          </p:nvPr>
        </p:nvSpPr>
        <p:spPr>
          <a:xfrm>
            <a:off x="4023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9" hasCustomPrompt="1"/>
          </p:nvPr>
        </p:nvSpPr>
        <p:spPr>
          <a:xfrm>
            <a:off x="4064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6" name="Rectangle 11"/>
          <p:cNvSpPr>
            <a:spLocks noGrp="1"/>
          </p:cNvSpPr>
          <p:nvPr>
            <p:ph sz="quarter" idx="20"/>
          </p:nvPr>
        </p:nvSpPr>
        <p:spPr>
          <a:xfrm>
            <a:off x="4064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0" name="Rectangle 20"/>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30101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5-Up: 2 Left, 3 Right">
    <p:spTree>
      <p:nvGrpSpPr>
        <p:cNvPr id="1" name=""/>
        <p:cNvGrpSpPr/>
        <p:nvPr/>
      </p:nvGrpSpPr>
      <p:grpSpPr>
        <a:xfrm>
          <a:off x="0" y="0"/>
          <a:ext cx="0" cy="0"/>
          <a:chOff x="0" y="0"/>
          <a:chExt cx="0" cy="0"/>
        </a:xfrm>
      </p:grpSpPr>
      <p:sp>
        <p:nvSpPr>
          <p:cNvPr id="20"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3"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8"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9" name="Rectangle 11"/>
          <p:cNvSpPr>
            <a:spLocks noGrp="1"/>
          </p:cNvSpPr>
          <p:nvPr>
            <p:ph sz="quarter" idx="18"/>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1" name="Rectangle 8"/>
          <p:cNvSpPr>
            <a:spLocks noGrp="1"/>
          </p:cNvSpPr>
          <p:nvPr>
            <p:ph type="body" sz="quarter" idx="19"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2" name="Rectangle 11"/>
          <p:cNvSpPr>
            <a:spLocks noGrp="1"/>
          </p:cNvSpPr>
          <p:nvPr>
            <p:ph sz="quarter" idx="20"/>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3" name="Rectangle 8"/>
          <p:cNvSpPr>
            <a:spLocks noGrp="1"/>
          </p:cNvSpPr>
          <p:nvPr>
            <p:ph type="body" sz="quarter" idx="21"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4" name="Rectangle 11"/>
          <p:cNvSpPr>
            <a:spLocks noGrp="1"/>
          </p:cNvSpPr>
          <p:nvPr>
            <p:ph sz="quarter" idx="22"/>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16"/>
          <p:cNvSpPr>
            <a:spLocks noGrp="1"/>
          </p:cNvSpPr>
          <p:nvPr>
            <p:ph type="dt" sz="half" idx="23"/>
          </p:nvPr>
        </p:nvSpPr>
        <p:spPr>
          <a:xfrm>
            <a:off x="9347200" y="76200"/>
            <a:ext cx="1828800" cy="228600"/>
          </a:xfrm>
          <a:prstGeom prst="rect">
            <a:avLst/>
          </a:prstGeom>
        </p:spPr>
        <p:txBody>
          <a:bodyPr/>
          <a:lstStyle/>
          <a:p>
            <a:pPr algn="r"/>
            <a:endParaRPr kumimoji="0" lang="en-US" dirty="0"/>
          </a:p>
        </p:txBody>
      </p:sp>
      <p:sp>
        <p:nvSpPr>
          <p:cNvPr id="17" name="Rectangle 17"/>
          <p:cNvSpPr>
            <a:spLocks noGrp="1"/>
          </p:cNvSpPr>
          <p:nvPr>
            <p:ph type="sldNum" sz="quarter" idx="24"/>
          </p:nvPr>
        </p:nvSpPr>
        <p:spPr/>
        <p:txBody>
          <a:bodyPr/>
          <a:lstStyle/>
          <a:p>
            <a:pPr algn="r"/>
            <a:fld id="{256D3EEF-DE4E-429D-8EC4-DDC531AFF587}" type="slidenum">
              <a:rPr kumimoji="0" lang="en-US" sz="1000" smtClean="0"/>
              <a:pPr algn="r"/>
              <a:t>‹#›</a:t>
            </a:fld>
            <a:endParaRPr kumimoji="0" lang="en-US" dirty="0"/>
          </a:p>
        </p:txBody>
      </p:sp>
      <p:sp>
        <p:nvSpPr>
          <p:cNvPr id="18" name="Rectangle 18"/>
          <p:cNvSpPr>
            <a:spLocks noGrp="1"/>
          </p:cNvSpPr>
          <p:nvPr>
            <p:ph type="ftr" sz="quarter" idx="25"/>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630307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5-Up: 3 Left, 2 Right">
    <p:spTree>
      <p:nvGrpSpPr>
        <p:cNvPr id="1" name=""/>
        <p:cNvGrpSpPr/>
        <p:nvPr/>
      </p:nvGrpSpPr>
      <p:grpSpPr>
        <a:xfrm>
          <a:off x="0" y="0"/>
          <a:ext cx="0" cy="0"/>
          <a:chOff x="0" y="0"/>
          <a:chExt cx="0" cy="0"/>
        </a:xfrm>
      </p:grpSpPr>
      <p:sp>
        <p:nvSpPr>
          <p:cNvPr id="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1" name="Rectangle 8"/>
          <p:cNvSpPr>
            <a:spLocks noGrp="1"/>
          </p:cNvSpPr>
          <p:nvPr>
            <p:ph type="body" sz="quarter" idx="14" hasCustomPrompt="1"/>
          </p:nvPr>
        </p:nvSpPr>
        <p:spPr>
          <a:xfrm>
            <a:off x="410464"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2" name="Rectangle 11"/>
          <p:cNvSpPr>
            <a:spLocks noGrp="1"/>
          </p:cNvSpPr>
          <p:nvPr>
            <p:ph sz="quarter" idx="16"/>
          </p:nvPr>
        </p:nvSpPr>
        <p:spPr>
          <a:xfrm>
            <a:off x="410464"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7" hasCustomPrompt="1"/>
          </p:nvPr>
        </p:nvSpPr>
        <p:spPr>
          <a:xfrm>
            <a:off x="406400"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6" name="Rectangle 11"/>
          <p:cNvSpPr>
            <a:spLocks noGrp="1"/>
          </p:cNvSpPr>
          <p:nvPr>
            <p:ph sz="quarter" idx="18"/>
          </p:nvPr>
        </p:nvSpPr>
        <p:spPr>
          <a:xfrm>
            <a:off x="406400"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7" name="Rectangle 8"/>
          <p:cNvSpPr>
            <a:spLocks noGrp="1"/>
          </p:cNvSpPr>
          <p:nvPr>
            <p:ph type="body" sz="quarter" idx="19" hasCustomPrompt="1"/>
          </p:nvPr>
        </p:nvSpPr>
        <p:spPr>
          <a:xfrm>
            <a:off x="410464"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8" name="Rectangle 11"/>
          <p:cNvSpPr>
            <a:spLocks noGrp="1"/>
          </p:cNvSpPr>
          <p:nvPr>
            <p:ph sz="quarter" idx="20"/>
          </p:nvPr>
        </p:nvSpPr>
        <p:spPr>
          <a:xfrm>
            <a:off x="410464"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21"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3" name="Rectangle 11"/>
          <p:cNvSpPr>
            <a:spLocks noGrp="1"/>
          </p:cNvSpPr>
          <p:nvPr>
            <p:ph sz="quarter" idx="22"/>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23"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6" name="Rectangle 11"/>
          <p:cNvSpPr>
            <a:spLocks noGrp="1"/>
          </p:cNvSpPr>
          <p:nvPr>
            <p:ph sz="quarter" idx="24"/>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5"/>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6"/>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7"/>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93906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3"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6"/>
          <p:cNvSpPr/>
          <p:nvPr/>
        </p:nvSpPr>
        <p:spPr>
          <a:xfrm>
            <a:off x="18288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8" name="Rectangle 6"/>
          <p:cNvSpPr/>
          <p:nvPr/>
        </p:nvSpPr>
        <p:spPr>
          <a:xfrm>
            <a:off x="18288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6" name="Rectangle 6"/>
          <p:cNvSpPr/>
          <p:nvPr/>
        </p:nvSpPr>
        <p:spPr>
          <a:xfrm>
            <a:off x="46736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5" name="Rectangle 6"/>
          <p:cNvSpPr/>
          <p:nvPr/>
        </p:nvSpPr>
        <p:spPr>
          <a:xfrm>
            <a:off x="46736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1" name="Rectangle 6"/>
          <p:cNvSpPr/>
          <p:nvPr/>
        </p:nvSpPr>
        <p:spPr>
          <a:xfrm>
            <a:off x="75184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6"/>
          <p:cNvSpPr/>
          <p:nvPr/>
        </p:nvSpPr>
        <p:spPr>
          <a:xfrm>
            <a:off x="75184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4" name="Rectangle 10"/>
          <p:cNvSpPr>
            <a:spLocks noGrp="1"/>
          </p:cNvSpPr>
          <p:nvPr>
            <p:ph type="pic" sz="quarter" idx="13" hasCustomPrompt="1"/>
          </p:nvPr>
        </p:nvSpPr>
        <p:spPr>
          <a:xfrm>
            <a:off x="2032000" y="1600200"/>
            <a:ext cx="1828800" cy="685800"/>
          </a:xfrm>
        </p:spPr>
        <p:txBody>
          <a:bodyPr/>
          <a:lstStyle/>
          <a:p>
            <a:r>
              <a:rPr kumimoji="0" lang="en-US" dirty="0"/>
              <a:t>Company</a:t>
            </a:r>
            <a:r>
              <a:rPr kumimoji="0" lang="en-US" baseline="0" dirty="0"/>
              <a:t> Logo</a:t>
            </a:r>
            <a:endParaRPr kumimoji="0" lang="en-US" dirty="0"/>
          </a:p>
        </p:txBody>
      </p:sp>
      <p:sp>
        <p:nvSpPr>
          <p:cNvPr id="19" name="Rectangle 10"/>
          <p:cNvSpPr>
            <a:spLocks noGrp="1"/>
          </p:cNvSpPr>
          <p:nvPr>
            <p:ph type="pic" sz="quarter" idx="29" hasCustomPrompt="1"/>
          </p:nvPr>
        </p:nvSpPr>
        <p:spPr>
          <a:xfrm>
            <a:off x="2032000" y="4038600"/>
            <a:ext cx="1828800" cy="685800"/>
          </a:xfrm>
        </p:spPr>
        <p:txBody>
          <a:bodyPr/>
          <a:lstStyle/>
          <a:p>
            <a:r>
              <a:rPr kumimoji="0" lang="en-US" dirty="0"/>
              <a:t>Company</a:t>
            </a:r>
            <a:r>
              <a:rPr kumimoji="0" lang="en-US" baseline="0" dirty="0"/>
              <a:t> Logo</a:t>
            </a:r>
            <a:endParaRPr kumimoji="0" lang="en-US" dirty="0"/>
          </a:p>
        </p:txBody>
      </p:sp>
      <p:sp>
        <p:nvSpPr>
          <p:cNvPr id="27" name="Rectangle 10"/>
          <p:cNvSpPr>
            <a:spLocks noGrp="1"/>
          </p:cNvSpPr>
          <p:nvPr>
            <p:ph type="pic" sz="quarter" idx="17" hasCustomPrompt="1"/>
          </p:nvPr>
        </p:nvSpPr>
        <p:spPr>
          <a:xfrm>
            <a:off x="4876800" y="1600200"/>
            <a:ext cx="1828800" cy="685800"/>
          </a:xfrm>
        </p:spPr>
        <p:txBody>
          <a:bodyPr/>
          <a:lstStyle/>
          <a:p>
            <a:r>
              <a:rPr kumimoji="0" lang="en-US" dirty="0"/>
              <a:t>Company</a:t>
            </a:r>
            <a:r>
              <a:rPr kumimoji="0" lang="en-US" baseline="0" dirty="0"/>
              <a:t> Logo</a:t>
            </a:r>
            <a:endParaRPr kumimoji="0" lang="en-US" dirty="0"/>
          </a:p>
        </p:txBody>
      </p:sp>
      <p:sp>
        <p:nvSpPr>
          <p:cNvPr id="11" name="Rectangle 10"/>
          <p:cNvSpPr>
            <a:spLocks noGrp="1"/>
          </p:cNvSpPr>
          <p:nvPr>
            <p:ph type="pic" sz="quarter" idx="30" hasCustomPrompt="1"/>
          </p:nvPr>
        </p:nvSpPr>
        <p:spPr>
          <a:xfrm>
            <a:off x="4876800" y="4038600"/>
            <a:ext cx="1828800" cy="685800"/>
          </a:xfrm>
        </p:spPr>
        <p:txBody>
          <a:bodyPr/>
          <a:lstStyle/>
          <a:p>
            <a:r>
              <a:rPr kumimoji="0" lang="en-US" dirty="0"/>
              <a:t>Company</a:t>
            </a:r>
            <a:r>
              <a:rPr kumimoji="0" lang="en-US" baseline="0" dirty="0"/>
              <a:t> Logo</a:t>
            </a:r>
            <a:endParaRPr kumimoji="0" lang="en-US" dirty="0"/>
          </a:p>
        </p:txBody>
      </p:sp>
      <p:sp>
        <p:nvSpPr>
          <p:cNvPr id="4" name="Rectangle 10"/>
          <p:cNvSpPr>
            <a:spLocks noGrp="1"/>
          </p:cNvSpPr>
          <p:nvPr>
            <p:ph type="pic" sz="quarter" idx="21" hasCustomPrompt="1"/>
          </p:nvPr>
        </p:nvSpPr>
        <p:spPr>
          <a:xfrm>
            <a:off x="7721600" y="1600200"/>
            <a:ext cx="1828800" cy="685800"/>
          </a:xfrm>
        </p:spPr>
        <p:txBody>
          <a:bodyPr/>
          <a:lstStyle/>
          <a:p>
            <a:r>
              <a:rPr kumimoji="0" lang="en-US" dirty="0"/>
              <a:t>Company</a:t>
            </a:r>
            <a:r>
              <a:rPr kumimoji="0" lang="en-US" baseline="0" dirty="0"/>
              <a:t> Logo</a:t>
            </a:r>
            <a:endParaRPr kumimoji="0" lang="en-US" dirty="0"/>
          </a:p>
        </p:txBody>
      </p:sp>
      <p:sp>
        <p:nvSpPr>
          <p:cNvPr id="15" name="Rectangle 10"/>
          <p:cNvSpPr>
            <a:spLocks noGrp="1"/>
          </p:cNvSpPr>
          <p:nvPr>
            <p:ph type="pic" sz="quarter" idx="31" hasCustomPrompt="1"/>
          </p:nvPr>
        </p:nvSpPr>
        <p:spPr>
          <a:xfrm>
            <a:off x="7721600" y="4038600"/>
            <a:ext cx="1828800" cy="685800"/>
          </a:xfrm>
        </p:spPr>
        <p:txBody>
          <a:bodyPr/>
          <a:lstStyle/>
          <a:p>
            <a:r>
              <a:rPr kumimoji="0" lang="en-US" dirty="0"/>
              <a:t>Company</a:t>
            </a:r>
            <a:r>
              <a:rPr kumimoji="0" lang="en-US" baseline="0" dirty="0"/>
              <a:t> Logo</a:t>
            </a:r>
            <a:endParaRPr kumimoji="0" lang="en-US" dirty="0"/>
          </a:p>
        </p:txBody>
      </p:sp>
      <p:sp>
        <p:nvSpPr>
          <p:cNvPr id="7" name="Rectangle 12"/>
          <p:cNvSpPr>
            <a:spLocks noGrp="1"/>
          </p:cNvSpPr>
          <p:nvPr>
            <p:ph type="body" sz="quarter" idx="14" hasCustomPrompt="1"/>
          </p:nvPr>
        </p:nvSpPr>
        <p:spPr>
          <a:xfrm>
            <a:off x="20320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8" name="Rectangle 12"/>
          <p:cNvSpPr>
            <a:spLocks noGrp="1"/>
          </p:cNvSpPr>
          <p:nvPr>
            <p:ph type="body" sz="quarter" idx="33" hasCustomPrompt="1"/>
          </p:nvPr>
        </p:nvSpPr>
        <p:spPr>
          <a:xfrm>
            <a:off x="20320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30" name="Rectangle 12"/>
          <p:cNvSpPr>
            <a:spLocks noGrp="1"/>
          </p:cNvSpPr>
          <p:nvPr>
            <p:ph type="body" sz="quarter" idx="18" hasCustomPrompt="1"/>
          </p:nvPr>
        </p:nvSpPr>
        <p:spPr>
          <a:xfrm>
            <a:off x="48768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13" name="Rectangle 12"/>
          <p:cNvSpPr>
            <a:spLocks noGrp="1"/>
          </p:cNvSpPr>
          <p:nvPr>
            <p:ph type="body" sz="quarter" idx="34" hasCustomPrompt="1"/>
          </p:nvPr>
        </p:nvSpPr>
        <p:spPr>
          <a:xfrm>
            <a:off x="48768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14" name="Rectangle 12"/>
          <p:cNvSpPr>
            <a:spLocks noGrp="1"/>
          </p:cNvSpPr>
          <p:nvPr>
            <p:ph type="body" sz="quarter" idx="22" hasCustomPrompt="1"/>
          </p:nvPr>
        </p:nvSpPr>
        <p:spPr>
          <a:xfrm>
            <a:off x="77216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 name="Rectangle 12"/>
          <p:cNvSpPr>
            <a:spLocks noGrp="1"/>
          </p:cNvSpPr>
          <p:nvPr>
            <p:ph type="body" sz="quarter" idx="35" hasCustomPrompt="1"/>
          </p:nvPr>
        </p:nvSpPr>
        <p:spPr>
          <a:xfrm>
            <a:off x="77216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44" name="Rectangle 11"/>
          <p:cNvSpPr>
            <a:spLocks noGrp="1"/>
          </p:cNvSpPr>
          <p:nvPr>
            <p:ph type="body" sz="quarter" idx="15" hasCustomPrompt="1"/>
          </p:nvPr>
        </p:nvSpPr>
        <p:spPr>
          <a:xfrm>
            <a:off x="20320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5" name="Rectangle 11"/>
          <p:cNvSpPr>
            <a:spLocks noGrp="1"/>
          </p:cNvSpPr>
          <p:nvPr>
            <p:ph type="body" sz="quarter" idx="37" hasCustomPrompt="1"/>
          </p:nvPr>
        </p:nvSpPr>
        <p:spPr>
          <a:xfrm>
            <a:off x="20320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4" name="Rectangle 11"/>
          <p:cNvSpPr>
            <a:spLocks noGrp="1"/>
          </p:cNvSpPr>
          <p:nvPr>
            <p:ph type="body" sz="quarter" idx="19" hasCustomPrompt="1"/>
          </p:nvPr>
        </p:nvSpPr>
        <p:spPr>
          <a:xfrm>
            <a:off x="48768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40" name="Rectangle 11"/>
          <p:cNvSpPr>
            <a:spLocks noGrp="1"/>
          </p:cNvSpPr>
          <p:nvPr>
            <p:ph type="body" sz="quarter" idx="38" hasCustomPrompt="1"/>
          </p:nvPr>
        </p:nvSpPr>
        <p:spPr>
          <a:xfrm>
            <a:off x="48768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8" name="Rectangle 11"/>
          <p:cNvSpPr>
            <a:spLocks noGrp="1"/>
          </p:cNvSpPr>
          <p:nvPr>
            <p:ph type="body" sz="quarter" idx="23" hasCustomPrompt="1"/>
          </p:nvPr>
        </p:nvSpPr>
        <p:spPr>
          <a:xfrm>
            <a:off x="77216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3" name="Rectangle 11"/>
          <p:cNvSpPr>
            <a:spLocks noGrp="1"/>
          </p:cNvSpPr>
          <p:nvPr>
            <p:ph type="body" sz="quarter" idx="39" hasCustomPrompt="1"/>
          </p:nvPr>
        </p:nvSpPr>
        <p:spPr>
          <a:xfrm>
            <a:off x="77216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5" name="Rectangle 14"/>
          <p:cNvSpPr>
            <a:spLocks noGrp="1"/>
          </p:cNvSpPr>
          <p:nvPr>
            <p:ph type="body" sz="quarter" idx="16" hasCustomPrompt="1"/>
          </p:nvPr>
        </p:nvSpPr>
        <p:spPr>
          <a:xfrm>
            <a:off x="20320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6" name="Rectangle 14"/>
          <p:cNvSpPr>
            <a:spLocks noGrp="1"/>
          </p:cNvSpPr>
          <p:nvPr>
            <p:ph type="body" sz="quarter" idx="41" hasCustomPrompt="1"/>
          </p:nvPr>
        </p:nvSpPr>
        <p:spPr>
          <a:xfrm>
            <a:off x="20320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62" name="Rectangle 14"/>
          <p:cNvSpPr>
            <a:spLocks noGrp="1"/>
          </p:cNvSpPr>
          <p:nvPr>
            <p:ph type="body" sz="quarter" idx="20" hasCustomPrompt="1"/>
          </p:nvPr>
        </p:nvSpPr>
        <p:spPr>
          <a:xfrm>
            <a:off x="48768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7" name="Rectangle 14"/>
          <p:cNvSpPr>
            <a:spLocks noGrp="1"/>
          </p:cNvSpPr>
          <p:nvPr>
            <p:ph type="body" sz="quarter" idx="42" hasCustomPrompt="1"/>
          </p:nvPr>
        </p:nvSpPr>
        <p:spPr>
          <a:xfrm>
            <a:off x="48768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41" name="Rectangle 14"/>
          <p:cNvSpPr>
            <a:spLocks noGrp="1"/>
          </p:cNvSpPr>
          <p:nvPr>
            <p:ph type="body" sz="quarter" idx="24" hasCustomPrompt="1"/>
          </p:nvPr>
        </p:nvSpPr>
        <p:spPr>
          <a:xfrm>
            <a:off x="77216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2" name="Rectangle 14"/>
          <p:cNvSpPr>
            <a:spLocks noGrp="1"/>
          </p:cNvSpPr>
          <p:nvPr>
            <p:ph type="body" sz="quarter" idx="43" hasCustomPrompt="1"/>
          </p:nvPr>
        </p:nvSpPr>
        <p:spPr>
          <a:xfrm>
            <a:off x="77216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9" name="Rectangle 51"/>
          <p:cNvSpPr>
            <a:spLocks noGrp="1"/>
          </p:cNvSpPr>
          <p:nvPr>
            <p:ph type="body" sz="quarter" idx="46"/>
          </p:nvPr>
        </p:nvSpPr>
        <p:spPr>
          <a:xfrm>
            <a:off x="406400" y="381000"/>
            <a:ext cx="10769600" cy="838200"/>
          </a:xfrm>
        </p:spPr>
        <p:txBody>
          <a:bodyPr/>
          <a:lstStyle>
            <a:lvl1pPr eaLnBrk="1" latinLnBrk="0" hangingPunct="1">
              <a:defRPr kumimoji="0" sz="1200"/>
            </a:lvl1pPr>
            <a:extLst/>
          </a:lstStyle>
          <a:p>
            <a:pPr lvl="0" eaLnBrk="1" latinLnBrk="1" hangingPunct="1"/>
            <a:r>
              <a:rPr lang="en-US"/>
              <a:t>Click to edit Master text styles</a:t>
            </a:r>
          </a:p>
        </p:txBody>
      </p:sp>
      <p:sp>
        <p:nvSpPr>
          <p:cNvPr id="42" name="Rectangle 42"/>
          <p:cNvSpPr>
            <a:spLocks noGrp="1"/>
          </p:cNvSpPr>
          <p:nvPr>
            <p:ph type="dt" sz="half" idx="47"/>
          </p:nvPr>
        </p:nvSpPr>
        <p:spPr>
          <a:xfrm>
            <a:off x="9347200" y="76200"/>
            <a:ext cx="1828800" cy="228600"/>
          </a:xfrm>
          <a:prstGeom prst="rect">
            <a:avLst/>
          </a:prstGeom>
        </p:spPr>
        <p:txBody>
          <a:bodyPr/>
          <a:lstStyle/>
          <a:p>
            <a:pPr algn="r"/>
            <a:endParaRPr kumimoji="0" lang="en-US" dirty="0"/>
          </a:p>
        </p:txBody>
      </p:sp>
      <p:sp>
        <p:nvSpPr>
          <p:cNvPr id="43" name="Rectangle 43"/>
          <p:cNvSpPr>
            <a:spLocks noGrp="1"/>
          </p:cNvSpPr>
          <p:nvPr>
            <p:ph type="sldNum" sz="quarter" idx="48"/>
          </p:nvPr>
        </p:nvSpPr>
        <p:spPr/>
        <p:txBody>
          <a:bodyPr/>
          <a:lstStyle/>
          <a:p>
            <a:pPr algn="r"/>
            <a:fld id="{256D3EEF-DE4E-429D-8EC4-DDC531AFF587}" type="slidenum">
              <a:rPr kumimoji="0" lang="en-US" sz="1000" smtClean="0"/>
              <a:pPr algn="r"/>
              <a:t>‹#›</a:t>
            </a:fld>
            <a:endParaRPr kumimoji="0" lang="en-US" dirty="0"/>
          </a:p>
        </p:txBody>
      </p:sp>
      <p:sp>
        <p:nvSpPr>
          <p:cNvPr id="45" name="Rectangle 45"/>
          <p:cNvSpPr>
            <a:spLocks noGrp="1"/>
          </p:cNvSpPr>
          <p:nvPr>
            <p:ph type="ftr" sz="quarter" idx="49"/>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105219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Up">
    <p:spTree>
      <p:nvGrpSpPr>
        <p:cNvPr id="1" name=""/>
        <p:cNvGrpSpPr/>
        <p:nvPr/>
      </p:nvGrpSpPr>
      <p:grpSpPr>
        <a:xfrm>
          <a:off x="0" y="0"/>
          <a:ext cx="0" cy="0"/>
          <a:chOff x="0" y="0"/>
          <a:chExt cx="0" cy="0"/>
        </a:xfrm>
      </p:grpSpPr>
      <p:sp>
        <p:nvSpPr>
          <p:cNvPr id="8" name="Rectangle 8"/>
          <p:cNvSpPr>
            <a:spLocks noGrp="1"/>
          </p:cNvSpPr>
          <p:nvPr>
            <p:ph type="body" sz="quarter" idx="13" hasCustomPrompt="1"/>
          </p:nvPr>
        </p:nvSpPr>
        <p:spPr>
          <a:xfrm>
            <a:off x="406400" y="381000"/>
            <a:ext cx="11430000" cy="671736"/>
          </a:xfrm>
          <a:solidFill>
            <a:schemeClr val="accent6">
              <a:shade val="75000"/>
            </a:schemeClr>
          </a:solidFill>
        </p:spPr>
        <p:txBody>
          <a:bodyPr>
            <a:noAutofit/>
          </a:bodyPr>
          <a:lstStyle>
            <a:lvl1pPr eaLnBrk="1" latinLnBrk="0" hangingPunct="1">
              <a:defRPr kumimoji="0" sz="320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399" y="1124744"/>
            <a:ext cx="11429999" cy="5112568"/>
          </a:xfrm>
        </p:spPr>
        <p:txBody>
          <a:bodyPr>
            <a:normAutofit/>
          </a:bodyPr>
          <a:lstStyle>
            <a:lvl1pPr>
              <a:defRPr sz="2800"/>
            </a:lvl1pPr>
            <a:lvl2pPr>
              <a:defRPr sz="2400"/>
            </a:lvl2pPr>
            <a:lvl3pPr>
              <a:defRPr sz="1800"/>
            </a:lvl3pPr>
            <a:lvl4pPr>
              <a:defRPr sz="1600"/>
            </a:lvl4pPr>
            <a:lvl5pPr>
              <a:defRPr sz="1600"/>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a:xfrm>
            <a:off x="10515600" y="6477000"/>
            <a:ext cx="1320800" cy="304800"/>
          </a:xfrm>
        </p:spPr>
        <p:txBody>
          <a:bodyPr/>
          <a:lstStyle>
            <a:lvl1pPr>
              <a:defRPr sz="1200" b="1"/>
            </a:lvl1pPr>
            <a:extLst/>
          </a:lstStyle>
          <a:p>
            <a:fld id="{256D3EEF-DE4E-429D-8EC4-DDC531AFF587}" type="slidenum">
              <a:rPr lang="en-US" smtClean="0"/>
              <a:pPr/>
              <a:t>‹#›</a:t>
            </a:fld>
            <a:endParaRPr lang="en-US" dirty="0"/>
          </a:p>
        </p:txBody>
      </p:sp>
      <p:sp>
        <p:nvSpPr>
          <p:cNvPr id="14" name="Rectangle 9">
            <a:extLst>
              <a:ext uri="{FF2B5EF4-FFF2-40B4-BE49-F238E27FC236}">
                <a16:creationId xmlns:a16="http://schemas.microsoft.com/office/drawing/2014/main" id="{1B0E59A4-16AC-4FB3-97C8-BC344E503F9D}"/>
              </a:ext>
            </a:extLst>
          </p:cNvPr>
          <p:cNvSpPr txBox="1">
            <a:spLocks/>
          </p:cNvSpPr>
          <p:nvPr userDrawn="1"/>
        </p:nvSpPr>
        <p:spPr>
          <a:xfrm>
            <a:off x="3796748" y="6480313"/>
            <a:ext cx="4343400"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        Clinical Coding Education		Health Education </a:t>
            </a:r>
          </a:p>
        </p:txBody>
      </p:sp>
      <p:pic>
        <p:nvPicPr>
          <p:cNvPr id="15" name="Picture 14" descr="Logo, icon, company name&#10;&#10;Description automatically generated">
            <a:extLst>
              <a:ext uri="{FF2B5EF4-FFF2-40B4-BE49-F238E27FC236}">
                <a16:creationId xmlns:a16="http://schemas.microsoft.com/office/drawing/2014/main" id="{8FF09510-EFAE-445D-99BD-5A88B175E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75048" y="6553195"/>
            <a:ext cx="219759" cy="228605"/>
          </a:xfrm>
          <a:prstGeom prst="rect">
            <a:avLst/>
          </a:prstGeom>
        </p:spPr>
      </p:pic>
      <p:pic>
        <p:nvPicPr>
          <p:cNvPr id="6" name="Picture 5" descr="Logo&#10;&#10;Description automatically generated">
            <a:extLst>
              <a:ext uri="{FF2B5EF4-FFF2-40B4-BE49-F238E27FC236}">
                <a16:creationId xmlns:a16="http://schemas.microsoft.com/office/drawing/2014/main" id="{D57A44C0-52AC-4F96-8F0E-0D34863F8E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04922" y="6476999"/>
            <a:ext cx="311421" cy="311421"/>
          </a:xfrm>
          <a:prstGeom prst="rect">
            <a:avLst/>
          </a:prstGeom>
        </p:spPr>
      </p:pic>
    </p:spTree>
    <p:extLst>
      <p:ext uri="{BB962C8B-B14F-4D97-AF65-F5344CB8AC3E}">
        <p14:creationId xmlns:p14="http://schemas.microsoft.com/office/powerpoint/2010/main" val="98196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12192000" cy="609600"/>
          </a:xfrm>
          <a:prstGeom prst="rect">
            <a:avLst/>
          </a:prstGeom>
          <a:solidFill>
            <a:schemeClr val="accent6">
              <a:shade val="75000"/>
            </a:schemeClr>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4" name="Title 13"/>
          <p:cNvSpPr>
            <a:spLocks noGrp="1"/>
          </p:cNvSpPr>
          <p:nvPr>
            <p:ph type="ctrTitle"/>
          </p:nvPr>
        </p:nvSpPr>
        <p:spPr>
          <a:xfrm>
            <a:off x="304800" y="4114800"/>
            <a:ext cx="11651974"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r>
              <a:rPr kumimoji="0" lang="en-US"/>
              <a:t>Click to edit Master title style</a:t>
            </a:r>
            <a:endParaRPr kumimoji="0" lang="en-US" dirty="0"/>
          </a:p>
        </p:txBody>
      </p:sp>
      <p:sp>
        <p:nvSpPr>
          <p:cNvPr id="3" name="Rectangle 3"/>
          <p:cNvSpPr>
            <a:spLocks noGrp="1"/>
          </p:cNvSpPr>
          <p:nvPr>
            <p:ph type="dt" sz="half" idx="10"/>
          </p:nvPr>
        </p:nvSpPr>
        <p:spPr>
          <a:xfrm>
            <a:off x="304800" y="6477000"/>
            <a:ext cx="2133600" cy="304800"/>
          </a:xfrm>
          <a:prstGeom prst="rect">
            <a:avLst/>
          </a:prstGeom>
        </p:spPr>
        <p:txBody>
          <a:bodyPr anchor="ctr"/>
          <a:lstStyle>
            <a:lvl1pPr algn="l" eaLnBrk="1" latinLnBrk="0" hangingPunct="1">
              <a:defRPr kumimoji="0">
                <a:solidFill>
                  <a:srgbClr val="A0A0A0"/>
                </a:solidFill>
              </a:defRPr>
            </a:lvl1pPr>
            <a:extLst/>
          </a:lstStyle>
          <a:p>
            <a:endParaRPr kumimoji="0" lang="en-US" dirty="0"/>
          </a:p>
        </p:txBody>
      </p:sp>
      <p:sp>
        <p:nvSpPr>
          <p:cNvPr id="4" name="Rectangle 4"/>
          <p:cNvSpPr>
            <a:spLocks noGrp="1"/>
          </p:cNvSpPr>
          <p:nvPr>
            <p:ph type="ftr" sz="quarter" idx="11"/>
          </p:nvPr>
        </p:nvSpPr>
        <p:spPr>
          <a:xfrm>
            <a:off x="3023659" y="6477000"/>
            <a:ext cx="4978400" cy="304800"/>
          </a:xfrm>
          <a:prstGeom prst="rect">
            <a:avLst/>
          </a:prstGeom>
        </p:spPr>
        <p:txBody>
          <a:bodyPr/>
          <a:lstStyle>
            <a:lvl1pPr eaLnBrk="1" latinLnBrk="0" hangingPunct="1">
              <a:defRPr kumimoji="0">
                <a:solidFill>
                  <a:schemeClr val="bg1"/>
                </a:solidFill>
              </a:defRPr>
            </a:lvl1pPr>
            <a:extLst/>
          </a:lstStyle>
          <a:p>
            <a:r>
              <a:rPr kumimoji="0" lang="en-US">
                <a:solidFill>
                  <a:schemeClr val="bg1"/>
                </a:solidFill>
              </a:rPr>
              <a:t>Clinical Coding Education    clinicalcodingeducation.com</a:t>
            </a:r>
            <a:endParaRPr kumimoji="0" lang="en-US" dirty="0">
              <a:solidFill>
                <a:schemeClr val="bg1"/>
              </a:solidFill>
            </a:endParaRPr>
          </a:p>
        </p:txBody>
      </p:sp>
      <p:sp>
        <p:nvSpPr>
          <p:cNvPr id="13" name="Slide Number Placeholder 12"/>
          <p:cNvSpPr>
            <a:spLocks noGrp="1"/>
          </p:cNvSpPr>
          <p:nvPr>
            <p:ph type="sldNum" sz="quarter" idx="12"/>
          </p:nvPr>
        </p:nvSpPr>
        <p:spPr>
          <a:xfrm>
            <a:off x="8052859" y="6477000"/>
            <a:ext cx="1361440" cy="304800"/>
          </a:xfrm>
        </p:spPr>
        <p:txBody>
          <a:bodyPr anchor="ctr"/>
          <a:lstStyle/>
          <a:p>
            <a:pPr algn="r"/>
            <a:fld id="{256D3EEF-DE4E-429D-8EC4-DDC531AFF587}" type="slidenum">
              <a:rPr kumimoji="0" lang="en-US" sz="1000" smtClean="0"/>
              <a:pPr algn="r"/>
              <a:t>‹#›</a:t>
            </a:fld>
            <a:endParaRPr kumimoji="0" lang="en-US" dirty="0"/>
          </a:p>
        </p:txBody>
      </p:sp>
      <p:sp>
        <p:nvSpPr>
          <p:cNvPr id="11" name="Rectangle 10"/>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Tree>
    <p:extLst>
      <p:ext uri="{BB962C8B-B14F-4D97-AF65-F5344CB8AC3E}">
        <p14:creationId xmlns:p14="http://schemas.microsoft.com/office/powerpoint/2010/main" val="10789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 Only">
    <p:bg>
      <p:bgPr>
        <a:solidFill>
          <a:schemeClr val="bg1"/>
        </a:solidFill>
        <a:effectLst/>
      </p:bgPr>
    </p:bg>
    <p:spTree>
      <p:nvGrpSpPr>
        <p:cNvPr id="1" name=""/>
        <p:cNvGrpSpPr/>
        <p:nvPr/>
      </p:nvGrpSpPr>
      <p:grpSpPr>
        <a:xfrm>
          <a:off x="0" y="0"/>
          <a:ext cx="0" cy="0"/>
          <a:chOff x="0" y="0"/>
          <a:chExt cx="0" cy="0"/>
        </a:xfrm>
      </p:grpSpPr>
      <p:sp>
        <p:nvSpPr>
          <p:cNvPr id="19" name="Rectangle 8"/>
          <p:cNvSpPr>
            <a:spLocks noGrp="1"/>
          </p:cNvSpPr>
          <p:nvPr>
            <p:ph type="body" sz="quarter" idx="13" hasCustomPrompt="1"/>
          </p:nvPr>
        </p:nvSpPr>
        <p:spPr>
          <a:xfrm>
            <a:off x="406400" y="380999"/>
            <a:ext cx="11356028" cy="503583"/>
          </a:xfrm>
          <a:solidFill>
            <a:schemeClr val="accent6">
              <a:shade val="75000"/>
            </a:schemeClr>
          </a:solidFill>
        </p:spPr>
        <p:txBody>
          <a:bodyPr>
            <a:normAutofit/>
          </a:bodyPr>
          <a:lstStyle>
            <a:lvl1pPr eaLnBrk="1" latinLnBrk="0" hangingPunct="1">
              <a:defRPr kumimoji="0" sz="2400" b="1">
                <a:solidFill>
                  <a:schemeClr val="bg1"/>
                </a:solidFill>
              </a:defRPr>
            </a:lvl1pPr>
            <a:extLst/>
          </a:lstStyle>
          <a:p>
            <a:pPr lvl="0"/>
            <a:r>
              <a:rPr kumimoji="0" lang="en-US" dirty="0"/>
              <a:t>Click to add heading</a:t>
            </a:r>
          </a:p>
        </p:txBody>
      </p:sp>
      <p:sp>
        <p:nvSpPr>
          <p:cNvPr id="8" name="Rectangle 8"/>
          <p:cNvSpPr>
            <a:spLocks noGrp="1"/>
          </p:cNvSpPr>
          <p:nvPr>
            <p:ph type="sldNum" sz="quarter" idx="15"/>
          </p:nvPr>
        </p:nvSpPr>
        <p:spPr>
          <a:xfrm>
            <a:off x="10441628" y="6477000"/>
            <a:ext cx="1320800" cy="304800"/>
          </a:xfrm>
        </p:spPr>
        <p:txBody>
          <a:bodyPr/>
          <a:lstStyle/>
          <a:p>
            <a:pPr algn="r"/>
            <a:fld id="{256D3EEF-DE4E-429D-8EC4-DDC531AFF587}" type="slidenum">
              <a:rPr kumimoji="0" lang="en-US" sz="1000" smtClean="0"/>
              <a:pPr algn="r"/>
              <a:t>‹#›</a:t>
            </a:fld>
            <a:endParaRPr kumimoji="0" lang="en-US" dirty="0"/>
          </a:p>
        </p:txBody>
      </p:sp>
      <p:sp>
        <p:nvSpPr>
          <p:cNvPr id="9" name="Rectangle 9"/>
          <p:cNvSpPr>
            <a:spLocks noGrp="1"/>
          </p:cNvSpPr>
          <p:nvPr>
            <p:ph type="ftr" sz="quarter" idx="16"/>
          </p:nvPr>
        </p:nvSpPr>
        <p:spPr>
          <a:xfrm>
            <a:off x="5246643" y="6480313"/>
            <a:ext cx="2177887" cy="304800"/>
          </a:xfrm>
          <a:prstGeom prst="rect">
            <a:avLst/>
          </a:prstGeom>
        </p:spPr>
        <p:txBody>
          <a:bodyPr/>
          <a:lstStyle>
            <a:lvl1pPr>
              <a:defRPr>
                <a:latin typeface="Century" panose="02040604050505020304" pitchFamily="18" charset="0"/>
              </a:defRPr>
            </a:lvl1pPr>
          </a:lstStyle>
          <a:p>
            <a:pPr algn="l"/>
            <a:r>
              <a:rPr lang="en-US"/>
              <a:t>Clinical Coding Education    clinicalcodingeducation.com</a:t>
            </a:r>
            <a:endParaRPr lang="en-US" dirty="0"/>
          </a:p>
        </p:txBody>
      </p:sp>
      <p:pic>
        <p:nvPicPr>
          <p:cNvPr id="10" name="Picture 9" descr="Logo, icon, company name&#10;&#10;Description automatically generated">
            <a:extLst>
              <a:ext uri="{FF2B5EF4-FFF2-40B4-BE49-F238E27FC236}">
                <a16:creationId xmlns:a16="http://schemas.microsoft.com/office/drawing/2014/main" id="{FE2C6770-0805-4D08-9441-02D71F7E7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6276" y="6515097"/>
            <a:ext cx="219759" cy="228605"/>
          </a:xfrm>
          <a:prstGeom prst="rect">
            <a:avLst/>
          </a:prstGeom>
        </p:spPr>
      </p:pic>
    </p:spTree>
    <p:extLst>
      <p:ext uri="{BB962C8B-B14F-4D97-AF65-F5344CB8AC3E}">
        <p14:creationId xmlns:p14="http://schemas.microsoft.com/office/powerpoint/2010/main" val="329518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31"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9"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6"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7"/>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18"/>
          </p:nvPr>
        </p:nvSpPr>
        <p:spPr>
          <a:xfrm>
            <a:off x="9347200" y="76200"/>
            <a:ext cx="1828800" cy="228600"/>
          </a:xfrm>
          <a:prstGeom prst="rect">
            <a:avLst/>
          </a:prstGeom>
        </p:spPr>
        <p:txBody>
          <a:bodyPr/>
          <a:lstStyle/>
          <a:p>
            <a:pPr algn="r"/>
            <a:endParaRPr kumimoji="0" lang="en-US" dirty="0"/>
          </a:p>
        </p:txBody>
      </p:sp>
      <p:sp>
        <p:nvSpPr>
          <p:cNvPr id="16" name="Rectangle 16"/>
          <p:cNvSpPr>
            <a:spLocks noGrp="1"/>
          </p:cNvSpPr>
          <p:nvPr>
            <p:ph type="sldNum" sz="quarter" idx="19"/>
          </p:nvPr>
        </p:nvSpPr>
        <p:spPr/>
        <p:txBody>
          <a:bodyPr/>
          <a:lstStyle/>
          <a:p>
            <a:pPr algn="r"/>
            <a:fld id="{256D3EEF-DE4E-429D-8EC4-DDC531AFF587}" type="slidenum">
              <a:rPr kumimoji="0" lang="en-US" sz="1000" smtClean="0"/>
              <a:pPr algn="r"/>
              <a:t>‹#›</a:t>
            </a:fld>
            <a:endParaRPr kumimoji="0" lang="en-US" dirty="0"/>
          </a:p>
        </p:txBody>
      </p:sp>
      <p:sp>
        <p:nvSpPr>
          <p:cNvPr id="17" name="Rectangle 17"/>
          <p:cNvSpPr>
            <a:spLocks noGrp="1"/>
          </p:cNvSpPr>
          <p:nvPr>
            <p:ph type="ftr" sz="quarter" idx="20"/>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77184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0" name="Rectangle 8"/>
          <p:cNvSpPr>
            <a:spLocks noGrp="1"/>
          </p:cNvSpPr>
          <p:nvPr>
            <p:ph type="body" sz="quarter" idx="18"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9"/>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344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8"/>
          <p:cNvSpPr>
            <a:spLocks noGrp="1"/>
          </p:cNvSpPr>
          <p:nvPr>
            <p:ph type="body" sz="quarter" idx="16"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8"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9"/>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21"/>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22" name="Rectangle 22"/>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4947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5"/>
          </p:nvPr>
        </p:nvSpPr>
        <p:spPr>
          <a:xfrm>
            <a:off x="402336" y="609600"/>
            <a:ext cx="10765536"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3"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19"/>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0" name="Rectangle 20"/>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8973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6"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8"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18"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9"/>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3" name="Rectangle 23"/>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7" name="Rectangle 27"/>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8" name="Rectangle 28"/>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82665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11480800" y="0"/>
            <a:ext cx="711200" cy="6858000"/>
          </a:xfrm>
          <a:prstGeom prst="rect">
            <a:avLst/>
          </a:prstGeom>
          <a:solidFill>
            <a:schemeClr val="accent1">
              <a:lumMod val="75000"/>
            </a:schemeClr>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3"/>
          <p:cNvSpPr>
            <a:spLocks noGrp="1"/>
          </p:cNvSpPr>
          <p:nvPr>
            <p:ph type="body" idx="1"/>
          </p:nvPr>
        </p:nvSpPr>
        <p:spPr>
          <a:xfrm>
            <a:off x="406400" y="1222512"/>
            <a:ext cx="10769600" cy="5025887"/>
          </a:xfrm>
          <a:prstGeom prst="rect">
            <a:avLst/>
          </a:prstGeom>
        </p:spPr>
        <p:txBody>
          <a:bodyPr vert="horz">
            <a:normAutofit/>
          </a:bodyPr>
          <a:lstStyle/>
          <a:p>
            <a:pPr lvl="0" eaLnBrk="1" latinLnBrk="1" hangingPunct="1"/>
            <a:r>
              <a:rPr kumimoji="0" lang="en-US" dirty="0"/>
              <a:t>Click to edit Master text styles</a:t>
            </a:r>
          </a:p>
          <a:p>
            <a:pPr lvl="1" eaLnBrk="1" latinLnBrk="1" hangingPunct="1"/>
            <a:r>
              <a:rPr kumimoji="0" lang="en-US" dirty="0"/>
              <a:t>Second level</a:t>
            </a:r>
          </a:p>
          <a:p>
            <a:pPr lvl="2" eaLnBrk="1" latinLnBrk="1" hangingPunct="1"/>
            <a:r>
              <a:rPr kumimoji="0" lang="en-US" dirty="0"/>
              <a:t>Third level</a:t>
            </a:r>
          </a:p>
          <a:p>
            <a:pPr lvl="3" eaLnBrk="1" latinLnBrk="1" hangingPunct="1"/>
            <a:r>
              <a:rPr kumimoji="0" lang="en-US" dirty="0"/>
              <a:t>Fourth level</a:t>
            </a:r>
          </a:p>
          <a:p>
            <a:pPr lvl="4" eaLnBrk="1" latinLnBrk="1" hangingPunct="1"/>
            <a:r>
              <a:rPr kumimoji="0" lang="en-US" dirty="0"/>
              <a:t>Fifth level</a:t>
            </a:r>
          </a:p>
        </p:txBody>
      </p:sp>
      <p:sp>
        <p:nvSpPr>
          <p:cNvPr id="6" name="Rectangle 6"/>
          <p:cNvSpPr>
            <a:spLocks noGrp="1"/>
          </p:cNvSpPr>
          <p:nvPr>
            <p:ph type="sldNum" sz="quarter" idx="4"/>
          </p:nvPr>
        </p:nvSpPr>
        <p:spPr>
          <a:xfrm>
            <a:off x="9855200" y="6492874"/>
            <a:ext cx="1320800" cy="304800"/>
          </a:xfrm>
          <a:prstGeom prst="rect">
            <a:avLst/>
          </a:prstGeom>
        </p:spPr>
        <p:txBody>
          <a:bodyPr vert="horz" anchor="ctr"/>
          <a:lstStyle>
            <a:lvl1pPr algn="r" eaLnBrk="1" latinLnBrk="0" hangingPunct="1">
              <a:defRPr kumimoji="0" sz="1000"/>
            </a:lvl1pPr>
            <a:extLst/>
          </a:lstStyle>
          <a:p>
            <a:pPr algn="r"/>
            <a:fld id="{256D3EEF-DE4E-429D-8EC4-DDC531AFF587}" type="slidenum">
              <a:rPr kumimoji="0" lang="en-US" sz="1000" smtClean="0"/>
              <a:pPr algn="r"/>
              <a:t>‹#›</a:t>
            </a:fld>
            <a:endParaRPr kumimoji="0" lang="en-US" sz="1000" dirty="0"/>
          </a:p>
        </p:txBody>
      </p:sp>
      <p:sp>
        <p:nvSpPr>
          <p:cNvPr id="11" name="Rectangle 10"/>
          <p:cNvSpPr/>
          <p:nvPr/>
        </p:nvSpPr>
        <p:spPr>
          <a:xfrm>
            <a:off x="0" y="0"/>
            <a:ext cx="1016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5" name="Title Placeholder 4">
            <a:extLst>
              <a:ext uri="{FF2B5EF4-FFF2-40B4-BE49-F238E27FC236}">
                <a16:creationId xmlns:a16="http://schemas.microsoft.com/office/drawing/2014/main" id="{B02E7540-06D3-441A-ABA5-5C0420557F55}"/>
              </a:ext>
            </a:extLst>
          </p:cNvPr>
          <p:cNvSpPr>
            <a:spLocks noGrp="1"/>
          </p:cNvSpPr>
          <p:nvPr>
            <p:ph type="title"/>
          </p:nvPr>
        </p:nvSpPr>
        <p:spPr>
          <a:xfrm>
            <a:off x="406400" y="365126"/>
            <a:ext cx="10947400" cy="628786"/>
          </a:xfrm>
          <a:prstGeom prst="rect">
            <a:avLst/>
          </a:prstGeom>
          <a:solidFill>
            <a:srgbClr val="2073AE"/>
          </a:solidFill>
        </p:spPr>
        <p:txBody>
          <a:bodyPr vert="horz" lIns="91440" tIns="45720" rIns="91440" bIns="45720" rtlCol="0" anchor="ctr">
            <a:normAutofit/>
          </a:bodyPr>
          <a:lstStyle/>
          <a:p>
            <a:r>
              <a:rPr lang="en-US" dirty="0"/>
              <a:t>Click to edit Master title style</a:t>
            </a:r>
            <a:endParaRPr lang="en-AU" dirty="0"/>
          </a:p>
        </p:txBody>
      </p:sp>
      <p:sp>
        <p:nvSpPr>
          <p:cNvPr id="15" name="Rectangle 9">
            <a:extLst>
              <a:ext uri="{FF2B5EF4-FFF2-40B4-BE49-F238E27FC236}">
                <a16:creationId xmlns:a16="http://schemas.microsoft.com/office/drawing/2014/main" id="{787C3AB6-A48E-4CE4-8C3E-07873280D7F0}"/>
              </a:ext>
            </a:extLst>
          </p:cNvPr>
          <p:cNvSpPr txBox="1">
            <a:spLocks/>
          </p:cNvSpPr>
          <p:nvPr userDrawn="1"/>
        </p:nvSpPr>
        <p:spPr>
          <a:xfrm>
            <a:off x="4164497" y="6476999"/>
            <a:ext cx="4104860"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        Clinical Coding Education    and    eHealth Education </a:t>
            </a:r>
          </a:p>
        </p:txBody>
      </p:sp>
      <p:pic>
        <p:nvPicPr>
          <p:cNvPr id="16" name="Picture 15" descr="Logo, icon, company name&#10;&#10;Description automatically generated">
            <a:extLst>
              <a:ext uri="{FF2B5EF4-FFF2-40B4-BE49-F238E27FC236}">
                <a16:creationId xmlns:a16="http://schemas.microsoft.com/office/drawing/2014/main" id="{A787A683-F366-4BCD-ACA7-8EA80964CAB9}"/>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261805" y="6530971"/>
            <a:ext cx="219759" cy="228605"/>
          </a:xfrm>
          <a:prstGeom prst="rect">
            <a:avLst/>
          </a:prstGeom>
        </p:spPr>
      </p:pic>
      <p:pic>
        <p:nvPicPr>
          <p:cNvPr id="9" name="Picture 8" descr="Logo&#10;&#10;Description automatically generated">
            <a:extLst>
              <a:ext uri="{FF2B5EF4-FFF2-40B4-BE49-F238E27FC236}">
                <a16:creationId xmlns:a16="http://schemas.microsoft.com/office/drawing/2014/main" id="{6C476F60-33D3-4929-AC86-CBD63CA8A701}"/>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710437" y="6453117"/>
            <a:ext cx="344557" cy="344557"/>
          </a:xfrm>
          <a:prstGeom prst="rect">
            <a:avLst/>
          </a:prstGeom>
        </p:spPr>
      </p:pic>
    </p:spTree>
    <p:extLst>
      <p:ext uri="{BB962C8B-B14F-4D97-AF65-F5344CB8AC3E}">
        <p14:creationId xmlns:p14="http://schemas.microsoft.com/office/powerpoint/2010/main" val="1833855117"/>
      </p:ext>
    </p:extLst>
  </p:cSld>
  <p:clrMap bg1="lt1" tx1="dk1" bg2="lt2" tx2="dk2" accent1="accent1" accent2="accent2" accent3="accent3" accent4="accent4" accent5="accent5" accent6="accent6" hlink="hlink" folHlink="folHlink"/>
  <p:sldLayoutIdLst>
    <p:sldLayoutId id="2147483662" r:id="rId1"/>
    <p:sldLayoutId id="2147483667" r:id="rId2"/>
    <p:sldLayoutId id="2147483664" r:id="rId3"/>
    <p:sldLayoutId id="2147483665"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rtl="0" eaLnBrk="1" latinLnBrk="0" hangingPunct="1">
        <a:spcBef>
          <a:spcPct val="0"/>
        </a:spcBef>
        <a:buNone/>
        <a:defRPr kumimoji="0"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kumimoji="0" sz="2400">
          <a:solidFill>
            <a:schemeClr val="tx1"/>
          </a:solidFill>
          <a:latin typeface="+mn-lt"/>
          <a:ea typeface="+mn-ea"/>
          <a:cs typeface="+mn-cs"/>
        </a:defRPr>
      </a:lvl1pPr>
      <a:lvl2pPr marL="742950" indent="-285750" algn="l" rtl="0" eaLnBrk="1" latinLnBrk="0" hangingPunct="1">
        <a:spcBef>
          <a:spcPct val="20000"/>
        </a:spcBef>
        <a:buFontTx/>
        <a:buNone/>
        <a:defRPr kumimoji="0" sz="2400">
          <a:solidFill>
            <a:schemeClr val="tx1"/>
          </a:solidFill>
          <a:latin typeface="+mn-lt"/>
          <a:ea typeface="+mn-ea"/>
          <a:cs typeface="+mn-cs"/>
        </a:defRPr>
      </a:lvl2pPr>
      <a:lvl3pPr marL="1143000" indent="-228600" algn="l" rtl="0" eaLnBrk="1" latinLnBrk="0" hangingPunct="1">
        <a:spcBef>
          <a:spcPct val="20000"/>
        </a:spcBef>
        <a:buFontTx/>
        <a:buNone/>
        <a:defRPr kumimoji="0" sz="2400">
          <a:solidFill>
            <a:schemeClr val="tx1"/>
          </a:solidFill>
          <a:latin typeface="+mn-lt"/>
          <a:ea typeface="+mn-ea"/>
          <a:cs typeface="+mn-cs"/>
        </a:defRPr>
      </a:lvl3pPr>
      <a:lvl4pPr marL="1600200" indent="-228600" algn="l" rtl="0" eaLnBrk="1" latinLnBrk="0" hangingPunct="1">
        <a:spcBef>
          <a:spcPct val="20000"/>
        </a:spcBef>
        <a:buFontTx/>
        <a:buNone/>
        <a:defRPr kumimoji="0" sz="2400">
          <a:solidFill>
            <a:schemeClr val="tx1"/>
          </a:solidFill>
          <a:latin typeface="+mn-lt"/>
          <a:ea typeface="+mn-ea"/>
          <a:cs typeface="+mn-cs"/>
        </a:defRPr>
      </a:lvl4pPr>
      <a:lvl5pPr marL="2057400" indent="-228600" algn="l" rtl="0" eaLnBrk="1" latinLnBrk="0" hangingPunct="1">
        <a:spcBef>
          <a:spcPct val="20000"/>
        </a:spcBef>
        <a:buFontTx/>
        <a:buNone/>
        <a:defRPr kumimoji="0" sz="2400">
          <a:solidFill>
            <a:schemeClr val="tx1"/>
          </a:solidFill>
          <a:latin typeface="+mn-lt"/>
          <a:ea typeface="+mn-ea"/>
          <a:cs typeface="+mn-cs"/>
        </a:defRPr>
      </a:lvl5pPr>
      <a:lvl6pPr marL="2514600" indent="-228600" algn="l" rtl="0" eaLnBrk="1" latinLnBrk="0" hangingPunct="1">
        <a:spcBef>
          <a:spcPct val="20000"/>
        </a:spcBef>
        <a:buChar char="•"/>
        <a:defRPr kumimoji="0" sz="2000">
          <a:solidFill>
            <a:schemeClr val="tx1"/>
          </a:solidFill>
          <a:latin typeface="+mn-lt"/>
          <a:ea typeface="+mn-ea"/>
          <a:cs typeface="+mn-cs"/>
        </a:defRPr>
      </a:lvl6pPr>
      <a:lvl7pPr marL="2971800" indent="-228600" algn="l" rtl="0" eaLnBrk="1" latinLnBrk="0" hangingPunct="1">
        <a:spcBef>
          <a:spcPct val="20000"/>
        </a:spcBef>
        <a:buChar char="•"/>
        <a:defRPr kumimoji="0" sz="2000">
          <a:solidFill>
            <a:schemeClr val="tx1"/>
          </a:solidFill>
          <a:latin typeface="+mn-lt"/>
          <a:ea typeface="+mn-ea"/>
          <a:cs typeface="+mn-cs"/>
        </a:defRPr>
      </a:lvl7pPr>
      <a:lvl8pPr marL="3429000" indent="-228600" algn="l" rtl="0" eaLnBrk="1" latinLnBrk="0" hangingPunct="1">
        <a:spcBef>
          <a:spcPct val="20000"/>
        </a:spcBef>
        <a:buChar char="•"/>
        <a:defRPr kumimoji="0" sz="2000">
          <a:solidFill>
            <a:schemeClr val="tx1"/>
          </a:solidFill>
          <a:latin typeface="+mn-lt"/>
          <a:ea typeface="+mn-ea"/>
          <a:cs typeface="+mn-cs"/>
        </a:defRPr>
      </a:lvl8pPr>
      <a:lvl9pPr marL="3886200" indent="-228600" algn="l" rtl="0" eaLnBrk="1" latinLnBrk="0" hangingPunct="1">
        <a:spcBef>
          <a:spcPct val="20000"/>
        </a:spcBef>
        <a:buChar char="•"/>
        <a:defRPr kumimoji="0" sz="2000">
          <a:solidFill>
            <a:schemeClr val="tx1"/>
          </a:solidFill>
          <a:latin typeface="+mn-lt"/>
          <a:ea typeface="+mn-ea"/>
          <a:cs typeface="+mn-cs"/>
        </a:defRPr>
      </a:lvl9pPr>
      <a:extLst/>
    </p:bodyStyle>
    <p:otherStyle>
      <a:lvl1pPr marL="0" algn="l" rtl="0" eaLnBrk="1" latinLnBrk="0" hangingPunct="1">
        <a:defRPr kumimoji="0">
          <a:solidFill>
            <a:schemeClr val="tx1"/>
          </a:solidFill>
          <a:latin typeface="+mn-lt"/>
          <a:ea typeface="+mn-ea"/>
          <a:cs typeface="+mn-cs"/>
        </a:defRPr>
      </a:lvl1pPr>
      <a:lvl2pPr marL="457200" algn="l" rtl="0" eaLnBrk="1" latinLnBrk="0" hangingPunct="1">
        <a:defRPr kumimoji="0">
          <a:solidFill>
            <a:schemeClr val="tx1"/>
          </a:solidFill>
          <a:latin typeface="+mn-lt"/>
          <a:ea typeface="+mn-ea"/>
          <a:cs typeface="+mn-cs"/>
        </a:defRPr>
      </a:lvl2pPr>
      <a:lvl3pPr marL="914400" algn="l" rtl="0" eaLnBrk="1" latinLnBrk="0" hangingPunct="1">
        <a:defRPr kumimoji="0">
          <a:solidFill>
            <a:schemeClr val="tx1"/>
          </a:solidFill>
          <a:latin typeface="+mn-lt"/>
          <a:ea typeface="+mn-ea"/>
          <a:cs typeface="+mn-cs"/>
        </a:defRPr>
      </a:lvl3pPr>
      <a:lvl4pPr marL="1371600" algn="l" rtl="0" eaLnBrk="1" latinLnBrk="0" hangingPunct="1">
        <a:defRPr kumimoji="0">
          <a:solidFill>
            <a:schemeClr val="tx1"/>
          </a:solidFill>
          <a:latin typeface="+mn-lt"/>
          <a:ea typeface="+mn-ea"/>
          <a:cs typeface="+mn-cs"/>
        </a:defRPr>
      </a:lvl4pPr>
      <a:lvl5pPr marL="1828800" algn="l" rtl="0" eaLnBrk="1" latinLnBrk="0" hangingPunct="1">
        <a:defRPr kumimoji="0">
          <a:solidFill>
            <a:schemeClr val="tx1"/>
          </a:solidFill>
          <a:latin typeface="+mn-lt"/>
          <a:ea typeface="+mn-ea"/>
          <a:cs typeface="+mn-cs"/>
        </a:defRPr>
      </a:lvl5pPr>
      <a:lvl6pPr marL="2286000" algn="l" rtl="0" eaLnBrk="1" latinLnBrk="0" hangingPunct="1">
        <a:defRPr kumimoji="0">
          <a:solidFill>
            <a:schemeClr val="tx1"/>
          </a:solidFill>
          <a:latin typeface="+mn-lt"/>
          <a:ea typeface="+mn-ea"/>
          <a:cs typeface="+mn-cs"/>
        </a:defRPr>
      </a:lvl6pPr>
      <a:lvl7pPr marL="2743200" algn="l" rtl="0" eaLnBrk="1" latinLnBrk="0" hangingPunct="1">
        <a:defRPr kumimoji="0">
          <a:solidFill>
            <a:schemeClr val="tx1"/>
          </a:solidFill>
          <a:latin typeface="+mn-lt"/>
          <a:ea typeface="+mn-ea"/>
          <a:cs typeface="+mn-cs"/>
        </a:defRPr>
      </a:lvl7pPr>
      <a:lvl8pPr marL="3200400" algn="l" rtl="0" eaLnBrk="1" latinLnBrk="0" hangingPunct="1">
        <a:defRPr kumimoji="0">
          <a:solidFill>
            <a:schemeClr val="tx1"/>
          </a:solidFill>
          <a:latin typeface="+mn-lt"/>
          <a:ea typeface="+mn-ea"/>
          <a:cs typeface="+mn-cs"/>
        </a:defRPr>
      </a:lvl8pPr>
      <a:lvl9pPr marL="3657600" algn="l" rtl="0" eaLnBrk="1" latinLnBrk="0" hangingPunct="1">
        <a:defRPr kumimoji="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545522-1587-9676-DB27-01A489BFFDF8}"/>
              </a:ext>
            </a:extLst>
          </p:cNvPr>
          <p:cNvSpPr>
            <a:spLocks noGrp="1"/>
          </p:cNvSpPr>
          <p:nvPr>
            <p:ph type="body" sz="quarter" idx="13"/>
          </p:nvPr>
        </p:nvSpPr>
        <p:spPr/>
        <p:txBody>
          <a:bodyPr/>
          <a:lstStyle/>
          <a:p>
            <a:endParaRPr lang="en-AU"/>
          </a:p>
        </p:txBody>
      </p:sp>
      <p:sp>
        <p:nvSpPr>
          <p:cNvPr id="4" name="Slide Number Placeholder 3">
            <a:extLst>
              <a:ext uri="{FF2B5EF4-FFF2-40B4-BE49-F238E27FC236}">
                <a16:creationId xmlns:a16="http://schemas.microsoft.com/office/drawing/2014/main" id="{7999E2A9-6072-ECE4-958C-2013E3AEF10C}"/>
              </a:ext>
            </a:extLst>
          </p:cNvPr>
          <p:cNvSpPr>
            <a:spLocks noGrp="1"/>
          </p:cNvSpPr>
          <p:nvPr>
            <p:ph type="sldNum" sz="quarter" idx="17"/>
          </p:nvPr>
        </p:nvSpPr>
        <p:spPr/>
        <p:txBody>
          <a:bodyPr/>
          <a:lstStyle/>
          <a:p>
            <a:fld id="{256D3EEF-DE4E-429D-8EC4-DDC531AFF587}" type="slidenum">
              <a:rPr lang="en-US" smtClean="0"/>
              <a:pPr/>
              <a:t>1</a:t>
            </a:fld>
            <a:endParaRPr lang="en-US" dirty="0"/>
          </a:p>
        </p:txBody>
      </p:sp>
      <p:pic>
        <p:nvPicPr>
          <p:cNvPr id="5" name="Picture 6" descr="http://www.haighschocolates.com.au/wp-content/uploads/2012/05/Bilby-283x144.jpg">
            <a:extLst>
              <a:ext uri="{FF2B5EF4-FFF2-40B4-BE49-F238E27FC236}">
                <a16:creationId xmlns:a16="http://schemas.microsoft.com/office/drawing/2014/main" id="{A61662E2-E05E-5599-DFAC-F2E3ED589D53}"/>
              </a:ext>
            </a:extLst>
          </p:cNvPr>
          <p:cNvPicPr>
            <a:picLocks noGrp="1" noChangeAspect="1" noChangeArrowheads="1"/>
          </p:cNvPicPr>
          <p:nvPr>
            <p:ph sz="quarter" idx="15"/>
          </p:nvPr>
        </p:nvPicPr>
        <p:blipFill>
          <a:blip r:embed="rId2">
            <a:extLst>
              <a:ext uri="{28A0092B-C50C-407E-A947-70E740481C1C}">
                <a14:useLocalDpi xmlns:a14="http://schemas.microsoft.com/office/drawing/2010/main" val="0"/>
              </a:ext>
            </a:extLst>
          </a:blip>
          <a:srcRect/>
          <a:stretch>
            <a:fillRect/>
          </a:stretch>
        </p:blipFill>
        <p:spPr bwMode="auto">
          <a:xfrm>
            <a:off x="406400" y="1134915"/>
            <a:ext cx="9683898" cy="492749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28BFB07-496A-CD73-0C5F-E88FDA6A5B23}"/>
              </a:ext>
            </a:extLst>
          </p:cNvPr>
          <p:cNvSpPr txBox="1"/>
          <p:nvPr/>
        </p:nvSpPr>
        <p:spPr>
          <a:xfrm>
            <a:off x="10208437" y="2973223"/>
            <a:ext cx="967563" cy="369332"/>
          </a:xfrm>
          <a:prstGeom prst="rect">
            <a:avLst/>
          </a:prstGeom>
          <a:noFill/>
        </p:spPr>
        <p:txBody>
          <a:bodyPr wrap="square" rtlCol="0">
            <a:spAutoFit/>
          </a:bodyPr>
          <a:lstStyle/>
          <a:p>
            <a:r>
              <a:rPr lang="en-AU" dirty="0" err="1"/>
              <a:t>BIlby</a:t>
            </a:r>
            <a:endParaRPr lang="en-AU" dirty="0"/>
          </a:p>
        </p:txBody>
      </p:sp>
    </p:spTree>
    <p:extLst>
      <p:ext uri="{BB962C8B-B14F-4D97-AF65-F5344CB8AC3E}">
        <p14:creationId xmlns:p14="http://schemas.microsoft.com/office/powerpoint/2010/main" val="35232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3</a:t>
            </a:r>
          </a:p>
        </p:txBody>
      </p:sp>
      <p:sp>
        <p:nvSpPr>
          <p:cNvPr id="4" name="Content Placeholder 3"/>
          <p:cNvSpPr>
            <a:spLocks noGrp="1"/>
          </p:cNvSpPr>
          <p:nvPr>
            <p:ph sz="quarter" idx="15"/>
          </p:nvPr>
        </p:nvSpPr>
        <p:spPr/>
        <p:txBody>
          <a:bodyPr>
            <a:normAutofit/>
          </a:bodyPr>
          <a:lstStyle/>
          <a:p>
            <a:pPr marL="358775"/>
            <a:endParaRPr lang="en-AU" b="1" i="0" u="none" strike="noStrike" baseline="30000" dirty="0">
              <a:solidFill>
                <a:srgbClr val="000000"/>
              </a:solidFill>
            </a:endParaRPr>
          </a:p>
          <a:p>
            <a:pPr marL="358775"/>
            <a:r>
              <a:rPr lang="en-AU" b="1" i="0" u="none" strike="noStrike" baseline="30000" dirty="0">
                <a:solidFill>
                  <a:srgbClr val="000000"/>
                </a:solidFill>
              </a:rPr>
              <a:t>EXAMPLE 2: </a:t>
            </a:r>
            <a:endParaRPr lang="en-AU" b="1" i="0" u="none" strike="noStrike" baseline="0" dirty="0">
              <a:solidFill>
                <a:srgbClr val="000000"/>
              </a:solidFill>
            </a:endParaRPr>
          </a:p>
          <a:p>
            <a:pPr marL="358775"/>
            <a:r>
              <a:rPr lang="en-US" b="0" i="0" u="none" strike="noStrike" baseline="30000" dirty="0">
                <a:solidFill>
                  <a:srgbClr val="000000"/>
                </a:solidFill>
              </a:rPr>
              <a:t>Patient with Type 2 diabetes mellitus was admitted for treatment of a cataract. </a:t>
            </a:r>
            <a:r>
              <a:rPr lang="en-US" b="0" i="0" u="none" strike="noStrike" baseline="0" dirty="0">
                <a:solidFill>
                  <a:srgbClr val="000000"/>
                </a:solidFill>
              </a:rPr>
              <a:t>	</a:t>
            </a:r>
          </a:p>
          <a:p>
            <a:pPr marL="358775"/>
            <a:r>
              <a:rPr lang="pt-BR" b="0" i="0" u="none" strike="noStrike" baseline="30000" dirty="0">
                <a:solidFill>
                  <a:srgbClr val="000000"/>
                </a:solidFill>
              </a:rPr>
              <a:t>Principal diagnosis:</a:t>
            </a:r>
            <a:r>
              <a:rPr lang="pt-BR" b="0" i="0" u="none" strike="noStrike" baseline="0" dirty="0">
                <a:solidFill>
                  <a:srgbClr val="000000"/>
                </a:solidFill>
              </a:rPr>
              <a:t>	</a:t>
            </a:r>
            <a:r>
              <a:rPr lang="pt-BR" b="0" i="0" u="none" strike="noStrike" baseline="30000" dirty="0">
                <a:solidFill>
                  <a:srgbClr val="020202"/>
                </a:solidFill>
              </a:rPr>
              <a:t>H26.9</a:t>
            </a:r>
            <a:r>
              <a:rPr lang="pt-BR" b="0" i="0" u="none" strike="noStrike" baseline="0" dirty="0">
                <a:solidFill>
                  <a:srgbClr val="000000"/>
                </a:solidFill>
              </a:rPr>
              <a:t>	</a:t>
            </a:r>
            <a:r>
              <a:rPr lang="pt-BR" b="0" i="1" u="none" strike="noStrike" baseline="30000" dirty="0">
                <a:solidFill>
                  <a:srgbClr val="000000"/>
                </a:solidFill>
              </a:rPr>
              <a:t>Cataract, unspecified</a:t>
            </a:r>
            <a:r>
              <a:rPr lang="pt-BR" b="0" i="0" u="none" strike="noStrike" baseline="0" dirty="0">
                <a:solidFill>
                  <a:srgbClr val="000000"/>
                </a:solidFill>
              </a:rPr>
              <a:t>	</a:t>
            </a:r>
          </a:p>
          <a:p>
            <a:pPr marL="358775"/>
            <a:r>
              <a:rPr lang="en-US" b="0" i="0" u="none" strike="noStrike" baseline="30000" dirty="0">
                <a:solidFill>
                  <a:srgbClr val="000000"/>
                </a:solidFill>
              </a:rPr>
              <a:t>Additional diagnosis:</a:t>
            </a:r>
            <a:r>
              <a:rPr lang="en-US" b="0" i="0" u="none" strike="noStrike" baseline="0" dirty="0">
                <a:solidFill>
                  <a:srgbClr val="000000"/>
                </a:solidFill>
              </a:rPr>
              <a:t>	</a:t>
            </a:r>
            <a:r>
              <a:rPr lang="en-US" b="0" i="0" u="none" strike="noStrike" baseline="30000" dirty="0">
                <a:solidFill>
                  <a:srgbClr val="020202"/>
                </a:solidFill>
              </a:rPr>
              <a:t>E11.39</a:t>
            </a:r>
            <a:r>
              <a:rPr lang="en-US" b="0" i="0" u="none" strike="noStrike" baseline="0" dirty="0">
                <a:solidFill>
                  <a:srgbClr val="000000"/>
                </a:solidFill>
              </a:rPr>
              <a:t>	</a:t>
            </a:r>
            <a:r>
              <a:rPr lang="en-US" b="0" i="1" u="none" strike="noStrike" baseline="30000" dirty="0">
                <a:solidFill>
                  <a:srgbClr val="000000"/>
                </a:solidFill>
              </a:rPr>
              <a:t>Type 2 diabetes mellitus with other specified ophthalmic complication</a:t>
            </a:r>
            <a:r>
              <a:rPr lang="en-US" b="0" i="0" u="none" strike="noStrike" baseline="0" dirty="0">
                <a:solidFill>
                  <a:srgbClr val="000000"/>
                </a:solidFill>
              </a:rPr>
              <a:t>	</a:t>
            </a:r>
          </a:p>
          <a:p>
            <a:pPr marL="358775" marR="1130"/>
            <a:r>
              <a:rPr lang="en-US" b="0" i="0" u="none" strike="noStrike" baseline="30000" dirty="0">
                <a:solidFill>
                  <a:srgbClr val="000000"/>
                </a:solidFill>
              </a:rPr>
              <a:t>In this example, the cataract is assigned as the principal diagnosis as it meets </a:t>
            </a:r>
            <a:r>
              <a:rPr lang="en-US" b="0" i="0" u="none" strike="noStrike" baseline="30000" dirty="0">
                <a:solidFill>
                  <a:srgbClr val="020202"/>
                </a:solidFill>
              </a:rPr>
              <a:t>ACS 0001</a:t>
            </a:r>
            <a:r>
              <a:rPr lang="en-US" b="0" i="0" u="none" strike="noStrike" baseline="30000" dirty="0">
                <a:solidFill>
                  <a:srgbClr val="000000"/>
                </a:solidFill>
              </a:rPr>
              <a:t> </a:t>
            </a:r>
            <a:r>
              <a:rPr lang="en-US" b="0" i="1" u="none" strike="noStrike" baseline="30000" dirty="0">
                <a:solidFill>
                  <a:srgbClr val="000000"/>
                </a:solidFill>
              </a:rPr>
              <a:t>Principal diagnosis</a:t>
            </a:r>
            <a:r>
              <a:rPr lang="en-US" b="0" i="0" u="none" strike="noStrike" baseline="30000" dirty="0">
                <a:solidFill>
                  <a:srgbClr val="000000"/>
                </a:solidFill>
              </a:rPr>
              <a:t>. The DM is also coded (</a:t>
            </a:r>
            <a:r>
              <a:rPr lang="en-US" b="0" i="1" u="none" strike="noStrike" baseline="30000" dirty="0">
                <a:solidFill>
                  <a:srgbClr val="020202"/>
                </a:solidFill>
              </a:rPr>
              <a:t>Rule 1</a:t>
            </a:r>
            <a:r>
              <a:rPr lang="en-US" b="0" i="0" u="none" strike="noStrike" baseline="30000" dirty="0">
                <a:solidFill>
                  <a:srgbClr val="000000"/>
                </a:solidFill>
              </a:rPr>
              <a:t>); </a:t>
            </a:r>
            <a:r>
              <a:rPr lang="en-US" b="0" i="0" u="none" strike="noStrike" baseline="30000" dirty="0">
                <a:solidFill>
                  <a:srgbClr val="020202"/>
                </a:solidFill>
              </a:rPr>
              <a:t>E11.39</a:t>
            </a:r>
            <a:r>
              <a:rPr lang="en-US" b="0" i="0" u="none" strike="noStrike" baseline="30000" dirty="0">
                <a:solidFill>
                  <a:srgbClr val="000000"/>
                </a:solidFill>
              </a:rPr>
              <a:t> is assigned following the index pathway:</a:t>
            </a:r>
          </a:p>
          <a:p>
            <a:pPr marL="3316288" marR="1130">
              <a:tabLst>
                <a:tab pos="3675063" algn="l"/>
              </a:tabLst>
            </a:pPr>
            <a:r>
              <a:rPr lang="en-US" b="1" i="0" u="none" strike="noStrike" baseline="0" dirty="0">
                <a:solidFill>
                  <a:srgbClr val="000000"/>
                </a:solidFill>
              </a:rPr>
              <a:t>Diabetes</a:t>
            </a:r>
          </a:p>
          <a:p>
            <a:pPr marL="3316288" marR="1130">
              <a:tabLst>
                <a:tab pos="3675063" algn="l"/>
              </a:tabLst>
            </a:pPr>
            <a:r>
              <a:rPr lang="en-US" dirty="0">
                <a:solidFill>
                  <a:srgbClr val="000000"/>
                </a:solidFill>
              </a:rPr>
              <a:t>- With</a:t>
            </a:r>
          </a:p>
          <a:p>
            <a:pPr marL="3316288" marR="1130">
              <a:tabLst>
                <a:tab pos="3675063" algn="l"/>
              </a:tabLst>
            </a:pPr>
            <a:r>
              <a:rPr lang="en-US" b="0" i="0" u="none" strike="noStrike" baseline="0" dirty="0">
                <a:solidFill>
                  <a:srgbClr val="000000"/>
                </a:solidFill>
              </a:rPr>
              <a:t>- - cataract</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746388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pPr marL="1341438"/>
            <a:r>
              <a:rPr lang="en-AU" dirty="0"/>
              <a:t>Rule 4a</a:t>
            </a:r>
          </a:p>
        </p:txBody>
      </p:sp>
      <p:sp>
        <p:nvSpPr>
          <p:cNvPr id="4" name="Content Placeholder 3"/>
          <p:cNvSpPr>
            <a:spLocks noGrp="1"/>
          </p:cNvSpPr>
          <p:nvPr>
            <p:ph sz="quarter" idx="15"/>
          </p:nvPr>
        </p:nvSpPr>
        <p:spPr/>
        <p:txBody>
          <a:bodyPr>
            <a:normAutofit/>
          </a:bodyPr>
          <a:lstStyle/>
          <a:p>
            <a:endParaRPr lang="en-AU" dirty="0"/>
          </a:p>
          <a:p>
            <a:pPr marL="444500" marR="120"/>
            <a:r>
              <a:rPr lang="en-US" sz="3600" b="1" i="0" u="none" strike="noStrike" baseline="30000" dirty="0">
                <a:solidFill>
                  <a:srgbClr val="020202"/>
                </a:solidFill>
              </a:rPr>
              <a:t>Rule 4a</a:t>
            </a:r>
            <a:r>
              <a:rPr lang="en-US" sz="3600" b="1" i="0" u="none" strike="noStrike" baseline="30000" dirty="0">
                <a:solidFill>
                  <a:srgbClr val="000000"/>
                </a:solidFill>
              </a:rPr>
              <a:t>. </a:t>
            </a:r>
            <a:r>
              <a:rPr lang="en-US" sz="3600" dirty="0">
                <a:solidFill>
                  <a:srgbClr val="000000"/>
                </a:solidFill>
              </a:rPr>
              <a:t> </a:t>
            </a:r>
            <a:r>
              <a:rPr lang="en-US" sz="3600" b="0" i="0" u="none" strike="noStrike" baseline="30000" dirty="0">
                <a:solidFill>
                  <a:srgbClr val="000000"/>
                </a:solidFill>
              </a:rPr>
              <a:t>All complications of DM or IH </a:t>
            </a:r>
            <a:r>
              <a:rPr lang="en-US" sz="3600" b="1" i="0" u="none" strike="noStrike" baseline="30000" dirty="0">
                <a:solidFill>
                  <a:srgbClr val="000000"/>
                </a:solidFill>
              </a:rPr>
              <a:t>classified to category </a:t>
            </a:r>
            <a:r>
              <a:rPr lang="en-US" sz="3600" b="1" i="0" u="none" strike="noStrike" baseline="30000" dirty="0">
                <a:solidFill>
                  <a:srgbClr val="020202"/>
                </a:solidFill>
              </a:rPr>
              <a:t>E09–E14</a:t>
            </a:r>
            <a:r>
              <a:rPr lang="en-US" sz="3600" b="1" i="0" u="none" strike="noStrike" baseline="30000" dirty="0">
                <a:solidFill>
                  <a:srgbClr val="000000"/>
                </a:solidFill>
              </a:rPr>
              <a:t> </a:t>
            </a:r>
            <a:r>
              <a:rPr lang="en-US" sz="3600" b="0" i="0" u="none" strike="noStrike" baseline="30000" dirty="0">
                <a:solidFill>
                  <a:srgbClr val="000000"/>
                </a:solidFill>
              </a:rPr>
              <a:t>should </a:t>
            </a:r>
            <a:r>
              <a:rPr lang="en-US" sz="3600" b="1" i="0" u="none" strike="noStrike" baseline="30000" dirty="0">
                <a:solidFill>
                  <a:srgbClr val="000000"/>
                </a:solidFill>
              </a:rPr>
              <a:t>always</a:t>
            </a:r>
            <a:r>
              <a:rPr lang="en-US" sz="3600" b="0" i="0" u="none" strike="noStrike" baseline="30000" dirty="0">
                <a:solidFill>
                  <a:srgbClr val="000000"/>
                </a:solidFill>
              </a:rPr>
              <a:t> be coded to reflect the severity of DM or IH (see examples 3-6</a:t>
            </a:r>
            <a:r>
              <a:rPr lang="en-US" b="0" i="0" u="none" strike="noStrike" baseline="30000" dirty="0">
                <a:solidFill>
                  <a:srgbClr val="000000"/>
                </a:solidFill>
              </a:rPr>
              <a:t>)</a:t>
            </a:r>
          </a:p>
          <a:p>
            <a:pPr marL="444500" marR="120"/>
            <a:endParaRPr lang="en-US" sz="2800" b="0" i="0" u="none" strike="noStrike" baseline="30000" dirty="0">
              <a:solidFill>
                <a:srgbClr val="000000"/>
              </a:solidFill>
            </a:endParaRPr>
          </a:p>
          <a:p>
            <a:pPr marL="444500" marR="120"/>
            <a:endParaRPr lang="en-US" sz="2800" b="0" i="0" u="none" strike="noStrike" baseline="30000" dirty="0">
              <a:solidFill>
                <a:srgbClr val="000000"/>
              </a:solidFill>
            </a:endParaRPr>
          </a:p>
          <a:p>
            <a:pPr marL="444500"/>
            <a:r>
              <a:rPr lang="en-AU" sz="2400" u="sng" dirty="0">
                <a:effectLst/>
                <a:ea typeface="Times New Roman" panose="02020603050405020304" pitchFamily="18" charset="0"/>
              </a:rPr>
              <a:t>Rule 4a</a:t>
            </a:r>
            <a:endParaRPr lang="en-AU" sz="2400" dirty="0">
              <a:effectLst/>
              <a:ea typeface="Times New Roman" panose="02020603050405020304" pitchFamily="18" charset="0"/>
            </a:endParaRPr>
          </a:p>
          <a:p>
            <a:pPr marL="457200"/>
            <a:r>
              <a:rPr lang="en-AU" sz="2400" dirty="0">
                <a:solidFill>
                  <a:srgbClr val="FFFFFF"/>
                </a:solidFill>
                <a:effectLst/>
                <a:highlight>
                  <a:srgbClr val="000000"/>
                </a:highlight>
                <a:ea typeface="Times New Roman" panose="02020603050405020304" pitchFamily="18" charset="0"/>
              </a:rPr>
              <a:t>IF</a:t>
            </a:r>
            <a:r>
              <a:rPr lang="en-AU" sz="2400" dirty="0">
                <a:effectLst/>
                <a:ea typeface="Times New Roman" panose="02020603050405020304" pitchFamily="18" charset="0"/>
              </a:rPr>
              <a:t> the patient has a diabetic complication which has a code in the range E09 – E14</a:t>
            </a:r>
          </a:p>
          <a:p>
            <a:pPr marL="685800"/>
            <a:r>
              <a:rPr lang="en-AU" sz="2400" dirty="0">
                <a:solidFill>
                  <a:srgbClr val="FFFFFF"/>
                </a:solidFill>
                <a:effectLst/>
                <a:highlight>
                  <a:srgbClr val="000000"/>
                </a:highlight>
                <a:ea typeface="Times New Roman" panose="02020603050405020304" pitchFamily="18" charset="0"/>
              </a:rPr>
              <a:t>THEN</a:t>
            </a:r>
            <a:r>
              <a:rPr lang="en-AU" sz="2400" dirty="0">
                <a:effectLst/>
                <a:ea typeface="Times New Roman" panose="02020603050405020304" pitchFamily="18" charset="0"/>
              </a:rPr>
              <a:t> these conditions must be coded using the codes in range E09-E14</a:t>
            </a:r>
          </a:p>
          <a:p>
            <a:pPr marR="120"/>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18356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anim calcmode="lin" valueType="num">
                                      <p:cBhvr additive="base">
                                        <p:cTn id="1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anim calcmode="lin" valueType="num">
                                      <p:cBhvr additive="base">
                                        <p:cTn id="1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4a</a:t>
            </a:r>
          </a:p>
        </p:txBody>
      </p:sp>
      <p:sp>
        <p:nvSpPr>
          <p:cNvPr id="4" name="Content Placeholder 3"/>
          <p:cNvSpPr>
            <a:spLocks noGrp="1"/>
          </p:cNvSpPr>
          <p:nvPr>
            <p:ph sz="quarter" idx="15"/>
          </p:nvPr>
        </p:nvSpPr>
        <p:spPr/>
        <p:txBody>
          <a:bodyPr>
            <a:normAutofit lnSpcReduction="10000"/>
          </a:bodyPr>
          <a:lstStyle/>
          <a:p>
            <a:r>
              <a:rPr lang="en-AU" sz="2800" b="1" i="0" u="none" strike="noStrike" baseline="30000" dirty="0">
                <a:solidFill>
                  <a:srgbClr val="000000"/>
                </a:solidFill>
                <a:latin typeface="Times New Roman" panose="02020603050405020304" pitchFamily="18" charset="0"/>
              </a:rPr>
              <a:t>EXAMPLE 3: </a:t>
            </a:r>
            <a:endParaRPr lang="en-AU" sz="2800" b="1" i="0" u="none" strike="noStrike" baseline="0" dirty="0">
              <a:solidFill>
                <a:srgbClr val="000000"/>
              </a:solidFill>
              <a:latin typeface="Times New Roman" panose="02020603050405020304" pitchFamily="18" charset="0"/>
            </a:endParaRPr>
          </a:p>
          <a:p>
            <a:pPr marR="1130">
              <a:spcBef>
                <a:spcPts val="0"/>
              </a:spcBef>
            </a:pPr>
            <a:r>
              <a:rPr lang="en-US" sz="2800" b="0" i="0" u="none" strike="noStrike" baseline="30000" dirty="0">
                <a:solidFill>
                  <a:srgbClr val="000000"/>
                </a:solidFill>
                <a:latin typeface="Times New Roman" panose="02020603050405020304" pitchFamily="18" charset="0"/>
              </a:rPr>
              <a:t>Patient with unstable Type 2 diabetes mellitus was admitted for investigation of blood sugar levels. Patient also has retinal detachment.</a:t>
            </a:r>
          </a:p>
          <a:p>
            <a:pPr marR="1130"/>
            <a:r>
              <a:rPr lang="en-AU" sz="2800" b="0" i="0" u="none" strike="noStrike" baseline="30000" dirty="0">
                <a:solidFill>
                  <a:srgbClr val="000000"/>
                </a:solidFill>
                <a:latin typeface="Times New Roman" panose="02020603050405020304" pitchFamily="18" charset="0"/>
              </a:rPr>
              <a:t>Principal diagnosis:</a:t>
            </a:r>
            <a:r>
              <a:rPr lang="en-AU" sz="2800" b="0" i="0" u="none" strike="noStrike" baseline="0" dirty="0">
                <a:solidFill>
                  <a:srgbClr val="000000"/>
                </a:solidFill>
                <a:latin typeface="Times New Roman" panose="02020603050405020304" pitchFamily="18" charset="0"/>
              </a:rPr>
              <a:t>	</a:t>
            </a:r>
            <a:r>
              <a:rPr lang="en-AU" sz="2800" b="0" i="0" u="none" strike="noStrike" baseline="30000" dirty="0">
                <a:solidFill>
                  <a:srgbClr val="020202"/>
                </a:solidFill>
                <a:latin typeface="Times New Roman" panose="02020603050405020304" pitchFamily="18" charset="0"/>
              </a:rPr>
              <a:t>E11.65</a:t>
            </a:r>
            <a:r>
              <a:rPr lang="en-AU" sz="2800" b="0" i="0" u="none" strike="noStrike" baseline="0" dirty="0">
                <a:solidFill>
                  <a:srgbClr val="000000"/>
                </a:solidFill>
                <a:latin typeface="Times New Roman" panose="02020603050405020304" pitchFamily="18" charset="0"/>
              </a:rPr>
              <a:t>	</a:t>
            </a:r>
            <a:r>
              <a:rPr lang="en-AU" sz="2800" b="0" i="1" u="none" strike="noStrike" baseline="30000" dirty="0">
                <a:solidFill>
                  <a:srgbClr val="000000"/>
                </a:solidFill>
                <a:latin typeface="Times New Roman" panose="02020603050405020304" pitchFamily="18" charset="0"/>
              </a:rPr>
              <a:t>Type 2 diabetes mellitus with poor control</a:t>
            </a:r>
            <a:r>
              <a:rPr lang="en-AU" sz="2800" b="0" i="0" u="none" strike="noStrike" baseline="0" dirty="0">
                <a:solidFill>
                  <a:srgbClr val="000000"/>
                </a:solidFill>
                <a:latin typeface="Times New Roman" panose="02020603050405020304" pitchFamily="18" charset="0"/>
              </a:rPr>
              <a:t>	</a:t>
            </a:r>
          </a:p>
          <a:p>
            <a:r>
              <a:rPr lang="en-US" sz="2800" b="0" i="0" u="none" strike="noStrike" baseline="30000" dirty="0">
                <a:solidFill>
                  <a:srgbClr val="000000"/>
                </a:solidFill>
                <a:latin typeface="Times New Roman" panose="02020603050405020304" pitchFamily="18" charset="0"/>
              </a:rPr>
              <a:t>Additional diagnosis:</a:t>
            </a:r>
            <a:r>
              <a:rPr lang="en-US" sz="2800" b="0" i="0" u="none" strike="noStrike" baseline="0" dirty="0">
                <a:solidFill>
                  <a:srgbClr val="000000"/>
                </a:solidFill>
                <a:latin typeface="Times New Roman" panose="02020603050405020304" pitchFamily="18" charset="0"/>
              </a:rPr>
              <a:t>	</a:t>
            </a:r>
            <a:r>
              <a:rPr lang="en-US" sz="2800" b="0" i="0" u="none" strike="noStrike" baseline="30000" dirty="0">
                <a:solidFill>
                  <a:srgbClr val="020202"/>
                </a:solidFill>
                <a:latin typeface="Times New Roman" panose="02020603050405020304" pitchFamily="18" charset="0"/>
              </a:rPr>
              <a:t>E11.35</a:t>
            </a:r>
            <a:r>
              <a:rPr lang="en-US" sz="2800" b="0" i="0" u="none" strike="noStrike" baseline="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Type 2 diabetes mellitus with advanced ophthalmic disease</a:t>
            </a:r>
            <a:r>
              <a:rPr lang="en-US" sz="2800" b="0" i="0" u="none" strike="noStrike" baseline="0" dirty="0">
                <a:solidFill>
                  <a:srgbClr val="000000"/>
                </a:solidFill>
                <a:latin typeface="Times New Roman" panose="02020603050405020304" pitchFamily="18" charset="0"/>
              </a:rPr>
              <a:t>	</a:t>
            </a:r>
          </a:p>
          <a:p>
            <a:pPr marR="1130"/>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20202"/>
                </a:solidFill>
                <a:latin typeface="Times New Roman" panose="02020603050405020304" pitchFamily="18" charset="0"/>
              </a:rPr>
              <a:t> </a:t>
            </a:r>
            <a:r>
              <a:rPr lang="en-US" sz="2800" b="0" i="0" u="none" strike="sngStrike" baseline="30000" dirty="0">
                <a:solidFill>
                  <a:srgbClr val="FF0000"/>
                </a:solidFill>
                <a:latin typeface="Times New Roman" panose="02020603050405020304" pitchFamily="18" charset="0"/>
              </a:rPr>
              <a:t>H33.2</a:t>
            </a:r>
            <a:r>
              <a:rPr lang="en-US" sz="2800" b="0" i="0" u="none" strike="noStrike" baseline="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Retinal detachment</a:t>
            </a:r>
            <a:endParaRPr lang="en-US" sz="2800" b="0" i="0" u="none" strike="noStrike" baseline="30000" dirty="0">
              <a:solidFill>
                <a:srgbClr val="000000"/>
              </a:solidFill>
              <a:latin typeface="Times New Roman" panose="02020603050405020304" pitchFamily="18" charset="0"/>
            </a:endParaRPr>
          </a:p>
          <a:p>
            <a:pPr marR="1130"/>
            <a:r>
              <a:rPr lang="en-US" sz="2800" b="0" i="0" u="none" strike="noStrike" baseline="30000" dirty="0">
                <a:solidFill>
                  <a:srgbClr val="000000"/>
                </a:solidFill>
                <a:latin typeface="Times New Roman" panose="02020603050405020304" pitchFamily="18" charset="0"/>
              </a:rPr>
              <a:t>In this example, the unstable DM (</a:t>
            </a:r>
            <a:r>
              <a:rPr lang="en-US" sz="2800" b="0" i="0" u="none" strike="noStrike" baseline="30000" dirty="0">
                <a:solidFill>
                  <a:srgbClr val="020202"/>
                </a:solidFill>
                <a:latin typeface="Times New Roman" panose="02020603050405020304" pitchFamily="18" charset="0"/>
              </a:rPr>
              <a:t>E11.65</a:t>
            </a:r>
            <a:r>
              <a:rPr lang="en-US" sz="2800" b="0" i="0" u="none" strike="noStrike" baseline="30000" dirty="0">
                <a:solidFill>
                  <a:srgbClr val="000000"/>
                </a:solidFill>
                <a:latin typeface="Times New Roman" panose="02020603050405020304" pitchFamily="18" charset="0"/>
              </a:rPr>
              <a:t>) is assigned as the principal diagnosis as it meets </a:t>
            </a:r>
            <a:r>
              <a:rPr lang="en-US" sz="2800" b="0" i="0" u="none" strike="noStrike" baseline="30000" dirty="0">
                <a:solidFill>
                  <a:srgbClr val="020202"/>
                </a:solidFill>
                <a:latin typeface="Times New Roman" panose="02020603050405020304" pitchFamily="18" charset="0"/>
              </a:rPr>
              <a:t>ACS 0001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Principal diagnosis</a:t>
            </a:r>
            <a:r>
              <a:rPr lang="en-US" sz="2800" b="0" i="0" u="none" strike="noStrike" baseline="30000" dirty="0">
                <a:solidFill>
                  <a:srgbClr val="000000"/>
                </a:solidFill>
                <a:latin typeface="Times New Roman" panose="02020603050405020304" pitchFamily="18" charset="0"/>
              </a:rPr>
              <a:t>. </a:t>
            </a:r>
          </a:p>
          <a:p>
            <a:pPr marR="1130"/>
            <a:r>
              <a:rPr lang="en-US" sz="2800" b="0" i="0" u="none" strike="noStrike" baseline="30000" dirty="0">
                <a:solidFill>
                  <a:srgbClr val="000000"/>
                </a:solidFill>
                <a:latin typeface="Times New Roman" panose="02020603050405020304" pitchFamily="18" charset="0"/>
              </a:rPr>
              <a:t>Retinal detachment (</a:t>
            </a:r>
            <a:r>
              <a:rPr lang="en-US" sz="2800" b="0" i="0" u="none" strike="noStrike" baseline="30000" dirty="0">
                <a:solidFill>
                  <a:srgbClr val="020202"/>
                </a:solidFill>
                <a:latin typeface="Times New Roman" panose="02020603050405020304" pitchFamily="18" charset="0"/>
              </a:rPr>
              <a:t>E11.35</a:t>
            </a:r>
            <a:r>
              <a:rPr lang="en-US" sz="2800" b="0" i="0" u="none" strike="noStrike" baseline="30000" dirty="0">
                <a:solidFill>
                  <a:srgbClr val="000000"/>
                </a:solidFill>
                <a:latin typeface="Times New Roman" panose="02020603050405020304" pitchFamily="18" charset="0"/>
              </a:rPr>
              <a:t>) as a complication of DM is coded (</a:t>
            </a:r>
            <a:r>
              <a:rPr lang="en-US" sz="2800" b="0" i="1" u="none" strike="noStrike" baseline="30000" dirty="0">
                <a:solidFill>
                  <a:srgbClr val="020202"/>
                </a:solidFill>
                <a:latin typeface="Times New Roman" panose="02020603050405020304" pitchFamily="18" charset="0"/>
              </a:rPr>
              <a:t>Rule 4a</a:t>
            </a:r>
            <a:r>
              <a:rPr lang="en-US" sz="2800" b="0" i="0" u="none" strike="noStrike" baseline="30000" dirty="0">
                <a:solidFill>
                  <a:srgbClr val="000000"/>
                </a:solidFill>
                <a:latin typeface="Times New Roman" panose="02020603050405020304" pitchFamily="18" charset="0"/>
              </a:rPr>
              <a:t>) following the index pathway</a:t>
            </a:r>
          </a:p>
          <a:p>
            <a:pPr marL="1614488" marR="1130"/>
            <a:r>
              <a:rPr lang="en-US" b="1" baseline="30000" dirty="0">
                <a:solidFill>
                  <a:srgbClr val="000000"/>
                </a:solidFill>
                <a:latin typeface="Times New Roman" panose="02020603050405020304" pitchFamily="18" charset="0"/>
              </a:rPr>
              <a:t>Diabetes, </a:t>
            </a:r>
          </a:p>
          <a:p>
            <a:pPr marL="1614488" marR="1130"/>
            <a:r>
              <a:rPr lang="en-US" baseline="30000" dirty="0">
                <a:solidFill>
                  <a:srgbClr val="000000"/>
                </a:solidFill>
                <a:latin typeface="Times New Roman" panose="02020603050405020304" pitchFamily="18" charset="0"/>
              </a:rPr>
              <a:t>- with,  </a:t>
            </a:r>
            <a:r>
              <a:rPr lang="en-US" u="sng" baseline="30000" dirty="0">
                <a:solidFill>
                  <a:srgbClr val="000000"/>
                </a:solidFill>
                <a:latin typeface="Times New Roman" panose="02020603050405020304" pitchFamily="18" charset="0"/>
              </a:rPr>
              <a:t>(rule 3)</a:t>
            </a:r>
          </a:p>
          <a:p>
            <a:pPr marL="1614488" marR="1130"/>
            <a:r>
              <a:rPr lang="en-US" baseline="30000" dirty="0">
                <a:solidFill>
                  <a:srgbClr val="000000"/>
                </a:solidFill>
                <a:latin typeface="Times New Roman" panose="02020603050405020304" pitchFamily="18" charset="0"/>
              </a:rPr>
              <a:t>- -detachment, retina</a:t>
            </a:r>
            <a:endParaRPr lang="en-US" sz="2800" i="0" u="none" strike="noStrike" baseline="30000" dirty="0">
              <a:solidFill>
                <a:srgbClr val="000000"/>
              </a:solidFill>
              <a:latin typeface="Times New Roman" panose="02020603050405020304" pitchFamily="18" charset="0"/>
            </a:endParaRPr>
          </a:p>
          <a:p>
            <a:pPr marR="1130"/>
            <a:endParaRPr lang="en-US" baseline="30000" dirty="0">
              <a:solidFill>
                <a:srgbClr val="000000"/>
              </a:solidFill>
              <a:latin typeface="Times New Roman" panose="02020603050405020304" pitchFamily="18" charset="0"/>
            </a:endParaRPr>
          </a:p>
          <a:p>
            <a:pPr marR="1130"/>
            <a:r>
              <a:rPr lang="en-US" sz="2800" b="0" i="0" u="none" strike="noStrike" baseline="30000" dirty="0">
                <a:solidFill>
                  <a:srgbClr val="000000"/>
                </a:solidFill>
                <a:latin typeface="Times New Roman" panose="02020603050405020304" pitchFamily="18" charset="0"/>
              </a:rPr>
              <a:t>Retinal detachment (</a:t>
            </a:r>
            <a:r>
              <a:rPr lang="en-US" sz="2800" b="0" i="0" u="none" strike="noStrike" baseline="30000" dirty="0">
                <a:solidFill>
                  <a:srgbClr val="020202"/>
                </a:solidFill>
                <a:latin typeface="Times New Roman" panose="02020603050405020304" pitchFamily="18" charset="0"/>
              </a:rPr>
              <a:t>H33.2</a:t>
            </a:r>
            <a:r>
              <a:rPr lang="en-US" sz="2800" b="0" i="0" u="none" strike="noStrike" baseline="30000" dirty="0">
                <a:solidFill>
                  <a:srgbClr val="000000"/>
                </a:solidFill>
                <a:latin typeface="Times New Roman" panose="02020603050405020304" pitchFamily="18" charset="0"/>
              </a:rPr>
              <a:t>) is not coded as it does not meet </a:t>
            </a:r>
            <a:r>
              <a:rPr lang="en-US" sz="2800" b="0" i="0" u="none" strike="noStrike" baseline="30000" dirty="0">
                <a:solidFill>
                  <a:srgbClr val="020202"/>
                </a:solidFill>
                <a:latin typeface="Times New Roman" panose="02020603050405020304" pitchFamily="18" charset="0"/>
              </a:rPr>
              <a:t>ACS 0002</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Additional diagnoses</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20202"/>
                </a:solidFill>
                <a:latin typeface="Times New Roman" panose="02020603050405020304" pitchFamily="18" charset="0"/>
              </a:rPr>
              <a:t>Rule 4b</a:t>
            </a:r>
            <a:r>
              <a:rPr lang="en-US" sz="2800" b="0" i="0" u="none" strike="noStrike" baseline="30000" dirty="0">
                <a:solidFill>
                  <a:srgbClr val="000000"/>
                </a:solidFill>
                <a:latin typeface="Times New Roman" panose="02020603050405020304" pitchFamily="18" charset="0"/>
              </a:rPr>
              <a:t>)</a:t>
            </a:r>
          </a:p>
          <a:p>
            <a:pPr marR="1130"/>
            <a:endParaRPr lang="en-US" dirty="0">
              <a:solidFill>
                <a:srgbClr val="000000"/>
              </a:solidFill>
              <a:latin typeface="Times New Roman" panose="02020603050405020304" pitchFamily="18"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437332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Rule 4b</a:t>
            </a:r>
          </a:p>
        </p:txBody>
      </p:sp>
      <p:sp>
        <p:nvSpPr>
          <p:cNvPr id="4" name="Content Placeholder 3"/>
          <p:cNvSpPr>
            <a:spLocks noGrp="1"/>
          </p:cNvSpPr>
          <p:nvPr>
            <p:ph sz="quarter" idx="15"/>
          </p:nvPr>
        </p:nvSpPr>
        <p:spPr/>
        <p:txBody>
          <a:bodyPr>
            <a:normAutofit/>
          </a:bodyPr>
          <a:lstStyle/>
          <a:p>
            <a:pPr marL="358775" marR="120"/>
            <a:r>
              <a:rPr lang="en-US" sz="3600" b="1" i="0" u="none" strike="noStrike" baseline="30000" dirty="0">
                <a:solidFill>
                  <a:srgbClr val="020202"/>
                </a:solidFill>
              </a:rPr>
              <a:t>Rule 4b</a:t>
            </a:r>
            <a:r>
              <a:rPr lang="en-US" sz="3600" b="1" i="0" u="none" strike="noStrike" baseline="30000" dirty="0">
                <a:solidFill>
                  <a:srgbClr val="000000"/>
                </a:solidFill>
              </a:rPr>
              <a:t>. </a:t>
            </a:r>
            <a:r>
              <a:rPr lang="en-US" sz="3600" dirty="0">
                <a:solidFill>
                  <a:srgbClr val="000000"/>
                </a:solidFill>
              </a:rPr>
              <a:t> </a:t>
            </a:r>
            <a:r>
              <a:rPr lang="en-US" sz="3600" b="0" i="0" u="none" strike="noStrike" baseline="30000" dirty="0">
                <a:solidFill>
                  <a:srgbClr val="000000"/>
                </a:solidFill>
              </a:rPr>
              <a:t>Complications or conditions associated with DM or IH </a:t>
            </a:r>
            <a:r>
              <a:rPr lang="en-US" sz="3600" b="1" i="0" u="none" strike="noStrike" baseline="30000" dirty="0">
                <a:solidFill>
                  <a:srgbClr val="000000"/>
                </a:solidFill>
              </a:rPr>
              <a:t>classified outside of category </a:t>
            </a:r>
            <a:r>
              <a:rPr lang="en-US" sz="3600" b="1" i="0" u="none" strike="noStrike" baseline="30000" dirty="0">
                <a:solidFill>
                  <a:srgbClr val="020202"/>
                </a:solidFill>
              </a:rPr>
              <a:t>E09–E14</a:t>
            </a:r>
            <a:r>
              <a:rPr lang="en-US" sz="3600" b="0" i="0" u="none" strike="noStrike" baseline="30000" dirty="0">
                <a:solidFill>
                  <a:srgbClr val="000000"/>
                </a:solidFill>
              </a:rPr>
              <a:t> should only be coded when the condition meets the criteria in </a:t>
            </a:r>
            <a:r>
              <a:rPr lang="en-US" sz="3600" b="0" i="0" u="none" strike="noStrike" baseline="30000" dirty="0">
                <a:solidFill>
                  <a:srgbClr val="020202"/>
                </a:solidFill>
              </a:rPr>
              <a:t>ACS 0001</a:t>
            </a:r>
            <a:r>
              <a:rPr lang="en-US" sz="3600" b="0" i="0" u="none" strike="noStrike" baseline="30000" dirty="0">
                <a:solidFill>
                  <a:srgbClr val="000000"/>
                </a:solidFill>
              </a:rPr>
              <a:t> </a:t>
            </a:r>
            <a:r>
              <a:rPr lang="en-US" sz="3600" b="0" i="1" u="none" strike="noStrike" baseline="30000" dirty="0">
                <a:solidFill>
                  <a:srgbClr val="000000"/>
                </a:solidFill>
              </a:rPr>
              <a:t>Principal diagnosis </a:t>
            </a:r>
            <a:r>
              <a:rPr lang="en-US" sz="3600" b="0" i="0" u="none" strike="noStrike" baseline="30000" dirty="0">
                <a:solidFill>
                  <a:srgbClr val="000000"/>
                </a:solidFill>
              </a:rPr>
              <a:t>or </a:t>
            </a:r>
            <a:r>
              <a:rPr lang="en-US" sz="3600" b="0" i="0" u="none" strike="noStrike" baseline="30000" dirty="0">
                <a:solidFill>
                  <a:srgbClr val="020202"/>
                </a:solidFill>
              </a:rPr>
              <a:t>ACS 0002</a:t>
            </a:r>
            <a:r>
              <a:rPr lang="en-US" sz="3600" b="0" i="0" u="none" strike="noStrike" baseline="30000" dirty="0">
                <a:solidFill>
                  <a:srgbClr val="000000"/>
                </a:solidFill>
              </a:rPr>
              <a:t> </a:t>
            </a:r>
            <a:r>
              <a:rPr lang="en-US" sz="3600" b="0" i="1" u="none" strike="noStrike" baseline="30000" dirty="0">
                <a:solidFill>
                  <a:srgbClr val="000000"/>
                </a:solidFill>
              </a:rPr>
              <a:t>Additional diagnoses</a:t>
            </a:r>
            <a:r>
              <a:rPr lang="en-US" sz="3600" b="0" i="0" u="none" strike="noStrike" baseline="30000" dirty="0">
                <a:solidFill>
                  <a:srgbClr val="000000"/>
                </a:solidFill>
              </a:rPr>
              <a:t> (see examples 3 and 4).</a:t>
            </a:r>
            <a:endParaRPr lang="en-US" sz="2800" b="0" i="0" u="none" strike="noStrike" baseline="30000" dirty="0">
              <a:solidFill>
                <a:srgbClr val="000000"/>
              </a:solidFill>
              <a:latin typeface="Times New Roman" panose="02020603050405020304" pitchFamily="18" charset="0"/>
            </a:endParaRPr>
          </a:p>
          <a:p>
            <a:pPr marL="358775" marR="120"/>
            <a:endParaRPr lang="en-US" dirty="0">
              <a:solidFill>
                <a:srgbClr val="000000"/>
              </a:solidFill>
              <a:latin typeface="Times New Roman" panose="02020603050405020304" pitchFamily="18" charset="0"/>
            </a:endParaRPr>
          </a:p>
          <a:p>
            <a:pPr marL="358775"/>
            <a:r>
              <a:rPr lang="en-AU" sz="2800" u="sng" dirty="0">
                <a:effectLst/>
                <a:latin typeface="Calibri" panose="020F0502020204030204" pitchFamily="34" charset="0"/>
                <a:ea typeface="Times New Roman" panose="02020603050405020304" pitchFamily="18" charset="0"/>
              </a:rPr>
              <a:t>Rule 4b</a:t>
            </a:r>
            <a:endParaRPr lang="en-AU" sz="2800" dirty="0">
              <a:effectLst/>
              <a:latin typeface="Calibri" panose="020F0502020204030204" pitchFamily="34" charset="0"/>
              <a:ea typeface="Times New Roman" panose="02020603050405020304" pitchFamily="18" charset="0"/>
            </a:endParaRPr>
          </a:p>
          <a:p>
            <a:pPr marL="457200"/>
            <a:r>
              <a:rPr lang="en-AU" sz="28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2800" dirty="0">
                <a:effectLst/>
                <a:latin typeface="Calibri" panose="020F0502020204030204" pitchFamily="34" charset="0"/>
                <a:ea typeface="Times New Roman" panose="02020603050405020304" pitchFamily="18" charset="0"/>
              </a:rPr>
              <a:t> the patient has a condition associated with DM or IH which does not have a code in the range E09 – E14</a:t>
            </a:r>
          </a:p>
          <a:p>
            <a:pPr marL="990600"/>
            <a:r>
              <a:rPr lang="en-AU" sz="28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2800" dirty="0">
                <a:effectLst/>
                <a:latin typeface="Calibri" panose="020F0502020204030204" pitchFamily="34" charset="0"/>
                <a:ea typeface="Times New Roman" panose="02020603050405020304" pitchFamily="18" charset="0"/>
              </a:rPr>
              <a:t> these conditions must be coded from the other chapter of ICD-10 </a:t>
            </a:r>
            <a:r>
              <a:rPr lang="en-AU" sz="2800" b="1" dirty="0">
                <a:effectLst/>
                <a:latin typeface="Calibri" panose="020F0502020204030204" pitchFamily="34" charset="0"/>
                <a:ea typeface="Times New Roman" panose="02020603050405020304" pitchFamily="18" charset="0"/>
              </a:rPr>
              <a:t>only</a:t>
            </a:r>
            <a:r>
              <a:rPr lang="en-AU" sz="2800" dirty="0">
                <a:effectLst/>
                <a:latin typeface="Calibri" panose="020F0502020204030204" pitchFamily="34" charset="0"/>
                <a:ea typeface="Times New Roman" panose="02020603050405020304" pitchFamily="18" charset="0"/>
              </a:rPr>
              <a:t> when they meet </a:t>
            </a:r>
            <a:r>
              <a:rPr lang="en-AU" sz="2000" dirty="0">
                <a:solidFill>
                  <a:srgbClr val="FF0000"/>
                </a:solidFill>
                <a:effectLst/>
                <a:latin typeface="Symbol" panose="05050102010706020507" pitchFamily="18" charset="2"/>
                <a:ea typeface="Times New Roman" panose="02020603050405020304" pitchFamily="18" charset="0"/>
                <a:cs typeface="Symbol" panose="05050102010706020507" pitchFamily="18" charset="2"/>
              </a:rPr>
              <a:t>Ñ</a:t>
            </a:r>
            <a:r>
              <a:rPr lang="en-AU" sz="2800" dirty="0">
                <a:effectLst/>
                <a:latin typeface="Calibri" panose="020F0502020204030204" pitchFamily="34" charset="0"/>
                <a:ea typeface="Times New Roman" panose="02020603050405020304" pitchFamily="18" charset="0"/>
              </a:rPr>
              <a:t>ACS 0002</a:t>
            </a:r>
          </a:p>
          <a:p>
            <a:pPr marL="358775" marR="120"/>
            <a:endParaRPr lang="en-US" dirty="0">
              <a:solidFill>
                <a:srgbClr val="000000"/>
              </a:solidFill>
              <a:latin typeface="Times New Roman" panose="02020603050405020304" pitchFamily="18" charset="0"/>
            </a:endParaRPr>
          </a:p>
          <a:p>
            <a:pPr marR="120"/>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86727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anim calcmode="lin" valueType="num">
                                      <p:cBhvr additive="base">
                                        <p:cTn id="1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 calcmode="lin" valueType="num">
                                      <p:cBhvr additive="base">
                                        <p:cTn id="1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4b</a:t>
            </a:r>
          </a:p>
        </p:txBody>
      </p:sp>
      <p:sp>
        <p:nvSpPr>
          <p:cNvPr id="4" name="Content Placeholder 3"/>
          <p:cNvSpPr>
            <a:spLocks noGrp="1"/>
          </p:cNvSpPr>
          <p:nvPr>
            <p:ph sz="quarter" idx="15"/>
          </p:nvPr>
        </p:nvSpPr>
        <p:spPr>
          <a:xfrm>
            <a:off x="406401" y="1116278"/>
            <a:ext cx="11429999" cy="5112568"/>
          </a:xfrm>
        </p:spPr>
        <p:txBody>
          <a:bodyPr>
            <a:normAutofit/>
          </a:bodyPr>
          <a:lstStyle/>
          <a:p>
            <a:endParaRPr lang="en-AU" dirty="0"/>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AU" sz="2800" b="1"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EXAMPLE 3: </a:t>
            </a:r>
            <a:endParaRPr kumimoji="0" lang="en-AU" sz="2800" b="1"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endParaRPr>
          </a:p>
          <a:p>
            <a:pPr marL="0" marR="113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Patient with  Type 2 diabetes mellitus was admitted for management of osteoarthritis of the knee</a:t>
            </a:r>
          </a:p>
          <a:p>
            <a:pPr marL="0" marR="1130" lvl="0" indent="0" algn="l" defTabSz="914400" rtl="0" eaLnBrk="1" fontAlgn="auto" latinLnBrk="0" hangingPunct="1">
              <a:lnSpc>
                <a:spcPct val="100000"/>
              </a:lnSpc>
              <a:spcBef>
                <a:spcPct val="20000"/>
              </a:spcBef>
              <a:spcAft>
                <a:spcPts val="0"/>
              </a:spcAft>
              <a:buClrTx/>
              <a:buSzTx/>
              <a:buFontTx/>
              <a:buNone/>
              <a:tabLst/>
              <a:defRPr/>
            </a:pPr>
            <a:r>
              <a:rPr kumimoji="0" lang="en-AU"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Principal diagnosis:</a:t>
            </a:r>
            <a:r>
              <a:rPr kumimoji="0" lang="en-AU" sz="28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en-AU" sz="2800" b="0" i="0" u="none" strike="noStrike" kern="0" cap="none" spc="0" normalizeH="0" baseline="30000" noProof="0" dirty="0">
                <a:ln>
                  <a:noFill/>
                </a:ln>
                <a:solidFill>
                  <a:srgbClr val="020202"/>
                </a:solidFill>
                <a:effectLst/>
                <a:uLnTx/>
                <a:uFillTx/>
                <a:latin typeface="Times New Roman" panose="02020603050405020304" pitchFamily="18" charset="0"/>
                <a:ea typeface="+mn-ea"/>
                <a:cs typeface="+mn-cs"/>
              </a:rPr>
              <a:t>M17.1 </a:t>
            </a:r>
            <a:r>
              <a:rPr lang="en-AU" i="1" baseline="30000" dirty="0">
                <a:solidFill>
                  <a:srgbClr val="020202"/>
                </a:solidFill>
                <a:latin typeface="Times New Roman" panose="02020603050405020304" pitchFamily="18" charset="0"/>
              </a:rPr>
              <a:t>Primary Osteoarthritis of the knee</a:t>
            </a:r>
            <a:r>
              <a:rPr kumimoji="0" lang="en-AU" sz="28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Additional diagnosis:</a:t>
            </a:r>
            <a:r>
              <a:rPr kumimoji="0" lang="en-US" sz="28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en-US" sz="2800" b="0" i="0" u="none" strike="noStrike" kern="0" cap="none" spc="0" normalizeH="0" baseline="30000" noProof="0" dirty="0">
                <a:ln>
                  <a:noFill/>
                </a:ln>
                <a:solidFill>
                  <a:srgbClr val="020202"/>
                </a:solidFill>
                <a:effectLst/>
                <a:uLnTx/>
                <a:uFillTx/>
                <a:latin typeface="Times New Roman" panose="02020603050405020304" pitchFamily="18" charset="0"/>
                <a:ea typeface="+mn-ea"/>
                <a:cs typeface="+mn-cs"/>
              </a:rPr>
              <a:t>E11.9</a:t>
            </a:r>
            <a:r>
              <a:rPr kumimoji="0" lang="en-US" sz="28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en-US" sz="2800" b="0" i="1"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Type 2 diabetes mellitus </a:t>
            </a:r>
            <a:r>
              <a:rPr kumimoji="0" lang="en-US" sz="28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mn-cs"/>
              </a:rPr>
              <a:t>	</a:t>
            </a:r>
          </a:p>
          <a:p>
            <a:pPr marL="0" marR="113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endParaRPr>
          </a:p>
          <a:p>
            <a:pPr marL="0" marR="113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In this example, the unstable OA of the knee is assigned as the principal diagnosis as it meets </a:t>
            </a:r>
            <a:r>
              <a:rPr kumimoji="0" lang="en-US" sz="2800" b="0" i="0" u="none" strike="noStrike" kern="0" cap="none" spc="0" normalizeH="0" baseline="30000" noProof="0" dirty="0">
                <a:ln>
                  <a:noFill/>
                </a:ln>
                <a:solidFill>
                  <a:srgbClr val="020202"/>
                </a:solidFill>
                <a:effectLst/>
                <a:uLnTx/>
                <a:uFillTx/>
                <a:latin typeface="Times New Roman" panose="02020603050405020304" pitchFamily="18" charset="0"/>
                <a:ea typeface="+mn-ea"/>
                <a:cs typeface="+mn-cs"/>
              </a:rPr>
              <a:t>ACS 0001</a:t>
            </a: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 </a:t>
            </a:r>
            <a:r>
              <a:rPr kumimoji="0" lang="en-US" sz="2800" b="0" i="1"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Principal diagnosis</a:t>
            </a: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   It cannot be coded from the range E09 – E14.</a:t>
            </a:r>
          </a:p>
          <a:p>
            <a:pPr marL="0" marR="1130" lvl="0" indent="0" algn="l" defTabSz="914400" rtl="0" eaLnBrk="1" fontAlgn="auto" latinLnBrk="0" hangingPunct="1">
              <a:lnSpc>
                <a:spcPct val="100000"/>
              </a:lnSpc>
              <a:spcBef>
                <a:spcPct val="20000"/>
              </a:spcBef>
              <a:spcAft>
                <a:spcPts val="0"/>
              </a:spcAft>
              <a:buClrTx/>
              <a:buSzTx/>
              <a:buFontTx/>
              <a:buNone/>
              <a:tabLst/>
              <a:defRPr/>
            </a:pPr>
            <a:r>
              <a:rPr lang="en-US" baseline="30000" dirty="0">
                <a:solidFill>
                  <a:srgbClr val="000000"/>
                </a:solidFill>
                <a:latin typeface="Times New Roman" panose="02020603050405020304" pitchFamily="18" charset="0"/>
              </a:rPr>
              <a:t>There is no entry in the disease index for:</a:t>
            </a:r>
          </a:p>
          <a:p>
            <a:pPr marL="2328863" marR="1130" lvl="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Diabetes</a:t>
            </a:r>
          </a:p>
          <a:p>
            <a:pPr marL="2328863" marR="1130" lvl="0" algn="l" defTabSz="914400" rtl="0" eaLnBrk="1" fontAlgn="auto" latinLnBrk="0" hangingPunct="1">
              <a:lnSpc>
                <a:spcPct val="100000"/>
              </a:lnSpc>
              <a:spcBef>
                <a:spcPct val="20000"/>
              </a:spcBef>
              <a:spcAft>
                <a:spcPts val="0"/>
              </a:spcAft>
              <a:buClrTx/>
              <a:buSzTx/>
              <a:buFontTx/>
              <a:buNone/>
              <a:tabLst/>
              <a:defRPr/>
            </a:pPr>
            <a:r>
              <a:rPr lang="en-US" baseline="30000" dirty="0">
                <a:solidFill>
                  <a:srgbClr val="000000"/>
                </a:solidFill>
                <a:latin typeface="Times New Roman" panose="02020603050405020304" pitchFamily="18" charset="0"/>
              </a:rPr>
              <a:t>- With</a:t>
            </a:r>
          </a:p>
          <a:p>
            <a:pPr marL="2328863" marR="1130" lvl="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 - </a:t>
            </a:r>
            <a:r>
              <a:rPr kumimoji="0" lang="en-US" sz="2800" i="0" u="none" strike="sngStrike" kern="0" cap="none" spc="0" normalizeH="0" baseline="30000" noProof="0" dirty="0">
                <a:ln>
                  <a:noFill/>
                </a:ln>
                <a:solidFill>
                  <a:srgbClr val="000000"/>
                </a:solidFill>
                <a:effectLst/>
                <a:uLnTx/>
                <a:uFillTx/>
                <a:latin typeface="Times New Roman" panose="02020603050405020304" pitchFamily="18" charset="0"/>
                <a:ea typeface="+mn-ea"/>
                <a:cs typeface="+mn-cs"/>
              </a:rPr>
              <a:t>Osteoarthritis</a:t>
            </a:r>
            <a:endParaRPr kumimoji="0" lang="en-US" sz="280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endParaRPr>
          </a:p>
          <a:p>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Type 2 diabetes mellitus is coded as unspecified, with no complication.</a:t>
            </a:r>
          </a:p>
          <a:p>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558207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4b</a:t>
            </a:r>
          </a:p>
        </p:txBody>
      </p:sp>
      <p:sp>
        <p:nvSpPr>
          <p:cNvPr id="4" name="Content Placeholder 3"/>
          <p:cNvSpPr>
            <a:spLocks noGrp="1"/>
          </p:cNvSpPr>
          <p:nvPr>
            <p:ph sz="quarter" idx="15"/>
          </p:nvPr>
        </p:nvSpPr>
        <p:spPr/>
        <p:txBody>
          <a:bodyPr>
            <a:normAutofit lnSpcReduction="10000"/>
          </a:bodyPr>
          <a:lstStyle/>
          <a:p>
            <a:pPr marL="355600"/>
            <a:r>
              <a:rPr lang="en-AU" sz="3200" b="1" i="0" u="none" strike="noStrike" baseline="30000" dirty="0">
                <a:solidFill>
                  <a:srgbClr val="000000"/>
                </a:solidFill>
              </a:rPr>
              <a:t>EXAMPLE 4: </a:t>
            </a:r>
            <a:endParaRPr lang="en-AU" sz="3200" b="1" i="0" u="none" strike="noStrike" baseline="0" dirty="0">
              <a:solidFill>
                <a:srgbClr val="000000"/>
              </a:solidFill>
            </a:endParaRPr>
          </a:p>
          <a:p>
            <a:pPr marL="355600" marR="1130"/>
            <a:r>
              <a:rPr lang="en-US" sz="3200" b="0" i="0" u="none" strike="noStrike" baseline="30000" dirty="0">
                <a:solidFill>
                  <a:srgbClr val="000000"/>
                </a:solidFill>
              </a:rPr>
              <a:t>Patient with cataract and Type 1 diabetes mellitus was admitted for treatment of diabetic ketoacidosis. </a:t>
            </a:r>
            <a:r>
              <a:rPr lang="en-US" sz="3200" b="0" i="0" u="none" strike="noStrike" baseline="0" dirty="0">
                <a:solidFill>
                  <a:srgbClr val="000000"/>
                </a:solidFill>
              </a:rPr>
              <a:t>	</a:t>
            </a:r>
          </a:p>
          <a:p>
            <a:pPr marL="355600"/>
            <a:r>
              <a:rPr lang="en-AU" sz="3200" b="0" i="0" u="none" strike="noStrike" baseline="30000" dirty="0">
                <a:solidFill>
                  <a:srgbClr val="000000"/>
                </a:solidFill>
              </a:rPr>
              <a:t>Principal diagnosis:</a:t>
            </a:r>
            <a:r>
              <a:rPr lang="en-AU" sz="3200" b="0" i="0" u="none" strike="noStrike" baseline="0" dirty="0">
                <a:solidFill>
                  <a:srgbClr val="000000"/>
                </a:solidFill>
              </a:rPr>
              <a:t>	</a:t>
            </a:r>
            <a:r>
              <a:rPr lang="en-AU" sz="3200" b="0" i="0" u="none" strike="noStrike" baseline="30000" dirty="0">
                <a:solidFill>
                  <a:srgbClr val="020202"/>
                </a:solidFill>
              </a:rPr>
              <a:t>E10.11</a:t>
            </a:r>
            <a:r>
              <a:rPr lang="en-AU" sz="3200" b="0" i="0" u="none" strike="noStrike" baseline="0" dirty="0">
                <a:solidFill>
                  <a:srgbClr val="000000"/>
                </a:solidFill>
              </a:rPr>
              <a:t>	</a:t>
            </a:r>
            <a:r>
              <a:rPr lang="en-AU" sz="3200" b="0" i="1" u="none" strike="noStrike" baseline="30000" dirty="0">
                <a:solidFill>
                  <a:srgbClr val="000000"/>
                </a:solidFill>
              </a:rPr>
              <a:t>Type 1 diabetes mellitus with ketoacidosis, without coma</a:t>
            </a:r>
            <a:r>
              <a:rPr lang="en-AU" sz="3200" b="0" i="0" u="none" strike="noStrike" baseline="0" dirty="0">
                <a:solidFill>
                  <a:srgbClr val="000000"/>
                </a:solidFill>
              </a:rPr>
              <a:t>	</a:t>
            </a:r>
          </a:p>
          <a:p>
            <a:pPr marL="3675063" indent="-3319463"/>
            <a:r>
              <a:rPr lang="en-US" sz="3200" b="0" i="0" u="none" strike="noStrike" baseline="30000" dirty="0">
                <a:solidFill>
                  <a:srgbClr val="000000"/>
                </a:solidFill>
              </a:rPr>
              <a:t>Additional diagnosis:</a:t>
            </a:r>
            <a:r>
              <a:rPr lang="en-US" sz="3200" dirty="0">
                <a:solidFill>
                  <a:srgbClr val="000000"/>
                </a:solidFill>
              </a:rPr>
              <a:t> </a:t>
            </a:r>
            <a:r>
              <a:rPr lang="en-US" sz="3200" b="0" i="0" u="none" strike="noStrike" baseline="30000" dirty="0">
                <a:solidFill>
                  <a:srgbClr val="020202"/>
                </a:solidFill>
              </a:rPr>
              <a:t>E10.39</a:t>
            </a:r>
            <a:r>
              <a:rPr lang="en-US" sz="3200" b="0" i="0" u="none" strike="noStrike" baseline="0" dirty="0">
                <a:solidFill>
                  <a:srgbClr val="000000"/>
                </a:solidFill>
              </a:rPr>
              <a:t>	</a:t>
            </a:r>
            <a:r>
              <a:rPr lang="en-US" sz="3200" b="0" i="1" u="none" strike="noStrike" baseline="30000" dirty="0">
                <a:solidFill>
                  <a:srgbClr val="000000"/>
                </a:solidFill>
              </a:rPr>
              <a:t>Type 1 diabetes mellitus with other specified ophthalmic complication</a:t>
            </a:r>
          </a:p>
          <a:p>
            <a:pPr marL="3675063" indent="-898525"/>
            <a:r>
              <a:rPr lang="en-AU" sz="3200" b="0" i="0" u="none" strike="sngStrike" baseline="30000" dirty="0">
                <a:solidFill>
                  <a:srgbClr val="FF0000"/>
                </a:solidFill>
              </a:rPr>
              <a:t>H26.9</a:t>
            </a:r>
            <a:r>
              <a:rPr lang="en-AU" sz="3200" b="0" i="0" u="none" strike="noStrike" baseline="0" dirty="0">
                <a:solidFill>
                  <a:srgbClr val="000000"/>
                </a:solidFill>
              </a:rPr>
              <a:t>	</a:t>
            </a:r>
            <a:r>
              <a:rPr lang="en-AU" sz="3200" b="0" i="1" u="none" strike="noStrike" baseline="30000" dirty="0">
                <a:solidFill>
                  <a:srgbClr val="000000"/>
                </a:solidFill>
              </a:rPr>
              <a:t>Cataract</a:t>
            </a:r>
            <a:endParaRPr lang="en-US" sz="3200" b="0" i="1" u="none" strike="noStrike" baseline="30000" dirty="0">
              <a:solidFill>
                <a:srgbClr val="000000"/>
              </a:solidFill>
            </a:endParaRPr>
          </a:p>
          <a:p>
            <a:pPr marL="355600"/>
            <a:endParaRPr lang="en-US" sz="3200" b="0" i="0" u="none" strike="noStrike" baseline="30000" dirty="0">
              <a:solidFill>
                <a:srgbClr val="000000"/>
              </a:solidFill>
            </a:endParaRPr>
          </a:p>
          <a:p>
            <a:pPr marL="355600"/>
            <a:r>
              <a:rPr lang="en-US" sz="3200" b="0" i="0" u="none" strike="noStrike" baseline="30000" dirty="0">
                <a:solidFill>
                  <a:srgbClr val="000000"/>
                </a:solidFill>
              </a:rPr>
              <a:t>In this example, the diabetic ketoacidosis (</a:t>
            </a:r>
            <a:r>
              <a:rPr lang="en-US" sz="3200" b="0" i="0" u="none" strike="noStrike" baseline="30000" dirty="0">
                <a:solidFill>
                  <a:srgbClr val="020202"/>
                </a:solidFill>
              </a:rPr>
              <a:t>E10.11</a:t>
            </a:r>
            <a:r>
              <a:rPr lang="en-US" sz="3200" b="0" i="0" u="none" strike="noStrike" baseline="30000" dirty="0">
                <a:solidFill>
                  <a:srgbClr val="000000"/>
                </a:solidFill>
              </a:rPr>
              <a:t>) is assigned as the principal diagnosis as it meets </a:t>
            </a:r>
            <a:r>
              <a:rPr lang="en-US" sz="3200" b="0" i="0" u="none" strike="noStrike" baseline="30000" dirty="0">
                <a:solidFill>
                  <a:srgbClr val="020202"/>
                </a:solidFill>
              </a:rPr>
              <a:t>ACS 0001</a:t>
            </a:r>
            <a:r>
              <a:rPr lang="en-US" sz="3200" b="0" i="0" u="none" strike="noStrike" baseline="30000" dirty="0">
                <a:solidFill>
                  <a:srgbClr val="000000"/>
                </a:solidFill>
              </a:rPr>
              <a:t> </a:t>
            </a:r>
            <a:r>
              <a:rPr lang="en-US" sz="3200" b="0" i="1" u="none" strike="noStrike" baseline="30000" dirty="0">
                <a:solidFill>
                  <a:srgbClr val="000000"/>
                </a:solidFill>
              </a:rPr>
              <a:t>Principal diagnosis</a:t>
            </a:r>
            <a:r>
              <a:rPr lang="en-US" sz="3200" b="0" i="0" u="none" strike="noStrike" baseline="30000" dirty="0">
                <a:solidFill>
                  <a:srgbClr val="000000"/>
                </a:solidFill>
              </a:rPr>
              <a:t>. The index pathway </a:t>
            </a:r>
            <a:r>
              <a:rPr lang="en-US" sz="3200" b="0" i="1" u="none" strike="noStrike" baseline="30000" dirty="0">
                <a:solidFill>
                  <a:srgbClr val="000000"/>
                </a:solidFill>
              </a:rPr>
              <a:t>Diabetes/with/cataract</a:t>
            </a:r>
            <a:r>
              <a:rPr lang="en-US" sz="3200" b="0" i="0" u="none" strike="noStrike" baseline="30000" dirty="0">
                <a:solidFill>
                  <a:srgbClr val="000000"/>
                </a:solidFill>
              </a:rPr>
              <a:t> is followed (</a:t>
            </a:r>
            <a:r>
              <a:rPr lang="en-US" sz="3200" b="0" i="1" u="none" strike="noStrike" baseline="30000" dirty="0">
                <a:solidFill>
                  <a:srgbClr val="020202"/>
                </a:solidFill>
              </a:rPr>
              <a:t>Rule 3</a:t>
            </a:r>
            <a:r>
              <a:rPr lang="en-US" sz="3200" b="0" i="0" u="none" strike="noStrike" baseline="30000" dirty="0">
                <a:solidFill>
                  <a:srgbClr val="000000"/>
                </a:solidFill>
              </a:rPr>
              <a:t>) to also assign </a:t>
            </a:r>
            <a:r>
              <a:rPr lang="en-US" sz="3200" b="0" i="0" u="none" strike="noStrike" baseline="30000" dirty="0">
                <a:solidFill>
                  <a:srgbClr val="020202"/>
                </a:solidFill>
              </a:rPr>
              <a:t>E10.39</a:t>
            </a:r>
            <a:r>
              <a:rPr lang="en-US" sz="3200" b="0" i="0" u="none" strike="noStrike" baseline="30000" dirty="0">
                <a:solidFill>
                  <a:srgbClr val="000000"/>
                </a:solidFill>
              </a:rPr>
              <a:t> to reflect the severity of the DM (</a:t>
            </a:r>
            <a:r>
              <a:rPr lang="en-US" sz="3200" b="0" i="1" u="none" strike="noStrike" baseline="30000" dirty="0">
                <a:solidFill>
                  <a:srgbClr val="020202"/>
                </a:solidFill>
              </a:rPr>
              <a:t>Rule 4a</a:t>
            </a:r>
            <a:r>
              <a:rPr lang="en-US" sz="3200" b="0" i="0" u="none" strike="noStrike" baseline="30000" dirty="0">
                <a:solidFill>
                  <a:srgbClr val="000000"/>
                </a:solidFill>
              </a:rPr>
              <a:t>). </a:t>
            </a:r>
          </a:p>
          <a:p>
            <a:pPr marL="355600"/>
            <a:r>
              <a:rPr lang="en-US" sz="3200" b="0" i="0" u="none" strike="noStrike" baseline="30000" dirty="0">
                <a:solidFill>
                  <a:srgbClr val="000000"/>
                </a:solidFill>
              </a:rPr>
              <a:t>*Cataract (</a:t>
            </a:r>
            <a:r>
              <a:rPr lang="en-US" sz="3200" b="0" i="0" u="none" strike="noStrike" baseline="30000" dirty="0">
                <a:solidFill>
                  <a:srgbClr val="020202"/>
                </a:solidFill>
              </a:rPr>
              <a:t>H26.9</a:t>
            </a:r>
            <a:r>
              <a:rPr lang="en-US" sz="3200" b="0" i="0" u="none" strike="noStrike" baseline="30000" dirty="0">
                <a:solidFill>
                  <a:srgbClr val="000000"/>
                </a:solidFill>
              </a:rPr>
              <a:t>) is not coded as it does not meet </a:t>
            </a:r>
            <a:r>
              <a:rPr lang="en-US" sz="3200" b="0" i="0" u="none" strike="noStrike" baseline="30000" dirty="0">
                <a:solidFill>
                  <a:srgbClr val="020202"/>
                </a:solidFill>
              </a:rPr>
              <a:t>ACS 0002</a:t>
            </a:r>
            <a:r>
              <a:rPr lang="en-US" sz="3200" b="0" i="0" u="none" strike="noStrike" baseline="30000" dirty="0">
                <a:solidFill>
                  <a:srgbClr val="000000"/>
                </a:solidFill>
              </a:rPr>
              <a:t> </a:t>
            </a:r>
            <a:r>
              <a:rPr lang="en-US" sz="3200" b="0" i="1" u="none" strike="noStrike" baseline="30000" dirty="0">
                <a:solidFill>
                  <a:srgbClr val="000000"/>
                </a:solidFill>
              </a:rPr>
              <a:t>Additional diagnoses</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1" u="none" strike="noStrike" baseline="30000" dirty="0">
                <a:solidFill>
                  <a:srgbClr val="020202"/>
                </a:solidFill>
              </a:rPr>
              <a:t>Rule 4b).</a:t>
            </a:r>
          </a:p>
          <a:p>
            <a:pPr marL="355600"/>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907737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Rule 5</a:t>
            </a:r>
          </a:p>
        </p:txBody>
      </p:sp>
      <p:sp>
        <p:nvSpPr>
          <p:cNvPr id="4" name="Content Placeholder 3"/>
          <p:cNvSpPr>
            <a:spLocks noGrp="1"/>
          </p:cNvSpPr>
          <p:nvPr>
            <p:ph sz="quarter" idx="15"/>
          </p:nvPr>
        </p:nvSpPr>
        <p:spPr/>
        <p:txBody>
          <a:bodyPr>
            <a:normAutofit/>
          </a:bodyPr>
          <a:lstStyle/>
          <a:p>
            <a:pPr marL="355600" marR="120"/>
            <a:r>
              <a:rPr lang="en-US" sz="3600" b="1" i="0" u="none" strike="noStrike" baseline="30000" dirty="0">
                <a:solidFill>
                  <a:srgbClr val="020202"/>
                </a:solidFill>
              </a:rPr>
              <a:t>Rule 5</a:t>
            </a:r>
            <a:r>
              <a:rPr lang="en-US" sz="3600" b="1" i="0" u="none" strike="noStrike" baseline="30000" dirty="0">
                <a:solidFill>
                  <a:srgbClr val="000000"/>
                </a:solidFill>
              </a:rPr>
              <a:t>. </a:t>
            </a:r>
            <a:r>
              <a:rPr lang="en-US" sz="3600" dirty="0">
                <a:solidFill>
                  <a:srgbClr val="000000"/>
                </a:solidFill>
              </a:rPr>
              <a:t> </a:t>
            </a:r>
            <a:r>
              <a:rPr lang="en-US" sz="3600" b="0" i="0" u="none" strike="noStrike" baseline="30000" dirty="0">
                <a:solidFill>
                  <a:srgbClr val="000000"/>
                </a:solidFill>
              </a:rPr>
              <a:t>Where the classification (Alphabetic Index) has linked a condition with DM, yet a specific </a:t>
            </a:r>
            <a:r>
              <a:rPr lang="en-US" sz="3600" b="1" i="0" u="none" strike="noStrike" baseline="30000" dirty="0">
                <a:solidFill>
                  <a:srgbClr val="000000"/>
                </a:solidFill>
              </a:rPr>
              <a:t>cause other than DM is documented</a:t>
            </a:r>
            <a:r>
              <a:rPr lang="en-US" sz="3600" b="0" i="0" u="none" strike="noStrike" baseline="30000" dirty="0">
                <a:solidFill>
                  <a:srgbClr val="000000"/>
                </a:solidFill>
              </a:rPr>
              <a:t> as the cause of the condition, then a code for the causal condition should be sequenced before the DM code(s)</a:t>
            </a:r>
          </a:p>
          <a:p>
            <a:pPr marL="355600" marR="120"/>
            <a:endParaRPr lang="en-US" sz="3600" b="0" i="0" u="none" strike="noStrike" baseline="30000" dirty="0">
              <a:solidFill>
                <a:srgbClr val="000000"/>
              </a:solidFill>
            </a:endParaRPr>
          </a:p>
          <a:p>
            <a:pPr defTabSz="449263"/>
            <a:r>
              <a:rPr lang="en-US" sz="2800" b="0" i="0" u="none" strike="noStrike" baseline="0" dirty="0">
                <a:solidFill>
                  <a:srgbClr val="000000"/>
                </a:solidFill>
                <a:latin typeface="Times New Roman" panose="02020603050405020304" pitchFamily="18" charset="0"/>
              </a:rPr>
              <a:t>	</a:t>
            </a:r>
            <a:r>
              <a:rPr lang="en-AU" sz="2800" u="sng" dirty="0">
                <a:effectLst/>
                <a:latin typeface="Calibri" panose="020F0502020204030204" pitchFamily="34" charset="0"/>
                <a:ea typeface="Times New Roman" panose="02020603050405020304" pitchFamily="18" charset="0"/>
              </a:rPr>
              <a:t>Rule 5</a:t>
            </a:r>
            <a:endParaRPr lang="en-AU" sz="2800" dirty="0">
              <a:effectLst/>
              <a:latin typeface="Calibri" panose="020F0502020204030204" pitchFamily="34" charset="0"/>
              <a:ea typeface="Times New Roman" panose="02020603050405020304" pitchFamily="18" charset="0"/>
            </a:endParaRPr>
          </a:p>
          <a:p>
            <a:pPr marL="4572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rPr>
              <a:t> a patient’s condition is a complication of another disease, </a:t>
            </a:r>
          </a:p>
          <a:p>
            <a:pPr marL="6858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AND</a:t>
            </a:r>
            <a:r>
              <a:rPr lang="en-AU" sz="2400" dirty="0">
                <a:effectLst/>
                <a:latin typeface="Calibri" panose="020F0502020204030204" pitchFamily="34" charset="0"/>
                <a:ea typeface="Times New Roman" panose="02020603050405020304" pitchFamily="18" charset="0"/>
              </a:rPr>
              <a:t> is also listed as a diabetic condition in the ICD-10-AM Disease Index</a:t>
            </a:r>
          </a:p>
          <a:p>
            <a:pPr marL="9906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rPr>
              <a:t> these conditions must be coded </a:t>
            </a:r>
            <a:r>
              <a:rPr lang="en-AU" sz="2400" u="sng" dirty="0">
                <a:effectLst/>
                <a:latin typeface="Calibri" panose="020F0502020204030204" pitchFamily="34" charset="0"/>
                <a:ea typeface="Times New Roman" panose="02020603050405020304" pitchFamily="18" charset="0"/>
              </a:rPr>
              <a:t>first </a:t>
            </a:r>
            <a:r>
              <a:rPr lang="en-AU" sz="2400" dirty="0">
                <a:effectLst/>
                <a:latin typeface="Calibri" panose="020F0502020204030204" pitchFamily="34" charset="0"/>
                <a:ea typeface="Times New Roman" panose="02020603050405020304" pitchFamily="18" charset="0"/>
              </a:rPr>
              <a:t>as a complication of the </a:t>
            </a:r>
            <a:r>
              <a:rPr lang="en-AU" sz="2400" u="sng" dirty="0">
                <a:effectLst/>
                <a:latin typeface="Calibri" panose="020F0502020204030204" pitchFamily="34" charset="0"/>
                <a:ea typeface="Times New Roman" panose="02020603050405020304" pitchFamily="18" charset="0"/>
              </a:rPr>
              <a:t>other</a:t>
            </a:r>
            <a:r>
              <a:rPr lang="en-AU" sz="2400" dirty="0">
                <a:effectLst/>
                <a:latin typeface="Calibri" panose="020F0502020204030204" pitchFamily="34" charset="0"/>
                <a:ea typeface="Times New Roman" panose="02020603050405020304" pitchFamily="18" charset="0"/>
              </a:rPr>
              <a:t> disease</a:t>
            </a:r>
          </a:p>
          <a:p>
            <a:pPr marL="12954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AND THEN</a:t>
            </a:r>
            <a:r>
              <a:rPr lang="en-AU" sz="2400" dirty="0">
                <a:effectLst/>
                <a:latin typeface="Calibri" panose="020F0502020204030204" pitchFamily="34" charset="0"/>
                <a:ea typeface="Times New Roman" panose="02020603050405020304" pitchFamily="18" charset="0"/>
              </a:rPr>
              <a:t> with the diabetes complication code from the range E09 – E14</a:t>
            </a:r>
          </a:p>
          <a:p>
            <a:pPr marR="120"/>
            <a:endParaRPr lang="en-US" sz="2800" b="0" i="0" u="none" strike="noStrike" baseline="0" dirty="0">
              <a:solidFill>
                <a:srgbClr val="000000"/>
              </a:solidFill>
              <a:latin typeface="Times New Roman" panose="02020603050405020304" pitchFamily="18" charset="0"/>
            </a:endParaRP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50468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anim calcmode="lin" valueType="num">
                                      <p:cBhvr additive="base">
                                        <p:cTn id="1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 calcmode="lin" valueType="num">
                                      <p:cBhvr additive="base">
                                        <p:cTn id="1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 calcmode="lin" valueType="num">
                                      <p:cBhvr additive="base">
                                        <p:cTn id="1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 calcmode="lin" valueType="num">
                                      <p:cBhvr additive="base">
                                        <p:cTn id="2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5</a:t>
            </a:r>
          </a:p>
        </p:txBody>
      </p:sp>
      <p:sp>
        <p:nvSpPr>
          <p:cNvPr id="4" name="Content Placeholder 3"/>
          <p:cNvSpPr>
            <a:spLocks noGrp="1"/>
          </p:cNvSpPr>
          <p:nvPr>
            <p:ph sz="quarter" idx="15"/>
          </p:nvPr>
        </p:nvSpPr>
        <p:spPr/>
        <p:txBody>
          <a:bodyPr>
            <a:normAutofit/>
          </a:bodyPr>
          <a:lstStyle/>
          <a:p>
            <a:r>
              <a:rPr lang="en-AU" sz="2800" b="1" i="0" u="none" strike="noStrike" baseline="30000" dirty="0">
                <a:solidFill>
                  <a:srgbClr val="000000"/>
                </a:solidFill>
                <a:latin typeface="Times New Roman" panose="02020603050405020304" pitchFamily="18" charset="0"/>
              </a:rPr>
              <a:t>EXAMPLE 5: </a:t>
            </a:r>
            <a:endParaRPr lang="en-AU" sz="2800" b="1" i="0" u="none" strike="noStrike" baseline="0" dirty="0">
              <a:solidFill>
                <a:srgbClr val="000000"/>
              </a:solidFill>
              <a:latin typeface="Times New Roman" panose="02020603050405020304" pitchFamily="18" charset="0"/>
            </a:endParaRPr>
          </a:p>
          <a:p>
            <a:pPr marR="1130"/>
            <a:r>
              <a:rPr lang="en-AU" sz="2800" b="0" i="0" u="none" strike="noStrike" baseline="30000" dirty="0">
                <a:solidFill>
                  <a:srgbClr val="000000"/>
                </a:solidFill>
                <a:latin typeface="Times New Roman" panose="02020603050405020304" pitchFamily="18" charset="0"/>
              </a:rPr>
              <a:t>Patient with Type 1 diabetes mellitus was admitted for review of chronic kidney disease (CKD) (glomerular filtration rate (GFR) = 38 mL/min) stage 3. The CKD is due to systemic lupus erythematosus (SLE).</a:t>
            </a:r>
          </a:p>
          <a:p>
            <a:r>
              <a:rPr lang="en-US" sz="2800" b="0" i="0" u="none" strike="noStrike" baseline="30000" dirty="0">
                <a:solidFill>
                  <a:srgbClr val="000000"/>
                </a:solidFill>
                <a:latin typeface="Times New Roman" panose="02020603050405020304" pitchFamily="18" charset="0"/>
              </a:rPr>
              <a:t>Principal diagnosis:</a:t>
            </a:r>
            <a:r>
              <a:rPr lang="en-US" sz="2800" b="0" i="0" u="none" strike="noStrike" baseline="0" dirty="0">
                <a:solidFill>
                  <a:srgbClr val="000000"/>
                </a:solidFill>
                <a:latin typeface="Times New Roman" panose="02020603050405020304" pitchFamily="18" charset="0"/>
              </a:rPr>
              <a:t>	</a:t>
            </a:r>
            <a:r>
              <a:rPr lang="en-US" sz="2800" b="0" i="0" u="none" strike="noStrike" baseline="30000" dirty="0">
                <a:solidFill>
                  <a:srgbClr val="020202"/>
                </a:solidFill>
                <a:latin typeface="Times New Roman" panose="02020603050405020304" pitchFamily="18" charset="0"/>
              </a:rPr>
              <a:t>N18.3</a:t>
            </a:r>
            <a:r>
              <a:rPr lang="en-US" sz="2800" b="0" i="0" u="none" strike="noStrike" baseline="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Chronic kidney disease, stage 3</a:t>
            </a:r>
            <a:r>
              <a:rPr lang="en-US" sz="2800" b="0" i="0" u="none" strike="noStrike" baseline="0" dirty="0">
                <a:solidFill>
                  <a:srgbClr val="000000"/>
                </a:solidFill>
                <a:latin typeface="Times New Roman" panose="02020603050405020304" pitchFamily="18" charset="0"/>
              </a:rPr>
              <a:t>	</a:t>
            </a:r>
          </a:p>
          <a:p>
            <a:r>
              <a:rPr lang="en-US" sz="2800" b="0" i="0" u="none" strike="noStrike" baseline="30000" dirty="0">
                <a:solidFill>
                  <a:srgbClr val="000000"/>
                </a:solidFill>
                <a:latin typeface="Times New Roman" panose="02020603050405020304" pitchFamily="18" charset="0"/>
              </a:rPr>
              <a:t>Additional diagnoses:</a:t>
            </a:r>
            <a:r>
              <a:rPr lang="en-US" sz="2800" b="0" i="0" u="none" strike="noStrike" baseline="0" dirty="0">
                <a:solidFill>
                  <a:srgbClr val="000000"/>
                </a:solidFill>
                <a:latin typeface="Times New Roman" panose="02020603050405020304" pitchFamily="18" charset="0"/>
              </a:rPr>
              <a:t>	</a:t>
            </a:r>
            <a:r>
              <a:rPr lang="en-US" sz="2800" b="0" i="0" u="none" strike="noStrike" baseline="30000" dirty="0">
                <a:solidFill>
                  <a:srgbClr val="020202"/>
                </a:solidFill>
                <a:latin typeface="Times New Roman" panose="02020603050405020304" pitchFamily="18" charset="0"/>
              </a:rPr>
              <a:t>M32.9</a:t>
            </a:r>
            <a:r>
              <a:rPr lang="en-US" sz="2800" b="0" i="0" u="none" strike="noStrike" baseline="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Systemic lupus erythematosus, unspecified</a:t>
            </a:r>
            <a:r>
              <a:rPr lang="en-US" sz="2800" b="0" i="0" u="none" strike="noStrike" baseline="0" dirty="0">
                <a:solidFill>
                  <a:srgbClr val="000000"/>
                </a:solidFill>
                <a:latin typeface="Times New Roman" panose="02020603050405020304" pitchFamily="18" charset="0"/>
              </a:rPr>
              <a:t>	</a:t>
            </a:r>
          </a:p>
          <a:p>
            <a:pPr defTabSz="2692400"/>
            <a:r>
              <a:rPr lang="en-AU" sz="2800" b="0" i="0" u="none" strike="noStrike" baseline="0" dirty="0">
                <a:solidFill>
                  <a:srgbClr val="000000"/>
                </a:solidFill>
                <a:latin typeface="Times New Roman" panose="02020603050405020304" pitchFamily="18" charset="0"/>
              </a:rPr>
              <a:t>	</a:t>
            </a:r>
            <a:r>
              <a:rPr lang="en-AU" sz="2800" b="0" i="0" u="none" strike="noStrike" baseline="30000" dirty="0">
                <a:solidFill>
                  <a:srgbClr val="020202"/>
                </a:solidFill>
                <a:latin typeface="Times New Roman" panose="02020603050405020304" pitchFamily="18" charset="0"/>
              </a:rPr>
              <a:t>E10.22</a:t>
            </a:r>
            <a:r>
              <a:rPr lang="en-AU" dirty="0">
                <a:solidFill>
                  <a:srgbClr val="000000"/>
                </a:solidFill>
                <a:latin typeface="Times New Roman" panose="02020603050405020304" pitchFamily="18" charset="0"/>
              </a:rPr>
              <a:t>    </a:t>
            </a:r>
            <a:r>
              <a:rPr lang="en-AU" sz="2800" b="0" i="1" u="none" strike="noStrike" baseline="30000" dirty="0">
                <a:solidFill>
                  <a:srgbClr val="000000"/>
                </a:solidFill>
                <a:latin typeface="Times New Roman" panose="02020603050405020304" pitchFamily="18" charset="0"/>
              </a:rPr>
              <a:t>Type 1 diabetes mellitus with established diabetic nephropathy</a:t>
            </a:r>
            <a:r>
              <a:rPr lang="en-AU" sz="2800" b="0" i="0" u="none" strike="noStrike" baseline="0" dirty="0">
                <a:solidFill>
                  <a:srgbClr val="000000"/>
                </a:solidFill>
                <a:latin typeface="Times New Roman" panose="02020603050405020304" pitchFamily="18" charset="0"/>
              </a:rPr>
              <a:t>	</a:t>
            </a:r>
          </a:p>
          <a:p>
            <a:pPr marR="1130"/>
            <a:endParaRPr lang="en-US" sz="2800" b="0" i="0" u="none" strike="noStrike" baseline="30000" dirty="0">
              <a:solidFill>
                <a:srgbClr val="000000"/>
              </a:solidFill>
              <a:latin typeface="Times New Roman" panose="02020603050405020304" pitchFamily="18" charset="0"/>
            </a:endParaRPr>
          </a:p>
          <a:p>
            <a:pPr marR="1130"/>
            <a:r>
              <a:rPr lang="en-US" sz="2800" b="0" i="0" u="none" strike="noStrike" baseline="30000" dirty="0">
                <a:solidFill>
                  <a:srgbClr val="000000"/>
                </a:solidFill>
                <a:latin typeface="Times New Roman" panose="02020603050405020304" pitchFamily="18" charset="0"/>
              </a:rPr>
              <a:t>In this example, the chronic kidney disease is assigned as the principal diagnosis as it meets </a:t>
            </a:r>
            <a:r>
              <a:rPr lang="en-US" sz="2800" b="0" i="0" u="none" strike="noStrike" baseline="30000" dirty="0">
                <a:solidFill>
                  <a:srgbClr val="020202"/>
                </a:solidFill>
                <a:latin typeface="Times New Roman" panose="02020603050405020304" pitchFamily="18" charset="0"/>
              </a:rPr>
              <a:t>ACS 0001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Principal diagnosis</a:t>
            </a:r>
            <a:r>
              <a:rPr lang="en-US" sz="2800" b="0" i="0" u="none" strike="noStrike" baseline="30000" dirty="0">
                <a:solidFill>
                  <a:srgbClr val="000000"/>
                </a:solidFill>
                <a:latin typeface="Times New Roman" panose="02020603050405020304" pitchFamily="18" charset="0"/>
              </a:rPr>
              <a:t>. </a:t>
            </a:r>
          </a:p>
          <a:p>
            <a:pPr marR="1130"/>
            <a:r>
              <a:rPr lang="en-US" sz="2800" b="0" i="0" u="none" strike="noStrike" baseline="30000" dirty="0">
                <a:solidFill>
                  <a:srgbClr val="000000"/>
                </a:solidFill>
                <a:latin typeface="Times New Roman" panose="02020603050405020304" pitchFamily="18" charset="0"/>
              </a:rPr>
              <a:t>The CKD is documented as being </a:t>
            </a:r>
            <a:r>
              <a:rPr lang="en-US" sz="2800" b="1" i="0" u="none" strike="noStrike" baseline="30000" dirty="0">
                <a:solidFill>
                  <a:srgbClr val="000000"/>
                </a:solidFill>
                <a:latin typeface="Times New Roman" panose="02020603050405020304" pitchFamily="18" charset="0"/>
              </a:rPr>
              <a:t>caused by </a:t>
            </a:r>
            <a:r>
              <a:rPr lang="en-US" sz="2800" b="0" i="0" u="none" strike="noStrike" baseline="30000" dirty="0">
                <a:solidFill>
                  <a:srgbClr val="000000"/>
                </a:solidFill>
                <a:latin typeface="Times New Roman" panose="02020603050405020304" pitchFamily="18" charset="0"/>
              </a:rPr>
              <a:t>SLE, therefore sequence the SLE code after the code for CKD (</a:t>
            </a:r>
            <a:r>
              <a:rPr lang="en-US" sz="2800" b="0" i="1" u="none" strike="noStrike" baseline="30000" dirty="0">
                <a:solidFill>
                  <a:srgbClr val="020202"/>
                </a:solidFill>
                <a:latin typeface="Times New Roman" panose="02020603050405020304" pitchFamily="18" charset="0"/>
              </a:rPr>
              <a:t>Rule 5</a:t>
            </a:r>
            <a:r>
              <a:rPr lang="en-US" sz="2800" b="0" i="0" u="none" strike="noStrike" baseline="30000" dirty="0">
                <a:solidFill>
                  <a:srgbClr val="000000"/>
                </a:solidFill>
                <a:latin typeface="Times New Roman" panose="02020603050405020304" pitchFamily="18" charset="0"/>
              </a:rPr>
              <a:t>). The DM code is then assigned (</a:t>
            </a:r>
            <a:r>
              <a:rPr lang="en-US" sz="2800" b="0" i="1" u="none" strike="noStrike" baseline="30000" dirty="0">
                <a:solidFill>
                  <a:srgbClr val="020202"/>
                </a:solidFill>
                <a:latin typeface="Times New Roman" panose="02020603050405020304" pitchFamily="18" charset="0"/>
              </a:rPr>
              <a:t>Rule 4a</a:t>
            </a:r>
            <a:r>
              <a:rPr lang="en-US" sz="2800" b="0" i="1"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Times New Roman" panose="02020603050405020304" pitchFamily="18" charset="0"/>
              </a:rPr>
              <a:t>and</a:t>
            </a:r>
            <a:r>
              <a:rPr lang="en-US" sz="2800" b="0" i="1" u="none" strike="noStrike" baseline="30000" dirty="0">
                <a:solidFill>
                  <a:srgbClr val="000000"/>
                </a:solidFill>
                <a:latin typeface="Times New Roman" panose="02020603050405020304" pitchFamily="18" charset="0"/>
              </a:rPr>
              <a:t> </a:t>
            </a:r>
            <a:r>
              <a:rPr lang="en-US" sz="2800" b="0" i="1" u="none" strike="noStrike" baseline="30000" dirty="0">
                <a:solidFill>
                  <a:srgbClr val="020202"/>
                </a:solidFill>
                <a:latin typeface="Times New Roman" panose="02020603050405020304" pitchFamily="18" charset="0"/>
              </a:rPr>
              <a:t>Rule 5</a:t>
            </a:r>
            <a:r>
              <a:rPr lang="en-US" sz="2800" b="0" i="0" u="none" strike="noStrike" baseline="30000" dirty="0">
                <a:solidFill>
                  <a:srgbClr val="000000"/>
                </a:solidFill>
                <a:latin typeface="Times New Roman" panose="02020603050405020304" pitchFamily="18" charset="0"/>
              </a:rPr>
              <a:t>) following the index entry </a:t>
            </a:r>
            <a:r>
              <a:rPr lang="en-US" sz="2800" b="0" i="1" u="none" strike="noStrike" baseline="30000" dirty="0">
                <a:solidFill>
                  <a:srgbClr val="000000"/>
                </a:solidFill>
                <a:latin typeface="Times New Roman" panose="02020603050405020304" pitchFamily="18" charset="0"/>
              </a:rPr>
              <a:t>Diabetes/with/chronic kidney disease</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20202"/>
                </a:solidFill>
                <a:latin typeface="Times New Roman" panose="02020603050405020304" pitchFamily="18" charset="0"/>
              </a:rPr>
              <a:t>Rule 3)</a:t>
            </a: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52465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Rule 6</a:t>
            </a:r>
          </a:p>
        </p:txBody>
      </p:sp>
      <p:sp>
        <p:nvSpPr>
          <p:cNvPr id="4" name="Content Placeholder 3"/>
          <p:cNvSpPr>
            <a:spLocks noGrp="1"/>
          </p:cNvSpPr>
          <p:nvPr>
            <p:ph sz="quarter" idx="15"/>
          </p:nvPr>
        </p:nvSpPr>
        <p:spPr/>
        <p:txBody>
          <a:bodyPr>
            <a:normAutofit/>
          </a:bodyPr>
          <a:lstStyle/>
          <a:p>
            <a:pPr marL="449263" marR="120"/>
            <a:endParaRPr lang="en-US" sz="2800" b="1" i="0" u="none" strike="noStrike" baseline="30000" dirty="0">
              <a:solidFill>
                <a:srgbClr val="020202"/>
              </a:solidFill>
            </a:endParaRPr>
          </a:p>
          <a:p>
            <a:pPr marL="449263" marR="120"/>
            <a:r>
              <a:rPr lang="en-US" sz="3600" b="1" i="0" u="none" strike="noStrike" baseline="30000" dirty="0">
                <a:solidFill>
                  <a:srgbClr val="020202"/>
                </a:solidFill>
              </a:rPr>
              <a:t>Rule 6</a:t>
            </a:r>
            <a:r>
              <a:rPr lang="en-US" sz="3600" b="1" i="0" u="none" strike="noStrike" baseline="30000" dirty="0">
                <a:solidFill>
                  <a:srgbClr val="000000"/>
                </a:solidFill>
              </a:rPr>
              <a:t>. </a:t>
            </a:r>
            <a:r>
              <a:rPr lang="en-US" sz="3600" dirty="0">
                <a:solidFill>
                  <a:srgbClr val="000000"/>
                </a:solidFill>
              </a:rPr>
              <a:t> </a:t>
            </a:r>
            <a:r>
              <a:rPr lang="en-US" sz="3600" b="0" i="0" u="none" strike="noStrike" baseline="30000" dirty="0">
                <a:solidFill>
                  <a:srgbClr val="000000"/>
                </a:solidFill>
              </a:rPr>
              <a:t>Multiple codes should not be used when the classification provides a combination code for the DM or IH that clearly identifies all of the elements documented in the diagnosis</a:t>
            </a:r>
          </a:p>
          <a:p>
            <a:pPr marL="449263"/>
            <a:endParaRPr lang="en-AU" sz="1800" u="sng" dirty="0">
              <a:effectLst/>
              <a:latin typeface="Calibri" panose="020F0502020204030204" pitchFamily="34" charset="0"/>
              <a:ea typeface="Times New Roman" panose="02020603050405020304" pitchFamily="18" charset="0"/>
            </a:endParaRPr>
          </a:p>
          <a:p>
            <a:pPr marL="449263"/>
            <a:r>
              <a:rPr lang="en-AU" sz="2400" u="sng" dirty="0">
                <a:effectLst/>
                <a:latin typeface="Calibri" panose="020F0502020204030204" pitchFamily="34" charset="0"/>
                <a:ea typeface="Times New Roman" panose="02020603050405020304" pitchFamily="18" charset="0"/>
              </a:rPr>
              <a:t>Rule 6</a:t>
            </a:r>
            <a:endParaRPr lang="en-AU" sz="2400" dirty="0">
              <a:effectLst/>
              <a:latin typeface="Calibri" panose="020F0502020204030204" pitchFamily="34" charset="0"/>
              <a:ea typeface="Times New Roman" panose="02020603050405020304" pitchFamily="18" charset="0"/>
            </a:endParaRPr>
          </a:p>
          <a:p>
            <a:pPr marL="4572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rPr>
              <a:t> a patient’s condition can be coded in its own right (codes from A00 to Z99 NOT including codes in E00-E99)</a:t>
            </a:r>
          </a:p>
          <a:p>
            <a:pPr marL="6858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AND</a:t>
            </a:r>
            <a:r>
              <a:rPr lang="en-AU" sz="2400" dirty="0">
                <a:effectLst/>
                <a:latin typeface="Calibri" panose="020F0502020204030204" pitchFamily="34" charset="0"/>
                <a:ea typeface="Times New Roman" panose="02020603050405020304" pitchFamily="18" charset="0"/>
              </a:rPr>
              <a:t> is documented as a diabet</a:t>
            </a:r>
            <a:r>
              <a:rPr lang="en-AU" sz="2400" b="1" i="1" dirty="0">
                <a:effectLst/>
                <a:latin typeface="Calibri" panose="020F0502020204030204" pitchFamily="34" charset="0"/>
                <a:ea typeface="Times New Roman" panose="02020603050405020304" pitchFamily="18" charset="0"/>
              </a:rPr>
              <a:t>ic </a:t>
            </a:r>
            <a:r>
              <a:rPr lang="en-AU" sz="2400" dirty="0">
                <a:effectLst/>
                <a:latin typeface="Calibri" panose="020F0502020204030204" pitchFamily="34" charset="0"/>
                <a:ea typeface="Times New Roman" panose="02020603050405020304" pitchFamily="18" charset="0"/>
              </a:rPr>
              <a:t>condition</a:t>
            </a:r>
          </a:p>
          <a:p>
            <a:pPr marL="9906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rPr>
              <a:t> the condition is </a:t>
            </a:r>
            <a:r>
              <a:rPr lang="en-AU" sz="2400" b="1" u="sng" dirty="0">
                <a:effectLst/>
                <a:latin typeface="Calibri" panose="020F0502020204030204" pitchFamily="34" charset="0"/>
                <a:ea typeface="Times New Roman" panose="02020603050405020304" pitchFamily="18" charset="0"/>
              </a:rPr>
              <a:t>only</a:t>
            </a:r>
            <a:r>
              <a:rPr lang="en-AU" sz="2400" dirty="0">
                <a:effectLst/>
                <a:latin typeface="Calibri" panose="020F0502020204030204" pitchFamily="34" charset="0"/>
                <a:ea typeface="Times New Roman" panose="02020603050405020304" pitchFamily="18" charset="0"/>
              </a:rPr>
              <a:t> coded from the range E09 – E14.</a:t>
            </a:r>
          </a:p>
          <a:p>
            <a:pPr marR="120"/>
            <a:r>
              <a:rPr lang="en-US" sz="2800" b="0" i="0" u="none" strike="noStrike" baseline="0" dirty="0">
                <a:solidFill>
                  <a:srgbClr val="000000"/>
                </a:solidFill>
                <a:latin typeface="Times New Roman" panose="02020603050405020304" pitchFamily="18" charset="0"/>
              </a:rPr>
              <a:t>	</a:t>
            </a: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9130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 calcmode="lin" valueType="num">
                                      <p:cBhvr additive="base">
                                        <p:cTn id="1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6</a:t>
            </a:r>
          </a:p>
        </p:txBody>
      </p:sp>
      <p:sp>
        <p:nvSpPr>
          <p:cNvPr id="4" name="Content Placeholder 3"/>
          <p:cNvSpPr>
            <a:spLocks noGrp="1"/>
          </p:cNvSpPr>
          <p:nvPr>
            <p:ph sz="quarter" idx="15"/>
          </p:nvPr>
        </p:nvSpPr>
        <p:spPr/>
        <p:txBody>
          <a:bodyPr>
            <a:normAutofit/>
          </a:bodyPr>
          <a:lstStyle/>
          <a:p>
            <a:r>
              <a:rPr lang="en-AU" sz="2800" b="1" i="0" u="none" strike="noStrike" baseline="30000" dirty="0">
                <a:solidFill>
                  <a:srgbClr val="000000"/>
                </a:solidFill>
                <a:latin typeface="Times New Roman" panose="02020603050405020304" pitchFamily="18" charset="0"/>
              </a:rPr>
              <a:t>EXAMPLE 7: </a:t>
            </a:r>
            <a:endParaRPr lang="en-AU" sz="2800" b="1"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Times New Roman" panose="02020603050405020304" pitchFamily="18" charset="0"/>
              </a:rPr>
              <a:t>Patient with Type 2 diabetes mellitus was admitted for treatment of proliferative retinopathy. </a:t>
            </a:r>
            <a:r>
              <a:rPr lang="en-US" sz="2800" b="0" i="0" u="none" strike="noStrike" baseline="0" dirty="0">
                <a:solidFill>
                  <a:srgbClr val="000000"/>
                </a:solidFill>
                <a:latin typeface="Times New Roman" panose="02020603050405020304" pitchFamily="18" charset="0"/>
              </a:rPr>
              <a:t>	</a:t>
            </a:r>
          </a:p>
          <a:p>
            <a:r>
              <a:rPr lang="en-AU" sz="2800" b="0" i="0" u="none" strike="noStrike" baseline="30000" dirty="0">
                <a:solidFill>
                  <a:srgbClr val="000000"/>
                </a:solidFill>
                <a:latin typeface="Times New Roman" panose="02020603050405020304" pitchFamily="18" charset="0"/>
              </a:rPr>
              <a:t>Principal diagnosis:</a:t>
            </a:r>
            <a:r>
              <a:rPr lang="en-AU" sz="2800" b="0" i="0" u="none" strike="noStrike" baseline="0" dirty="0">
                <a:solidFill>
                  <a:srgbClr val="000000"/>
                </a:solidFill>
                <a:latin typeface="Times New Roman" panose="02020603050405020304" pitchFamily="18" charset="0"/>
              </a:rPr>
              <a:t>	</a:t>
            </a:r>
            <a:r>
              <a:rPr lang="en-AU" sz="2800" b="0" i="0" u="none" strike="noStrike" baseline="30000" dirty="0">
                <a:solidFill>
                  <a:srgbClr val="020202"/>
                </a:solidFill>
                <a:latin typeface="Times New Roman" panose="02020603050405020304" pitchFamily="18" charset="0"/>
              </a:rPr>
              <a:t>E11.33</a:t>
            </a:r>
            <a:r>
              <a:rPr lang="en-AU" sz="2800" b="0" i="0" u="none" strike="noStrike" baseline="0" dirty="0">
                <a:solidFill>
                  <a:srgbClr val="000000"/>
                </a:solidFill>
                <a:latin typeface="Times New Roman" panose="02020603050405020304" pitchFamily="18" charset="0"/>
              </a:rPr>
              <a:t>	</a:t>
            </a:r>
            <a:r>
              <a:rPr lang="en-AU" sz="2800" b="0" i="1" u="none" strike="noStrike" baseline="30000" dirty="0">
                <a:solidFill>
                  <a:srgbClr val="000000"/>
                </a:solidFill>
                <a:latin typeface="Times New Roman" panose="02020603050405020304" pitchFamily="18" charset="0"/>
              </a:rPr>
              <a:t>Type 2 diabetes mellitus with proliferative retinopathy</a:t>
            </a:r>
            <a:r>
              <a:rPr lang="en-AU" sz="2800" b="0" i="0" u="none" strike="noStrike" baseline="0" dirty="0">
                <a:solidFill>
                  <a:srgbClr val="000000"/>
                </a:solidFill>
                <a:latin typeface="Times New Roman" panose="02020603050405020304" pitchFamily="18" charset="0"/>
              </a:rPr>
              <a:t>	</a:t>
            </a:r>
          </a:p>
          <a:p>
            <a:endParaRPr lang="en-US" sz="2800" b="0" i="0" u="none" strike="noStrike" baseline="30000" dirty="0">
              <a:solidFill>
                <a:srgbClr val="000000"/>
              </a:solidFill>
              <a:latin typeface="Times New Roman" panose="02020603050405020304" pitchFamily="18" charset="0"/>
            </a:endParaRPr>
          </a:p>
          <a:p>
            <a:r>
              <a:rPr lang="en-US" sz="2800" b="0" i="0" u="none" strike="noStrike" baseline="30000" dirty="0">
                <a:solidFill>
                  <a:srgbClr val="000000"/>
                </a:solidFill>
                <a:latin typeface="Times New Roman" panose="02020603050405020304" pitchFamily="18" charset="0"/>
              </a:rPr>
              <a:t>In this example, the retinopathy is assigned as the principal diagnosis as it meets </a:t>
            </a:r>
            <a:r>
              <a:rPr lang="en-US" sz="2800" b="0" i="0" u="none" strike="noStrike" baseline="30000" dirty="0">
                <a:solidFill>
                  <a:srgbClr val="020202"/>
                </a:solidFill>
                <a:latin typeface="Times New Roman" panose="02020603050405020304" pitchFamily="18" charset="0"/>
              </a:rPr>
              <a:t>ACS 0001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Principal diagnosi</a:t>
            </a:r>
            <a:r>
              <a:rPr lang="en-US" sz="2800" b="0" i="0" u="none" strike="noStrike" baseline="30000" dirty="0">
                <a:solidFill>
                  <a:srgbClr val="000000"/>
                </a:solidFill>
                <a:latin typeface="Times New Roman" panose="02020603050405020304" pitchFamily="18" charset="0"/>
              </a:rPr>
              <a:t>s and DM is an additional diagnosis (</a:t>
            </a:r>
            <a:r>
              <a:rPr lang="en-US" sz="2800" b="0" i="1" u="none" strike="noStrike" baseline="30000" dirty="0">
                <a:solidFill>
                  <a:srgbClr val="020202"/>
                </a:solidFill>
                <a:latin typeface="Times New Roman" panose="02020603050405020304" pitchFamily="18" charset="0"/>
              </a:rPr>
              <a:t>Rule 1</a:t>
            </a:r>
            <a:r>
              <a:rPr lang="en-US" sz="2800" b="0" i="0" u="none" strike="noStrike" baseline="30000" dirty="0">
                <a:solidFill>
                  <a:srgbClr val="000000"/>
                </a:solidFill>
                <a:latin typeface="Times New Roman" panose="02020603050405020304" pitchFamily="18" charset="0"/>
              </a:rPr>
              <a:t>). </a:t>
            </a:r>
          </a:p>
          <a:p>
            <a:r>
              <a:rPr lang="en-US" sz="2800" b="0" i="0" u="none" strike="noStrike" baseline="30000" dirty="0">
                <a:solidFill>
                  <a:srgbClr val="000000"/>
                </a:solidFill>
                <a:latin typeface="Times New Roman" panose="02020603050405020304" pitchFamily="18" charset="0"/>
              </a:rPr>
              <a:t>However the DM code (</a:t>
            </a:r>
            <a:r>
              <a:rPr lang="en-US" sz="2800" b="0" i="0" u="none" strike="noStrike" baseline="30000" dirty="0">
                <a:solidFill>
                  <a:srgbClr val="020202"/>
                </a:solidFill>
                <a:latin typeface="Times New Roman" panose="02020603050405020304" pitchFamily="18" charset="0"/>
              </a:rPr>
              <a:t>E11.33</a:t>
            </a:r>
            <a:r>
              <a:rPr lang="en-US" sz="2800" b="0" i="0" u="none" strike="noStrike" baseline="30000" dirty="0">
                <a:solidFill>
                  <a:srgbClr val="000000"/>
                </a:solidFill>
                <a:latin typeface="Times New Roman" panose="02020603050405020304" pitchFamily="18" charset="0"/>
              </a:rPr>
              <a:t>), assigned by following the index pathway </a:t>
            </a:r>
            <a:r>
              <a:rPr lang="en-US" sz="2800" b="0" i="1" u="none" strike="noStrike" baseline="30000" dirty="0">
                <a:solidFill>
                  <a:srgbClr val="000000"/>
                </a:solidFill>
                <a:latin typeface="Times New Roman" panose="02020603050405020304" pitchFamily="18" charset="0"/>
              </a:rPr>
              <a:t>Diabetes/with/retinopathy/proliferative</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20202"/>
                </a:solidFill>
                <a:latin typeface="Times New Roman" panose="02020603050405020304" pitchFamily="18" charset="0"/>
              </a:rPr>
              <a:t>Rule 3</a:t>
            </a:r>
            <a:r>
              <a:rPr lang="en-US" sz="2800" b="0" i="0" u="none" strike="noStrike" baseline="30000" dirty="0">
                <a:solidFill>
                  <a:srgbClr val="000000"/>
                </a:solidFill>
                <a:latin typeface="Times New Roman" panose="02020603050405020304" pitchFamily="18" charset="0"/>
              </a:rPr>
              <a:t>) </a:t>
            </a:r>
            <a:r>
              <a:rPr lang="en-US" sz="2800" b="0" i="0" u="sng" strike="noStrike" baseline="30000" dirty="0">
                <a:solidFill>
                  <a:srgbClr val="000000"/>
                </a:solidFill>
                <a:latin typeface="Times New Roman" panose="02020603050405020304" pitchFamily="18" charset="0"/>
              </a:rPr>
              <a:t>contains the concepts of both proliferative retinopathy and DM</a:t>
            </a:r>
            <a:r>
              <a:rPr lang="en-US" sz="2800" b="0" i="0" u="none" strike="noStrike" baseline="30000" dirty="0">
                <a:solidFill>
                  <a:srgbClr val="000000"/>
                </a:solidFill>
                <a:latin typeface="Times New Roman" panose="02020603050405020304" pitchFamily="18" charset="0"/>
              </a:rPr>
              <a:t>, therefore only one code is required (</a:t>
            </a:r>
            <a:r>
              <a:rPr lang="en-US" sz="2800" b="0" i="1" u="none" strike="noStrike" baseline="30000" dirty="0">
                <a:solidFill>
                  <a:srgbClr val="020202"/>
                </a:solidFill>
                <a:latin typeface="Times New Roman" panose="02020603050405020304" pitchFamily="18" charset="0"/>
              </a:rPr>
              <a:t>Rule 6</a:t>
            </a:r>
            <a:r>
              <a:rPr lang="en-US" sz="2800" b="0" i="0" u="none" strike="noStrike" baseline="30000" dirty="0">
                <a:solidFill>
                  <a:srgbClr val="000000"/>
                </a:solidFill>
                <a:latin typeface="Times New Roman" panose="02020603050405020304" pitchFamily="18" charset="0"/>
              </a:rPr>
              <a:t>).</a:t>
            </a: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50775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793511" y="1087352"/>
            <a:ext cx="6984776" cy="3293209"/>
          </a:xfrm>
          <a:prstGeom prst="rect">
            <a:avLst/>
          </a:prstGeom>
          <a:noFill/>
        </p:spPr>
        <p:txBody>
          <a:bodyPr wrap="square" rtlCol="0">
            <a:spAutoFit/>
          </a:bodyPr>
          <a:lstStyle/>
          <a:p>
            <a:pPr algn="ctr"/>
            <a:r>
              <a:rPr lang="en-AU" sz="3200" dirty="0">
                <a:solidFill>
                  <a:prstClr val="white"/>
                </a:solidFill>
                <a:latin typeface="Georgia" pitchFamily="18" charset="0"/>
              </a:rPr>
              <a:t>Diabetes Mellitus and Intermediate Hyperglycaemia</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2</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pic>
        <p:nvPicPr>
          <p:cNvPr id="5" name="Picture 4">
            <a:extLst>
              <a:ext uri="{FF2B5EF4-FFF2-40B4-BE49-F238E27FC236}">
                <a16:creationId xmlns:a16="http://schemas.microsoft.com/office/drawing/2014/main" id="{E869F950-58D7-4F47-B973-551326046F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649" y="5147215"/>
            <a:ext cx="3304373" cy="1425121"/>
          </a:xfrm>
          <a:prstGeom prst="rect">
            <a:avLst/>
          </a:prstGeom>
        </p:spPr>
      </p:pic>
    </p:spTree>
    <p:extLst>
      <p:ext uri="{BB962C8B-B14F-4D97-AF65-F5344CB8AC3E}">
        <p14:creationId xmlns:p14="http://schemas.microsoft.com/office/powerpoint/2010/main" val="2438088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Coding the complexity of diabetes</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541338"/>
            <a:r>
              <a:rPr lang="en-AU" sz="2400" dirty="0">
                <a:effectLst/>
                <a:latin typeface="Calibri" panose="020F0502020204030204" pitchFamily="34" charset="0"/>
                <a:ea typeface="Times New Roman" panose="02020603050405020304" pitchFamily="18" charset="0"/>
              </a:rPr>
              <a:t>The important concept to remember for all of the examples is that you are trying to code the COMPLEXITY of the diabetes.  </a:t>
            </a:r>
          </a:p>
          <a:p>
            <a:pPr marL="541338"/>
            <a:r>
              <a:rPr lang="en-AU" sz="2400" dirty="0">
                <a:effectLst/>
                <a:latin typeface="Calibri" panose="020F0502020204030204" pitchFamily="34" charset="0"/>
                <a:ea typeface="Times New Roman" panose="02020603050405020304" pitchFamily="18" charset="0"/>
              </a:rPr>
              <a:t>The complexity of the diabetes refers to the extent of the disease in the patient, including:</a:t>
            </a:r>
          </a:p>
          <a:p>
            <a:pPr marL="1168400" lvl="0" indent="84138">
              <a:buFont typeface="Arial" panose="020B0604020202020204" pitchFamily="34" charset="0"/>
              <a:buChar char="•"/>
            </a:pPr>
            <a:r>
              <a:rPr lang="en-AU" sz="2400" dirty="0">
                <a:effectLst/>
                <a:latin typeface="Calibri" panose="020F0502020204030204" pitchFamily="34" charset="0"/>
                <a:ea typeface="Times New Roman" panose="02020603050405020304" pitchFamily="18" charset="0"/>
              </a:rPr>
              <a:t> all of the </a:t>
            </a:r>
            <a:r>
              <a:rPr lang="en-AU" sz="2400" b="1" dirty="0">
                <a:effectLst/>
                <a:latin typeface="Calibri" panose="020F0502020204030204" pitchFamily="34" charset="0"/>
                <a:ea typeface="Times New Roman" panose="02020603050405020304" pitchFamily="18" charset="0"/>
              </a:rPr>
              <a:t>diabet</a:t>
            </a:r>
            <a:r>
              <a:rPr lang="en-AU" sz="2400" b="1" u="sng" dirty="0">
                <a:effectLst/>
                <a:latin typeface="Calibri" panose="020F0502020204030204" pitchFamily="34" charset="0"/>
                <a:ea typeface="Times New Roman" panose="02020603050405020304" pitchFamily="18" charset="0"/>
              </a:rPr>
              <a:t>ic</a:t>
            </a:r>
            <a:r>
              <a:rPr lang="en-AU" sz="2400" dirty="0">
                <a:effectLst/>
                <a:latin typeface="Calibri" panose="020F0502020204030204" pitchFamily="34" charset="0"/>
                <a:ea typeface="Times New Roman" panose="02020603050405020304" pitchFamily="18" charset="0"/>
              </a:rPr>
              <a:t> complications, and </a:t>
            </a:r>
          </a:p>
          <a:p>
            <a:pPr marL="1168400" lvl="0" indent="84138">
              <a:buFont typeface="Arial" panose="020B0604020202020204" pitchFamily="34" charset="0"/>
              <a:buChar char="•"/>
            </a:pPr>
            <a:r>
              <a:rPr lang="en-AU" sz="2400" dirty="0">
                <a:effectLst/>
                <a:latin typeface="Calibri" panose="020F0502020204030204" pitchFamily="34" charset="0"/>
                <a:ea typeface="Times New Roman" panose="02020603050405020304" pitchFamily="18" charset="0"/>
              </a:rPr>
              <a:t> the complications </a:t>
            </a:r>
            <a:r>
              <a:rPr lang="en-AU" sz="2400" b="1" u="sng" dirty="0">
                <a:effectLst/>
                <a:latin typeface="Calibri" panose="020F0502020204030204" pitchFamily="34" charset="0"/>
                <a:ea typeface="Times New Roman" panose="02020603050405020304" pitchFamily="18" charset="0"/>
              </a:rPr>
              <a:t>with</a:t>
            </a:r>
            <a:r>
              <a:rPr lang="en-AU" sz="2400" dirty="0">
                <a:effectLst/>
                <a:latin typeface="Calibri" panose="020F0502020204030204" pitchFamily="34" charset="0"/>
                <a:ea typeface="Times New Roman" panose="02020603050405020304" pitchFamily="18" charset="0"/>
              </a:rPr>
              <a:t> the diabetes.</a:t>
            </a:r>
          </a:p>
          <a:p>
            <a:pPr marL="541338"/>
            <a:endParaRPr lang="en-AU" sz="2400" dirty="0">
              <a:effectLst/>
              <a:latin typeface="Calibri" panose="020F0502020204030204" pitchFamily="34" charset="0"/>
              <a:ea typeface="Times New Roman" panose="02020603050405020304" pitchFamily="18" charset="0"/>
            </a:endParaRPr>
          </a:p>
          <a:p>
            <a:pPr marL="541338"/>
            <a:r>
              <a:rPr lang="en-AU" sz="2400" dirty="0">
                <a:effectLst/>
                <a:latin typeface="Calibri" panose="020F0502020204030204" pitchFamily="34" charset="0"/>
                <a:ea typeface="Times New Roman" panose="02020603050405020304" pitchFamily="18" charset="0"/>
              </a:rPr>
              <a:t>Coding the complexity of the diabetes requires you to code all codes necessary to give the full picture, without double coding</a:t>
            </a:r>
          </a:p>
          <a:p>
            <a:pPr marL="5413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507690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E1-.72 Diabetes Mellitus with features of insulin resistance</a:t>
            </a:r>
          </a:p>
        </p:txBody>
      </p:sp>
      <p:sp>
        <p:nvSpPr>
          <p:cNvPr id="4" name="Content Placeholder 3"/>
          <p:cNvSpPr>
            <a:spLocks noGrp="1"/>
          </p:cNvSpPr>
          <p:nvPr>
            <p:ph sz="quarter" idx="15"/>
          </p:nvPr>
        </p:nvSpPr>
        <p:spPr/>
        <p:txBody>
          <a:bodyPr>
            <a:normAutofit/>
          </a:bodyPr>
          <a:lstStyle/>
          <a:p>
            <a:pPr marL="541338"/>
            <a:r>
              <a:rPr lang="en-US" sz="2400" b="0" i="0" u="none" strike="noStrike" baseline="30000" dirty="0">
                <a:solidFill>
                  <a:srgbClr val="000000"/>
                </a:solidFill>
              </a:rPr>
              <a:t>Assign </a:t>
            </a:r>
            <a:r>
              <a:rPr lang="en-US" sz="2400" b="0" i="0" u="none" strike="noStrike" baseline="30000" dirty="0">
                <a:solidFill>
                  <a:srgbClr val="020202"/>
                </a:solidFill>
              </a:rPr>
              <a:t>E11.72</a:t>
            </a:r>
            <a:r>
              <a:rPr lang="en-US" sz="2400" b="0" i="0" u="none" strike="noStrike" baseline="30000" dirty="0">
                <a:solidFill>
                  <a:srgbClr val="000000"/>
                </a:solidFill>
              </a:rPr>
              <a:t>, </a:t>
            </a:r>
            <a:r>
              <a:rPr lang="en-US" sz="2400" b="0" i="0" u="none" strike="noStrike" baseline="30000" dirty="0">
                <a:solidFill>
                  <a:srgbClr val="020202"/>
                </a:solidFill>
              </a:rPr>
              <a:t>E13.72</a:t>
            </a:r>
            <a:r>
              <a:rPr lang="en-US" sz="2400" b="0" i="0" u="none" strike="noStrike" baseline="30000" dirty="0">
                <a:solidFill>
                  <a:srgbClr val="000000"/>
                </a:solidFill>
              </a:rPr>
              <a:t>, </a:t>
            </a:r>
            <a:r>
              <a:rPr lang="en-US" sz="2400" b="0" i="0" u="none" strike="noStrike" baseline="30000" dirty="0">
                <a:solidFill>
                  <a:srgbClr val="020202"/>
                </a:solidFill>
              </a:rPr>
              <a:t>E14.72</a:t>
            </a:r>
            <a:r>
              <a:rPr lang="en-US" sz="2400" b="0" i="0" u="none" strike="noStrike" baseline="30000" dirty="0">
                <a:solidFill>
                  <a:srgbClr val="000000"/>
                </a:solidFill>
              </a:rPr>
              <a:t> </a:t>
            </a:r>
            <a:r>
              <a:rPr lang="en-US" sz="2400" b="0" i="1" u="none" strike="noStrike" baseline="30000" dirty="0">
                <a:solidFill>
                  <a:srgbClr val="000000"/>
                </a:solidFill>
              </a:rPr>
              <a:t>*Diabetes mellitus with features of insulin resistance</a:t>
            </a:r>
            <a:r>
              <a:rPr lang="en-US" sz="2400" b="0" i="0" u="none" strike="noStrike" baseline="30000" dirty="0">
                <a:solidFill>
                  <a:srgbClr val="000000"/>
                </a:solidFill>
              </a:rPr>
              <a:t> or </a:t>
            </a:r>
            <a:r>
              <a:rPr lang="en-US" sz="2400" b="0" i="0" u="none" strike="noStrike" baseline="30000" dirty="0">
                <a:solidFill>
                  <a:srgbClr val="020202"/>
                </a:solidFill>
              </a:rPr>
              <a:t>E09.72</a:t>
            </a:r>
            <a:r>
              <a:rPr lang="en-US" sz="2400" b="0" i="0" u="none" strike="noStrike" baseline="30000" dirty="0">
                <a:solidFill>
                  <a:srgbClr val="000000"/>
                </a:solidFill>
              </a:rPr>
              <a:t> </a:t>
            </a:r>
            <a:r>
              <a:rPr lang="en-US" sz="2400" b="0" i="1" u="none" strike="noStrike" baseline="30000" dirty="0">
                <a:solidFill>
                  <a:srgbClr val="000000"/>
                </a:solidFill>
              </a:rPr>
              <a:t>Intermediate </a:t>
            </a:r>
            <a:r>
              <a:rPr lang="en-US" sz="2400" b="0" i="1" u="none" strike="noStrike" baseline="30000" dirty="0" err="1">
                <a:solidFill>
                  <a:srgbClr val="000000"/>
                </a:solidFill>
              </a:rPr>
              <a:t>hyperglycaemia</a:t>
            </a:r>
            <a:r>
              <a:rPr lang="en-US" sz="2400" b="0" i="1" u="none" strike="noStrike" baseline="30000" dirty="0">
                <a:solidFill>
                  <a:srgbClr val="000000"/>
                </a:solidFill>
              </a:rPr>
              <a:t> with features of insulin resistance</a:t>
            </a:r>
            <a:r>
              <a:rPr lang="en-US" sz="2400" b="0" i="0" u="none" strike="noStrike" baseline="30000" dirty="0">
                <a:solidFill>
                  <a:srgbClr val="000000"/>
                </a:solidFill>
              </a:rPr>
              <a:t>, as appropriate, when DM or IH is documented with one or more of the following also documented:</a:t>
            </a:r>
          </a:p>
          <a:p>
            <a:pPr marL="719138">
              <a:buFont typeface="Arial" panose="020B0604020202020204" pitchFamily="34" charset="0"/>
              <a:buChar char="•"/>
            </a:pPr>
            <a:r>
              <a:rPr lang="en-AU" sz="2400" b="0" i="0" u="none" strike="noStrike" baseline="30000" dirty="0">
                <a:solidFill>
                  <a:srgbClr val="000000"/>
                </a:solidFill>
              </a:rPr>
              <a:t>	acanthosis nigricans</a:t>
            </a:r>
            <a:endParaRPr lang="en-AU" sz="2400" b="0" i="0" u="none" strike="noStrike" baseline="0" dirty="0">
              <a:solidFill>
                <a:srgbClr val="000000"/>
              </a:solidFill>
            </a:endParaRPr>
          </a:p>
          <a:p>
            <a:pPr marL="719138">
              <a:buFont typeface="Arial" panose="020B0604020202020204" pitchFamily="34" charset="0"/>
              <a:buChar char="•"/>
            </a:pPr>
            <a:r>
              <a:rPr lang="en-AU" sz="2400" b="0" i="0" u="none" strike="noStrike" baseline="30000" dirty="0">
                <a:solidFill>
                  <a:srgbClr val="000000"/>
                </a:solidFill>
              </a:rPr>
              <a:t>	dyslipidaemia1 characterised by:</a:t>
            </a:r>
            <a:endParaRPr lang="en-AU" sz="2400" b="0" i="0" u="none" strike="noStrike" baseline="0" dirty="0">
              <a:solidFill>
                <a:srgbClr val="000000"/>
              </a:solidFill>
            </a:endParaRPr>
          </a:p>
          <a:p>
            <a:pPr marL="1462088" lvl="1">
              <a:buFont typeface="Arial" panose="020B0604020202020204" pitchFamily="34" charset="0"/>
              <a:buChar char="•"/>
            </a:pPr>
            <a:r>
              <a:rPr lang="en-US" sz="2000" b="0" i="0" u="none" strike="noStrike" baseline="30000" dirty="0">
                <a:solidFill>
                  <a:srgbClr val="000000"/>
                </a:solidFill>
              </a:rPr>
              <a:t>	elevated fasting triglycerides (³1.7 mmol/L), or</a:t>
            </a:r>
            <a:endParaRPr lang="en-US" sz="2000" b="0" i="0" u="none" strike="noStrike" baseline="0" dirty="0">
              <a:solidFill>
                <a:srgbClr val="000000"/>
              </a:solidFill>
            </a:endParaRPr>
          </a:p>
          <a:p>
            <a:pPr marL="1462088" lvl="1">
              <a:buFont typeface="Arial" panose="020B0604020202020204" pitchFamily="34" charset="0"/>
              <a:buChar char="•"/>
            </a:pPr>
            <a:r>
              <a:rPr lang="en-US" sz="2000" b="0" i="0" u="none" strike="noStrike" baseline="30000" dirty="0">
                <a:solidFill>
                  <a:srgbClr val="000000"/>
                </a:solidFill>
              </a:rPr>
              <a:t>	depressed high-density lipoprotein (HDL)-cholesterol (male </a:t>
            </a:r>
            <a:r>
              <a:rPr lang="en-US" sz="2000" b="0" i="0" u="none" strike="noStrike" baseline="30000" dirty="0">
                <a:solidFill>
                  <a:srgbClr val="000000"/>
                </a:solidFill>
                <a:latin typeface="Symbol" panose="05050102010706020507" pitchFamily="18" charset="2"/>
              </a:rPr>
              <a:t>£</a:t>
            </a:r>
            <a:r>
              <a:rPr lang="en-US" sz="2000" b="0" i="0" u="none" strike="noStrike" baseline="30000" dirty="0">
                <a:solidFill>
                  <a:srgbClr val="000000"/>
                </a:solidFill>
              </a:rPr>
              <a:t>1.03, female </a:t>
            </a:r>
            <a:r>
              <a:rPr lang="en-US" sz="2000" b="0" i="0" u="none" strike="noStrike" baseline="30000" dirty="0">
                <a:solidFill>
                  <a:srgbClr val="000000"/>
                </a:solidFill>
                <a:latin typeface="Symbol" panose="05050102010706020507" pitchFamily="18" charset="2"/>
              </a:rPr>
              <a:t>£</a:t>
            </a:r>
            <a:r>
              <a:rPr lang="en-US" sz="2000" b="0" i="0" u="none" strike="noStrike" baseline="30000" dirty="0">
                <a:solidFill>
                  <a:srgbClr val="000000"/>
                </a:solidFill>
              </a:rPr>
              <a:t>1.29) </a:t>
            </a:r>
            <a:endParaRPr lang="en-US" sz="2000" b="0" i="0" u="none" strike="noStrike" baseline="0" dirty="0">
              <a:solidFill>
                <a:srgbClr val="000000"/>
              </a:solidFill>
            </a:endParaRPr>
          </a:p>
          <a:p>
            <a:pPr marL="719138">
              <a:buFont typeface="Arial" panose="020B0604020202020204" pitchFamily="34" charset="0"/>
              <a:buChar char="•"/>
            </a:pPr>
            <a:r>
              <a:rPr lang="en-AU" sz="2400" b="0" i="0" u="none" strike="noStrike" baseline="30000" dirty="0">
                <a:solidFill>
                  <a:srgbClr val="000000"/>
                </a:solidFill>
              </a:rPr>
              <a:t>	hyperinsulinism</a:t>
            </a:r>
            <a:endParaRPr lang="en-AU" sz="2400" b="0" i="0" u="none" strike="noStrike" baseline="0" dirty="0">
              <a:solidFill>
                <a:srgbClr val="000000"/>
              </a:solidFill>
            </a:endParaRPr>
          </a:p>
          <a:p>
            <a:pPr marL="719138">
              <a:buFont typeface="Arial" panose="020B0604020202020204" pitchFamily="34" charset="0"/>
              <a:buChar char="•"/>
            </a:pPr>
            <a:r>
              <a:rPr lang="en-US" sz="2400" b="0" i="0" u="none" strike="noStrike" baseline="30000" dirty="0">
                <a:solidFill>
                  <a:srgbClr val="000000"/>
                </a:solidFill>
              </a:rPr>
              <a:t>	increased intra-abdominal visceral fat deposition </a:t>
            </a:r>
            <a:endParaRPr lang="en-US" sz="2400" b="0" i="0" u="none" strike="noStrike" baseline="0" dirty="0">
              <a:solidFill>
                <a:srgbClr val="000000"/>
              </a:solidFill>
            </a:endParaRPr>
          </a:p>
          <a:p>
            <a:pPr marL="719138">
              <a:buFont typeface="Arial" panose="020B0604020202020204" pitchFamily="34" charset="0"/>
              <a:buChar char="•"/>
            </a:pPr>
            <a:r>
              <a:rPr lang="en-AU" sz="2400" b="0" i="0" u="none" strike="noStrike" baseline="30000" dirty="0">
                <a:solidFill>
                  <a:srgbClr val="000000"/>
                </a:solidFill>
              </a:rPr>
              <a:t>	'insulin resistance'</a:t>
            </a:r>
            <a:endParaRPr lang="en-AU" sz="2400" b="0" i="0" u="none" strike="noStrike" baseline="0" dirty="0">
              <a:solidFill>
                <a:srgbClr val="000000"/>
              </a:solidFill>
            </a:endParaRPr>
          </a:p>
          <a:p>
            <a:pPr marL="719138">
              <a:buFont typeface="Arial" panose="020B0604020202020204" pitchFamily="34" charset="0"/>
              <a:buChar char="•"/>
            </a:pPr>
            <a:r>
              <a:rPr lang="en-US" sz="2400" b="0" i="0" u="none" strike="noStrike" baseline="30000" dirty="0">
                <a:solidFill>
                  <a:srgbClr val="000000"/>
                </a:solidFill>
              </a:rPr>
              <a:t>	fatty liver (nonalcoholic fatty (change of) liver disease (NAFLD)) </a:t>
            </a:r>
            <a:endParaRPr lang="en-US" sz="2400" b="0" i="0" u="none" strike="noStrike" baseline="0" dirty="0">
              <a:solidFill>
                <a:srgbClr val="000000"/>
              </a:solidFill>
            </a:endParaRPr>
          </a:p>
          <a:p>
            <a:pPr marL="719138">
              <a:buFont typeface="Arial" panose="020B0604020202020204" pitchFamily="34" charset="0"/>
              <a:buChar char="•"/>
            </a:pPr>
            <a:r>
              <a:rPr lang="en-AU" sz="2400" b="0" i="0" u="none" strike="noStrike" baseline="30000" dirty="0">
                <a:solidFill>
                  <a:srgbClr val="000000"/>
                </a:solidFill>
              </a:rPr>
              <a:t>	</a:t>
            </a:r>
            <a:r>
              <a:rPr lang="en-AU" sz="2400" b="0" i="0" strike="noStrike" baseline="30000" dirty="0">
                <a:solidFill>
                  <a:srgbClr val="000000"/>
                </a:solidFill>
              </a:rPr>
              <a:t>obesity, morbid obesity, </a:t>
            </a:r>
            <a:r>
              <a:rPr lang="en-AU" sz="2400" b="0" i="0" u="sng" strike="noStrike" baseline="30000" dirty="0">
                <a:solidFill>
                  <a:srgbClr val="000000"/>
                </a:solidFill>
              </a:rPr>
              <a:t>overweight</a:t>
            </a:r>
            <a:endParaRPr lang="en-AU" sz="2400" b="0" i="0" u="sng" strike="noStrike" baseline="0" dirty="0">
              <a:solidFill>
                <a:srgbClr val="000000"/>
              </a:solidFill>
            </a:endParaRPr>
          </a:p>
          <a:p>
            <a:pPr marL="719138">
              <a:buFont typeface="Arial" panose="020B0604020202020204" pitchFamily="34" charset="0"/>
              <a:buChar char="•"/>
            </a:pPr>
            <a:r>
              <a:rPr lang="en-AU" sz="2400" b="0" i="0" u="none" strike="noStrike" baseline="30000" dirty="0">
                <a:solidFill>
                  <a:srgbClr val="000000"/>
                </a:solidFill>
              </a:rPr>
              <a:t>	</a:t>
            </a:r>
            <a:r>
              <a:rPr lang="en-AU" sz="2400" b="0" i="0" u="none" strike="noStrike" baseline="30000" dirty="0" err="1">
                <a:solidFill>
                  <a:srgbClr val="000000"/>
                </a:solidFill>
              </a:rPr>
              <a:t>nonalcoholic</a:t>
            </a:r>
            <a:r>
              <a:rPr lang="en-AU" sz="2400" b="0" i="0" u="none" strike="noStrike" baseline="30000" dirty="0">
                <a:solidFill>
                  <a:srgbClr val="000000"/>
                </a:solidFill>
              </a:rPr>
              <a:t> steatohepatitis (NASH)</a:t>
            </a:r>
            <a:r>
              <a:rPr lang="en-AU" sz="2400" b="0" i="0" u="none" strike="noStrike" baseline="0" dirty="0">
                <a:solidFill>
                  <a:srgbClr val="000000"/>
                </a:solidFill>
              </a:rPr>
              <a:t>	</a:t>
            </a: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458484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Diabetes with documentation of hypertension</a:t>
            </a:r>
          </a:p>
        </p:txBody>
      </p:sp>
      <p:sp>
        <p:nvSpPr>
          <p:cNvPr id="4" name="Content Placeholder 3"/>
          <p:cNvSpPr>
            <a:spLocks noGrp="1"/>
          </p:cNvSpPr>
          <p:nvPr>
            <p:ph sz="quarter" idx="15"/>
          </p:nvPr>
        </p:nvSpPr>
        <p:spPr/>
        <p:txBody>
          <a:bodyPr>
            <a:normAutofit/>
          </a:bodyPr>
          <a:lstStyle/>
          <a:p>
            <a:endParaRPr lang="en-US" sz="2800" b="1" i="1" u="none" strike="noStrike" baseline="30000" dirty="0">
              <a:solidFill>
                <a:srgbClr val="000000"/>
              </a:solidFill>
              <a:latin typeface="Times New Roman" panose="02020603050405020304" pitchFamily="18" charset="0"/>
            </a:endParaRPr>
          </a:p>
          <a:p>
            <a:endParaRPr lang="en-US" b="1" i="1" baseline="30000" dirty="0">
              <a:solidFill>
                <a:srgbClr val="000000"/>
              </a:solidFill>
              <a:latin typeface="Times New Roman" panose="02020603050405020304" pitchFamily="18" charset="0"/>
            </a:endParaRPr>
          </a:p>
          <a:p>
            <a:pPr marL="719138"/>
            <a:r>
              <a:rPr lang="en-US" sz="4400" b="1" i="1" u="none" strike="noStrike" baseline="30000" dirty="0">
                <a:solidFill>
                  <a:srgbClr val="000000"/>
                </a:solidFill>
                <a:latin typeface="Times New Roman" panose="02020603050405020304" pitchFamily="18" charset="0"/>
              </a:rPr>
              <a:t>Note: </a:t>
            </a:r>
            <a:r>
              <a:rPr lang="en-US" sz="4400" b="0" i="0" u="none" strike="noStrike" baseline="30000" dirty="0">
                <a:solidFill>
                  <a:srgbClr val="000000"/>
                </a:solidFill>
                <a:latin typeface="Times New Roman" panose="02020603050405020304" pitchFamily="18" charset="0"/>
              </a:rPr>
              <a:t>Hypertension is a common disorder with a variety of causes and its attribution to insulin resistance is only accepted if accompanied with at least one of the features listed above. </a:t>
            </a:r>
          </a:p>
          <a:p>
            <a:pPr marL="719138"/>
            <a:r>
              <a:rPr lang="en-US" sz="4400" b="0" i="0" u="none" strike="noStrike" baseline="30000" dirty="0">
                <a:solidFill>
                  <a:srgbClr val="000000"/>
                </a:solidFill>
                <a:latin typeface="Times New Roman" panose="02020603050405020304" pitchFamily="18" charset="0"/>
              </a:rPr>
              <a:t>Therefore, documentation of DM with hypertension alone does not meet the criteria for assignment of </a:t>
            </a:r>
            <a:r>
              <a:rPr lang="en-US" sz="4400" b="0" i="0" u="none" strike="noStrike" baseline="30000" dirty="0">
                <a:solidFill>
                  <a:srgbClr val="020202"/>
                </a:solidFill>
                <a:latin typeface="Times New Roman" panose="02020603050405020304" pitchFamily="18" charset="0"/>
              </a:rPr>
              <a:t>E11.72</a:t>
            </a:r>
            <a:r>
              <a:rPr lang="en-US" sz="4400" b="0" i="0" u="none" strike="noStrike" baseline="30000" dirty="0">
                <a:solidFill>
                  <a:srgbClr val="000000"/>
                </a:solidFill>
                <a:latin typeface="Times New Roman" panose="02020603050405020304" pitchFamily="18" charset="0"/>
              </a:rPr>
              <a:t>, </a:t>
            </a:r>
            <a:r>
              <a:rPr lang="en-US" sz="4400" b="0" i="0" u="none" strike="noStrike" baseline="30000" dirty="0">
                <a:solidFill>
                  <a:srgbClr val="020202"/>
                </a:solidFill>
                <a:latin typeface="Times New Roman" panose="02020603050405020304" pitchFamily="18" charset="0"/>
              </a:rPr>
              <a:t>E13.72</a:t>
            </a:r>
            <a:r>
              <a:rPr lang="en-US" sz="4400" b="0" i="0" u="none" strike="noStrike" baseline="30000" dirty="0">
                <a:solidFill>
                  <a:srgbClr val="000000"/>
                </a:solidFill>
                <a:latin typeface="Times New Roman" panose="02020603050405020304" pitchFamily="18" charset="0"/>
              </a:rPr>
              <a:t>, </a:t>
            </a:r>
            <a:r>
              <a:rPr lang="en-US" sz="4400" b="0" i="0" u="none" strike="noStrike" baseline="30000" dirty="0">
                <a:solidFill>
                  <a:srgbClr val="020202"/>
                </a:solidFill>
                <a:latin typeface="Times New Roman" panose="02020603050405020304" pitchFamily="18" charset="0"/>
              </a:rPr>
              <a:t>E14.72</a:t>
            </a:r>
            <a:r>
              <a:rPr lang="en-US" sz="4400" b="0" i="0" u="none" strike="noStrike" baseline="30000" dirty="0">
                <a:solidFill>
                  <a:srgbClr val="000000"/>
                </a:solidFill>
                <a:latin typeface="Times New Roman" panose="02020603050405020304" pitchFamily="18" charset="0"/>
              </a:rPr>
              <a:t> </a:t>
            </a:r>
            <a:r>
              <a:rPr lang="en-US" sz="4400" b="0" i="1" u="none" strike="noStrike" baseline="30000" dirty="0">
                <a:solidFill>
                  <a:srgbClr val="000000"/>
                </a:solidFill>
                <a:latin typeface="Times New Roman" panose="02020603050405020304" pitchFamily="18" charset="0"/>
              </a:rPr>
              <a:t>*Diabetes mellitus with features of insulin resistance</a:t>
            </a:r>
            <a:r>
              <a:rPr lang="en-US" sz="4400" b="0" i="0" u="none" strike="noStrike" baseline="30000" dirty="0">
                <a:solidFill>
                  <a:srgbClr val="000000"/>
                </a:solidFill>
                <a:latin typeface="Times New Roman" panose="02020603050405020304" pitchFamily="18" charset="0"/>
              </a:rPr>
              <a:t> or </a:t>
            </a:r>
            <a:r>
              <a:rPr lang="en-US" sz="4400" b="0" i="0" u="none" strike="noStrike" baseline="30000" dirty="0">
                <a:solidFill>
                  <a:srgbClr val="020202"/>
                </a:solidFill>
                <a:latin typeface="Times New Roman" panose="02020603050405020304" pitchFamily="18" charset="0"/>
              </a:rPr>
              <a:t>E09.72</a:t>
            </a:r>
            <a:r>
              <a:rPr lang="en-US" sz="4400" b="0" i="0" u="none" strike="noStrike" baseline="30000" dirty="0">
                <a:solidFill>
                  <a:srgbClr val="000000"/>
                </a:solidFill>
                <a:latin typeface="Times New Roman" panose="02020603050405020304" pitchFamily="18" charset="0"/>
              </a:rPr>
              <a:t> </a:t>
            </a:r>
            <a:r>
              <a:rPr lang="en-US" sz="4400" b="0" i="1" u="none" strike="noStrike" baseline="30000" dirty="0">
                <a:solidFill>
                  <a:srgbClr val="000000"/>
                </a:solidFill>
                <a:latin typeface="Times New Roman" panose="02020603050405020304" pitchFamily="18" charset="0"/>
              </a:rPr>
              <a:t>Intermediate </a:t>
            </a:r>
            <a:r>
              <a:rPr lang="en-US" sz="4400" b="0" i="1" u="none" strike="noStrike" baseline="30000" dirty="0" err="1">
                <a:solidFill>
                  <a:srgbClr val="000000"/>
                </a:solidFill>
                <a:latin typeface="Times New Roman" panose="02020603050405020304" pitchFamily="18" charset="0"/>
              </a:rPr>
              <a:t>hyperglycaemia</a:t>
            </a:r>
            <a:r>
              <a:rPr lang="en-US" sz="4400" b="0" i="1" u="none" strike="noStrike" baseline="30000" dirty="0">
                <a:solidFill>
                  <a:srgbClr val="000000"/>
                </a:solidFill>
                <a:latin typeface="Times New Roman" panose="02020603050405020304" pitchFamily="18" charset="0"/>
              </a:rPr>
              <a:t> with features of insulin resistance.</a:t>
            </a:r>
            <a:endParaRPr lang="en-US" sz="4400" baseline="30000" dirty="0">
              <a:solidFill>
                <a:srgbClr val="000000"/>
              </a:solidFill>
              <a:latin typeface="Times New Roman" panose="02020603050405020304" pitchFamily="18" charset="0"/>
            </a:endParaRPr>
          </a:p>
          <a:p>
            <a:endParaRPr lang="en-US" sz="2800" b="0" i="0" u="none" strike="noStrike" baseline="0" dirty="0">
              <a:solidFill>
                <a:srgbClr val="000000"/>
              </a:solidFill>
              <a:latin typeface="Times New Roman" panose="02020603050405020304" pitchFamily="18" charset="0"/>
            </a:endParaRP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02459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Diabetes with documentation of hyperlipidaemia</a:t>
            </a:r>
          </a:p>
        </p:txBody>
      </p:sp>
      <p:sp>
        <p:nvSpPr>
          <p:cNvPr id="4" name="Content Placeholder 3"/>
          <p:cNvSpPr>
            <a:spLocks noGrp="1"/>
          </p:cNvSpPr>
          <p:nvPr>
            <p:ph sz="quarter" idx="15"/>
          </p:nvPr>
        </p:nvSpPr>
        <p:spPr/>
        <p:txBody>
          <a:bodyPr>
            <a:normAutofit fontScale="92500"/>
          </a:bodyPr>
          <a:lstStyle/>
          <a:p>
            <a:endParaRPr lang="en-US" baseline="30000" dirty="0">
              <a:solidFill>
                <a:srgbClr val="000000"/>
              </a:solidFill>
              <a:latin typeface="Times New Roman" panose="02020603050405020304" pitchFamily="18" charset="0"/>
            </a:endParaRPr>
          </a:p>
          <a:p>
            <a:pPr marL="541338"/>
            <a:r>
              <a:rPr lang="en-US" sz="2800" b="0" i="0" u="none" strike="noStrike" baseline="30000" dirty="0">
                <a:solidFill>
                  <a:srgbClr val="000000"/>
                </a:solidFill>
                <a:latin typeface="Times New Roman" panose="02020603050405020304" pitchFamily="18" charset="0"/>
              </a:rPr>
              <a:t>The terms '</a:t>
            </a:r>
            <a:r>
              <a:rPr lang="en-US" sz="2800" b="0" i="0" u="none" strike="noStrike" baseline="30000" dirty="0" err="1">
                <a:solidFill>
                  <a:srgbClr val="000000"/>
                </a:solidFill>
                <a:latin typeface="Times New Roman" panose="02020603050405020304" pitchFamily="18" charset="0"/>
              </a:rPr>
              <a:t>hypercholesterolaemia</a:t>
            </a:r>
            <a:r>
              <a:rPr lang="en-US" sz="2800" b="0" i="0" u="none" strike="noStrike" baseline="30000" dirty="0">
                <a:solidFill>
                  <a:srgbClr val="000000"/>
                </a:solidFill>
                <a:latin typeface="Times New Roman" panose="02020603050405020304" pitchFamily="18" charset="0"/>
              </a:rPr>
              <a:t>', 'high cholesterol', '</a:t>
            </a:r>
            <a:r>
              <a:rPr lang="en-US" sz="2800" b="0" i="0" u="none" strike="noStrike" baseline="30000" dirty="0" err="1">
                <a:solidFill>
                  <a:srgbClr val="000000"/>
                </a:solidFill>
                <a:latin typeface="Times New Roman" panose="02020603050405020304" pitchFamily="18" charset="0"/>
              </a:rPr>
              <a:t>hyperlipidaemia</a:t>
            </a:r>
            <a:r>
              <a:rPr lang="en-US" sz="2800" b="0" i="0" u="none" strike="noStrike" baseline="30000" dirty="0">
                <a:solidFill>
                  <a:srgbClr val="000000"/>
                </a:solidFill>
                <a:latin typeface="Times New Roman" panose="02020603050405020304" pitchFamily="18" charset="0"/>
              </a:rPr>
              <a:t>' or '? </a:t>
            </a:r>
            <a:r>
              <a:rPr lang="en-US" sz="2800" b="0" i="0" u="none" strike="noStrike" baseline="30000" dirty="0" err="1">
                <a:solidFill>
                  <a:srgbClr val="000000"/>
                </a:solidFill>
                <a:latin typeface="Times New Roman" panose="02020603050405020304" pitchFamily="18" charset="0"/>
              </a:rPr>
              <a:t>chol</a:t>
            </a:r>
            <a:r>
              <a:rPr lang="en-US" sz="2800" b="0" i="0" u="none" strike="noStrike" baseline="30000" dirty="0">
                <a:solidFill>
                  <a:srgbClr val="000000"/>
                </a:solidFill>
                <a:latin typeface="Times New Roman" panose="02020603050405020304" pitchFamily="18" charset="0"/>
              </a:rPr>
              <a:t>' are often used in the clinical record rather than the term '</a:t>
            </a:r>
            <a:r>
              <a:rPr lang="en-US" sz="2800" b="0" i="0" u="none" strike="noStrike" baseline="30000" dirty="0" err="1">
                <a:solidFill>
                  <a:srgbClr val="000000"/>
                </a:solidFill>
                <a:latin typeface="Times New Roman" panose="02020603050405020304" pitchFamily="18" charset="0"/>
              </a:rPr>
              <a:t>dyslipidaemia</a:t>
            </a:r>
            <a:r>
              <a:rPr lang="en-US" sz="2800" b="0" i="0" u="none" strike="noStrike" baseline="30000" dirty="0">
                <a:solidFill>
                  <a:srgbClr val="000000"/>
                </a:solidFill>
                <a:latin typeface="Times New Roman" panose="02020603050405020304" pitchFamily="18" charset="0"/>
              </a:rPr>
              <a:t>’. </a:t>
            </a:r>
          </a:p>
          <a:p>
            <a:pPr marL="541338"/>
            <a:r>
              <a:rPr lang="en-US" sz="2800" b="0" i="0" u="none" strike="noStrike" baseline="30000" dirty="0">
                <a:solidFill>
                  <a:srgbClr val="000000"/>
                </a:solidFill>
                <a:latin typeface="Times New Roman" panose="02020603050405020304" pitchFamily="18" charset="0"/>
              </a:rPr>
              <a:t>When any of these terms are documented, the following guidelines should be followed to determine whether to assign E1-.72 * </a:t>
            </a:r>
            <a:r>
              <a:rPr lang="en-US" sz="2800" b="0" i="1" u="none" strike="noStrike" baseline="30000" dirty="0">
                <a:solidFill>
                  <a:srgbClr val="000000"/>
                </a:solidFill>
                <a:latin typeface="Times New Roman" panose="02020603050405020304" pitchFamily="18" charset="0"/>
              </a:rPr>
              <a:t>Diabetes mellitus with features of insulin resistance</a:t>
            </a:r>
            <a:r>
              <a:rPr lang="en-US" sz="2800" b="0" i="0" u="none" strike="noStrike" baseline="30000" dirty="0">
                <a:solidFill>
                  <a:srgbClr val="000000"/>
                </a:solidFill>
                <a:latin typeface="Times New Roman" panose="02020603050405020304" pitchFamily="18" charset="0"/>
              </a:rPr>
              <a:t> or </a:t>
            </a:r>
            <a:r>
              <a:rPr lang="en-US" sz="2800" b="0" i="0" u="none" strike="noStrike" baseline="30000" dirty="0">
                <a:solidFill>
                  <a:srgbClr val="020202"/>
                </a:solidFill>
                <a:latin typeface="Times New Roman" panose="02020603050405020304" pitchFamily="18" charset="0"/>
              </a:rPr>
              <a:t>E09.72</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Intermediate </a:t>
            </a:r>
            <a:r>
              <a:rPr lang="en-US" sz="2800" b="0" i="1" u="none" strike="noStrike" baseline="30000" dirty="0" err="1">
                <a:solidFill>
                  <a:srgbClr val="000000"/>
                </a:solidFill>
                <a:latin typeface="Times New Roman" panose="02020603050405020304" pitchFamily="18" charset="0"/>
              </a:rPr>
              <a:t>hyperglycaemia</a:t>
            </a:r>
            <a:r>
              <a:rPr lang="en-US" sz="2800" b="0" i="1" u="none" strike="noStrike" baseline="30000" dirty="0">
                <a:solidFill>
                  <a:srgbClr val="000000"/>
                </a:solidFill>
                <a:latin typeface="Times New Roman" panose="02020603050405020304" pitchFamily="18" charset="0"/>
              </a:rPr>
              <a:t> with features of insulin resistance:</a:t>
            </a:r>
          </a:p>
          <a:p>
            <a:pPr marL="541338"/>
            <a:endParaRPr lang="en-US" sz="3200" b="0" i="0" u="none" strike="noStrike" baseline="0" dirty="0">
              <a:solidFill>
                <a:srgbClr val="000000"/>
              </a:solidFill>
              <a:latin typeface="Times New Roman" panose="02020603050405020304" pitchFamily="18" charset="0"/>
            </a:endParaRPr>
          </a:p>
          <a:p>
            <a:pPr marL="1074738" indent="-595313" defTabSz="1074738">
              <a:spcBef>
                <a:spcPts val="0"/>
              </a:spcBef>
              <a:buFont typeface="Arial" panose="020B0604020202020204" pitchFamily="34" charset="0"/>
              <a:buChar char="•"/>
              <a:tabLst>
                <a:tab pos="627063" algn="l"/>
                <a:tab pos="1074738" algn="l"/>
              </a:tabLst>
            </a:pPr>
            <a:r>
              <a:rPr lang="en-US" sz="2800" b="0" i="0" u="none" strike="noStrike" baseline="30000" dirty="0">
                <a:solidFill>
                  <a:srgbClr val="000000"/>
                </a:solidFill>
                <a:latin typeface="Times New Roman" panose="02020603050405020304" pitchFamily="18" charset="0"/>
              </a:rPr>
              <a:t>  If increased cholesterol is documented in the clinical record with documentation of either increased </a:t>
            </a:r>
            <a:r>
              <a:rPr lang="en-US" sz="2800" b="1" i="0" u="none" strike="noStrike" baseline="30000" dirty="0">
                <a:solidFill>
                  <a:srgbClr val="000000"/>
                </a:solidFill>
                <a:latin typeface="Times New Roman" panose="02020603050405020304" pitchFamily="18" charset="0"/>
              </a:rPr>
              <a:t>fasting triglycerides or decreased HDL </a:t>
            </a:r>
            <a:r>
              <a:rPr lang="en-US" sz="2800" b="0" i="0" u="none" strike="noStrike" baseline="30000" dirty="0">
                <a:solidFill>
                  <a:srgbClr val="000000"/>
                </a:solidFill>
                <a:latin typeface="Times New Roman" panose="02020603050405020304" pitchFamily="18" charset="0"/>
              </a:rPr>
              <a:t>this can be considered as '</a:t>
            </a:r>
            <a:r>
              <a:rPr lang="en-US" sz="2800" b="0" i="0" u="none" strike="noStrike" baseline="30000" dirty="0" err="1">
                <a:solidFill>
                  <a:srgbClr val="000000"/>
                </a:solidFill>
                <a:latin typeface="Times New Roman" panose="02020603050405020304" pitchFamily="18" charset="0"/>
              </a:rPr>
              <a:t>dyslipidaemia</a:t>
            </a:r>
            <a:r>
              <a:rPr lang="en-US" sz="2800" b="0" i="0" u="none" strike="noStrike" baseline="30000" dirty="0">
                <a:solidFill>
                  <a:srgbClr val="000000"/>
                </a:solidFill>
                <a:latin typeface="Times New Roman" panose="02020603050405020304" pitchFamily="18" charset="0"/>
              </a:rPr>
              <a:t>' – </a:t>
            </a:r>
            <a:r>
              <a:rPr lang="en-US" sz="2800" b="1" i="0" u="none" strike="noStrike" baseline="30000" dirty="0">
                <a:solidFill>
                  <a:srgbClr val="000000"/>
                </a:solidFill>
                <a:latin typeface="Times New Roman" panose="02020603050405020304" pitchFamily="18" charset="0"/>
              </a:rPr>
              <a:t>code to</a:t>
            </a:r>
            <a:r>
              <a:rPr lang="en-US" sz="2800" b="0" i="0" u="none" strike="noStrike" baseline="30000" dirty="0">
                <a:solidFill>
                  <a:srgbClr val="000000"/>
                </a:solidFill>
                <a:latin typeface="Times New Roman" panose="02020603050405020304" pitchFamily="18" charset="0"/>
              </a:rPr>
              <a:t> E1-.72 or </a:t>
            </a:r>
            <a:r>
              <a:rPr lang="en-US" sz="2800" b="0" i="0" u="none" strike="noStrike" baseline="30000" dirty="0">
                <a:solidFill>
                  <a:srgbClr val="020202"/>
                </a:solidFill>
                <a:latin typeface="Times New Roman" panose="02020603050405020304" pitchFamily="18" charset="0"/>
              </a:rPr>
              <a:t>E09.72</a:t>
            </a:r>
          </a:p>
          <a:p>
            <a:pPr marL="479425" defTabSz="1074738">
              <a:spcBef>
                <a:spcPts val="0"/>
              </a:spcBef>
              <a:tabLst>
                <a:tab pos="627063" algn="l"/>
                <a:tab pos="1074738" algn="l"/>
              </a:tabLst>
            </a:pPr>
            <a:endParaRPr lang="en-US" sz="2800" b="0" i="0" u="none" strike="noStrike" baseline="30000" dirty="0">
              <a:solidFill>
                <a:srgbClr val="020202"/>
              </a:solidFill>
              <a:latin typeface="Times New Roman" panose="02020603050405020304" pitchFamily="18" charset="0"/>
            </a:endParaRPr>
          </a:p>
          <a:p>
            <a:pPr marL="982663" indent="-504000">
              <a:spcBef>
                <a:spcPts val="0"/>
              </a:spcBef>
              <a:buFont typeface="Arial" panose="020B0604020202020204" pitchFamily="34" charset="0"/>
              <a:buChar char="•"/>
            </a:pPr>
            <a:r>
              <a:rPr lang="en-US" sz="2800" b="0" i="0" u="none" strike="noStrike" baseline="30000" dirty="0">
                <a:solidFill>
                  <a:srgbClr val="000000"/>
                </a:solidFill>
                <a:latin typeface="Times New Roman" panose="02020603050405020304" pitchFamily="18" charset="0"/>
              </a:rPr>
              <a:t>  If there is no documentation of increased cholesterol but </a:t>
            </a:r>
            <a:r>
              <a:rPr lang="en-US" sz="2800" b="1" i="0" u="none" strike="noStrike" baseline="30000" dirty="0">
                <a:solidFill>
                  <a:srgbClr val="000000"/>
                </a:solidFill>
                <a:latin typeface="Times New Roman" panose="02020603050405020304" pitchFamily="18" charset="0"/>
              </a:rPr>
              <a:t>both</a:t>
            </a:r>
            <a:r>
              <a:rPr lang="en-US" sz="2800" b="0" i="0" u="none" strike="noStrike" baseline="30000" dirty="0">
                <a:solidFill>
                  <a:srgbClr val="000000"/>
                </a:solidFill>
                <a:latin typeface="Times New Roman" panose="02020603050405020304" pitchFamily="18" charset="0"/>
              </a:rPr>
              <a:t> increased fasting triglycerides and decreased HDL are documented in the clinical record – </a:t>
            </a:r>
            <a:r>
              <a:rPr lang="en-US" sz="2800" b="1" i="0" u="none" strike="noStrike" baseline="30000" dirty="0">
                <a:solidFill>
                  <a:srgbClr val="000000"/>
                </a:solidFill>
                <a:latin typeface="Times New Roman" panose="02020603050405020304" pitchFamily="18" charset="0"/>
              </a:rPr>
              <a:t>code to</a:t>
            </a:r>
            <a:r>
              <a:rPr lang="en-US" sz="2800" b="0" i="0" u="none" strike="noStrike" baseline="30000" dirty="0">
                <a:solidFill>
                  <a:srgbClr val="000000"/>
                </a:solidFill>
                <a:latin typeface="Times New Roman" panose="02020603050405020304" pitchFamily="18" charset="0"/>
              </a:rPr>
              <a:t> E1-.72 or </a:t>
            </a:r>
            <a:r>
              <a:rPr lang="en-US" sz="2800" b="0" i="0" u="none" strike="noStrike" baseline="30000" dirty="0">
                <a:solidFill>
                  <a:srgbClr val="020202"/>
                </a:solidFill>
                <a:latin typeface="Times New Roman" panose="02020603050405020304" pitchFamily="18" charset="0"/>
              </a:rPr>
              <a:t>E09.72</a:t>
            </a:r>
          </a:p>
          <a:p>
            <a:pPr marL="478663">
              <a:spcBef>
                <a:spcPts val="0"/>
              </a:spcBef>
            </a:pPr>
            <a:endParaRPr lang="en-US" sz="2800" b="0" i="0" u="none" strike="noStrike" baseline="30000" dirty="0">
              <a:solidFill>
                <a:srgbClr val="020202"/>
              </a:solidFill>
              <a:latin typeface="Times New Roman" panose="02020603050405020304" pitchFamily="18" charset="0"/>
            </a:endParaRPr>
          </a:p>
          <a:p>
            <a:pPr marL="982663" indent="-503238">
              <a:spcBef>
                <a:spcPts val="0"/>
              </a:spcBef>
              <a:buFont typeface="Arial" panose="020B0604020202020204" pitchFamily="34" charset="0"/>
              <a:buChar char="•"/>
              <a:tabLst>
                <a:tab pos="1074738" algn="l"/>
              </a:tabLst>
            </a:pPr>
            <a:r>
              <a:rPr lang="en-US" sz="2800" b="0" i="0" u="none" strike="noStrike" baseline="30000" dirty="0">
                <a:solidFill>
                  <a:srgbClr val="000000"/>
                </a:solidFill>
                <a:latin typeface="Times New Roman" panose="02020603050405020304" pitchFamily="18" charset="0"/>
              </a:rPr>
              <a:t>  If increased cholesterol only is documented with no documentation of increased fasting triglycerides or decreased HDL – </a:t>
            </a:r>
            <a:r>
              <a:rPr lang="en-US" sz="2800" b="1" i="0" u="none" strike="noStrike" baseline="30000" dirty="0">
                <a:solidFill>
                  <a:srgbClr val="000000"/>
                </a:solidFill>
                <a:latin typeface="Times New Roman" panose="02020603050405020304" pitchFamily="18" charset="0"/>
              </a:rPr>
              <a:t>do not code to</a:t>
            </a:r>
            <a:r>
              <a:rPr lang="en-US" sz="2800" b="0" i="0" u="none" strike="noStrike" baseline="30000" dirty="0">
                <a:solidFill>
                  <a:srgbClr val="000000"/>
                </a:solidFill>
                <a:latin typeface="Times New Roman" panose="02020603050405020304" pitchFamily="18" charset="0"/>
              </a:rPr>
              <a:t> E1-.72 or </a:t>
            </a:r>
            <a:r>
              <a:rPr lang="en-US" sz="2800" b="0" i="0" u="none" strike="noStrike" baseline="30000" dirty="0">
                <a:solidFill>
                  <a:srgbClr val="020202"/>
                </a:solidFill>
                <a:latin typeface="Times New Roman" panose="02020603050405020304" pitchFamily="18" charset="0"/>
              </a:rPr>
              <a:t>E09.72</a:t>
            </a:r>
          </a:p>
          <a:p>
            <a:pPr marL="982663" indent="-441325"/>
            <a:r>
              <a:rPr lang="en-US" sz="3200" b="0" i="0" u="none" strike="noStrike" baseline="0" dirty="0">
                <a:solidFill>
                  <a:srgbClr val="000000"/>
                </a:solidFill>
                <a:latin typeface="Times New Roman" panose="02020603050405020304" pitchFamily="18" charset="0"/>
              </a:rPr>
              <a:t>	</a:t>
            </a:r>
          </a:p>
          <a:p>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879794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anim calcmode="lin" valueType="num">
                                      <p:cBhvr additive="base">
                                        <p:cTn id="1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anim calcmode="lin" valueType="num">
                                      <p:cBhvr additive="base">
                                        <p:cTn id="1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anim calcmode="lin" valueType="num">
                                      <p:cBhvr additive="base">
                                        <p:cTn id="2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Chronic Kidney Disease with hypertension</a:t>
            </a:r>
          </a:p>
        </p:txBody>
      </p:sp>
      <p:sp>
        <p:nvSpPr>
          <p:cNvPr id="4" name="Content Placeholder 3"/>
          <p:cNvSpPr>
            <a:spLocks noGrp="1"/>
          </p:cNvSpPr>
          <p:nvPr>
            <p:ph sz="quarter" idx="15"/>
          </p:nvPr>
        </p:nvSpPr>
        <p:spPr/>
        <p:txBody>
          <a:bodyPr>
            <a:normAutofit fontScale="85000" lnSpcReduction="20000"/>
          </a:bodyPr>
          <a:lstStyle/>
          <a:p>
            <a:pPr marL="719138" indent="-261938"/>
            <a:r>
              <a:rPr lang="en-US" sz="3600" b="1" i="0" u="none" strike="noStrike" baseline="30000" dirty="0"/>
              <a:t>N18</a:t>
            </a:r>
            <a:r>
              <a:rPr lang="en-US" sz="3600" b="1" i="0" u="none" strike="noStrike" baseline="30000" dirty="0">
                <a:solidFill>
                  <a:srgbClr val="FFFFFF"/>
                </a:solidFill>
              </a:rPr>
              <a:t>	Chronic kidney disease</a:t>
            </a:r>
            <a:endParaRPr lang="en-US" sz="3600" b="1" i="0" u="none" strike="noStrike" baseline="0" dirty="0">
              <a:solidFill>
                <a:srgbClr val="FFFFFF"/>
              </a:solidFill>
            </a:endParaRPr>
          </a:p>
          <a:p>
            <a:pPr marL="719138" indent="-261938"/>
            <a:r>
              <a:rPr lang="en-AU" sz="3600" b="0" i="0" u="none" strike="noStrike" baseline="30000" dirty="0">
                <a:solidFill>
                  <a:srgbClr val="FF0000"/>
                </a:solidFill>
                <a:latin typeface="Symbol" panose="05050102010706020507" pitchFamily="18" charset="2"/>
              </a:rPr>
              <a:t>Ñ</a:t>
            </a:r>
            <a:r>
              <a:rPr lang="en-AU" sz="3600" b="0" i="0" u="none" strike="noStrike" baseline="30000" dirty="0">
                <a:solidFill>
                  <a:srgbClr val="000000"/>
                </a:solidFill>
              </a:rPr>
              <a:t> </a:t>
            </a:r>
            <a:r>
              <a:rPr lang="en-AU" sz="3600" b="0" i="0" u="none" strike="noStrike" baseline="30000" dirty="0">
                <a:solidFill>
                  <a:srgbClr val="020202"/>
                </a:solidFill>
              </a:rPr>
              <a:t>0925</a:t>
            </a:r>
            <a:r>
              <a:rPr lang="en-AU" sz="3600" b="0" i="0" u="none" strike="noStrike" baseline="30000" dirty="0">
                <a:solidFill>
                  <a:srgbClr val="000000"/>
                </a:solidFill>
              </a:rPr>
              <a:t>, </a:t>
            </a:r>
            <a:r>
              <a:rPr lang="en-AU" sz="3600" b="0" i="0" u="none" strike="noStrike" baseline="30000" dirty="0">
                <a:solidFill>
                  <a:srgbClr val="020202"/>
                </a:solidFill>
              </a:rPr>
              <a:t>1438</a:t>
            </a:r>
            <a:endParaRPr lang="en-AU" sz="3600" b="0" i="0" u="none" strike="noStrike" baseline="0" dirty="0">
              <a:solidFill>
                <a:srgbClr val="000000"/>
              </a:solidFill>
            </a:endParaRPr>
          </a:p>
          <a:p>
            <a:pPr marL="719138" indent="-261938"/>
            <a:r>
              <a:rPr lang="en-US" sz="3600" b="0" i="1" u="none" strike="noStrike" baseline="30000" dirty="0">
                <a:solidFill>
                  <a:srgbClr val="000000"/>
                </a:solidFill>
              </a:rPr>
              <a:t>Use additional code to identify underlying disease.</a:t>
            </a:r>
          </a:p>
          <a:p>
            <a:pPr marL="719138" indent="-261938"/>
            <a:r>
              <a:rPr lang="en-US" sz="3600" i="1" strike="sngStrike" baseline="30000" dirty="0">
                <a:solidFill>
                  <a:srgbClr val="FF0000"/>
                </a:solidFill>
              </a:rPr>
              <a:t>Use additional code to identify presence of hypertension</a:t>
            </a:r>
            <a:endParaRPr lang="en-US" sz="3600" b="0" i="1" u="none" strike="sngStrike" baseline="0" dirty="0">
              <a:solidFill>
                <a:srgbClr val="FF0000"/>
              </a:solidFill>
            </a:endParaRPr>
          </a:p>
          <a:p>
            <a:pPr marL="719138" indent="-261938"/>
            <a:r>
              <a:rPr lang="en-US" sz="3600" b="0" i="0" u="none" strike="noStrike" baseline="30000" dirty="0">
                <a:solidFill>
                  <a:srgbClr val="000000"/>
                </a:solidFill>
              </a:rPr>
              <a:t>N18.1	Chronic kidney disease, stage 1</a:t>
            </a:r>
            <a:endParaRPr lang="en-US" sz="3600" b="0" i="0" u="none" strike="noStrike" baseline="0" dirty="0">
              <a:solidFill>
                <a:srgbClr val="000000"/>
              </a:solidFill>
            </a:endParaRPr>
          </a:p>
          <a:p>
            <a:pPr marL="719138" lvl="1" indent="-261938"/>
            <a:r>
              <a:rPr lang="en-US" sz="3600" b="0" i="0" u="none" strike="noStrike" baseline="30000" dirty="0">
                <a:solidFill>
                  <a:srgbClr val="000000"/>
                </a:solidFill>
              </a:rPr>
              <a:t>Kidney damage with normal or increased GFR </a:t>
            </a:r>
            <a:br>
              <a:rPr lang="en-US" sz="3600" b="0" i="0" u="none" strike="noStrike" baseline="30000" dirty="0">
                <a:solidFill>
                  <a:srgbClr val="000000"/>
                </a:solidFill>
              </a:rPr>
            </a:br>
            <a:r>
              <a:rPr lang="en-US" sz="3600" b="0" i="0" u="none" strike="noStrike" baseline="30000" dirty="0">
                <a:solidFill>
                  <a:srgbClr val="000000"/>
                </a:solidFill>
              </a:rPr>
              <a:t>(³ 90mL/min)</a:t>
            </a:r>
            <a:endParaRPr lang="en-US" sz="3600" b="0" i="0" u="none" strike="noStrike" baseline="0" dirty="0">
              <a:solidFill>
                <a:srgbClr val="000000"/>
              </a:solidFill>
            </a:endParaRPr>
          </a:p>
          <a:p>
            <a:pPr marL="719138" indent="-261938"/>
            <a:r>
              <a:rPr lang="en-US" sz="3600" b="0" i="0" u="none" strike="noStrike" baseline="30000" dirty="0">
                <a:solidFill>
                  <a:srgbClr val="000000"/>
                </a:solidFill>
              </a:rPr>
              <a:t>N18.2	Chronic kidney disease, stage 2</a:t>
            </a:r>
            <a:endParaRPr lang="en-US" sz="3600" b="0" i="0" u="none" strike="noStrike" baseline="0" dirty="0">
              <a:solidFill>
                <a:srgbClr val="000000"/>
              </a:solidFill>
            </a:endParaRPr>
          </a:p>
          <a:p>
            <a:pPr marL="719138" lvl="1" indent="-261938"/>
            <a:r>
              <a:rPr lang="en-US" sz="3600" b="0" i="0" u="none" strike="noStrike" baseline="30000" dirty="0">
                <a:solidFill>
                  <a:srgbClr val="000000"/>
                </a:solidFill>
              </a:rPr>
              <a:t>Kidney damage with mild decreased GFR </a:t>
            </a:r>
            <a:br>
              <a:rPr lang="en-US" sz="3600" b="0" i="0" u="none" strike="noStrike" baseline="30000" dirty="0">
                <a:solidFill>
                  <a:srgbClr val="000000"/>
                </a:solidFill>
              </a:rPr>
            </a:br>
            <a:r>
              <a:rPr lang="en-US" sz="3600" b="0" i="0" u="none" strike="noStrike" baseline="30000" dirty="0">
                <a:solidFill>
                  <a:srgbClr val="000000"/>
                </a:solidFill>
              </a:rPr>
              <a:t>(60–89 mL/min)</a:t>
            </a:r>
            <a:endParaRPr lang="en-US" sz="3600" b="0" i="0" u="none" strike="noStrike" baseline="0" dirty="0">
              <a:solidFill>
                <a:srgbClr val="000000"/>
              </a:solidFill>
            </a:endParaRPr>
          </a:p>
          <a:p>
            <a:pPr marL="719138" indent="-261938"/>
            <a:r>
              <a:rPr lang="en-US" sz="3600" b="0" i="0" u="none" strike="noStrike" baseline="30000" dirty="0">
                <a:solidFill>
                  <a:srgbClr val="000000"/>
                </a:solidFill>
              </a:rPr>
              <a:t>N18.3	Chronic kidney disease, stage 3  CR  </a:t>
            </a:r>
            <a:r>
              <a:rPr lang="en-US" sz="3600" b="0" i="0" u="none" strike="noStrike" baseline="30000" dirty="0" err="1">
                <a:solidFill>
                  <a:srgbClr val="000000"/>
                </a:solidFill>
              </a:rPr>
              <a:t>CR</a:t>
            </a:r>
            <a:endParaRPr lang="en-US" sz="3600" b="0" i="0" u="none" strike="noStrike" baseline="0" dirty="0">
              <a:solidFill>
                <a:srgbClr val="000000"/>
              </a:solidFill>
            </a:endParaRPr>
          </a:p>
          <a:p>
            <a:pPr marL="719138" lvl="1" indent="-261938"/>
            <a:r>
              <a:rPr lang="en-US" sz="3600" b="0" i="0" u="none" strike="noStrike" baseline="30000" dirty="0">
                <a:solidFill>
                  <a:srgbClr val="000000"/>
                </a:solidFill>
              </a:rPr>
              <a:t>Kidney damage with moderately decreased GFR (30–59 mL/min)</a:t>
            </a:r>
            <a:endParaRPr lang="en-US" sz="3600" b="0" i="0" u="none" strike="noStrike" baseline="0" dirty="0">
              <a:solidFill>
                <a:srgbClr val="000000"/>
              </a:solidFill>
            </a:endParaRPr>
          </a:p>
          <a:p>
            <a:pPr marL="896938"/>
            <a:endParaRPr lang="en-AU" dirty="0"/>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56459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DM with CKD with HTN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endParaRPr lang="en-US" baseline="30000" dirty="0">
              <a:solidFill>
                <a:srgbClr val="000000"/>
              </a:solidFill>
              <a:cs typeface="Segoe UI" panose="020B0502040204020203" pitchFamily="34" charset="0"/>
            </a:endParaRPr>
          </a:p>
          <a:p>
            <a:pPr marL="896938"/>
            <a:r>
              <a:rPr lang="en-US" b="0" i="0" u="none" strike="noStrike" baseline="30000" dirty="0">
                <a:solidFill>
                  <a:srgbClr val="000000"/>
                </a:solidFill>
                <a:cs typeface="Segoe UI" panose="020B0502040204020203" pitchFamily="34" charset="0"/>
              </a:rPr>
              <a:t>Patient admitted for treatment of asthma. </a:t>
            </a:r>
          </a:p>
          <a:p>
            <a:pPr marL="896938"/>
            <a:r>
              <a:rPr lang="en-US" b="0" i="0" u="none" strike="noStrike" baseline="30000" dirty="0">
                <a:solidFill>
                  <a:srgbClr val="000000"/>
                </a:solidFill>
                <a:cs typeface="Segoe UI" panose="020B0502040204020203" pitchFamily="34" charset="0"/>
              </a:rPr>
              <a:t>The patient also has untreated additional diagnoses of Type 2 diabetes with  CKD and HTN</a:t>
            </a:r>
            <a:r>
              <a:rPr lang="en-US" b="0" i="0" u="none" strike="noStrike" baseline="0" dirty="0">
                <a:solidFill>
                  <a:srgbClr val="000000"/>
                </a:solidFill>
                <a:cs typeface="Segoe UI" panose="020B0502040204020203" pitchFamily="34" charset="0"/>
              </a:rPr>
              <a:t>	</a:t>
            </a:r>
          </a:p>
          <a:p>
            <a:pPr marL="896938"/>
            <a:r>
              <a:rPr lang="en-AU" dirty="0"/>
              <a:t>J18.9 		</a:t>
            </a:r>
            <a:r>
              <a:rPr lang="en-AU" i="1" dirty="0"/>
              <a:t>Asthma</a:t>
            </a:r>
            <a:endParaRPr lang="en-AU" dirty="0"/>
          </a:p>
          <a:p>
            <a:pPr marL="896938"/>
            <a:r>
              <a:rPr lang="en-AU" dirty="0"/>
              <a:t>E11.22 	Type 2 diabetes with CKD</a:t>
            </a:r>
          </a:p>
          <a:p>
            <a:pPr marL="896938"/>
            <a:r>
              <a:rPr lang="en-AU" strike="sngStrike" dirty="0">
                <a:solidFill>
                  <a:srgbClr val="FF0000"/>
                </a:solidFill>
              </a:rPr>
              <a:t>N18.9		</a:t>
            </a:r>
            <a:r>
              <a:rPr lang="en-AU" i="1" strike="sngStrike" dirty="0">
                <a:solidFill>
                  <a:srgbClr val="FF0000"/>
                </a:solidFill>
              </a:rPr>
              <a:t>CKD</a:t>
            </a:r>
          </a:p>
          <a:p>
            <a:pPr marL="896938"/>
            <a:r>
              <a:rPr lang="en-AU" strike="sngStrike" dirty="0">
                <a:solidFill>
                  <a:srgbClr val="FF0000"/>
                </a:solidFill>
              </a:rPr>
              <a:t>I10		</a:t>
            </a:r>
            <a:r>
              <a:rPr lang="en-AU" i="1" strike="sngStrike" dirty="0">
                <a:solidFill>
                  <a:srgbClr val="FF0000"/>
                </a:solidFill>
              </a:rPr>
              <a:t>HTN</a:t>
            </a: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606362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DM and IH due to Pancreatectomy</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541338"/>
            <a:r>
              <a:rPr lang="en-US" sz="2800" b="0" i="0" u="none" strike="noStrike" baseline="30000" dirty="0">
                <a:solidFill>
                  <a:srgbClr val="000000"/>
                </a:solidFill>
                <a:latin typeface="Times New Roman" panose="02020603050405020304" pitchFamily="18" charset="0"/>
              </a:rPr>
              <a:t>When total or partial pancreatectomy causes DM or IH, the resulting DM or IH should be coded to </a:t>
            </a:r>
            <a:br>
              <a:rPr lang="en-US" sz="2800" b="0" i="0" u="none" strike="noStrike" baseline="30000" dirty="0">
                <a:solidFill>
                  <a:srgbClr val="020202"/>
                </a:solidFill>
                <a:latin typeface="Times New Roman" panose="02020603050405020304" pitchFamily="18" charset="0"/>
              </a:rPr>
            </a:br>
            <a:r>
              <a:rPr lang="en-US" sz="2800" b="0" i="0" u="none" strike="noStrike" baseline="30000" dirty="0">
                <a:solidFill>
                  <a:srgbClr val="020202"/>
                </a:solidFill>
                <a:latin typeface="Times New Roman" panose="02020603050405020304" pitchFamily="18" charset="0"/>
              </a:rPr>
              <a:t>E89.1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Postprocedural </a:t>
            </a:r>
            <a:r>
              <a:rPr lang="en-US" sz="2800" b="0" i="1" u="none" strike="noStrike" baseline="30000" dirty="0" err="1">
                <a:solidFill>
                  <a:srgbClr val="000000"/>
                </a:solidFill>
                <a:latin typeface="Times New Roman" panose="02020603050405020304" pitchFamily="18" charset="0"/>
              </a:rPr>
              <a:t>hypoinsulinaemia</a:t>
            </a:r>
            <a:r>
              <a:rPr lang="en-US" sz="2800" b="0" i="0" u="none" strike="noStrike" baseline="30000" dirty="0">
                <a:solidFill>
                  <a:srgbClr val="000000"/>
                </a:solidFill>
                <a:latin typeface="Times New Roman" panose="02020603050405020304" pitchFamily="18" charset="0"/>
              </a:rPr>
              <a:t>, only for the episode of care during which the surgery was performed. </a:t>
            </a:r>
          </a:p>
          <a:p>
            <a:pPr marL="541338"/>
            <a:r>
              <a:rPr lang="en-US" sz="2800" b="0" i="0" u="none" strike="noStrike" baseline="30000" dirty="0">
                <a:solidFill>
                  <a:srgbClr val="000000"/>
                </a:solidFill>
                <a:latin typeface="Times New Roman" panose="02020603050405020304" pitchFamily="18" charset="0"/>
              </a:rPr>
              <a:t>Subsequent admissions for reasons other than postsurgical sequelae are assigned </a:t>
            </a:r>
            <a:r>
              <a:rPr lang="en-US" sz="2800" b="0" i="0" u="none" strike="noStrike" baseline="30000" dirty="0">
                <a:solidFill>
                  <a:srgbClr val="020202"/>
                </a:solidFill>
                <a:latin typeface="Times New Roman" panose="02020603050405020304" pitchFamily="18" charset="0"/>
              </a:rPr>
              <a:t>E13</a:t>
            </a:r>
            <a:r>
              <a:rPr lang="en-US" sz="2800" b="0" i="0" u="none" strike="noStrike" baseline="30000" dirty="0">
                <a:solidFill>
                  <a:srgbClr val="000000"/>
                </a:solidFill>
                <a:latin typeface="Times New Roman" panose="02020603050405020304" pitchFamily="18" charset="0"/>
              </a:rPr>
              <a:t>.- or </a:t>
            </a:r>
            <a:r>
              <a:rPr lang="en-US" sz="2800" b="0" i="0" u="none" strike="noStrike" baseline="30000" dirty="0">
                <a:solidFill>
                  <a:srgbClr val="020202"/>
                </a:solidFill>
                <a:latin typeface="Times New Roman" panose="02020603050405020304" pitchFamily="18" charset="0"/>
              </a:rPr>
              <a:t>E09</a:t>
            </a:r>
            <a:r>
              <a:rPr lang="en-US" sz="2800" b="0" i="0" u="none" strike="noStrike" baseline="30000" dirty="0">
                <a:solidFill>
                  <a:srgbClr val="000000"/>
                </a:solidFill>
                <a:latin typeface="Times New Roman" panose="02020603050405020304" pitchFamily="18" charset="0"/>
              </a:rPr>
              <a:t>.- codes as appropriate with </a:t>
            </a:r>
            <a:r>
              <a:rPr lang="en-US" sz="2800" b="0" i="0" u="none" strike="noStrike" baseline="30000" dirty="0">
                <a:solidFill>
                  <a:srgbClr val="020202"/>
                </a:solidFill>
                <a:latin typeface="Times New Roman" panose="02020603050405020304" pitchFamily="18" charset="0"/>
              </a:rPr>
              <a:t>Z90.4</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Acquired absence of other parts of digestive tract</a:t>
            </a:r>
            <a:r>
              <a:rPr lang="en-US" sz="2800" b="0" i="0" u="none" strike="noStrike" baseline="30000" dirty="0">
                <a:solidFill>
                  <a:srgbClr val="000000"/>
                </a:solidFill>
                <a:latin typeface="Times New Roman" panose="02020603050405020304" pitchFamily="18" charset="0"/>
              </a:rPr>
              <a:t> as an additional code</a:t>
            </a:r>
          </a:p>
          <a:p>
            <a:pPr marL="541338"/>
            <a:endParaRPr lang="en-US" baseline="30000" dirty="0">
              <a:solidFill>
                <a:srgbClr val="000000"/>
              </a:solidFill>
              <a:latin typeface="Times New Roman" panose="02020603050405020304" pitchFamily="18" charset="0"/>
            </a:endParaRPr>
          </a:p>
          <a:p>
            <a:pPr marL="1795463" indent="-449263"/>
            <a:r>
              <a:rPr lang="en-US" sz="2800" b="0" i="0" u="none" strike="noStrike" baseline="30000" dirty="0">
                <a:solidFill>
                  <a:srgbClr val="000000"/>
                </a:solidFill>
                <a:latin typeface="Times New Roman" panose="02020603050405020304" pitchFamily="18" charset="0"/>
              </a:rPr>
              <a:t>IF admitted </a:t>
            </a:r>
            <a:r>
              <a:rPr lang="en-US" sz="2800" b="1" i="0" u="none" strike="noStrike" baseline="30000" dirty="0">
                <a:solidFill>
                  <a:srgbClr val="000000"/>
                </a:solidFill>
                <a:latin typeface="Times New Roman" panose="02020603050405020304" pitchFamily="18" charset="0"/>
              </a:rPr>
              <a:t>for</a:t>
            </a:r>
            <a:r>
              <a:rPr lang="en-US" sz="2800" b="0" i="0" u="none" strike="noStrike" baseline="30000" dirty="0">
                <a:solidFill>
                  <a:srgbClr val="000000"/>
                </a:solidFill>
                <a:latin typeface="Times New Roman" panose="02020603050405020304" pitchFamily="18" charset="0"/>
              </a:rPr>
              <a:t> pancreatectomy</a:t>
            </a:r>
          </a:p>
          <a:p>
            <a:pPr marL="1795463" indent="-177800"/>
            <a:r>
              <a:rPr lang="en-US" baseline="30000" dirty="0">
                <a:solidFill>
                  <a:srgbClr val="000000"/>
                </a:solidFill>
                <a:latin typeface="Times New Roman" panose="02020603050405020304" pitchFamily="18" charset="0"/>
              </a:rPr>
              <a:t>AND DM or HI is diagnosed during the admission for pancreatectomy</a:t>
            </a:r>
          </a:p>
          <a:p>
            <a:pPr marL="2151063"/>
            <a:r>
              <a:rPr lang="en-US" sz="2800" b="0" i="0" u="none" strike="noStrike" baseline="30000" dirty="0">
                <a:solidFill>
                  <a:srgbClr val="000000"/>
                </a:solidFill>
                <a:latin typeface="Times New Roman" panose="02020603050405020304" pitchFamily="18" charset="0"/>
              </a:rPr>
              <a:t>THEN assign code E89.1 </a:t>
            </a:r>
            <a:r>
              <a:rPr lang="en-US" sz="2800" b="0" i="1" u="none" strike="noStrike" baseline="30000" dirty="0">
                <a:solidFill>
                  <a:srgbClr val="000000"/>
                </a:solidFill>
                <a:latin typeface="Times New Roman" panose="02020603050405020304" pitchFamily="18" charset="0"/>
              </a:rPr>
              <a:t>Postprocedural </a:t>
            </a:r>
            <a:r>
              <a:rPr lang="en-US" sz="2800" b="0" i="1" u="none" strike="noStrike" baseline="30000" dirty="0" err="1">
                <a:solidFill>
                  <a:srgbClr val="000000"/>
                </a:solidFill>
                <a:latin typeface="Times New Roman" panose="02020603050405020304" pitchFamily="18" charset="0"/>
              </a:rPr>
              <a:t>hypoinsulinaemia</a:t>
            </a:r>
            <a:endParaRPr lang="en-US" sz="2800" b="0" i="1" u="none" strike="noStrike" baseline="30000" dirty="0">
              <a:solidFill>
                <a:srgbClr val="000000"/>
              </a:solidFill>
              <a:latin typeface="Times New Roman" panose="02020603050405020304" pitchFamily="18" charset="0"/>
            </a:endParaRPr>
          </a:p>
          <a:p>
            <a:pPr marL="1795463" indent="-449263"/>
            <a:endParaRPr lang="en-US" sz="2800" b="0" i="0" u="none" strike="noStrike" baseline="30000" dirty="0">
              <a:solidFill>
                <a:srgbClr val="000000"/>
              </a:solidFill>
              <a:latin typeface="Times New Roman" panose="02020603050405020304" pitchFamily="18" charset="0"/>
            </a:endParaRPr>
          </a:p>
          <a:p>
            <a:pPr marL="1795463" marR="0" lvl="0" indent="-449263"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IF admitted </a:t>
            </a:r>
            <a:r>
              <a:rPr kumimoji="0" lang="en-US" sz="2800" b="1"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post</a:t>
            </a: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 pancreatectomy</a:t>
            </a:r>
          </a:p>
          <a:p>
            <a:pPr marL="1701800" marR="0" lvl="0" indent="-84138"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AND patient has DM or HI caused </a:t>
            </a:r>
            <a:r>
              <a:rPr kumimoji="0" lang="en-US" sz="2800" b="0" i="0" u="none" strike="noStrike" kern="0" cap="none" spc="0" normalizeH="0" baseline="30000" noProof="0" dirty="0" err="1">
                <a:ln>
                  <a:noFill/>
                </a:ln>
                <a:solidFill>
                  <a:srgbClr val="000000"/>
                </a:solidFill>
                <a:effectLst/>
                <a:uLnTx/>
                <a:uFillTx/>
                <a:latin typeface="Times New Roman" panose="02020603050405020304" pitchFamily="18" charset="0"/>
                <a:ea typeface="+mn-ea"/>
                <a:cs typeface="+mn-cs"/>
              </a:rPr>
              <a:t>bypancreatectomy</a:t>
            </a:r>
            <a:endPar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endParaRPr>
          </a:p>
          <a:p>
            <a:pPr marL="1795463" marR="0" lvl="0" indent="35560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0" cap="none" spc="0" normalizeH="0" baseline="30000" noProof="0" dirty="0">
                <a:ln>
                  <a:noFill/>
                </a:ln>
                <a:solidFill>
                  <a:srgbClr val="000000"/>
                </a:solidFill>
                <a:effectLst/>
                <a:uLnTx/>
                <a:uFillTx/>
                <a:latin typeface="Times New Roman" panose="02020603050405020304" pitchFamily="18" charset="0"/>
                <a:ea typeface="+mn-ea"/>
                <a:cs typeface="+mn-cs"/>
              </a:rPr>
              <a:t>THEN assign code </a:t>
            </a:r>
            <a:r>
              <a:rPr lang="en-US" sz="2800" b="0" i="0" u="none" strike="noStrike" baseline="30000" dirty="0">
                <a:solidFill>
                  <a:srgbClr val="020202"/>
                </a:solidFill>
                <a:latin typeface="Times New Roman" panose="02020603050405020304" pitchFamily="18" charset="0"/>
              </a:rPr>
              <a:t>Z90.4</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Acquired absence of other parts of digestive tract</a:t>
            </a:r>
          </a:p>
          <a:p>
            <a:pPr marL="1346200" marR="0" lvl="0" indent="0" algn="l" defTabSz="914400" rtl="0" eaLnBrk="1" fontAlgn="auto" latinLnBrk="0" hangingPunct="1">
              <a:lnSpc>
                <a:spcPct val="100000"/>
              </a:lnSpc>
              <a:spcBef>
                <a:spcPct val="20000"/>
              </a:spcBef>
              <a:spcAft>
                <a:spcPts val="0"/>
              </a:spcAft>
              <a:buClrTx/>
              <a:buSzTx/>
              <a:buFontTx/>
              <a:buNone/>
              <a:tabLst/>
              <a:defRPr/>
            </a:pPr>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169766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DM and IH in Pregnancy, childbirth and the Puerperium</a:t>
            </a:r>
          </a:p>
        </p:txBody>
      </p:sp>
      <p:sp>
        <p:nvSpPr>
          <p:cNvPr id="4" name="Content Placeholder 3"/>
          <p:cNvSpPr>
            <a:spLocks noGrp="1"/>
          </p:cNvSpPr>
          <p:nvPr>
            <p:ph sz="quarter" idx="15"/>
          </p:nvPr>
        </p:nvSpPr>
        <p:spPr/>
        <p:txBody>
          <a:bodyPr>
            <a:normAutofit/>
          </a:bodyPr>
          <a:lstStyle/>
          <a:p>
            <a:endParaRPr lang="en-US" sz="2800" b="0" i="0" u="none" strike="noStrike" baseline="30000" dirty="0">
              <a:solidFill>
                <a:srgbClr val="000000"/>
              </a:solidFill>
              <a:latin typeface="Times New Roman" panose="02020603050405020304" pitchFamily="18" charset="0"/>
            </a:endParaRPr>
          </a:p>
          <a:p>
            <a:pPr marL="896938"/>
            <a:r>
              <a:rPr lang="en-US" sz="2800" b="0" i="0" u="none" strike="noStrike" baseline="30000" dirty="0">
                <a:solidFill>
                  <a:srgbClr val="000000"/>
                </a:solidFill>
                <a:latin typeface="Times New Roman" panose="02020603050405020304" pitchFamily="18" charset="0"/>
              </a:rPr>
              <a:t>	DM or IH in pregnancy, childbirth or the puerperium that </a:t>
            </a:r>
            <a:r>
              <a:rPr lang="en-US" sz="2800" b="1" i="0" u="none" strike="noStrike" baseline="30000" dirty="0">
                <a:solidFill>
                  <a:srgbClr val="000000"/>
                </a:solidFill>
                <a:latin typeface="Times New Roman" panose="02020603050405020304" pitchFamily="18" charset="0"/>
              </a:rPr>
              <a:t>predates the pregnancy</a:t>
            </a:r>
            <a:r>
              <a:rPr lang="en-US" sz="2800" b="0" i="0" u="none" strike="noStrike" baseline="30000" dirty="0">
                <a:solidFill>
                  <a:srgbClr val="000000"/>
                </a:solidFill>
                <a:latin typeface="Times New Roman" panose="02020603050405020304" pitchFamily="18" charset="0"/>
              </a:rPr>
              <a:t> is classified to category </a:t>
            </a:r>
            <a:r>
              <a:rPr lang="en-US" sz="2800" b="0" i="0" u="none" strike="noStrike" baseline="30000" dirty="0">
                <a:solidFill>
                  <a:srgbClr val="020202"/>
                </a:solidFill>
                <a:latin typeface="Times New Roman" panose="02020603050405020304" pitchFamily="18" charset="0"/>
              </a:rPr>
              <a:t>O24</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Diabetes mellitus in pregnancy</a:t>
            </a:r>
            <a:r>
              <a:rPr lang="en-US" sz="2800" b="0" i="0" u="none" strike="noStrike" baseline="30000" dirty="0">
                <a:solidFill>
                  <a:srgbClr val="000000"/>
                </a:solidFill>
                <a:latin typeface="Times New Roman" panose="02020603050405020304" pitchFamily="18" charset="0"/>
              </a:rPr>
              <a:t>: </a:t>
            </a:r>
            <a:endParaRPr lang="en-US" sz="2800" b="0" i="0" u="none" strike="noStrike" baseline="0" dirty="0">
              <a:solidFill>
                <a:srgbClr val="000000"/>
              </a:solidFill>
              <a:latin typeface="Times New Roman" panose="02020603050405020304" pitchFamily="18" charset="0"/>
            </a:endParaRPr>
          </a:p>
          <a:p>
            <a:pPr marL="896938"/>
            <a:r>
              <a:rPr lang="en-US" sz="2800" b="0" i="0" u="none" strike="noStrike" baseline="30000" dirty="0">
                <a:solidFill>
                  <a:srgbClr val="000000"/>
                </a:solidFill>
                <a:latin typeface="Times New Roman" panose="02020603050405020304" pitchFamily="18" charset="0"/>
              </a:rPr>
              <a:t>Assign codes for DM or IH (</a:t>
            </a:r>
            <a:r>
              <a:rPr lang="en-US" sz="2800" b="0" i="0" u="none" strike="noStrike" baseline="30000" dirty="0">
                <a:solidFill>
                  <a:srgbClr val="020202"/>
                </a:solidFill>
                <a:latin typeface="Times New Roman" panose="02020603050405020304" pitchFamily="18" charset="0"/>
              </a:rPr>
              <a:t>E09–E14</a:t>
            </a:r>
            <a:r>
              <a:rPr lang="en-US" sz="2800" b="0" i="0" u="none" strike="noStrike" baseline="30000" dirty="0">
                <a:solidFill>
                  <a:srgbClr val="000000"/>
                </a:solidFill>
                <a:latin typeface="Times New Roman" panose="02020603050405020304" pitchFamily="18" charset="0"/>
              </a:rPr>
              <a:t>) as per the </a:t>
            </a:r>
            <a:r>
              <a:rPr lang="en-US" sz="2800" b="0" i="1" u="none" strike="noStrike" baseline="30000" dirty="0">
                <a:solidFill>
                  <a:srgbClr val="000000"/>
                </a:solidFill>
                <a:latin typeface="Times New Roman" panose="02020603050405020304" pitchFamily="18" charset="0"/>
              </a:rPr>
              <a:t>Instructional</a:t>
            </a:r>
            <a:r>
              <a:rPr lang="en-US" sz="2800" b="0" i="0" u="none" strike="noStrike" baseline="30000" dirty="0">
                <a:solidFill>
                  <a:srgbClr val="000000"/>
                </a:solidFill>
                <a:latin typeface="Times New Roman" panose="02020603050405020304" pitchFamily="18" charset="0"/>
              </a:rPr>
              <a:t> notes (</a:t>
            </a:r>
            <a:r>
              <a:rPr lang="en-US" sz="2800" b="0" i="1" u="none" strike="noStrike" baseline="30000" dirty="0">
                <a:solidFill>
                  <a:srgbClr val="000000"/>
                </a:solidFill>
                <a:latin typeface="Times New Roman" panose="02020603050405020304" pitchFamily="18" charset="0"/>
              </a:rPr>
              <a:t>code also</a:t>
            </a:r>
            <a:r>
              <a:rPr lang="en-US" sz="2800" b="0" i="0" u="none" strike="noStrike" baseline="30000" dirty="0">
                <a:solidFill>
                  <a:srgbClr val="000000"/>
                </a:solidFill>
                <a:latin typeface="Times New Roman" panose="02020603050405020304" pitchFamily="18" charset="0"/>
              </a:rPr>
              <a:t>) at </a:t>
            </a:r>
            <a:r>
              <a:rPr lang="en-US" sz="2800" b="0" i="0" u="none" strike="noStrike" baseline="30000" dirty="0">
                <a:solidFill>
                  <a:srgbClr val="020202"/>
                </a:solidFill>
                <a:latin typeface="Times New Roman" panose="02020603050405020304" pitchFamily="18" charset="0"/>
              </a:rPr>
              <a:t>O24</a:t>
            </a:r>
            <a:r>
              <a:rPr lang="en-US" sz="2800" b="0" i="0" u="none" strike="noStrike" baseline="30000" dirty="0">
                <a:solidFill>
                  <a:srgbClr val="000000"/>
                </a:solidFill>
                <a:latin typeface="Times New Roman" panose="02020603050405020304" pitchFamily="18" charset="0"/>
              </a:rPr>
              <a:t>.-.</a:t>
            </a:r>
          </a:p>
          <a:p>
            <a:pPr marL="896938"/>
            <a:endParaRPr lang="en-US" sz="2800" b="0" i="0" u="none" strike="noStrike" baseline="0" dirty="0">
              <a:solidFill>
                <a:srgbClr val="000000"/>
              </a:solidFill>
              <a:latin typeface="Times New Roman" panose="02020603050405020304" pitchFamily="18" charset="0"/>
            </a:endParaRPr>
          </a:p>
          <a:p>
            <a:pPr marL="896938"/>
            <a:r>
              <a:rPr lang="en-US" sz="2800" b="0" i="0" u="none" strike="noStrike" baseline="30000" dirty="0">
                <a:solidFill>
                  <a:srgbClr val="000000"/>
                </a:solidFill>
                <a:latin typeface="Times New Roman" panose="02020603050405020304" pitchFamily="18" charset="0"/>
              </a:rPr>
              <a:t>However, if DM or IH is documented in pregnancy but does not meet the criteria for a pregnancy complication, assign a code for DM or IH (</a:t>
            </a:r>
            <a:r>
              <a:rPr lang="en-US" sz="2800" b="0" i="0" u="none" strike="noStrike" baseline="30000" dirty="0">
                <a:solidFill>
                  <a:srgbClr val="020202"/>
                </a:solidFill>
                <a:latin typeface="Times New Roman" panose="02020603050405020304" pitchFamily="18" charset="0"/>
              </a:rPr>
              <a:t>E09–E14</a:t>
            </a:r>
            <a:r>
              <a:rPr lang="en-US" sz="2800" b="0" i="0" u="none" strike="noStrike" baseline="30000" dirty="0">
                <a:solidFill>
                  <a:srgbClr val="000000"/>
                </a:solidFill>
                <a:latin typeface="Times New Roman" panose="02020603050405020304" pitchFamily="18" charset="0"/>
              </a:rPr>
              <a:t>) and </a:t>
            </a:r>
            <a:r>
              <a:rPr lang="en-US" sz="2800" b="0" i="0" u="none" strike="noStrike" baseline="30000" dirty="0">
                <a:solidFill>
                  <a:srgbClr val="020202"/>
                </a:solidFill>
                <a:latin typeface="Times New Roman" panose="02020603050405020304" pitchFamily="18" charset="0"/>
              </a:rPr>
              <a:t>Z33</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Pregnant state, incidental </a:t>
            </a:r>
            <a:r>
              <a:rPr lang="en-US" sz="2800" b="0" i="0" u="none" strike="noStrike" baseline="30000" dirty="0">
                <a:solidFill>
                  <a:srgbClr val="000000"/>
                </a:solidFill>
                <a:latin typeface="Times New Roman" panose="02020603050405020304" pitchFamily="18" charset="0"/>
              </a:rPr>
              <a:t>(see </a:t>
            </a:r>
            <a:r>
              <a:rPr lang="en-US" sz="2800" b="0" i="0" u="none" strike="noStrike" baseline="30000" dirty="0">
                <a:solidFill>
                  <a:srgbClr val="020202"/>
                </a:solidFill>
                <a:latin typeface="Times New Roman" panose="02020603050405020304" pitchFamily="18" charset="0"/>
              </a:rPr>
              <a:t>ACS 1521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Conditions and injuries in pregnancy</a:t>
            </a:r>
            <a:r>
              <a:rPr lang="en-US" sz="2800" b="0" i="0" u="none" strike="noStrike" baseline="30000" dirty="0">
                <a:solidFill>
                  <a:srgbClr val="000000"/>
                </a:solidFill>
                <a:latin typeface="Times New Roman" panose="02020603050405020304" pitchFamily="18" charset="0"/>
              </a:rPr>
              <a:t>)</a:t>
            </a:r>
            <a:r>
              <a:rPr lang="en-US" sz="2800" b="0" i="1" u="none" strike="noStrike" baseline="30000" dirty="0">
                <a:solidFill>
                  <a:srgbClr val="000000"/>
                </a:solidFill>
                <a:latin typeface="Times New Roman" panose="02020603050405020304" pitchFamily="18" charset="0"/>
              </a:rPr>
              <a:t>.</a:t>
            </a:r>
          </a:p>
          <a:p>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370484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Hypoglycaemic and Insulin Reactions</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627063" indent="-271463"/>
            <a:r>
              <a:rPr lang="en-US" sz="2800" b="0" i="0" u="none" strike="noStrike" baseline="30000" dirty="0">
                <a:solidFill>
                  <a:srgbClr val="000000"/>
                </a:solidFill>
                <a:latin typeface="Times New Roman" panose="02020603050405020304" pitchFamily="18" charset="0"/>
              </a:rPr>
              <a:t>1.  For DM with </a:t>
            </a:r>
            <a:r>
              <a:rPr lang="en-US" sz="2800" b="0" i="0" u="none" strike="noStrike" baseline="30000" dirty="0" err="1">
                <a:solidFill>
                  <a:srgbClr val="000000"/>
                </a:solidFill>
                <a:latin typeface="Times New Roman" panose="02020603050405020304" pitchFamily="18" charset="0"/>
              </a:rPr>
              <a:t>hypoglycaemic</a:t>
            </a:r>
            <a:r>
              <a:rPr lang="en-US" sz="2800" b="0" i="0" u="none" strike="noStrike" baseline="30000" dirty="0">
                <a:solidFill>
                  <a:srgbClr val="000000"/>
                </a:solidFill>
                <a:latin typeface="Times New Roman" panose="02020603050405020304" pitchFamily="18" charset="0"/>
              </a:rPr>
              <a:t> episodes resulting from either </a:t>
            </a:r>
            <a:r>
              <a:rPr lang="en-US" sz="2800" b="1" i="0" u="none" strike="noStrike" baseline="30000" dirty="0">
                <a:solidFill>
                  <a:srgbClr val="000000"/>
                </a:solidFill>
                <a:latin typeface="Times New Roman" panose="02020603050405020304" pitchFamily="18" charset="0"/>
              </a:rPr>
              <a:t>incorrect prescription or improper administration</a:t>
            </a:r>
            <a:r>
              <a:rPr lang="en-US" sz="2800" b="0" i="0" u="none" strike="noStrike" baseline="30000" dirty="0">
                <a:solidFill>
                  <a:srgbClr val="000000"/>
                </a:solidFill>
                <a:latin typeface="Times New Roman" panose="02020603050405020304" pitchFamily="18" charset="0"/>
              </a:rPr>
              <a:t> of insulin or oral </a:t>
            </a:r>
            <a:r>
              <a:rPr lang="en-US" sz="2800" b="0" i="0" u="none" strike="noStrike" baseline="30000" dirty="0" err="1">
                <a:solidFill>
                  <a:srgbClr val="000000"/>
                </a:solidFill>
                <a:latin typeface="Times New Roman" panose="02020603050405020304" pitchFamily="18" charset="0"/>
              </a:rPr>
              <a:t>hypoglycaemic</a:t>
            </a:r>
            <a:r>
              <a:rPr lang="en-US" sz="2800" b="0" i="0" u="none" strike="noStrike" baseline="30000" dirty="0">
                <a:solidFill>
                  <a:srgbClr val="000000"/>
                </a:solidFill>
                <a:latin typeface="Times New Roman" panose="02020603050405020304" pitchFamily="18" charset="0"/>
              </a:rPr>
              <a:t> agents, assign:</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Times New Roman" panose="02020603050405020304" pitchFamily="18" charset="0"/>
              </a:rPr>
              <a:t>	Codes:</a:t>
            </a:r>
            <a:r>
              <a:rPr lang="en-US" sz="2800" b="0" i="0" u="none" strike="noStrike" baseline="30000" dirty="0">
                <a:solidFill>
                  <a:srgbClr val="020202"/>
                </a:solidFill>
                <a:latin typeface="Times New Roman" panose="02020603050405020304" pitchFamily="18" charset="0"/>
              </a:rPr>
              <a:t>	T38.3</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Poisoning by insulin and oral </a:t>
            </a:r>
            <a:r>
              <a:rPr lang="en-US" sz="2800" b="0" i="1" u="none" strike="noStrike" baseline="30000" dirty="0" err="1">
                <a:solidFill>
                  <a:srgbClr val="000000"/>
                </a:solidFill>
                <a:latin typeface="Times New Roman" panose="02020603050405020304" pitchFamily="18" charset="0"/>
              </a:rPr>
              <a:t>hypoglycaemic</a:t>
            </a:r>
            <a:r>
              <a:rPr lang="en-US" sz="2800" b="0" i="1" u="none" strike="noStrike" baseline="30000" dirty="0">
                <a:solidFill>
                  <a:srgbClr val="000000"/>
                </a:solidFill>
                <a:latin typeface="Times New Roman" panose="02020603050405020304" pitchFamily="18" charset="0"/>
              </a:rPr>
              <a:t> [antidiabetic] drugs</a:t>
            </a:r>
          </a:p>
          <a:p>
            <a:pPr marL="1879600"/>
            <a:r>
              <a:rPr lang="en-AU" sz="2800" b="0" i="0" u="none" strike="noStrike" baseline="30000" dirty="0">
                <a:solidFill>
                  <a:srgbClr val="000000"/>
                </a:solidFill>
                <a:latin typeface="Times New Roman" panose="02020603050405020304" pitchFamily="18" charset="0"/>
              </a:rPr>
              <a:t>E1-.64 </a:t>
            </a:r>
            <a:r>
              <a:rPr lang="en-AU" sz="2800" b="0" i="1" u="none" strike="noStrike" baseline="30000" dirty="0">
                <a:solidFill>
                  <a:srgbClr val="000000"/>
                </a:solidFill>
                <a:latin typeface="Times New Roman" panose="02020603050405020304" pitchFamily="18" charset="0"/>
              </a:rPr>
              <a:t>*Diabetes mellitus with hypoglycaemia</a:t>
            </a:r>
            <a:endParaRPr lang="en-AU" sz="2800" b="0" i="0" u="none" strike="noStrike" baseline="0" dirty="0">
              <a:solidFill>
                <a:srgbClr val="000000"/>
              </a:solidFill>
              <a:latin typeface="Times New Roman" panose="02020603050405020304" pitchFamily="18" charset="0"/>
            </a:endParaRPr>
          </a:p>
          <a:p>
            <a:pPr marL="1879600" defTabSz="539750">
              <a:tabLst>
                <a:tab pos="2692400" algn="l"/>
              </a:tabLst>
            </a:pPr>
            <a:r>
              <a:rPr lang="en-US" sz="2800" b="0" i="0" u="none" strike="noStrike" baseline="30000" dirty="0">
                <a:solidFill>
                  <a:srgbClr val="020202"/>
                </a:solidFill>
                <a:latin typeface="Times New Roman" panose="02020603050405020304" pitchFamily="18" charset="0"/>
              </a:rPr>
              <a:t>X44</a:t>
            </a:r>
            <a:r>
              <a:rPr lang="en-US"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Accidental poisoning by and exposure to other and unspecified drugs,</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medicaments </a:t>
            </a:r>
            <a:br>
              <a:rPr lang="en-US" sz="2800" b="0" i="1" u="none" strike="noStrike" baseline="30000" dirty="0">
                <a:solidFill>
                  <a:srgbClr val="000000"/>
                </a:solidFill>
                <a:latin typeface="Times New Roman" panose="02020603050405020304" pitchFamily="18" charset="0"/>
              </a:rPr>
            </a:br>
            <a:r>
              <a:rPr lang="en-US" sz="2800" b="0" i="1" u="none" strike="noStrike" baseline="30000" dirty="0">
                <a:solidFill>
                  <a:srgbClr val="000000"/>
                </a:solidFill>
                <a:latin typeface="Times New Roman" panose="02020603050405020304" pitchFamily="18" charset="0"/>
              </a:rPr>
              <a:t>		and biological substances</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Times New Roman" panose="02020603050405020304" pitchFamily="18" charset="0"/>
              </a:rPr>
              <a:t>	(See also </a:t>
            </a:r>
            <a:r>
              <a:rPr lang="en-US" sz="2800" b="0" i="0" u="none" strike="noStrike" baseline="30000" dirty="0">
                <a:solidFill>
                  <a:srgbClr val="020202"/>
                </a:solidFill>
                <a:latin typeface="Times New Roman" panose="02020603050405020304" pitchFamily="18" charset="0"/>
              </a:rPr>
              <a:t>ACS 1901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Poisoning</a:t>
            </a:r>
            <a:r>
              <a:rPr lang="en-US" sz="2800" b="0" i="0" u="none" strike="noStrike" baseline="30000" dirty="0">
                <a:solidFill>
                  <a:srgbClr val="000000"/>
                </a:solidFill>
                <a:latin typeface="Times New Roman" panose="02020603050405020304" pitchFamily="18" charset="0"/>
              </a:rPr>
              <a:t> and </a:t>
            </a:r>
            <a:r>
              <a:rPr lang="en-US" sz="2800" b="0" i="0" u="none" strike="noStrike" baseline="30000" dirty="0">
                <a:solidFill>
                  <a:srgbClr val="020202"/>
                </a:solidFill>
                <a:latin typeface="Times New Roman" panose="02020603050405020304" pitchFamily="18" charset="0"/>
              </a:rPr>
              <a:t>ACS 2001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External cause code use and sequencing</a:t>
            </a:r>
            <a:r>
              <a:rPr lang="en-US" sz="2800" b="0" i="0" u="none" strike="noStrike" baseline="30000" dirty="0">
                <a:solidFill>
                  <a:srgbClr val="000000"/>
                </a:solidFill>
                <a:latin typeface="Times New Roman" panose="02020603050405020304" pitchFamily="18" charset="0"/>
              </a:rPr>
              <a:t>)</a:t>
            </a:r>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071091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Hypoglycaemic and Insulin Reactions</a:t>
            </a:r>
          </a:p>
        </p:txBody>
      </p:sp>
      <p:sp>
        <p:nvSpPr>
          <p:cNvPr id="4" name="Content Placeholder 3"/>
          <p:cNvSpPr>
            <a:spLocks noGrp="1"/>
          </p:cNvSpPr>
          <p:nvPr>
            <p:ph sz="quarter" idx="15"/>
          </p:nvPr>
        </p:nvSpPr>
        <p:spPr>
          <a:xfrm>
            <a:off x="457199" y="1124744"/>
            <a:ext cx="11429999" cy="5112568"/>
          </a:xfrm>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1233488" indent="-514350">
              <a:buAutoNum type="arabicPeriod" startAt="2"/>
            </a:pPr>
            <a:r>
              <a:rPr lang="en-US" sz="3200" b="0" i="0" u="none" strike="noStrike" baseline="30000" dirty="0">
                <a:solidFill>
                  <a:srgbClr val="000000"/>
                </a:solidFill>
              </a:rPr>
              <a:t>For DM with </a:t>
            </a:r>
            <a:r>
              <a:rPr lang="en-US" sz="3200" b="0" i="0" u="none" strike="noStrike" baseline="30000" dirty="0" err="1">
                <a:solidFill>
                  <a:srgbClr val="000000"/>
                </a:solidFill>
              </a:rPr>
              <a:t>hypoglycaemic</a:t>
            </a:r>
            <a:r>
              <a:rPr lang="en-US" sz="3200" b="0" i="0" u="none" strike="noStrike" baseline="30000" dirty="0">
                <a:solidFill>
                  <a:srgbClr val="000000"/>
                </a:solidFill>
              </a:rPr>
              <a:t> episodes due to insulin or oral </a:t>
            </a:r>
            <a:r>
              <a:rPr lang="en-US" sz="3200" b="0" i="0" u="none" strike="noStrike" baseline="30000" dirty="0" err="1">
                <a:solidFill>
                  <a:srgbClr val="000000"/>
                </a:solidFill>
              </a:rPr>
              <a:t>hypoglycaemic</a:t>
            </a:r>
            <a:r>
              <a:rPr lang="en-US" sz="3200" b="0" i="0" u="none" strike="noStrike" baseline="30000" dirty="0">
                <a:solidFill>
                  <a:srgbClr val="000000"/>
                </a:solidFill>
              </a:rPr>
              <a:t> agents where the </a:t>
            </a:r>
            <a:r>
              <a:rPr lang="en-US" sz="3200" b="1" i="0" u="none" strike="noStrike" baseline="30000" dirty="0">
                <a:solidFill>
                  <a:srgbClr val="000000"/>
                </a:solidFill>
              </a:rPr>
              <a:t>dosage is correct or is being adjusted</a:t>
            </a:r>
            <a:r>
              <a:rPr lang="en-US" sz="3200" b="0" i="0" u="none" strike="noStrike" baseline="30000" dirty="0">
                <a:solidFill>
                  <a:srgbClr val="000000"/>
                </a:solidFill>
              </a:rPr>
              <a:t>, assign:</a:t>
            </a:r>
          </a:p>
          <a:p>
            <a:r>
              <a:rPr lang="en-AU" sz="3200" b="0" i="0" u="none" strike="noStrike" baseline="30000" dirty="0">
                <a:solidFill>
                  <a:srgbClr val="000000"/>
                </a:solidFill>
              </a:rPr>
              <a:t>	Codes:	E1-.64	</a:t>
            </a:r>
            <a:r>
              <a:rPr lang="en-AU" sz="3200" b="0" i="1" u="none" strike="noStrike" baseline="30000" dirty="0">
                <a:solidFill>
                  <a:srgbClr val="000000"/>
                </a:solidFill>
              </a:rPr>
              <a:t>*Diabetes mellitus with hypoglycaemia</a:t>
            </a:r>
            <a:endParaRPr lang="en-AU" sz="3200" b="0" i="0" u="none" strike="noStrike" baseline="0" dirty="0">
              <a:solidFill>
                <a:srgbClr val="000000"/>
              </a:solidFill>
            </a:endParaRPr>
          </a:p>
          <a:p>
            <a:pPr marL="1879600" lvl="1"/>
            <a:r>
              <a:rPr lang="en-US" sz="3200" b="0" i="0" u="none" strike="noStrike" baseline="30000" dirty="0">
                <a:solidFill>
                  <a:srgbClr val="000000"/>
                </a:solidFill>
              </a:rPr>
              <a:t>	</a:t>
            </a:r>
            <a:r>
              <a:rPr lang="en-US" sz="3200" b="0" i="0" u="none" strike="noStrike" baseline="30000" dirty="0">
                <a:solidFill>
                  <a:srgbClr val="020202"/>
                </a:solidFill>
              </a:rPr>
              <a:t>Y42.3</a:t>
            </a:r>
            <a:r>
              <a:rPr lang="en-US" sz="3200" b="0" i="0" u="none" strike="noStrike" baseline="30000" dirty="0">
                <a:solidFill>
                  <a:srgbClr val="000000"/>
                </a:solidFill>
              </a:rPr>
              <a:t>	</a:t>
            </a:r>
            <a:r>
              <a:rPr lang="en-US" sz="3200" b="0" i="1" u="none" strike="noStrike" baseline="30000" dirty="0">
                <a:solidFill>
                  <a:srgbClr val="000000"/>
                </a:solidFill>
              </a:rPr>
              <a:t>Insulin and oral </a:t>
            </a:r>
            <a:r>
              <a:rPr lang="en-US" sz="3200" b="0" i="1" u="none" strike="noStrike" baseline="30000" dirty="0" err="1">
                <a:solidFill>
                  <a:srgbClr val="000000"/>
                </a:solidFill>
              </a:rPr>
              <a:t>hypoglycaemic</a:t>
            </a:r>
            <a:r>
              <a:rPr lang="en-US" sz="3200" b="0" i="1" u="none" strike="noStrike" baseline="30000" dirty="0">
                <a:solidFill>
                  <a:srgbClr val="000000"/>
                </a:solidFill>
              </a:rPr>
              <a:t> [antidiabetic] drugs causing adverse effects in therapeutic use</a:t>
            </a:r>
          </a:p>
          <a:p>
            <a:pPr marL="1879600" lvl="1"/>
            <a:r>
              <a:rPr lang="en-US" sz="3200" i="1" baseline="30000" dirty="0">
                <a:solidFill>
                  <a:srgbClr val="000000"/>
                </a:solidFill>
              </a:rPr>
              <a:t>	Y92.2-	Place of occurrence health care facility</a:t>
            </a:r>
            <a:endParaRPr lang="en-US" sz="3200" b="0" i="0" u="none" strike="noStrike" baseline="0" dirty="0">
              <a:solidFill>
                <a:srgbClr val="000000"/>
              </a:solidFill>
            </a:endParaRPr>
          </a:p>
          <a:p>
            <a:r>
              <a:rPr lang="en-US" sz="3200" b="0" i="0" u="none" strike="noStrike" baseline="30000" dirty="0">
                <a:solidFill>
                  <a:srgbClr val="000000"/>
                </a:solidFill>
              </a:rPr>
              <a:t>	</a:t>
            </a:r>
          </a:p>
          <a:p>
            <a:endParaRPr lang="en-US" sz="2400" baseline="30000" dirty="0">
              <a:solidFill>
                <a:srgbClr val="000000"/>
              </a:solidFill>
            </a:endParaRPr>
          </a:p>
          <a:p>
            <a:pPr marL="719138"/>
            <a:r>
              <a:rPr lang="en-US" sz="2400" b="0" i="0" u="none" strike="noStrike" baseline="30000" dirty="0">
                <a:solidFill>
                  <a:srgbClr val="000000"/>
                </a:solidFill>
              </a:rPr>
              <a:t>(See also </a:t>
            </a:r>
            <a:r>
              <a:rPr lang="en-US" sz="2400" b="0" i="0" u="none" strike="noStrike" baseline="30000" dirty="0">
                <a:solidFill>
                  <a:srgbClr val="020202"/>
                </a:solidFill>
              </a:rPr>
              <a:t>ACS 1902</a:t>
            </a:r>
            <a:r>
              <a:rPr lang="en-US" sz="2400" b="0" i="0" u="none" strike="noStrike" baseline="30000" dirty="0">
                <a:solidFill>
                  <a:srgbClr val="000000"/>
                </a:solidFill>
              </a:rPr>
              <a:t> </a:t>
            </a:r>
            <a:r>
              <a:rPr lang="en-US" sz="2400" b="0" i="1" u="none" strike="noStrike" baseline="30000" dirty="0">
                <a:solidFill>
                  <a:srgbClr val="000000"/>
                </a:solidFill>
              </a:rPr>
              <a:t>Adverse effects </a:t>
            </a:r>
            <a:r>
              <a:rPr lang="en-US" sz="2400" b="0" i="0" u="none" strike="noStrike" baseline="30000" dirty="0">
                <a:solidFill>
                  <a:srgbClr val="000000"/>
                </a:solidFill>
              </a:rPr>
              <a:t>and </a:t>
            </a:r>
            <a:r>
              <a:rPr lang="en-US" sz="2400" b="0" i="0" u="none" strike="noStrike" baseline="30000" dirty="0">
                <a:solidFill>
                  <a:srgbClr val="020202"/>
                </a:solidFill>
              </a:rPr>
              <a:t>ACS 2001</a:t>
            </a:r>
            <a:r>
              <a:rPr lang="en-US" sz="2400" b="0" i="0" u="none" strike="noStrike" baseline="30000" dirty="0">
                <a:solidFill>
                  <a:srgbClr val="000000"/>
                </a:solidFill>
              </a:rPr>
              <a:t> </a:t>
            </a:r>
            <a:r>
              <a:rPr lang="en-US" sz="2400" b="0" i="1" u="none" strike="noStrike" baseline="30000" dirty="0">
                <a:solidFill>
                  <a:srgbClr val="000000"/>
                </a:solidFill>
              </a:rPr>
              <a:t>External cause code use and sequencing</a:t>
            </a:r>
            <a:r>
              <a:rPr lang="en-US" sz="2400" b="0" i="0" u="none" strike="noStrike" baseline="30000" dirty="0">
                <a:solidFill>
                  <a:srgbClr val="000000"/>
                </a:solidFill>
              </a:rPr>
              <a:t>)</a:t>
            </a:r>
          </a:p>
          <a:p>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549282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A0624A2-3345-4DE9-BC37-1C42465AC703}"/>
              </a:ext>
            </a:extLst>
          </p:cNvPr>
          <p:cNvSpPr>
            <a:spLocks noGrp="1"/>
          </p:cNvSpPr>
          <p:nvPr>
            <p:ph type="body" sz="quarter" idx="13"/>
          </p:nvPr>
        </p:nvSpPr>
        <p:spPr/>
        <p:txBody>
          <a:bodyPr/>
          <a:lstStyle/>
          <a:p>
            <a:r>
              <a:rPr lang="en-AU" dirty="0"/>
              <a:t>Authors</a:t>
            </a:r>
          </a:p>
        </p:txBody>
      </p:sp>
      <p:sp>
        <p:nvSpPr>
          <p:cNvPr id="4" name="Content Placeholder 3"/>
          <p:cNvSpPr>
            <a:spLocks noGrp="1"/>
          </p:cNvSpPr>
          <p:nvPr>
            <p:ph sz="quarter" idx="15"/>
          </p:nvPr>
        </p:nvSpPr>
        <p:spPr/>
        <p:txBody>
          <a:bodyPr>
            <a:normAutofit fontScale="47500" lnSpcReduction="20000"/>
          </a:bodyPr>
          <a:lstStyle/>
          <a:p>
            <a:endParaRPr lang="en-AU" dirty="0"/>
          </a:p>
          <a:p>
            <a:r>
              <a:rPr lang="en-AU" sz="4200" dirty="0"/>
              <a:t>Anna Coote </a:t>
            </a:r>
            <a:r>
              <a:rPr lang="en-AU" sz="4200" dirty="0" err="1"/>
              <a:t>ADip</a:t>
            </a:r>
            <a:r>
              <a:rPr lang="en-AU" sz="4200" dirty="0"/>
              <a:t> MRA, Dip </a:t>
            </a:r>
            <a:r>
              <a:rPr lang="en-AU" sz="4200" dirty="0" err="1"/>
              <a:t>Tert</a:t>
            </a:r>
            <a:r>
              <a:rPr lang="en-AU" sz="4200" dirty="0"/>
              <a:t> ED, BA, MHP</a:t>
            </a:r>
          </a:p>
          <a:p>
            <a:pPr marL="628650" indent="-279400">
              <a:buFont typeface="Arial" panose="020B0604020202020204" pitchFamily="34" charset="0"/>
              <a:buChar char="•"/>
            </a:pPr>
            <a:r>
              <a:rPr lang="en-AU" sz="4200" dirty="0"/>
              <a:t>Health Information Manger and Clinical Coding Educator</a:t>
            </a:r>
          </a:p>
          <a:p>
            <a:pPr marL="628650" indent="-279400">
              <a:buFont typeface="Arial" panose="020B0604020202020204" pitchFamily="34" charset="0"/>
              <a:buChar char="•"/>
            </a:pPr>
            <a:r>
              <a:rPr lang="en-AU" sz="4200" dirty="0"/>
              <a:t>MPH University of NSW</a:t>
            </a:r>
          </a:p>
          <a:p>
            <a:pPr marL="628650" indent="-279400">
              <a:buFont typeface="Arial" panose="020B0604020202020204" pitchFamily="34" charset="0"/>
              <a:buChar char="•"/>
            </a:pPr>
            <a:r>
              <a:rPr lang="en-AU" sz="4200" dirty="0"/>
              <a:t>Diploma of Tertiary Education, University of New England</a:t>
            </a:r>
          </a:p>
          <a:p>
            <a:pPr marL="628650" indent="-279400">
              <a:buFont typeface="Arial" panose="020B0604020202020204" pitchFamily="34" charset="0"/>
              <a:buChar char="•"/>
            </a:pPr>
            <a:r>
              <a:rPr lang="en-AU" sz="4200" dirty="0"/>
              <a:t>Associate Diploma of Medical Record Administration, College of health Services</a:t>
            </a:r>
          </a:p>
          <a:p>
            <a:pPr marL="628650" indent="-279400">
              <a:buFont typeface="Arial" panose="020B0604020202020204" pitchFamily="34" charset="0"/>
              <a:buChar char="•"/>
            </a:pPr>
            <a:r>
              <a:rPr lang="en-AU" sz="4200" dirty="0"/>
              <a:t>Bachelor or Arts, Macquarie University</a:t>
            </a:r>
          </a:p>
          <a:p>
            <a:endParaRPr lang="en-AU" sz="4200" dirty="0"/>
          </a:p>
          <a:p>
            <a:endParaRPr lang="en-AU" sz="4200" dirty="0"/>
          </a:p>
          <a:p>
            <a:r>
              <a:rPr lang="en-AU" sz="4200" dirty="0"/>
              <a:t>Heather Grain  </a:t>
            </a:r>
            <a:r>
              <a:rPr lang="en-AU" sz="4200" dirty="0" err="1"/>
              <a:t>ADip</a:t>
            </a:r>
            <a:r>
              <a:rPr lang="en-AU" sz="4200" dirty="0"/>
              <a:t> HIM, Dip TDD, </a:t>
            </a:r>
            <a:r>
              <a:rPr lang="en-AU" sz="4200" dirty="0" err="1"/>
              <a:t>GDip</a:t>
            </a:r>
            <a:r>
              <a:rPr lang="en-AU" sz="4200" dirty="0"/>
              <a:t> IS, MHI, FAIDH, FMU, FIAHSI</a:t>
            </a:r>
          </a:p>
          <a:p>
            <a:pPr marL="717550" indent="-265113">
              <a:buFont typeface="Arial" panose="020B0604020202020204" pitchFamily="34" charset="0"/>
              <a:buChar char="•"/>
            </a:pPr>
            <a:r>
              <a:rPr lang="en-AU" sz="4200" dirty="0"/>
              <a:t>Director of Course Development eHealth Education</a:t>
            </a:r>
          </a:p>
          <a:p>
            <a:pPr marL="717550" indent="-265113">
              <a:buFont typeface="Arial" panose="020B0604020202020204" pitchFamily="34" charset="0"/>
              <a:buChar char="•"/>
            </a:pPr>
            <a:r>
              <a:rPr lang="en-AU" sz="4200" dirty="0"/>
              <a:t>Designer and Project Manager </a:t>
            </a:r>
            <a:r>
              <a:rPr lang="en-AU" sz="4200" dirty="0" err="1"/>
              <a:t>eHRol</a:t>
            </a:r>
            <a:r>
              <a:rPr lang="en-AU" sz="4200" dirty="0"/>
              <a:t> - the Clinical Coder Training Tool</a:t>
            </a:r>
          </a:p>
          <a:p>
            <a:pPr marL="717550" indent="-265113">
              <a:buFont typeface="Arial" panose="020B0604020202020204" pitchFamily="34" charset="0"/>
              <a:buChar char="•"/>
            </a:pPr>
            <a:r>
              <a:rPr lang="en-AU" sz="4200" dirty="0"/>
              <a:t>Convener ISO TC215 Health Informatics WG3 Semantic Content</a:t>
            </a:r>
          </a:p>
          <a:p>
            <a:pPr marL="717550" indent="-265113">
              <a:buFont typeface="Arial" panose="020B0604020202020204" pitchFamily="34" charset="0"/>
              <a:buChar char="•"/>
            </a:pPr>
            <a:r>
              <a:rPr lang="en-AU" sz="4200" dirty="0"/>
              <a:t>Past Chair HL7 Terminology Authority and Co-Chair Vocabulary</a:t>
            </a:r>
          </a:p>
          <a:p>
            <a:pPr marL="717550" indent="-265113">
              <a:buFont typeface="Arial" panose="020B0604020202020204" pitchFamily="34" charset="0"/>
              <a:buChar char="•"/>
            </a:pPr>
            <a:r>
              <a:rPr lang="en-AU" sz="4200" dirty="0"/>
              <a:t>Past Expert SNOMED International Education and representative to Quality and Implementation committees. </a:t>
            </a:r>
            <a:endParaRPr lang="en-AU" sz="4200" dirty="0">
              <a:effectLst/>
              <a:latin typeface="Calibri" panose="020F0502020204030204" pitchFamily="34" charset="0"/>
              <a:ea typeface="Times New Roman" panose="02020603050405020304" pitchFamily="18" charset="0"/>
            </a:endParaRPr>
          </a:p>
          <a:p>
            <a:r>
              <a:rPr lang="en-AU" dirty="0"/>
              <a:t> </a:t>
            </a:r>
            <a:endParaRPr lang="en-AU" sz="4400" dirty="0">
              <a:effectLst/>
              <a:latin typeface="Calibri" panose="020F0502020204030204" pitchFamily="34" charset="0"/>
              <a:ea typeface="Times New Roman" panose="02020603050405020304" pitchFamily="18" charset="0"/>
            </a:endParaRP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5995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Hypoglycaemic and Insulin Reactions</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982663" indent="-441325"/>
            <a:r>
              <a:rPr lang="en-US" sz="2800" b="0" i="0" u="none" strike="noStrike" baseline="30000" dirty="0">
                <a:solidFill>
                  <a:srgbClr val="000000"/>
                </a:solidFill>
                <a:latin typeface="Times New Roman" panose="02020603050405020304" pitchFamily="18" charset="0"/>
              </a:rPr>
              <a:t>3. 	When </a:t>
            </a:r>
            <a:r>
              <a:rPr lang="en-US" sz="2800" b="0" i="0" u="none" strike="noStrike" baseline="30000" dirty="0" err="1">
                <a:solidFill>
                  <a:srgbClr val="000000"/>
                </a:solidFill>
                <a:latin typeface="Times New Roman" panose="02020603050405020304" pitchFamily="18" charset="0"/>
              </a:rPr>
              <a:t>hypoglycaemia</a:t>
            </a:r>
            <a:r>
              <a:rPr lang="en-US" sz="2800" b="0" i="0" u="none" strike="noStrike" baseline="30000" dirty="0">
                <a:solidFill>
                  <a:srgbClr val="000000"/>
                </a:solidFill>
                <a:latin typeface="Times New Roman" panose="02020603050405020304" pitchFamily="18" charset="0"/>
              </a:rPr>
              <a:t> occurs with DM and there is also a confirmed disorder of pancreatic internal secretion assigned to </a:t>
            </a:r>
            <a:r>
              <a:rPr lang="en-US" sz="2800" b="0" i="0" u="none" strike="noStrike" baseline="30000" dirty="0">
                <a:solidFill>
                  <a:srgbClr val="020202"/>
                </a:solidFill>
                <a:latin typeface="Times New Roman" panose="02020603050405020304" pitchFamily="18" charset="0"/>
              </a:rPr>
              <a:t>E16.1</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Other </a:t>
            </a:r>
            <a:r>
              <a:rPr lang="en-US" sz="2800" b="0" i="1" u="none" strike="noStrike" baseline="30000" dirty="0" err="1">
                <a:solidFill>
                  <a:srgbClr val="000000"/>
                </a:solidFill>
                <a:latin typeface="Times New Roman" panose="02020603050405020304" pitchFamily="18" charset="0"/>
              </a:rPr>
              <a:t>hypoglycaemia</a:t>
            </a:r>
            <a:r>
              <a:rPr lang="en-US" sz="2800" b="0" i="0" u="none" strike="noStrike" baseline="30000" dirty="0">
                <a:solidFill>
                  <a:srgbClr val="000000"/>
                </a:solidFill>
                <a:latin typeface="Times New Roman" panose="02020603050405020304" pitchFamily="18" charset="0"/>
              </a:rPr>
              <a:t> or </a:t>
            </a:r>
            <a:r>
              <a:rPr lang="en-US" sz="2800" b="0" i="0" u="none" strike="noStrike" baseline="30000" dirty="0">
                <a:solidFill>
                  <a:srgbClr val="020202"/>
                </a:solidFill>
                <a:latin typeface="Times New Roman" panose="02020603050405020304" pitchFamily="18" charset="0"/>
              </a:rPr>
              <a:t>E16.9</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Disorder of pancreatic internal secretion, unspecified,</a:t>
            </a:r>
            <a:r>
              <a:rPr lang="en-US" sz="2800" b="0" i="0" u="none" strike="noStrike" baseline="30000" dirty="0">
                <a:solidFill>
                  <a:srgbClr val="000000"/>
                </a:solidFill>
                <a:latin typeface="Times New Roman" panose="02020603050405020304" pitchFamily="18" charset="0"/>
              </a:rPr>
              <a:t> assign:</a:t>
            </a:r>
            <a:endParaRPr lang="en-US" sz="2800" b="0" i="0" u="none" strike="noStrike" baseline="0" dirty="0">
              <a:solidFill>
                <a:srgbClr val="000000"/>
              </a:solidFill>
              <a:latin typeface="Times New Roman" panose="02020603050405020304" pitchFamily="18" charset="0"/>
            </a:endParaRPr>
          </a:p>
          <a:p>
            <a:pPr marL="541338"/>
            <a:r>
              <a:rPr lang="en-US" sz="2800" b="0" i="0" u="none" strike="noStrike" baseline="30000" dirty="0">
                <a:solidFill>
                  <a:srgbClr val="000000"/>
                </a:solidFill>
                <a:latin typeface="Times New Roman" panose="02020603050405020304" pitchFamily="18" charset="0"/>
              </a:rPr>
              <a:t>	Codes:</a:t>
            </a:r>
            <a:r>
              <a:rPr lang="en-US" sz="2800" b="0" i="0" u="none" strike="noStrike" baseline="30000" dirty="0">
                <a:solidFill>
                  <a:srgbClr val="020202"/>
                </a:solidFill>
                <a:latin typeface="Times New Roman" panose="02020603050405020304" pitchFamily="18" charset="0"/>
              </a:rPr>
              <a:t>	E13.64</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Other specified diabetes mellitus with </a:t>
            </a:r>
            <a:r>
              <a:rPr lang="en-US" sz="2800" b="0" i="1" u="none" strike="noStrike" baseline="30000" dirty="0" err="1">
                <a:solidFill>
                  <a:srgbClr val="000000"/>
                </a:solidFill>
                <a:latin typeface="Times New Roman" panose="02020603050405020304" pitchFamily="18" charset="0"/>
              </a:rPr>
              <a:t>hypoglycaemia</a:t>
            </a:r>
            <a:br>
              <a:rPr lang="en-US" sz="2800" b="0" i="1" u="none" strike="noStrike" baseline="30000" dirty="0">
                <a:solidFill>
                  <a:srgbClr val="000000"/>
                </a:solidFill>
                <a:latin typeface="Times New Roman" panose="02020603050405020304" pitchFamily="18" charset="0"/>
              </a:rPr>
            </a:br>
            <a:r>
              <a:rPr lang="en-US" sz="2800" b="0" i="0" u="none" strike="noStrike" baseline="30000" dirty="0">
                <a:solidFill>
                  <a:srgbClr val="000000"/>
                </a:solidFill>
                <a:latin typeface="Times New Roman" panose="02020603050405020304" pitchFamily="18" charset="0"/>
              </a:rPr>
              <a:t>		</a:t>
            </a:r>
            <a:r>
              <a:rPr lang="en-US" sz="2000" b="1" i="0" u="none" strike="noStrike" baseline="30000" dirty="0">
                <a:solidFill>
                  <a:srgbClr val="000000"/>
                </a:solidFill>
                <a:latin typeface="Times New Roman" panose="02020603050405020304" pitchFamily="18" charset="0"/>
              </a:rPr>
              <a:t>AND</a:t>
            </a:r>
            <a:endParaRPr lang="en-US" sz="2000" b="0" i="0" u="none" strike="noStrike" baseline="0" dirty="0">
              <a:solidFill>
                <a:srgbClr val="000000"/>
              </a:solidFill>
              <a:latin typeface="Times New Roman" panose="02020603050405020304" pitchFamily="18" charset="0"/>
            </a:endParaRPr>
          </a:p>
          <a:p>
            <a:pPr marL="541338" defTabSz="555625">
              <a:tabLst>
                <a:tab pos="1879600" algn="l"/>
                <a:tab pos="2243138" algn="l"/>
                <a:tab pos="2328863" algn="l"/>
              </a:tabLst>
            </a:pPr>
            <a:r>
              <a:rPr lang="en-US" sz="2800" b="0" i="0" u="none" strike="noStrike" baseline="30000" dirty="0">
                <a:solidFill>
                  <a:srgbClr val="000000"/>
                </a:solidFill>
                <a:latin typeface="Times New Roman" panose="02020603050405020304" pitchFamily="18" charset="0"/>
              </a:rPr>
              <a:t>			a code for the underlying condition</a:t>
            </a:r>
            <a:br>
              <a:rPr lang="en-US" sz="2800" b="0" i="0" u="none" strike="noStrike" baseline="30000" dirty="0">
                <a:solidFill>
                  <a:srgbClr val="000000"/>
                </a:solidFill>
                <a:latin typeface="Times New Roman" panose="02020603050405020304" pitchFamily="18" charset="0"/>
              </a:rPr>
            </a:br>
            <a:r>
              <a:rPr lang="en-US" sz="2800" b="0" i="0" u="none" strike="noStrike" baseline="30000" dirty="0">
                <a:solidFill>
                  <a:srgbClr val="000000"/>
                </a:solidFill>
                <a:latin typeface="Times New Roman" panose="02020603050405020304" pitchFamily="18" charset="0"/>
              </a:rPr>
              <a:t>	</a:t>
            </a:r>
            <a:r>
              <a:rPr lang="en-US" sz="2000" b="1" i="0" u="none" strike="noStrike" baseline="30000" dirty="0">
                <a:solidFill>
                  <a:srgbClr val="000000"/>
                </a:solidFill>
                <a:latin typeface="Times New Roman" panose="02020603050405020304" pitchFamily="18" charset="0"/>
              </a:rPr>
              <a:t>AND</a:t>
            </a:r>
            <a:endParaRPr lang="en-US" sz="2000" b="0" i="0" u="none" strike="noStrike" baseline="0" dirty="0">
              <a:solidFill>
                <a:srgbClr val="000000"/>
              </a:solidFill>
              <a:latin typeface="Times New Roman" panose="02020603050405020304" pitchFamily="18" charset="0"/>
            </a:endParaRPr>
          </a:p>
          <a:p>
            <a:pPr marL="541338" defTabSz="582613">
              <a:tabLst>
                <a:tab pos="1885950" algn="l"/>
              </a:tabLst>
            </a:pPr>
            <a:r>
              <a:rPr lang="en-AU" sz="2800" b="0" i="0" u="none" strike="noStrike" baseline="30000" dirty="0">
                <a:solidFill>
                  <a:srgbClr val="000000"/>
                </a:solidFill>
                <a:latin typeface="Times New Roman" panose="02020603050405020304" pitchFamily="18" charset="0"/>
              </a:rPr>
              <a:t>		</a:t>
            </a:r>
            <a:r>
              <a:rPr lang="en-AU" sz="2800" b="0" i="0" u="none" strike="noStrike" baseline="30000" dirty="0">
                <a:solidFill>
                  <a:srgbClr val="020202"/>
                </a:solidFill>
                <a:latin typeface="Times New Roman" panose="02020603050405020304" pitchFamily="18" charset="0"/>
              </a:rPr>
              <a:t>E16.1</a:t>
            </a:r>
            <a:r>
              <a:rPr lang="en-AU" sz="2800" b="0" i="0" u="none" strike="noStrike" baseline="30000" dirty="0">
                <a:solidFill>
                  <a:srgbClr val="000000"/>
                </a:solidFill>
                <a:latin typeface="Times New Roman" panose="02020603050405020304" pitchFamily="18" charset="0"/>
              </a:rPr>
              <a:t>	</a:t>
            </a:r>
            <a:r>
              <a:rPr lang="en-AU" sz="2800" b="0" i="1" u="none" strike="noStrike" baseline="30000" dirty="0">
                <a:solidFill>
                  <a:srgbClr val="000000"/>
                </a:solidFill>
                <a:latin typeface="Times New Roman" panose="02020603050405020304" pitchFamily="18" charset="0"/>
              </a:rPr>
              <a:t>Other hypoglycaemia </a:t>
            </a:r>
            <a:br>
              <a:rPr lang="en-AU" sz="2800" b="0" i="1" u="none" strike="noStrike" baseline="30000" dirty="0">
                <a:solidFill>
                  <a:srgbClr val="000000"/>
                </a:solidFill>
                <a:latin typeface="Times New Roman" panose="02020603050405020304" pitchFamily="18" charset="0"/>
              </a:rPr>
            </a:br>
            <a:r>
              <a:rPr lang="en-AU" sz="2800" b="0" i="1" u="none" strike="noStrike" baseline="30000" dirty="0">
                <a:solidFill>
                  <a:srgbClr val="000000"/>
                </a:solidFill>
                <a:latin typeface="Times New Roman" panose="02020603050405020304" pitchFamily="18" charset="0"/>
              </a:rPr>
              <a:t>	</a:t>
            </a:r>
            <a:r>
              <a:rPr lang="en-AU" sz="2000" b="1" i="0" u="none" strike="noStrike" baseline="30000" dirty="0">
                <a:solidFill>
                  <a:srgbClr val="000000"/>
                </a:solidFill>
                <a:latin typeface="Times New Roman" panose="02020603050405020304" pitchFamily="18" charset="0"/>
              </a:rPr>
              <a:t>OR</a:t>
            </a:r>
            <a:endParaRPr lang="en-AU" sz="2000" b="0" i="0" u="none" strike="noStrike" baseline="0" dirty="0">
              <a:solidFill>
                <a:srgbClr val="000000"/>
              </a:solidFill>
              <a:latin typeface="Times New Roman" panose="02020603050405020304" pitchFamily="18" charset="0"/>
            </a:endParaRPr>
          </a:p>
          <a:p>
            <a:pPr marL="541338" defTabSz="776288"/>
            <a:r>
              <a:rPr lang="en-US" sz="2800" b="0" i="0" u="none" strike="noStrike" baseline="30000" dirty="0">
                <a:solidFill>
                  <a:srgbClr val="000000"/>
                </a:solidFill>
                <a:latin typeface="Times New Roman" panose="02020603050405020304" pitchFamily="18" charset="0"/>
              </a:rPr>
              <a:t>		</a:t>
            </a:r>
            <a:r>
              <a:rPr lang="en-US" baseline="30000" dirty="0">
                <a:solidFill>
                  <a:srgbClr val="020202"/>
                </a:solidFill>
                <a:latin typeface="Times New Roman" panose="02020603050405020304" pitchFamily="18" charset="0"/>
              </a:rPr>
              <a:t>	</a:t>
            </a:r>
            <a:r>
              <a:rPr lang="en-US" sz="2800" b="0" i="0" u="none" strike="noStrike" baseline="30000" dirty="0">
                <a:solidFill>
                  <a:srgbClr val="020202"/>
                </a:solidFill>
                <a:latin typeface="Times New Roman" panose="02020603050405020304" pitchFamily="18" charset="0"/>
              </a:rPr>
              <a:t>E16.9</a:t>
            </a:r>
            <a:r>
              <a:rPr lang="en-US" sz="2800" b="0" i="0" u="none" strike="noStrike" baseline="30000" dirty="0">
                <a:solidFill>
                  <a:srgbClr val="000000"/>
                </a:solidFill>
                <a:latin typeface="Times New Roman" panose="02020603050405020304" pitchFamily="18" charset="0"/>
              </a:rPr>
              <a:t> 	</a:t>
            </a:r>
            <a:r>
              <a:rPr lang="en-US" sz="2800" b="0" i="1" u="none" strike="noStrike" baseline="30000" dirty="0">
                <a:solidFill>
                  <a:srgbClr val="000000"/>
                </a:solidFill>
                <a:latin typeface="Times New Roman" panose="02020603050405020304" pitchFamily="18" charset="0"/>
              </a:rPr>
              <a:t>Disorder of pancreatic internal secretion</a:t>
            </a:r>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8494677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DM with multiple microvascular and other spec. </a:t>
            </a:r>
            <a:r>
              <a:rPr lang="en-AU" dirty="0" err="1"/>
              <a:t>nonvasc</a:t>
            </a:r>
            <a:r>
              <a:rPr lang="en-AU" dirty="0"/>
              <a:t>. Comps.</a:t>
            </a:r>
          </a:p>
        </p:txBody>
      </p:sp>
      <p:sp>
        <p:nvSpPr>
          <p:cNvPr id="4" name="Content Placeholder 3"/>
          <p:cNvSpPr>
            <a:spLocks noGrp="1"/>
          </p:cNvSpPr>
          <p:nvPr>
            <p:ph sz="quarter" idx="15"/>
          </p:nvPr>
        </p:nvSpPr>
        <p:spPr/>
        <p:txBody>
          <a:bodyPr>
            <a:normAutofit/>
          </a:bodyPr>
          <a:lstStyle/>
          <a:p>
            <a:r>
              <a:rPr lang="en-AU" sz="4000" b="1" i="0" u="none" strike="noStrike" baseline="30000" dirty="0">
                <a:solidFill>
                  <a:srgbClr val="000000"/>
                </a:solidFill>
                <a:latin typeface="Arial" panose="020B0604020202020204" pitchFamily="34" charset="0"/>
              </a:rPr>
              <a:t>CLASSIFICATION</a:t>
            </a:r>
            <a:endParaRPr lang="en-AU" sz="4000" b="1" i="0" u="none" strike="noStrike" baseline="0" dirty="0">
              <a:solidFill>
                <a:srgbClr val="000000"/>
              </a:solidFill>
              <a:latin typeface="Arial" panose="020B0604020202020204" pitchFamily="34" charset="0"/>
            </a:endParaRPr>
          </a:p>
          <a:p>
            <a:r>
              <a:rPr lang="en-US" sz="2800" b="0" i="0" u="none" strike="noStrike" baseline="30000" dirty="0">
                <a:solidFill>
                  <a:srgbClr val="000000"/>
                </a:solidFill>
                <a:latin typeface="Times New Roman" panose="02020603050405020304" pitchFamily="18" charset="0"/>
              </a:rPr>
              <a:t>E1-.71 </a:t>
            </a:r>
            <a:r>
              <a:rPr lang="en-US" sz="2800" b="0" i="1" u="none" strike="noStrike" baseline="30000" dirty="0">
                <a:solidFill>
                  <a:srgbClr val="000000"/>
                </a:solidFill>
                <a:latin typeface="Times New Roman" panose="02020603050405020304" pitchFamily="18" charset="0"/>
              </a:rPr>
              <a:t>*Diabetes mellitus with multiple microvascular and other specified nonvascular complications</a:t>
            </a:r>
            <a:r>
              <a:rPr lang="en-US" sz="2800" b="0" i="0" u="none" strike="noStrike" baseline="30000" dirty="0">
                <a:solidFill>
                  <a:srgbClr val="000000"/>
                </a:solidFill>
                <a:latin typeface="Times New Roman" panose="02020603050405020304" pitchFamily="18" charset="0"/>
              </a:rPr>
              <a:t> should be assigned when the individual has </a:t>
            </a:r>
            <a:r>
              <a:rPr lang="en-US" sz="2800" b="1" i="0" u="none" strike="noStrike" baseline="30000" dirty="0">
                <a:solidFill>
                  <a:srgbClr val="000000"/>
                </a:solidFill>
                <a:latin typeface="Times New Roman" panose="02020603050405020304" pitchFamily="18" charset="0"/>
              </a:rPr>
              <a:t>conditions classifiable to two or more of the following five categories:</a:t>
            </a:r>
            <a:endParaRPr lang="en-US" sz="2800" b="0" i="0" u="none" strike="noStrike" baseline="0" dirty="0">
              <a:solidFill>
                <a:srgbClr val="000000"/>
              </a:solidFill>
              <a:latin typeface="Times New Roman" panose="02020603050405020304" pitchFamily="18" charset="0"/>
            </a:endParaRPr>
          </a:p>
          <a:p>
            <a:r>
              <a:rPr lang="en-AU" sz="2800" b="0" i="0" u="none" strike="noStrike" baseline="30000" dirty="0">
                <a:solidFill>
                  <a:srgbClr val="000000"/>
                </a:solidFill>
                <a:latin typeface="Times New Roman" panose="02020603050405020304" pitchFamily="18" charset="0"/>
              </a:rPr>
              <a:t>1.	Kidney complications (E1-.2-)</a:t>
            </a:r>
            <a:endParaRPr lang="en-AU" sz="2800" b="0" i="0" u="none" strike="noStrike" baseline="0" dirty="0">
              <a:solidFill>
                <a:srgbClr val="000000"/>
              </a:solidFill>
              <a:latin typeface="Times New Roman" panose="02020603050405020304" pitchFamily="18" charset="0"/>
            </a:endParaRPr>
          </a:p>
          <a:p>
            <a:r>
              <a:rPr lang="en-AU" sz="2800" b="0" i="0" u="none" strike="noStrike" baseline="30000" dirty="0">
                <a:solidFill>
                  <a:srgbClr val="000000"/>
                </a:solidFill>
                <a:latin typeface="Times New Roman" panose="02020603050405020304" pitchFamily="18" charset="0"/>
              </a:rPr>
              <a:t>2.	Ophthalmic complications (E1-.3-)</a:t>
            </a:r>
            <a:endParaRPr lang="en-AU" sz="2800" b="0" i="0" u="none" strike="noStrike" baseline="0" dirty="0">
              <a:solidFill>
                <a:srgbClr val="000000"/>
              </a:solidFill>
              <a:latin typeface="Times New Roman" panose="02020603050405020304" pitchFamily="18" charset="0"/>
            </a:endParaRPr>
          </a:p>
          <a:p>
            <a:r>
              <a:rPr lang="en-AU" sz="2800" b="0" i="0" u="none" strike="noStrike" baseline="30000" dirty="0">
                <a:solidFill>
                  <a:srgbClr val="000000"/>
                </a:solidFill>
                <a:latin typeface="Times New Roman" panose="02020603050405020304" pitchFamily="18" charset="0"/>
              </a:rPr>
              <a:t>3.	Neurological complications (E1-.4-)</a:t>
            </a:r>
            <a:endParaRPr lang="en-AU" sz="2800" b="0" i="0" u="none" strike="noStrike" baseline="0" dirty="0">
              <a:solidFill>
                <a:srgbClr val="000000"/>
              </a:solidFill>
              <a:latin typeface="Times New Roman" panose="02020603050405020304" pitchFamily="18" charset="0"/>
            </a:endParaRPr>
          </a:p>
          <a:p>
            <a:r>
              <a:rPr lang="pt-BR" sz="2800" b="0" i="0" u="none" strike="noStrike" baseline="30000" dirty="0">
                <a:solidFill>
                  <a:srgbClr val="000000"/>
                </a:solidFill>
                <a:latin typeface="Times New Roman" panose="02020603050405020304" pitchFamily="18" charset="0"/>
              </a:rPr>
              <a:t>4.	Diabetic cardiomyopathy (E1-.53)</a:t>
            </a:r>
            <a:endParaRPr lang="pt-BR" sz="2800" b="0" i="0" u="none" strike="noStrike" baseline="0" dirty="0">
              <a:solidFill>
                <a:srgbClr val="000000"/>
              </a:solidFill>
              <a:latin typeface="Times New Roman" panose="02020603050405020304" pitchFamily="18" charset="0"/>
            </a:endParaRPr>
          </a:p>
          <a:p>
            <a:r>
              <a:rPr lang="en-AU" sz="2800" b="0" i="0" u="none" strike="noStrike" baseline="30000" dirty="0">
                <a:solidFill>
                  <a:srgbClr val="000000"/>
                </a:solidFill>
                <a:latin typeface="Times New Roman" panose="02020603050405020304" pitchFamily="18" charset="0"/>
              </a:rPr>
              <a:t>5.	Skin or subcutaneous tissue complications (E1-.62)</a:t>
            </a:r>
            <a:endParaRPr lang="en-AU"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Times New Roman" panose="02020603050405020304" pitchFamily="18" charset="0"/>
              </a:rPr>
              <a:t>Additional codes for the specific complications of DM should be assigned in accordance with </a:t>
            </a:r>
            <a:r>
              <a:rPr lang="en-US" sz="2800" b="0" i="1" u="none" strike="noStrike" baseline="30000" dirty="0">
                <a:solidFill>
                  <a:srgbClr val="020202"/>
                </a:solidFill>
                <a:latin typeface="Times New Roman" panose="02020603050405020304" pitchFamily="18" charset="0"/>
              </a:rPr>
              <a:t>Rule 4a</a:t>
            </a:r>
            <a:r>
              <a:rPr lang="en-US" sz="2800" b="0" i="1"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Times New Roman" panose="02020603050405020304" pitchFamily="18" charset="0"/>
              </a:rPr>
              <a:t>and  </a:t>
            </a:r>
            <a:r>
              <a:rPr lang="en-US" sz="2800" b="0" i="1" u="none" strike="noStrike" baseline="30000" dirty="0">
                <a:solidFill>
                  <a:srgbClr val="020202"/>
                </a:solidFill>
                <a:latin typeface="Times New Roman" panose="02020603050405020304" pitchFamily="18" charset="0"/>
              </a:rPr>
              <a:t>Rule 4b</a:t>
            </a:r>
            <a:r>
              <a:rPr lang="en-US" sz="2800" b="0" i="0" u="none" strike="noStrike" baseline="30000" dirty="0">
                <a:solidFill>
                  <a:srgbClr val="000000"/>
                </a:solidFill>
                <a:latin typeface="Times New Roman" panose="02020603050405020304" pitchFamily="18" charset="0"/>
              </a:rPr>
              <a:t>.</a:t>
            </a:r>
            <a:r>
              <a:rPr lang="en-US" sz="2800" b="0" i="0" u="none" strike="noStrike" baseline="0" dirty="0">
                <a:solidFill>
                  <a:srgbClr val="000000"/>
                </a:solidFill>
                <a:latin typeface="Times New Roman" panose="02020603050405020304" pitchFamily="18" charset="0"/>
              </a:rPr>
              <a:t>	</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1522901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Diabetic foot</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endParaRPr lang="en-US" baseline="30000" dirty="0">
              <a:solidFill>
                <a:srgbClr val="000000"/>
              </a:solidFill>
              <a:cs typeface="Segoe UI" panose="020B0502040204020203" pitchFamily="34" charset="0"/>
            </a:endParaRPr>
          </a:p>
          <a:p>
            <a:pPr marL="896938"/>
            <a:r>
              <a:rPr lang="en-US" b="0" i="0" u="none" strike="noStrike" baseline="30000" dirty="0">
                <a:solidFill>
                  <a:srgbClr val="000000"/>
                </a:solidFill>
                <a:cs typeface="Segoe UI" panose="020B0502040204020203" pitchFamily="34" charset="0"/>
              </a:rPr>
              <a:t>No Change</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3193643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Eradicated conditions Point 1</a:t>
            </a:r>
          </a:p>
        </p:txBody>
      </p:sp>
      <p:sp>
        <p:nvSpPr>
          <p:cNvPr id="4" name="Content Placeholder 3"/>
          <p:cNvSpPr>
            <a:spLocks noGrp="1"/>
          </p:cNvSpPr>
          <p:nvPr>
            <p:ph sz="quarter" idx="15"/>
          </p:nvPr>
        </p:nvSpPr>
        <p:spPr/>
        <p:txBody>
          <a:bodyPr>
            <a:normAutofit/>
          </a:bodyPr>
          <a:lstStyle/>
          <a:p>
            <a:pPr marL="896938"/>
            <a:endParaRPr lang="en-US" baseline="30000" dirty="0">
              <a:solidFill>
                <a:srgbClr val="000000"/>
              </a:solidFill>
              <a:cs typeface="Segoe UI" panose="020B0502040204020203" pitchFamily="34" charset="0"/>
            </a:endParaRPr>
          </a:p>
          <a:p>
            <a:pPr marL="982663"/>
            <a:r>
              <a:rPr lang="en-US" sz="3600" b="1" i="0" u="none" strike="noStrike" baseline="30000" dirty="0">
                <a:solidFill>
                  <a:srgbClr val="000000"/>
                </a:solidFill>
              </a:rPr>
              <a:t>1. Eradicated cataract and DM</a:t>
            </a:r>
            <a:endParaRPr lang="en-US" sz="3600" b="0" i="0" u="none" strike="noStrike" baseline="0" dirty="0">
              <a:solidFill>
                <a:srgbClr val="000000"/>
              </a:solidFill>
            </a:endParaRPr>
          </a:p>
          <a:p>
            <a:r>
              <a:rPr lang="en-US" sz="3600" b="1" i="0" u="none" strike="noStrike" baseline="30000" dirty="0">
                <a:solidFill>
                  <a:srgbClr val="000000"/>
                </a:solidFill>
              </a:rPr>
              <a:t>	</a:t>
            </a:r>
            <a:r>
              <a:rPr lang="en-US" sz="3600" b="0" i="0" u="none" strike="noStrike" baseline="30000" dirty="0">
                <a:solidFill>
                  <a:srgbClr val="000000"/>
                </a:solidFill>
              </a:rPr>
              <a:t>When a cataract has been eradicated as a result of surgery, assign either:</a:t>
            </a:r>
            <a:endParaRPr lang="en-US" sz="3600" b="0" i="0" u="none" strike="noStrike" baseline="0" dirty="0">
              <a:solidFill>
                <a:srgbClr val="000000"/>
              </a:solidFill>
            </a:endParaRPr>
          </a:p>
          <a:p>
            <a:r>
              <a:rPr lang="en-US" sz="3600" b="1" i="0" u="none" strike="noStrike" baseline="30000" dirty="0">
                <a:solidFill>
                  <a:srgbClr val="000000"/>
                </a:solidFill>
              </a:rPr>
              <a:t>	</a:t>
            </a:r>
            <a:r>
              <a:rPr lang="en-US" sz="3600" b="0" i="0" u="none" strike="noStrike" baseline="30000" dirty="0">
                <a:solidFill>
                  <a:srgbClr val="000000"/>
                </a:solidFill>
              </a:rPr>
              <a:t>     Code/s for the current complications of diabetes</a:t>
            </a:r>
            <a:endParaRPr lang="en-US" sz="3600" b="0" i="0" u="none" strike="noStrike" baseline="0" dirty="0">
              <a:solidFill>
                <a:srgbClr val="000000"/>
              </a:solidFill>
            </a:endParaRPr>
          </a:p>
          <a:p>
            <a:pPr>
              <a:tabLst>
                <a:tab pos="1252538" algn="l"/>
              </a:tabLst>
            </a:pPr>
            <a:r>
              <a:rPr lang="en-AU" sz="3600" b="1" i="0" u="none" strike="noStrike" baseline="30000" dirty="0">
                <a:solidFill>
                  <a:srgbClr val="000000"/>
                </a:solidFill>
              </a:rPr>
              <a:t>	OR</a:t>
            </a:r>
            <a:endParaRPr lang="en-AU" sz="3600" b="0" i="0" u="none" strike="noStrike" baseline="0" dirty="0">
              <a:solidFill>
                <a:srgbClr val="000000"/>
              </a:solidFill>
            </a:endParaRPr>
          </a:p>
          <a:p>
            <a:r>
              <a:rPr lang="en-US" sz="3600" b="1" i="0" u="none" strike="noStrike" baseline="30000" dirty="0">
                <a:solidFill>
                  <a:srgbClr val="000000"/>
                </a:solidFill>
              </a:rPr>
              <a:t>	</a:t>
            </a:r>
            <a:r>
              <a:rPr lang="en-US" sz="3600" b="0" i="0" u="none" strike="noStrike" baseline="30000" dirty="0">
                <a:solidFill>
                  <a:srgbClr val="000000"/>
                </a:solidFill>
              </a:rPr>
              <a:t>     E1-.9 *</a:t>
            </a:r>
            <a:r>
              <a:rPr lang="en-US" sz="3600" b="0" i="1" u="none" strike="noStrike" baseline="30000" dirty="0">
                <a:solidFill>
                  <a:srgbClr val="000000"/>
                </a:solidFill>
              </a:rPr>
              <a:t>Diabetes mellitus without complication </a:t>
            </a:r>
            <a:endParaRPr lang="en-US" sz="3600" b="0" i="0" u="none" strike="noStrike" baseline="0" dirty="0">
              <a:solidFill>
                <a:srgbClr val="000000"/>
              </a:solidFill>
            </a:endParaRPr>
          </a:p>
          <a:p>
            <a:pPr defTabSz="1252538"/>
            <a:r>
              <a:rPr lang="en-AU" sz="3600" b="1" i="0" u="none" strike="noStrike" baseline="30000" dirty="0">
                <a:solidFill>
                  <a:srgbClr val="000000"/>
                </a:solidFill>
              </a:rPr>
              <a:t>	WITH</a:t>
            </a:r>
            <a:endParaRPr lang="en-AU" sz="3600" b="0" i="0" u="none" strike="noStrike" baseline="0" dirty="0">
              <a:solidFill>
                <a:srgbClr val="000000"/>
              </a:solidFill>
            </a:endParaRPr>
          </a:p>
          <a:p>
            <a:pPr marL="1168400"/>
            <a:r>
              <a:rPr lang="en-US" sz="3600" b="0" i="0" u="none" strike="noStrike" baseline="30000" dirty="0">
                <a:solidFill>
                  <a:srgbClr val="000000"/>
                </a:solidFill>
              </a:rPr>
              <a:t>a code to indicate the status of the previous surgery</a:t>
            </a:r>
            <a:r>
              <a:rPr lang="en-US" b="0" i="0" u="none" strike="noStrike" baseline="30000" dirty="0">
                <a:solidFill>
                  <a:srgbClr val="000000"/>
                </a:solidFill>
              </a:rPr>
              <a:t>.</a:t>
            </a:r>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2321418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Eradicated conditions classification point 2</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541338"/>
            <a:r>
              <a:rPr lang="en-US" sz="2800" b="1" i="0" u="none" strike="noStrike" baseline="30000" dirty="0">
                <a:solidFill>
                  <a:srgbClr val="000000"/>
                </a:solidFill>
                <a:latin typeface="Times New Roman" panose="02020603050405020304" pitchFamily="18" charset="0"/>
              </a:rPr>
              <a:t>2. Eradicated ulcer and DM</a:t>
            </a:r>
            <a:endParaRPr lang="en-US" sz="2800" b="0" i="0" u="none" strike="noStrike" baseline="0" dirty="0">
              <a:solidFill>
                <a:srgbClr val="000000"/>
              </a:solidFill>
              <a:latin typeface="Times New Roman" panose="02020603050405020304" pitchFamily="18" charset="0"/>
            </a:endParaRPr>
          </a:p>
          <a:p>
            <a:pPr marL="541338"/>
            <a:r>
              <a:rPr lang="en-US" sz="2800" b="0" i="0" u="none" strike="noStrike" baseline="30000" dirty="0">
                <a:solidFill>
                  <a:srgbClr val="000000"/>
                </a:solidFill>
                <a:latin typeface="Times New Roman" panose="02020603050405020304" pitchFamily="18" charset="0"/>
              </a:rPr>
              <a:t>While vascular reconstruction procedures or lower limb amputations may eradicate an ulcer on the lower extremity, they do not eradicate the peripheral arterial disease. </a:t>
            </a:r>
          </a:p>
          <a:p>
            <a:pPr marL="541338"/>
            <a:r>
              <a:rPr lang="en-US" sz="2800" b="0" i="0" u="none" strike="noStrike" baseline="30000" dirty="0">
                <a:solidFill>
                  <a:srgbClr val="000000"/>
                </a:solidFill>
                <a:latin typeface="Times New Roman" panose="02020603050405020304" pitchFamily="18" charset="0"/>
              </a:rPr>
              <a:t>The DM with peripheral arterial disease should be coded with an additional code to indicate the status of the previous surgery.</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948809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Eradicated conditions classification point 3</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541338"/>
            <a:r>
              <a:rPr lang="en-US" sz="2800" b="1" i="0" u="none" strike="noStrike" baseline="30000" dirty="0">
                <a:solidFill>
                  <a:srgbClr val="000000"/>
                </a:solidFill>
              </a:rPr>
              <a:t>3. Chronic kidney disease and DM</a:t>
            </a:r>
            <a:endParaRPr lang="en-US" sz="2800" b="0" i="0" u="none" strike="noStrike" baseline="0" dirty="0">
              <a:solidFill>
                <a:srgbClr val="000000"/>
              </a:solidFill>
            </a:endParaRPr>
          </a:p>
          <a:p>
            <a:pPr marL="541338"/>
            <a:r>
              <a:rPr lang="en-US" sz="2800" b="0" i="0" u="none" strike="noStrike" baseline="30000" dirty="0">
                <a:solidFill>
                  <a:srgbClr val="000000"/>
                </a:solidFill>
              </a:rPr>
              <a:t>Kidney transplantation to treat nephropathy will not eradicate the chronic kidney disease.  </a:t>
            </a:r>
          </a:p>
          <a:p>
            <a:pPr marL="541338"/>
            <a:endParaRPr lang="en-US" baseline="30000" dirty="0">
              <a:solidFill>
                <a:srgbClr val="000000"/>
              </a:solidFill>
            </a:endParaRPr>
          </a:p>
          <a:p>
            <a:pPr marL="541338"/>
            <a:r>
              <a:rPr lang="en-US" sz="2800" b="0" i="0" u="none" strike="noStrike" baseline="30000" dirty="0">
                <a:solidFill>
                  <a:srgbClr val="000000"/>
                </a:solidFill>
              </a:rPr>
              <a:t>For patients with DM who have received a kidney transplant, assign E1-.22 </a:t>
            </a:r>
            <a:r>
              <a:rPr lang="en-US" sz="2800" b="0" i="1" u="none" strike="noStrike" baseline="30000" dirty="0">
                <a:solidFill>
                  <a:srgbClr val="000000"/>
                </a:solidFill>
              </a:rPr>
              <a:t>Diabetes mellitus with established diabetic nephropathy</a:t>
            </a:r>
            <a:r>
              <a:rPr lang="en-US" sz="2800" b="0" i="0" u="none" strike="noStrike" baseline="30000" dirty="0">
                <a:solidFill>
                  <a:srgbClr val="000000"/>
                </a:solidFill>
              </a:rPr>
              <a:t> to reflect the severity of DM. </a:t>
            </a:r>
          </a:p>
          <a:p>
            <a:pPr marL="541338"/>
            <a:endParaRPr lang="en-US" baseline="30000" dirty="0">
              <a:solidFill>
                <a:srgbClr val="000000"/>
              </a:solidFill>
            </a:endParaRPr>
          </a:p>
          <a:p>
            <a:pPr marL="541338"/>
            <a:r>
              <a:rPr lang="en-US" sz="2800" b="0" i="0" u="none" strike="noStrike" baseline="30000" dirty="0">
                <a:solidFill>
                  <a:srgbClr val="000000"/>
                </a:solidFill>
              </a:rPr>
              <a:t>Additional codes for CKD and/or transplant status should only be coded when the transplant status meets the criteria in </a:t>
            </a:r>
            <a:r>
              <a:rPr lang="en-US" sz="2800" b="0" i="0" u="none" strike="noStrike" baseline="30000" dirty="0">
                <a:solidFill>
                  <a:srgbClr val="020202"/>
                </a:solidFill>
              </a:rPr>
              <a:t>ACS 0002</a:t>
            </a:r>
            <a:r>
              <a:rPr lang="en-US" sz="2800" b="0" i="0" u="none" strike="noStrike" baseline="30000" dirty="0">
                <a:solidFill>
                  <a:srgbClr val="000000"/>
                </a:solidFill>
              </a:rPr>
              <a:t> </a:t>
            </a:r>
            <a:r>
              <a:rPr lang="en-US" sz="2800" b="0" i="1" u="none" strike="noStrike" baseline="30000" dirty="0">
                <a:solidFill>
                  <a:srgbClr val="000000"/>
                </a:solidFill>
              </a:rPr>
              <a:t>Additional diagnoses</a:t>
            </a:r>
            <a:r>
              <a:rPr lang="en-US" sz="2800" b="0" i="0" u="none" strike="noStrike" baseline="30000" dirty="0">
                <a:solidFill>
                  <a:srgbClr val="000000"/>
                </a:solidFill>
              </a:rPr>
              <a:t> (see also </a:t>
            </a:r>
            <a:r>
              <a:rPr lang="en-US" sz="2800" b="0" i="0" u="none" strike="noStrike" baseline="30000" dirty="0">
                <a:solidFill>
                  <a:srgbClr val="020202"/>
                </a:solidFill>
              </a:rPr>
              <a:t>ACS 1438</a:t>
            </a:r>
            <a:r>
              <a:rPr lang="en-US" sz="2800" b="0" i="0" u="none" strike="noStrike" baseline="30000" dirty="0">
                <a:solidFill>
                  <a:srgbClr val="000000"/>
                </a:solidFill>
              </a:rPr>
              <a:t> </a:t>
            </a:r>
            <a:r>
              <a:rPr lang="en-US" sz="2800" b="0" i="1" u="none" strike="noStrike" baseline="30000" dirty="0">
                <a:solidFill>
                  <a:srgbClr val="000000"/>
                </a:solidFill>
              </a:rPr>
              <a:t>Chronic kidney disease</a:t>
            </a:r>
            <a:r>
              <a:rPr lang="en-US" sz="2800" b="0" i="0" u="none" strike="noStrike" baseline="30000" dirty="0">
                <a:solidFill>
                  <a:srgbClr val="000000"/>
                </a:solidFill>
              </a:rPr>
              <a:t>)</a:t>
            </a:r>
          </a:p>
          <a:p>
            <a:r>
              <a:rPr lang="en-US" sz="2800" b="0" i="0" u="none" strike="noStrike" baseline="0" dirty="0">
                <a:solidFill>
                  <a:srgbClr val="000000"/>
                </a:solidFill>
              </a:rPr>
              <a:t>	</a:t>
            </a:r>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27680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E4A436-72DE-8FEE-1AA3-587FB18B910B}"/>
              </a:ext>
            </a:extLst>
          </p:cNvPr>
          <p:cNvSpPr>
            <a:spLocks noGrp="1"/>
          </p:cNvSpPr>
          <p:nvPr>
            <p:ph type="body" sz="quarter" idx="13"/>
          </p:nvPr>
        </p:nvSpPr>
        <p:spPr/>
        <p:txBody>
          <a:bodyPr/>
          <a:lstStyle/>
          <a:p>
            <a:r>
              <a:rPr lang="en-AU" dirty="0"/>
              <a:t>Example 1</a:t>
            </a:r>
          </a:p>
          <a:p>
            <a:endParaRPr lang="en-AU" dirty="0"/>
          </a:p>
        </p:txBody>
      </p:sp>
      <p:sp>
        <p:nvSpPr>
          <p:cNvPr id="3" name="Content Placeholder 2">
            <a:extLst>
              <a:ext uri="{FF2B5EF4-FFF2-40B4-BE49-F238E27FC236}">
                <a16:creationId xmlns:a16="http://schemas.microsoft.com/office/drawing/2014/main" id="{37F2E095-30F5-7ADC-F540-4568A9D9B878}"/>
              </a:ext>
            </a:extLst>
          </p:cNvPr>
          <p:cNvSpPr>
            <a:spLocks noGrp="1"/>
          </p:cNvSpPr>
          <p:nvPr>
            <p:ph sz="quarter" idx="15"/>
          </p:nvPr>
        </p:nvSpPr>
        <p:spPr/>
        <p:txBody>
          <a:bodyPr/>
          <a:lstStyle/>
          <a:p>
            <a:r>
              <a:rPr lang="en-AU" sz="2400" dirty="0"/>
              <a:t>Patient admitted for cataract.  T2DM with HTN, morbid obesity and CKD stage 1.  </a:t>
            </a:r>
          </a:p>
          <a:p>
            <a:endParaRPr lang="en-AU" sz="2400" dirty="0"/>
          </a:p>
          <a:p>
            <a:r>
              <a:rPr lang="en-AU" sz="2400" dirty="0"/>
              <a:t>Principal Diagnosis		H26.9		Cataract</a:t>
            </a:r>
          </a:p>
          <a:p>
            <a:r>
              <a:rPr lang="en-AU" sz="2400" dirty="0"/>
              <a:t>Additional Dx	</a:t>
            </a:r>
            <a:r>
              <a:rPr lang="en-AU" sz="2400"/>
              <a:t>		E11.39</a:t>
            </a:r>
            <a:r>
              <a:rPr lang="en-AU" sz="2400" dirty="0"/>
              <a:t>	T2DM with cataract</a:t>
            </a:r>
          </a:p>
          <a:p>
            <a:r>
              <a:rPr lang="en-AU" sz="2400" dirty="0"/>
              <a:t>				E11.21	T2DM with CKD stage 1</a:t>
            </a:r>
          </a:p>
          <a:p>
            <a:r>
              <a:rPr lang="en-AU" sz="2400" dirty="0"/>
              <a:t>				</a:t>
            </a:r>
            <a:r>
              <a:rPr lang="en-AU" sz="2400" strike="sngStrike" dirty="0">
                <a:solidFill>
                  <a:srgbClr val="FF0000"/>
                </a:solidFill>
              </a:rPr>
              <a:t>N18.1</a:t>
            </a:r>
            <a:r>
              <a:rPr lang="en-AU" sz="2400" dirty="0">
                <a:solidFill>
                  <a:srgbClr val="FF0000"/>
                </a:solidFill>
              </a:rPr>
              <a:t>		CKD stage 1</a:t>
            </a:r>
          </a:p>
          <a:p>
            <a:r>
              <a:rPr lang="en-AU" sz="2400" dirty="0"/>
              <a:t>				E11.71	T2DM with cataract and CKD</a:t>
            </a:r>
          </a:p>
          <a:p>
            <a:r>
              <a:rPr lang="en-AU" sz="2400" dirty="0"/>
              <a:t>				E11.72	T2DM with obesity</a:t>
            </a:r>
          </a:p>
          <a:p>
            <a:r>
              <a:rPr lang="en-AU" sz="2400" dirty="0"/>
              <a:t>				</a:t>
            </a:r>
            <a:r>
              <a:rPr lang="en-AU" sz="2400" strike="sngStrike" dirty="0">
                <a:solidFill>
                  <a:srgbClr val="FF0000"/>
                </a:solidFill>
              </a:rPr>
              <a:t>E66.8</a:t>
            </a:r>
            <a:r>
              <a:rPr lang="en-AU" sz="2400" dirty="0">
                <a:solidFill>
                  <a:srgbClr val="FF0000"/>
                </a:solidFill>
              </a:rPr>
              <a:t>		Obesity</a:t>
            </a:r>
            <a:endParaRPr lang="en-AU" sz="2400" dirty="0"/>
          </a:p>
          <a:p>
            <a:r>
              <a:rPr lang="en-AU" sz="2400" dirty="0"/>
              <a:t>  				U78.1		Supplementary code for obesity</a:t>
            </a:r>
          </a:p>
        </p:txBody>
      </p:sp>
      <p:sp>
        <p:nvSpPr>
          <p:cNvPr id="4" name="Slide Number Placeholder 3">
            <a:extLst>
              <a:ext uri="{FF2B5EF4-FFF2-40B4-BE49-F238E27FC236}">
                <a16:creationId xmlns:a16="http://schemas.microsoft.com/office/drawing/2014/main" id="{9A0F7EF8-C3F9-893A-8C45-6184E5A40B31}"/>
              </a:ext>
            </a:extLst>
          </p:cNvPr>
          <p:cNvSpPr>
            <a:spLocks noGrp="1"/>
          </p:cNvSpPr>
          <p:nvPr>
            <p:ph type="sldNum" sz="quarter" idx="17"/>
          </p:nvPr>
        </p:nvSpPr>
        <p:spPr/>
        <p:txBody>
          <a:bodyPr/>
          <a:lstStyle/>
          <a:p>
            <a:fld id="{256D3EEF-DE4E-429D-8EC4-DDC531AFF587}" type="slidenum">
              <a:rPr lang="en-US" smtClean="0"/>
              <a:pPr/>
              <a:t>36</a:t>
            </a:fld>
            <a:endParaRPr lang="en-US" dirty="0"/>
          </a:p>
        </p:txBody>
      </p:sp>
    </p:spTree>
    <p:extLst>
      <p:ext uri="{BB962C8B-B14F-4D97-AF65-F5344CB8AC3E}">
        <p14:creationId xmlns:p14="http://schemas.microsoft.com/office/powerpoint/2010/main" val="344136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5E6857-57AB-DEDA-0095-B96F3B80B462}"/>
              </a:ext>
            </a:extLst>
          </p:cNvPr>
          <p:cNvSpPr>
            <a:spLocks noGrp="1"/>
          </p:cNvSpPr>
          <p:nvPr>
            <p:ph type="body" sz="quarter" idx="13"/>
          </p:nvPr>
        </p:nvSpPr>
        <p:spPr/>
        <p:txBody>
          <a:bodyPr/>
          <a:lstStyle/>
          <a:p>
            <a:r>
              <a:rPr lang="en-AU" dirty="0"/>
              <a:t>Example 2</a:t>
            </a:r>
          </a:p>
        </p:txBody>
      </p:sp>
      <p:sp>
        <p:nvSpPr>
          <p:cNvPr id="3" name="Content Placeholder 2">
            <a:extLst>
              <a:ext uri="{FF2B5EF4-FFF2-40B4-BE49-F238E27FC236}">
                <a16:creationId xmlns:a16="http://schemas.microsoft.com/office/drawing/2014/main" id="{3E39B198-0AB9-FAEF-6587-1DD83EB7103B}"/>
              </a:ext>
            </a:extLst>
          </p:cNvPr>
          <p:cNvSpPr>
            <a:spLocks noGrp="1"/>
          </p:cNvSpPr>
          <p:nvPr>
            <p:ph sz="quarter" idx="15"/>
          </p:nvPr>
        </p:nvSpPr>
        <p:spPr/>
        <p:txBody>
          <a:bodyPr>
            <a:normAutofit/>
          </a:bodyPr>
          <a:lstStyle/>
          <a:p>
            <a:r>
              <a:rPr lang="en-AU" sz="2400" dirty="0"/>
              <a:t>Admitted for treatment of cataract.  T2DM, Grade II CKD, diabetic retinopathy.</a:t>
            </a:r>
          </a:p>
          <a:p>
            <a:endParaRPr lang="en-AU" sz="2400" dirty="0"/>
          </a:p>
          <a:p>
            <a:r>
              <a:rPr lang="en-AU" sz="2400" dirty="0"/>
              <a:t>Principal Diagnosis		H26.9		Cataract</a:t>
            </a:r>
          </a:p>
          <a:p>
            <a:r>
              <a:rPr lang="en-AU" sz="2400" dirty="0"/>
              <a:t>Additional Dx			E11.39		T2DM with cataract</a:t>
            </a:r>
          </a:p>
          <a:p>
            <a:r>
              <a:rPr lang="en-AU" sz="2400" dirty="0"/>
              <a:t>				 E11.31		Diabetic retinopathy</a:t>
            </a:r>
          </a:p>
          <a:p>
            <a:r>
              <a:rPr lang="en-AU" sz="2400" dirty="0"/>
              <a:t>				</a:t>
            </a:r>
            <a:r>
              <a:rPr lang="en-AU" sz="2400" strike="sngStrike" dirty="0">
                <a:solidFill>
                  <a:srgbClr val="FF0000"/>
                </a:solidFill>
              </a:rPr>
              <a:t>H35.0</a:t>
            </a:r>
            <a:r>
              <a:rPr lang="en-AU" sz="2400" dirty="0">
                <a:solidFill>
                  <a:srgbClr val="FF0000"/>
                </a:solidFill>
              </a:rPr>
              <a:t>		Retinopathy</a:t>
            </a:r>
          </a:p>
          <a:p>
            <a:r>
              <a:rPr lang="en-AU" sz="2400" dirty="0"/>
              <a:t>				E11.21		T2DM with CKD stage II</a:t>
            </a:r>
          </a:p>
          <a:p>
            <a:r>
              <a:rPr lang="en-AU" sz="2400" dirty="0">
                <a:solidFill>
                  <a:srgbClr val="FF0000"/>
                </a:solidFill>
              </a:rPr>
              <a:t>				</a:t>
            </a:r>
            <a:r>
              <a:rPr lang="en-AU" sz="2400" strike="sngStrike" dirty="0">
                <a:solidFill>
                  <a:srgbClr val="FF0000"/>
                </a:solidFill>
              </a:rPr>
              <a:t> N18.2</a:t>
            </a:r>
            <a:r>
              <a:rPr lang="en-AU" sz="2400" dirty="0">
                <a:solidFill>
                  <a:srgbClr val="FF0000"/>
                </a:solidFill>
              </a:rPr>
              <a:t>		CKD stage II</a:t>
            </a:r>
          </a:p>
          <a:p>
            <a:pPr marL="5467350" indent="-1701800"/>
            <a:r>
              <a:rPr lang="en-AU" sz="2400" dirty="0"/>
              <a:t>E11.71	T2DM with cataract/retinopathy, and CKD</a:t>
            </a:r>
          </a:p>
          <a:p>
            <a:pPr defTabSz="781050">
              <a:tabLst>
                <a:tab pos="3676650" algn="l"/>
                <a:tab pos="3765550" algn="l"/>
              </a:tabLst>
            </a:pPr>
            <a:r>
              <a:rPr lang="en-AU" sz="2400" dirty="0"/>
              <a:t>		</a:t>
            </a:r>
            <a:r>
              <a:rPr lang="en-AU" sz="2400" strike="sngStrike" dirty="0">
                <a:solidFill>
                  <a:srgbClr val="FF0000"/>
                </a:solidFill>
              </a:rPr>
              <a:t>U78.1	</a:t>
            </a:r>
            <a:r>
              <a:rPr lang="en-AU" sz="2400" dirty="0"/>
              <a:t>	Supplementary code for CKD</a:t>
            </a:r>
          </a:p>
          <a:p>
            <a:endParaRPr lang="en-AU" dirty="0"/>
          </a:p>
        </p:txBody>
      </p:sp>
      <p:sp>
        <p:nvSpPr>
          <p:cNvPr id="4" name="Slide Number Placeholder 3">
            <a:extLst>
              <a:ext uri="{FF2B5EF4-FFF2-40B4-BE49-F238E27FC236}">
                <a16:creationId xmlns:a16="http://schemas.microsoft.com/office/drawing/2014/main" id="{D9C88ED9-A592-3965-CD7D-EEEB231707EE}"/>
              </a:ext>
            </a:extLst>
          </p:cNvPr>
          <p:cNvSpPr>
            <a:spLocks noGrp="1"/>
          </p:cNvSpPr>
          <p:nvPr>
            <p:ph type="sldNum" sz="quarter" idx="17"/>
          </p:nvPr>
        </p:nvSpPr>
        <p:spPr/>
        <p:txBody>
          <a:bodyPr/>
          <a:lstStyle/>
          <a:p>
            <a:fld id="{256D3EEF-DE4E-429D-8EC4-DDC531AFF587}" type="slidenum">
              <a:rPr lang="en-US" smtClean="0"/>
              <a:pPr/>
              <a:t>37</a:t>
            </a:fld>
            <a:endParaRPr lang="en-US" dirty="0"/>
          </a:p>
        </p:txBody>
      </p:sp>
    </p:spTree>
    <p:extLst>
      <p:ext uri="{BB962C8B-B14F-4D97-AF65-F5344CB8AC3E}">
        <p14:creationId xmlns:p14="http://schemas.microsoft.com/office/powerpoint/2010/main" val="552471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B5FD1-12B0-9E65-4BA5-586F6D882D4B}"/>
              </a:ext>
            </a:extLst>
          </p:cNvPr>
          <p:cNvSpPr>
            <a:spLocks noGrp="1"/>
          </p:cNvSpPr>
          <p:nvPr>
            <p:ph type="body" sz="quarter" idx="13"/>
          </p:nvPr>
        </p:nvSpPr>
        <p:spPr/>
        <p:txBody>
          <a:bodyPr/>
          <a:lstStyle/>
          <a:p>
            <a:r>
              <a:rPr lang="en-AU" dirty="0"/>
              <a:t>Example 3</a:t>
            </a:r>
          </a:p>
        </p:txBody>
      </p:sp>
      <p:sp>
        <p:nvSpPr>
          <p:cNvPr id="3" name="Content Placeholder 2">
            <a:extLst>
              <a:ext uri="{FF2B5EF4-FFF2-40B4-BE49-F238E27FC236}">
                <a16:creationId xmlns:a16="http://schemas.microsoft.com/office/drawing/2014/main" id="{466CB46C-B743-E833-D846-F25EFCD7754F}"/>
              </a:ext>
            </a:extLst>
          </p:cNvPr>
          <p:cNvSpPr>
            <a:spLocks noGrp="1"/>
          </p:cNvSpPr>
          <p:nvPr>
            <p:ph sz="quarter" idx="15"/>
          </p:nvPr>
        </p:nvSpPr>
        <p:spPr/>
        <p:txBody>
          <a:bodyPr/>
          <a:lstStyle/>
          <a:p>
            <a:r>
              <a:rPr lang="en-AU" sz="2400" dirty="0"/>
              <a:t>Patient with neuropathic oedema and T2DM for treatment of cellulitis of the foot</a:t>
            </a:r>
          </a:p>
          <a:p>
            <a:endParaRPr lang="en-AU" sz="2400" dirty="0"/>
          </a:p>
          <a:p>
            <a:r>
              <a:rPr lang="en-AU" sz="2400" dirty="0"/>
              <a:t>Principal Diagnosis		L03.14		Cellulitis of the foot</a:t>
            </a:r>
          </a:p>
          <a:p>
            <a:endParaRPr lang="en-AU" sz="2400" dirty="0"/>
          </a:p>
          <a:p>
            <a:r>
              <a:rPr lang="en-AU" sz="2400" dirty="0"/>
              <a:t>Additional Dx			E11.73		T2DM with foot ulcer/diabetic foot</a:t>
            </a:r>
          </a:p>
          <a:p>
            <a:r>
              <a:rPr lang="en-AU" sz="2400" dirty="0"/>
              <a:t>				E11.43		T2DM with neuropathic oedema</a:t>
            </a:r>
          </a:p>
          <a:p>
            <a:r>
              <a:rPr lang="en-AU" sz="2400" dirty="0"/>
              <a:t>				</a:t>
            </a:r>
            <a:endParaRPr lang="en-AU" dirty="0"/>
          </a:p>
        </p:txBody>
      </p:sp>
      <p:sp>
        <p:nvSpPr>
          <p:cNvPr id="4" name="Slide Number Placeholder 3">
            <a:extLst>
              <a:ext uri="{FF2B5EF4-FFF2-40B4-BE49-F238E27FC236}">
                <a16:creationId xmlns:a16="http://schemas.microsoft.com/office/drawing/2014/main" id="{C8A24764-F865-0870-083D-C4015E495A25}"/>
              </a:ext>
            </a:extLst>
          </p:cNvPr>
          <p:cNvSpPr>
            <a:spLocks noGrp="1"/>
          </p:cNvSpPr>
          <p:nvPr>
            <p:ph type="sldNum" sz="quarter" idx="17"/>
          </p:nvPr>
        </p:nvSpPr>
        <p:spPr/>
        <p:txBody>
          <a:bodyPr/>
          <a:lstStyle/>
          <a:p>
            <a:fld id="{256D3EEF-DE4E-429D-8EC4-DDC531AFF587}" type="slidenum">
              <a:rPr lang="en-US" smtClean="0"/>
              <a:pPr/>
              <a:t>38</a:t>
            </a:fld>
            <a:endParaRPr lang="en-US" dirty="0"/>
          </a:p>
        </p:txBody>
      </p:sp>
    </p:spTree>
    <p:extLst>
      <p:ext uri="{BB962C8B-B14F-4D97-AF65-F5344CB8AC3E}">
        <p14:creationId xmlns:p14="http://schemas.microsoft.com/office/powerpoint/2010/main" val="359226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B5FD1-12B0-9E65-4BA5-586F6D882D4B}"/>
              </a:ext>
            </a:extLst>
          </p:cNvPr>
          <p:cNvSpPr>
            <a:spLocks noGrp="1"/>
          </p:cNvSpPr>
          <p:nvPr>
            <p:ph type="body" sz="quarter" idx="13"/>
          </p:nvPr>
        </p:nvSpPr>
        <p:spPr/>
        <p:txBody>
          <a:bodyPr/>
          <a:lstStyle/>
          <a:p>
            <a:r>
              <a:rPr lang="en-AU" dirty="0"/>
              <a:t>Example 4</a:t>
            </a:r>
          </a:p>
        </p:txBody>
      </p:sp>
      <p:sp>
        <p:nvSpPr>
          <p:cNvPr id="3" name="Content Placeholder 2">
            <a:extLst>
              <a:ext uri="{FF2B5EF4-FFF2-40B4-BE49-F238E27FC236}">
                <a16:creationId xmlns:a16="http://schemas.microsoft.com/office/drawing/2014/main" id="{466CB46C-B743-E833-D846-F25EFCD7754F}"/>
              </a:ext>
            </a:extLst>
          </p:cNvPr>
          <p:cNvSpPr>
            <a:spLocks noGrp="1"/>
          </p:cNvSpPr>
          <p:nvPr>
            <p:ph sz="quarter" idx="15"/>
          </p:nvPr>
        </p:nvSpPr>
        <p:spPr/>
        <p:txBody>
          <a:bodyPr/>
          <a:lstStyle/>
          <a:p>
            <a:r>
              <a:rPr lang="en-AU" sz="2400" dirty="0"/>
              <a:t>T2DM with peripheral vascular disease for treatment of foot ulcer with daily dressing.  </a:t>
            </a:r>
          </a:p>
          <a:p>
            <a:endParaRPr lang="en-AU" sz="2400" dirty="0"/>
          </a:p>
          <a:p>
            <a:r>
              <a:rPr lang="en-AU" sz="2400" dirty="0"/>
              <a:t>Principal Diagnosis		 E11.73		T2DM with foot ulcer</a:t>
            </a:r>
          </a:p>
          <a:p>
            <a:r>
              <a:rPr lang="en-AU" sz="2400" dirty="0"/>
              <a:t>Additional Dx			E11.51		T2DM with PVD without gangrene</a:t>
            </a:r>
          </a:p>
          <a:p>
            <a:r>
              <a:rPr lang="en-AU" sz="2400" dirty="0"/>
              <a:t>				</a:t>
            </a:r>
            <a:endParaRPr lang="en-AU" sz="2400" dirty="0">
              <a:solidFill>
                <a:srgbClr val="FF0000"/>
              </a:solidFill>
            </a:endParaRPr>
          </a:p>
          <a:p>
            <a:endParaRPr lang="en-AU" dirty="0"/>
          </a:p>
          <a:p>
            <a:endParaRPr lang="en-AU" dirty="0"/>
          </a:p>
        </p:txBody>
      </p:sp>
      <p:sp>
        <p:nvSpPr>
          <p:cNvPr id="4" name="Slide Number Placeholder 3">
            <a:extLst>
              <a:ext uri="{FF2B5EF4-FFF2-40B4-BE49-F238E27FC236}">
                <a16:creationId xmlns:a16="http://schemas.microsoft.com/office/drawing/2014/main" id="{C8A24764-F865-0870-083D-C4015E495A25}"/>
              </a:ext>
            </a:extLst>
          </p:cNvPr>
          <p:cNvSpPr>
            <a:spLocks noGrp="1"/>
          </p:cNvSpPr>
          <p:nvPr>
            <p:ph type="sldNum" sz="quarter" idx="17"/>
          </p:nvPr>
        </p:nvSpPr>
        <p:spPr/>
        <p:txBody>
          <a:bodyPr/>
          <a:lstStyle/>
          <a:p>
            <a:fld id="{256D3EEF-DE4E-429D-8EC4-DDC531AFF587}" type="slidenum">
              <a:rPr lang="en-US" smtClean="0"/>
              <a:pPr/>
              <a:t>39</a:t>
            </a:fld>
            <a:endParaRPr lang="en-US" dirty="0"/>
          </a:p>
        </p:txBody>
      </p:sp>
    </p:spTree>
    <p:extLst>
      <p:ext uri="{BB962C8B-B14F-4D97-AF65-F5344CB8AC3E}">
        <p14:creationId xmlns:p14="http://schemas.microsoft.com/office/powerpoint/2010/main" val="236604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Topics</a:t>
            </a:r>
          </a:p>
        </p:txBody>
      </p:sp>
      <p:sp>
        <p:nvSpPr>
          <p:cNvPr id="4" name="Content Placeholder 3"/>
          <p:cNvSpPr>
            <a:spLocks noGrp="1"/>
          </p:cNvSpPr>
          <p:nvPr>
            <p:ph sz="quarter" idx="15"/>
          </p:nvPr>
        </p:nvSpPr>
        <p:spPr>
          <a:xfrm>
            <a:off x="381000" y="1124744"/>
            <a:ext cx="11429999" cy="5112568"/>
          </a:xfrm>
        </p:spPr>
        <p:txBody>
          <a:bodyPr>
            <a:normAutofit/>
          </a:bodyPr>
          <a:lstStyle/>
          <a:p>
            <a:pPr marL="896938"/>
            <a:endParaRPr lang="en-US" b="1" i="0" u="none" strike="noStrike" baseline="30000" dirty="0">
              <a:solidFill>
                <a:srgbClr val="000000"/>
              </a:solidFill>
              <a:cs typeface="Segoe UI" panose="020B0502040204020203" pitchFamily="34" charset="0"/>
            </a:endParaRPr>
          </a:p>
          <a:p>
            <a:pPr marL="896938"/>
            <a:endParaRPr lang="en-US" b="1" baseline="30000" dirty="0">
              <a:solidFill>
                <a:srgbClr val="000000"/>
              </a:solidFill>
              <a:cs typeface="Segoe UI" panose="020B0502040204020203" pitchFamily="34" charset="0"/>
            </a:endParaRPr>
          </a:p>
          <a:p>
            <a:pPr marL="896938"/>
            <a:endParaRPr lang="en-US" b="1" i="0" u="none" strike="noStrike" baseline="30000" dirty="0">
              <a:solidFill>
                <a:srgbClr val="000000"/>
              </a:solidFill>
              <a:cs typeface="Segoe UI" panose="020B0502040204020203" pitchFamily="34" charset="0"/>
            </a:endParaRPr>
          </a:p>
          <a:p>
            <a:pPr marL="1354138" indent="-457200">
              <a:buFont typeface="Arial" panose="020B0604020202020204" pitchFamily="34" charset="0"/>
              <a:buChar char="•"/>
            </a:pPr>
            <a:r>
              <a:rPr lang="en-US" sz="4800" baseline="30000" dirty="0">
                <a:solidFill>
                  <a:srgbClr val="000000"/>
                </a:solidFill>
                <a:cs typeface="Segoe UI" panose="020B0502040204020203" pitchFamily="34" charset="0"/>
              </a:rPr>
              <a:t>General Classification rules for DM and IH</a:t>
            </a:r>
          </a:p>
          <a:p>
            <a:pPr marL="1354138" indent="-457200">
              <a:buFont typeface="Arial" panose="020B0604020202020204" pitchFamily="34" charset="0"/>
              <a:buChar char="•"/>
            </a:pPr>
            <a:r>
              <a:rPr lang="en-US" sz="4800" i="0" u="none" strike="noStrike" baseline="30000" dirty="0">
                <a:solidFill>
                  <a:srgbClr val="000000"/>
                </a:solidFill>
                <a:cs typeface="Segoe UI" panose="020B0502040204020203" pitchFamily="34" charset="0"/>
              </a:rPr>
              <a:t>New sections in ACS 0401</a:t>
            </a:r>
          </a:p>
          <a:p>
            <a:pPr marL="1354138" indent="-457200">
              <a:buFont typeface="Arial" panose="020B0604020202020204" pitchFamily="34" charset="0"/>
              <a:buChar char="•"/>
            </a:pPr>
            <a:r>
              <a:rPr lang="en-US" sz="4800" baseline="30000" dirty="0">
                <a:solidFill>
                  <a:srgbClr val="000000"/>
                </a:solidFill>
                <a:cs typeface="Segoe UI" panose="020B0502040204020203" pitchFamily="34" charset="0"/>
              </a:rPr>
              <a:t>DM &amp; IH with chronic kidney disease</a:t>
            </a:r>
          </a:p>
          <a:p>
            <a:pPr marL="1354138" indent="-457200">
              <a:buFont typeface="Arial" panose="020B0604020202020204" pitchFamily="34" charset="0"/>
              <a:buChar char="•"/>
            </a:pPr>
            <a:r>
              <a:rPr lang="en-US" sz="4800" i="0" u="none" strike="noStrike" baseline="30000" dirty="0">
                <a:solidFill>
                  <a:srgbClr val="000000"/>
                </a:solidFill>
                <a:cs typeface="Segoe UI" panose="020B0502040204020203" pitchFamily="34" charset="0"/>
              </a:rPr>
              <a:t>Examples</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281305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B5FD1-12B0-9E65-4BA5-586F6D882D4B}"/>
              </a:ext>
            </a:extLst>
          </p:cNvPr>
          <p:cNvSpPr>
            <a:spLocks noGrp="1"/>
          </p:cNvSpPr>
          <p:nvPr>
            <p:ph type="body" sz="quarter" idx="13"/>
          </p:nvPr>
        </p:nvSpPr>
        <p:spPr/>
        <p:txBody>
          <a:bodyPr/>
          <a:lstStyle/>
          <a:p>
            <a:r>
              <a:rPr lang="en-AU" dirty="0"/>
              <a:t>Example 5</a:t>
            </a:r>
          </a:p>
        </p:txBody>
      </p:sp>
      <p:sp>
        <p:nvSpPr>
          <p:cNvPr id="3" name="Content Placeholder 2">
            <a:extLst>
              <a:ext uri="{FF2B5EF4-FFF2-40B4-BE49-F238E27FC236}">
                <a16:creationId xmlns:a16="http://schemas.microsoft.com/office/drawing/2014/main" id="{466CB46C-B743-E833-D846-F25EFCD7754F}"/>
              </a:ext>
            </a:extLst>
          </p:cNvPr>
          <p:cNvSpPr>
            <a:spLocks noGrp="1"/>
          </p:cNvSpPr>
          <p:nvPr>
            <p:ph sz="quarter" idx="15"/>
          </p:nvPr>
        </p:nvSpPr>
        <p:spPr/>
        <p:txBody>
          <a:bodyPr/>
          <a:lstStyle/>
          <a:p>
            <a:r>
              <a:rPr lang="en-AU" sz="2400" dirty="0"/>
              <a:t>T2DM with peripheral vascular disease with intermittent claudication for treatment of foot ulcer and investigation of PVD.</a:t>
            </a:r>
          </a:p>
          <a:p>
            <a:endParaRPr lang="en-AU" sz="2400" dirty="0"/>
          </a:p>
          <a:p>
            <a:r>
              <a:rPr lang="en-AU" sz="2400" dirty="0"/>
              <a:t>Principal Diagnosis		L97.0		Foot ulcer</a:t>
            </a:r>
          </a:p>
          <a:p>
            <a:r>
              <a:rPr lang="en-AU" sz="2400" dirty="0"/>
              <a:t>Additional Dx			E11.73		Diabetic foot</a:t>
            </a:r>
          </a:p>
          <a:p>
            <a:r>
              <a:rPr lang="en-AU" sz="2400" dirty="0"/>
              <a:t>				E11.51		T2DM with PVD without gangrene</a:t>
            </a:r>
          </a:p>
          <a:p>
            <a:r>
              <a:rPr lang="en-AU" sz="2400" dirty="0"/>
              <a:t>				i70.21		PVD with intermittent claudication</a:t>
            </a:r>
          </a:p>
          <a:p>
            <a:r>
              <a:rPr lang="en-AU" sz="2400" dirty="0"/>
              <a:t>				</a:t>
            </a:r>
            <a:r>
              <a:rPr lang="en-AU" sz="2400" strike="sngStrike" dirty="0">
                <a:solidFill>
                  <a:srgbClr val="FF0000"/>
                </a:solidFill>
              </a:rPr>
              <a:t>i70.23</a:t>
            </a:r>
            <a:r>
              <a:rPr lang="en-AU" sz="2400" dirty="0"/>
              <a:t>		The ulcer is already coded in E11.73</a:t>
            </a:r>
            <a:endParaRPr lang="en-AU" sz="2400" strike="sngStrike" dirty="0"/>
          </a:p>
          <a:p>
            <a:r>
              <a:rPr lang="en-AU" sz="2400" dirty="0"/>
              <a:t>				</a:t>
            </a:r>
            <a:endParaRPr lang="en-AU" sz="2400" dirty="0">
              <a:solidFill>
                <a:srgbClr val="FF0000"/>
              </a:solidFill>
            </a:endParaRPr>
          </a:p>
          <a:p>
            <a:endParaRPr lang="en-AU" dirty="0"/>
          </a:p>
          <a:p>
            <a:endParaRPr lang="en-AU" dirty="0"/>
          </a:p>
        </p:txBody>
      </p:sp>
      <p:sp>
        <p:nvSpPr>
          <p:cNvPr id="4" name="Slide Number Placeholder 3">
            <a:extLst>
              <a:ext uri="{FF2B5EF4-FFF2-40B4-BE49-F238E27FC236}">
                <a16:creationId xmlns:a16="http://schemas.microsoft.com/office/drawing/2014/main" id="{C8A24764-F865-0870-083D-C4015E495A25}"/>
              </a:ext>
            </a:extLst>
          </p:cNvPr>
          <p:cNvSpPr>
            <a:spLocks noGrp="1"/>
          </p:cNvSpPr>
          <p:nvPr>
            <p:ph type="sldNum" sz="quarter" idx="17"/>
          </p:nvPr>
        </p:nvSpPr>
        <p:spPr/>
        <p:txBody>
          <a:bodyPr/>
          <a:lstStyle/>
          <a:p>
            <a:fld id="{256D3EEF-DE4E-429D-8EC4-DDC531AFF587}" type="slidenum">
              <a:rPr lang="en-US" smtClean="0"/>
              <a:pPr/>
              <a:t>40</a:t>
            </a:fld>
            <a:endParaRPr lang="en-US" dirty="0"/>
          </a:p>
        </p:txBody>
      </p:sp>
    </p:spTree>
    <p:extLst>
      <p:ext uri="{BB962C8B-B14F-4D97-AF65-F5344CB8AC3E}">
        <p14:creationId xmlns:p14="http://schemas.microsoft.com/office/powerpoint/2010/main" val="172233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B5FD1-12B0-9E65-4BA5-586F6D882D4B}"/>
              </a:ext>
            </a:extLst>
          </p:cNvPr>
          <p:cNvSpPr>
            <a:spLocks noGrp="1"/>
          </p:cNvSpPr>
          <p:nvPr>
            <p:ph type="body" sz="quarter" idx="13"/>
          </p:nvPr>
        </p:nvSpPr>
        <p:spPr/>
        <p:txBody>
          <a:bodyPr/>
          <a:lstStyle/>
          <a:p>
            <a:r>
              <a:rPr lang="en-AU" dirty="0"/>
              <a:t>Example 6</a:t>
            </a:r>
          </a:p>
        </p:txBody>
      </p:sp>
      <p:sp>
        <p:nvSpPr>
          <p:cNvPr id="3" name="Content Placeholder 2">
            <a:extLst>
              <a:ext uri="{FF2B5EF4-FFF2-40B4-BE49-F238E27FC236}">
                <a16:creationId xmlns:a16="http://schemas.microsoft.com/office/drawing/2014/main" id="{466CB46C-B743-E833-D846-F25EFCD7754F}"/>
              </a:ext>
            </a:extLst>
          </p:cNvPr>
          <p:cNvSpPr>
            <a:spLocks noGrp="1"/>
          </p:cNvSpPr>
          <p:nvPr>
            <p:ph sz="quarter" idx="15"/>
          </p:nvPr>
        </p:nvSpPr>
        <p:spPr/>
        <p:txBody>
          <a:bodyPr/>
          <a:lstStyle/>
          <a:p>
            <a:r>
              <a:rPr lang="en-AU" sz="2400" dirty="0"/>
              <a:t>T2DM with cellulitis of toe for treatment with IV antibiotics.  Also has PVD and is on regular insulin medication</a:t>
            </a:r>
          </a:p>
          <a:p>
            <a:endParaRPr lang="en-AU" sz="2400" dirty="0"/>
          </a:p>
          <a:p>
            <a:r>
              <a:rPr lang="en-AU" sz="2400" dirty="0"/>
              <a:t>Principal Diagnosis		L03.02		Cellulitis of toe</a:t>
            </a:r>
          </a:p>
          <a:p>
            <a:r>
              <a:rPr lang="en-AU" sz="2400" dirty="0"/>
              <a:t>Additional Dx			E11.51		T2DM with PVD without gangrene</a:t>
            </a:r>
          </a:p>
          <a:p>
            <a:r>
              <a:rPr lang="en-AU" sz="2400" dirty="0"/>
              <a:t>				E11.73		T2DM with diabetic foot</a:t>
            </a:r>
          </a:p>
          <a:p>
            <a:r>
              <a:rPr lang="en-AU" sz="2400" dirty="0"/>
              <a:t>				z92.22		Personal history of long term use of insulin</a:t>
            </a:r>
            <a:endParaRPr lang="en-AU" sz="2400" strike="sngStrike" dirty="0"/>
          </a:p>
          <a:p>
            <a:r>
              <a:rPr lang="en-AU" sz="2400" dirty="0"/>
              <a:t>				</a:t>
            </a:r>
            <a:endParaRPr lang="en-AU" sz="2400" dirty="0">
              <a:solidFill>
                <a:srgbClr val="FF0000"/>
              </a:solidFill>
            </a:endParaRPr>
          </a:p>
          <a:p>
            <a:endParaRPr lang="en-AU" dirty="0"/>
          </a:p>
          <a:p>
            <a:endParaRPr lang="en-AU" dirty="0"/>
          </a:p>
        </p:txBody>
      </p:sp>
      <p:sp>
        <p:nvSpPr>
          <p:cNvPr id="4" name="Slide Number Placeholder 3">
            <a:extLst>
              <a:ext uri="{FF2B5EF4-FFF2-40B4-BE49-F238E27FC236}">
                <a16:creationId xmlns:a16="http://schemas.microsoft.com/office/drawing/2014/main" id="{C8A24764-F865-0870-083D-C4015E495A25}"/>
              </a:ext>
            </a:extLst>
          </p:cNvPr>
          <p:cNvSpPr>
            <a:spLocks noGrp="1"/>
          </p:cNvSpPr>
          <p:nvPr>
            <p:ph type="sldNum" sz="quarter" idx="17"/>
          </p:nvPr>
        </p:nvSpPr>
        <p:spPr/>
        <p:txBody>
          <a:bodyPr/>
          <a:lstStyle/>
          <a:p>
            <a:fld id="{256D3EEF-DE4E-429D-8EC4-DDC531AFF587}" type="slidenum">
              <a:rPr lang="en-US" smtClean="0"/>
              <a:pPr/>
              <a:t>41</a:t>
            </a:fld>
            <a:endParaRPr lang="en-US" dirty="0"/>
          </a:p>
        </p:txBody>
      </p:sp>
    </p:spTree>
    <p:extLst>
      <p:ext uri="{BB962C8B-B14F-4D97-AF65-F5344CB8AC3E}">
        <p14:creationId xmlns:p14="http://schemas.microsoft.com/office/powerpoint/2010/main" val="356869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56F23EE-7C06-5920-A941-B6A31449F835}"/>
              </a:ext>
            </a:extLst>
          </p:cNvPr>
          <p:cNvSpPr>
            <a:spLocks noGrp="1"/>
          </p:cNvSpPr>
          <p:nvPr>
            <p:ph type="body" sz="quarter" idx="13"/>
          </p:nvPr>
        </p:nvSpPr>
        <p:spPr/>
        <p:txBody>
          <a:bodyPr/>
          <a:lstStyle/>
          <a:p>
            <a:endParaRPr lang="en-AU"/>
          </a:p>
        </p:txBody>
      </p:sp>
      <p:sp>
        <p:nvSpPr>
          <p:cNvPr id="4" name="Slide Number Placeholder 3">
            <a:extLst>
              <a:ext uri="{FF2B5EF4-FFF2-40B4-BE49-F238E27FC236}">
                <a16:creationId xmlns:a16="http://schemas.microsoft.com/office/drawing/2014/main" id="{249D47A9-0F11-93E9-2B50-CD553D7005C2}"/>
              </a:ext>
            </a:extLst>
          </p:cNvPr>
          <p:cNvSpPr>
            <a:spLocks noGrp="1"/>
          </p:cNvSpPr>
          <p:nvPr>
            <p:ph type="sldNum" sz="quarter" idx="17"/>
          </p:nvPr>
        </p:nvSpPr>
        <p:spPr/>
        <p:txBody>
          <a:bodyPr/>
          <a:lstStyle/>
          <a:p>
            <a:fld id="{256D3EEF-DE4E-429D-8EC4-DDC531AFF587}" type="slidenum">
              <a:rPr lang="en-US" smtClean="0"/>
              <a:pPr/>
              <a:t>42</a:t>
            </a:fld>
            <a:endParaRPr lang="en-US" dirty="0"/>
          </a:p>
        </p:txBody>
      </p:sp>
      <p:pic>
        <p:nvPicPr>
          <p:cNvPr id="6" name="Picture 10" descr="http://2.bp.blogspot.com/-5bdG25WvXuc/TdEQIqEYWcI/AAAAAAAAAhY/hb3xSMMXoUA/s400/bilbysinahat2.jpg">
            <a:extLst>
              <a:ext uri="{FF2B5EF4-FFF2-40B4-BE49-F238E27FC236}">
                <a16:creationId xmlns:a16="http://schemas.microsoft.com/office/drawing/2014/main" id="{6876072B-5981-F4D8-7FE6-2D9FAC250F97}"/>
              </a:ext>
            </a:extLst>
          </p:cNvPr>
          <p:cNvPicPr>
            <a:picLocks noGrp="1" noChangeAspect="1" noChangeArrowheads="1"/>
          </p:cNvPicPr>
          <p:nvPr>
            <p:ph sz="quarter" idx="15"/>
          </p:nvPr>
        </p:nvPicPr>
        <p:blipFill>
          <a:blip r:embed="rId2">
            <a:extLst>
              <a:ext uri="{28A0092B-C50C-407E-A947-70E740481C1C}">
                <a14:useLocalDpi xmlns:a14="http://schemas.microsoft.com/office/drawing/2010/main" val="0"/>
              </a:ext>
            </a:extLst>
          </a:blip>
          <a:srcRect/>
          <a:stretch>
            <a:fillRect/>
          </a:stretch>
        </p:blipFill>
        <p:spPr bwMode="auto">
          <a:xfrm>
            <a:off x="406400" y="1133475"/>
            <a:ext cx="8546214" cy="514909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FFECD0A-3F11-FC37-A6C0-601C7B51530F}"/>
              </a:ext>
            </a:extLst>
          </p:cNvPr>
          <p:cNvSpPr txBox="1"/>
          <p:nvPr/>
        </p:nvSpPr>
        <p:spPr>
          <a:xfrm>
            <a:off x="9165266" y="3429000"/>
            <a:ext cx="1460638" cy="369332"/>
          </a:xfrm>
          <a:prstGeom prst="rect">
            <a:avLst/>
          </a:prstGeom>
          <a:noFill/>
        </p:spPr>
        <p:txBody>
          <a:bodyPr wrap="square" rtlCol="0">
            <a:spAutoFit/>
          </a:bodyPr>
          <a:lstStyle/>
          <a:p>
            <a:r>
              <a:rPr lang="en-AU" dirty="0"/>
              <a:t>Bilby</a:t>
            </a:r>
          </a:p>
        </p:txBody>
      </p:sp>
    </p:spTree>
    <p:extLst>
      <p:ext uri="{BB962C8B-B14F-4D97-AF65-F5344CB8AC3E}">
        <p14:creationId xmlns:p14="http://schemas.microsoft.com/office/powerpoint/2010/main" val="3113821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793511" y="1087352"/>
            <a:ext cx="6984776" cy="3293209"/>
          </a:xfrm>
          <a:prstGeom prst="rect">
            <a:avLst/>
          </a:prstGeom>
          <a:noFill/>
        </p:spPr>
        <p:txBody>
          <a:bodyPr wrap="square" rtlCol="0">
            <a:spAutoFit/>
          </a:bodyPr>
          <a:lstStyle/>
          <a:p>
            <a:pPr algn="ctr"/>
            <a:r>
              <a:rPr lang="en-AU" sz="3200" dirty="0">
                <a:solidFill>
                  <a:prstClr val="white"/>
                </a:solidFill>
                <a:latin typeface="Georgia" pitchFamily="18" charset="0"/>
              </a:rPr>
              <a:t>Diabetes Mellitus and Intermediate Hyperglycaemia</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43</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pic>
        <p:nvPicPr>
          <p:cNvPr id="5" name="Picture 4">
            <a:extLst>
              <a:ext uri="{FF2B5EF4-FFF2-40B4-BE49-F238E27FC236}">
                <a16:creationId xmlns:a16="http://schemas.microsoft.com/office/drawing/2014/main" id="{E869F950-58D7-4F47-B973-551326046F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649" y="5147215"/>
            <a:ext cx="3304373" cy="1425121"/>
          </a:xfrm>
          <a:prstGeom prst="rect">
            <a:avLst/>
          </a:prstGeom>
        </p:spPr>
      </p:pic>
    </p:spTree>
    <p:extLst>
      <p:ext uri="{BB962C8B-B14F-4D97-AF65-F5344CB8AC3E}">
        <p14:creationId xmlns:p14="http://schemas.microsoft.com/office/powerpoint/2010/main" val="3573877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a:xfrm>
            <a:off x="406400" y="380999"/>
            <a:ext cx="11430000" cy="1134533"/>
          </a:xfrm>
        </p:spPr>
        <p:txBody>
          <a:bodyPr/>
          <a:lstStyle/>
          <a:p>
            <a:pPr algn="ctr"/>
            <a:r>
              <a:rPr lang="en-AU" dirty="0"/>
              <a:t>General Classification Rules for Diabetes and Intermediate hyperglycaemia</a:t>
            </a:r>
          </a:p>
        </p:txBody>
      </p:sp>
      <p:sp>
        <p:nvSpPr>
          <p:cNvPr id="4" name="Content Placeholder 3"/>
          <p:cNvSpPr>
            <a:spLocks noGrp="1"/>
          </p:cNvSpPr>
          <p:nvPr>
            <p:ph sz="quarter" idx="15"/>
          </p:nvPr>
        </p:nvSpPr>
        <p:spPr>
          <a:xfrm>
            <a:off x="1088136" y="2449236"/>
            <a:ext cx="11429999" cy="4543979"/>
          </a:xfrm>
        </p:spPr>
        <p:txBody>
          <a:bodyPr>
            <a:normAutofit/>
          </a:bodyPr>
          <a:lstStyle/>
          <a:p>
            <a:pPr marL="896938"/>
            <a:r>
              <a:rPr lang="en-US" sz="4800" b="1" baseline="30000" dirty="0">
                <a:solidFill>
                  <a:srgbClr val="000000"/>
                </a:solidFill>
                <a:cs typeface="Segoe UI" panose="020B0502040204020203" pitchFamily="34" charset="0"/>
              </a:rPr>
              <a:t>See the following 6 rules</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985424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000D1D15-1676-4937-ADC6-4C660C3E7B4C}"/>
              </a:ext>
            </a:extLst>
          </p:cNvPr>
          <p:cNvSpPr>
            <a:spLocks noGrp="1"/>
          </p:cNvSpPr>
          <p:nvPr>
            <p:ph type="body" sz="quarter" idx="13"/>
          </p:nvPr>
        </p:nvSpPr>
        <p:spPr/>
        <p:txBody>
          <a:bodyPr/>
          <a:lstStyle/>
          <a:p>
            <a:r>
              <a:rPr lang="en-AU" dirty="0"/>
              <a:t>Rule 1</a:t>
            </a:r>
          </a:p>
        </p:txBody>
      </p:sp>
      <p:sp>
        <p:nvSpPr>
          <p:cNvPr id="4" name="Content Placeholder 3"/>
          <p:cNvSpPr>
            <a:spLocks noGrp="1"/>
          </p:cNvSpPr>
          <p:nvPr>
            <p:ph sz="quarter" idx="15"/>
          </p:nvPr>
        </p:nvSpPr>
        <p:spPr/>
        <p:txBody>
          <a:bodyPr>
            <a:normAutofit/>
          </a:bodyPr>
          <a:lstStyle/>
          <a:p>
            <a:endParaRPr lang="en-AU" dirty="0"/>
          </a:p>
          <a:p>
            <a:pPr marL="538163" marR="120"/>
            <a:r>
              <a:rPr lang="en-US" sz="4000" b="1" i="0" u="none" strike="noStrike" baseline="30000" dirty="0">
                <a:solidFill>
                  <a:srgbClr val="020202"/>
                </a:solidFill>
              </a:rPr>
              <a:t>Rule 1</a:t>
            </a:r>
            <a:r>
              <a:rPr lang="en-US" sz="4000" b="1" i="0" u="none" strike="noStrike" baseline="30000" dirty="0">
                <a:solidFill>
                  <a:srgbClr val="000000"/>
                </a:solidFill>
              </a:rPr>
              <a:t>. </a:t>
            </a:r>
            <a:r>
              <a:rPr lang="en-US" sz="4000" b="0" i="0" u="none" strike="noStrike" baseline="0" dirty="0">
                <a:solidFill>
                  <a:srgbClr val="000000"/>
                </a:solidFill>
              </a:rPr>
              <a:t>	</a:t>
            </a:r>
            <a:r>
              <a:rPr lang="en-US" sz="4000" b="1" i="0" u="none" strike="noStrike" baseline="30000" dirty="0">
                <a:solidFill>
                  <a:srgbClr val="000000"/>
                </a:solidFill>
              </a:rPr>
              <a:t>DM and IH should always be coded when documented</a:t>
            </a:r>
          </a:p>
          <a:p>
            <a:pPr marL="538163" marR="120"/>
            <a:endParaRPr lang="en-US" sz="3200" b="1" baseline="30000" dirty="0">
              <a:solidFill>
                <a:srgbClr val="000000"/>
              </a:solidFill>
              <a:effectLst/>
              <a:latin typeface="Calibri" panose="020F0502020204030204" pitchFamily="34" charset="0"/>
              <a:ea typeface="Times New Roman" panose="02020603050405020304" pitchFamily="18" charset="0"/>
            </a:endParaRPr>
          </a:p>
          <a:p>
            <a:pPr marL="538163" marR="120"/>
            <a:r>
              <a:rPr lang="en-AU" sz="2400" u="sng" dirty="0">
                <a:effectLst/>
                <a:latin typeface="Calibri" panose="020F0502020204030204" pitchFamily="34" charset="0"/>
                <a:ea typeface="Times New Roman" panose="02020603050405020304" pitchFamily="18" charset="0"/>
              </a:rPr>
              <a:t>Rule 1</a:t>
            </a:r>
            <a:r>
              <a:rPr lang="en-AU" sz="2400" dirty="0">
                <a:effectLst/>
                <a:latin typeface="Calibri" panose="020F0502020204030204" pitchFamily="34" charset="0"/>
                <a:ea typeface="Times New Roman" panose="02020603050405020304" pitchFamily="18" charset="0"/>
              </a:rPr>
              <a:t> </a:t>
            </a:r>
          </a:p>
          <a:p>
            <a:pPr marL="1162050" indent="-623888"/>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rPr>
              <a:t> you see DM anywhere in the Medical Record for the admission you are coding</a:t>
            </a:r>
          </a:p>
          <a:p>
            <a:pPr marL="1162050" indent="-358775"/>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rPr>
              <a:t> you must code the DM.</a:t>
            </a: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223250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Rule 2</a:t>
            </a:r>
          </a:p>
        </p:txBody>
      </p:sp>
      <p:sp>
        <p:nvSpPr>
          <p:cNvPr id="4" name="Content Placeholder 3"/>
          <p:cNvSpPr>
            <a:spLocks noGrp="1"/>
          </p:cNvSpPr>
          <p:nvPr>
            <p:ph sz="quarter" idx="15"/>
          </p:nvPr>
        </p:nvSpPr>
        <p:spPr/>
        <p:txBody>
          <a:bodyPr>
            <a:normAutofit/>
          </a:bodyPr>
          <a:lstStyle/>
          <a:p>
            <a:pPr marL="179388" marR="120" defTabSz="882650"/>
            <a:r>
              <a:rPr lang="en-US" b="1" i="0" u="none" strike="noStrike" baseline="30000" dirty="0">
                <a:solidFill>
                  <a:srgbClr val="020202"/>
                </a:solidFill>
              </a:rPr>
              <a:t>Rule 2</a:t>
            </a:r>
            <a:r>
              <a:rPr lang="en-US" b="1" i="0" u="none" strike="noStrike" baseline="30000" dirty="0">
                <a:solidFill>
                  <a:srgbClr val="000000"/>
                </a:solidFill>
              </a:rPr>
              <a:t>. </a:t>
            </a:r>
            <a:r>
              <a:rPr lang="en-US" dirty="0">
                <a:solidFill>
                  <a:srgbClr val="000000"/>
                </a:solidFill>
              </a:rPr>
              <a:t> </a:t>
            </a:r>
            <a:r>
              <a:rPr lang="en-US" b="0" i="0" u="none" strike="noStrike" baseline="30000" dirty="0">
                <a:solidFill>
                  <a:srgbClr val="000000"/>
                </a:solidFill>
              </a:rPr>
              <a:t>The terms 'diabetic', 'due to' or 'secondary to' infer a </a:t>
            </a:r>
            <a:r>
              <a:rPr lang="en-US" b="1" i="0" u="none" strike="noStrike" baseline="30000" dirty="0">
                <a:solidFill>
                  <a:srgbClr val="000000"/>
                </a:solidFill>
              </a:rPr>
              <a:t>causal</a:t>
            </a:r>
            <a:r>
              <a:rPr lang="en-US" b="0" i="0" u="none" strike="noStrike" baseline="30000" dirty="0">
                <a:solidFill>
                  <a:srgbClr val="000000"/>
                </a:solidFill>
              </a:rPr>
              <a:t> relationship between the DM and other conditions. Where such terms are used check the Alphabetic Index for appropriate codes indexed directly under </a:t>
            </a:r>
            <a:r>
              <a:rPr lang="en-US" b="0" i="1" u="none" strike="noStrike" baseline="30000" dirty="0">
                <a:solidFill>
                  <a:srgbClr val="000000"/>
                </a:solidFill>
              </a:rPr>
              <a:t>Diabetes, diabetic</a:t>
            </a:r>
            <a:r>
              <a:rPr lang="en-US" b="0" i="0" u="none" strike="noStrike" baseline="30000" dirty="0">
                <a:solidFill>
                  <a:srgbClr val="000000"/>
                </a:solidFill>
              </a:rPr>
              <a:t> or appropriate codes indexed under the lead term for the condition with a </a:t>
            </a:r>
            <a:r>
              <a:rPr lang="en-US" b="0" i="0" u="none" strike="noStrike" baseline="30000" dirty="0" err="1">
                <a:solidFill>
                  <a:srgbClr val="000000"/>
                </a:solidFill>
              </a:rPr>
              <a:t>subterm</a:t>
            </a:r>
            <a:r>
              <a:rPr lang="en-US" b="0" i="0" u="none" strike="noStrike" baseline="30000" dirty="0">
                <a:solidFill>
                  <a:srgbClr val="000000"/>
                </a:solidFill>
              </a:rPr>
              <a:t> </a:t>
            </a:r>
            <a:r>
              <a:rPr lang="en-US" b="0" i="1" u="none" strike="noStrike" baseline="30000" dirty="0">
                <a:solidFill>
                  <a:srgbClr val="000000"/>
                </a:solidFill>
              </a:rPr>
              <a:t>diabetic</a:t>
            </a:r>
            <a:r>
              <a:rPr lang="en-US" b="0" i="0" u="none" strike="noStrike" baseline="30000" dirty="0">
                <a:solidFill>
                  <a:srgbClr val="000000"/>
                </a:solidFill>
              </a:rPr>
              <a:t> (see example 1).  </a:t>
            </a:r>
            <a:r>
              <a:rPr lang="en-US" b="0" i="0" u="none" strike="noStrike" baseline="30000" dirty="0">
                <a:solidFill>
                  <a:srgbClr val="17365D"/>
                </a:solidFill>
              </a:rPr>
              <a:t>CR</a:t>
            </a:r>
            <a:endParaRPr lang="en-US" b="0" i="0" u="none" strike="noStrike" baseline="0" dirty="0">
              <a:solidFill>
                <a:srgbClr val="000000"/>
              </a:solidFill>
            </a:endParaRPr>
          </a:p>
          <a:p>
            <a:pPr marL="179388" marR="120" defTabSz="882650"/>
            <a:r>
              <a:rPr lang="en-US" b="0" i="0" u="none" strike="noStrike" baseline="30000" dirty="0">
                <a:solidFill>
                  <a:srgbClr val="000000"/>
                </a:solidFill>
              </a:rPr>
              <a:t>If there is not an appropriate direct 'diabetic' entry in the Alphabetic Index for the 'diabetic' term, then follow </a:t>
            </a:r>
            <a:r>
              <a:rPr lang="en-US" b="0" i="1" u="none" strike="noStrike" baseline="30000" dirty="0">
                <a:solidFill>
                  <a:srgbClr val="020202"/>
                </a:solidFill>
              </a:rPr>
              <a:t>Rule 3</a:t>
            </a:r>
            <a:r>
              <a:rPr lang="en-US" b="0" i="0" u="none" strike="noStrike" baseline="30000" dirty="0">
                <a:solidFill>
                  <a:srgbClr val="000000"/>
                </a:solidFill>
              </a:rPr>
              <a:t> and </a:t>
            </a:r>
            <a:r>
              <a:rPr lang="en-US" b="0" i="1" u="none" strike="noStrike" baseline="30000" dirty="0">
                <a:solidFill>
                  <a:srgbClr val="020202"/>
                </a:solidFill>
              </a:rPr>
              <a:t>Rule 4a</a:t>
            </a:r>
            <a:r>
              <a:rPr lang="en-US" b="0" i="1" u="none" strike="noStrike" baseline="30000" dirty="0">
                <a:solidFill>
                  <a:srgbClr val="000000"/>
                </a:solidFill>
              </a:rPr>
              <a:t> </a:t>
            </a:r>
            <a:r>
              <a:rPr lang="en-US" b="0" i="0" u="none" strike="noStrike" baseline="30000" dirty="0">
                <a:solidFill>
                  <a:srgbClr val="000000"/>
                </a:solidFill>
              </a:rPr>
              <a:t>to assign a DM code.</a:t>
            </a:r>
          </a:p>
          <a:p>
            <a:pPr marL="179388" marR="120" defTabSz="882650"/>
            <a:r>
              <a:rPr lang="en-US" b="0" i="0" u="none" strike="noStrike" baseline="30000" dirty="0">
                <a:solidFill>
                  <a:srgbClr val="000000"/>
                </a:solidFill>
              </a:rPr>
              <a:t>An additional code for the 'other condition' may be assigned following </a:t>
            </a:r>
            <a:r>
              <a:rPr lang="en-US" b="0" i="1" u="none" strike="noStrike" baseline="30000" dirty="0">
                <a:solidFill>
                  <a:srgbClr val="020202"/>
                </a:solidFill>
              </a:rPr>
              <a:t>Rule 4b</a:t>
            </a:r>
            <a:r>
              <a:rPr lang="en-US" b="0" i="0" u="none" strike="noStrike" baseline="30000" dirty="0">
                <a:solidFill>
                  <a:srgbClr val="000000"/>
                </a:solidFill>
              </a:rPr>
              <a:t> and </a:t>
            </a:r>
            <a:r>
              <a:rPr lang="en-US" b="0" i="1" u="none" strike="noStrike" baseline="30000" dirty="0">
                <a:solidFill>
                  <a:srgbClr val="020202"/>
                </a:solidFill>
              </a:rPr>
              <a:t>Rule 6</a:t>
            </a:r>
            <a:r>
              <a:rPr lang="en-US" b="0" i="0" u="none" strike="noStrike" baseline="30000" dirty="0">
                <a:solidFill>
                  <a:srgbClr val="000000"/>
                </a:solidFill>
              </a:rPr>
              <a:t>.</a:t>
            </a:r>
          </a:p>
          <a:p>
            <a:pPr marR="120" defTabSz="882650"/>
            <a:endParaRPr lang="en-US" sz="1800" baseline="30000" dirty="0">
              <a:solidFill>
                <a:srgbClr val="000000"/>
              </a:solidFill>
              <a:effectLst/>
              <a:latin typeface="Calibri" panose="020F0502020204030204" pitchFamily="34" charset="0"/>
              <a:ea typeface="Times New Roman" panose="02020603050405020304" pitchFamily="18" charset="0"/>
            </a:endParaRPr>
          </a:p>
          <a:p>
            <a:pPr marL="444500" marR="120" defTabSz="882650"/>
            <a:r>
              <a:rPr lang="en-AU" sz="1800" u="sng" dirty="0">
                <a:effectLst/>
                <a:latin typeface="Calibri" panose="020F0502020204030204" pitchFamily="34" charset="0"/>
                <a:ea typeface="Times New Roman" panose="02020603050405020304" pitchFamily="18" charset="0"/>
              </a:rPr>
              <a:t>Rule 2</a:t>
            </a:r>
            <a:endParaRPr lang="en-AU" sz="1800" dirty="0">
              <a:effectLst/>
              <a:latin typeface="Calibri" panose="020F0502020204030204" pitchFamily="34" charset="0"/>
              <a:ea typeface="Times New Roman" panose="02020603050405020304" pitchFamily="18" charset="0"/>
            </a:endParaRPr>
          </a:p>
          <a:p>
            <a:pPr marL="457200" defTabSz="882650"/>
            <a:r>
              <a:rPr lang="en-AU" sz="18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1800" dirty="0">
                <a:effectLst/>
                <a:latin typeface="Calibri" panose="020F0502020204030204" pitchFamily="34" charset="0"/>
                <a:ea typeface="Times New Roman" panose="02020603050405020304" pitchFamily="18" charset="0"/>
              </a:rPr>
              <a:t> you code DM and the patient has conditions that are described as “</a:t>
            </a:r>
            <a:r>
              <a:rPr lang="en-AU" sz="1800" b="1" dirty="0">
                <a:effectLst/>
                <a:latin typeface="Calibri" panose="020F0502020204030204" pitchFamily="34" charset="0"/>
                <a:ea typeface="Times New Roman" panose="02020603050405020304" pitchFamily="18" charset="0"/>
              </a:rPr>
              <a:t>diabetic</a:t>
            </a:r>
            <a:r>
              <a:rPr lang="en-AU" sz="1800" dirty="0">
                <a:effectLst/>
                <a:latin typeface="Calibri" panose="020F0502020204030204" pitchFamily="34" charset="0"/>
                <a:ea typeface="Times New Roman" panose="02020603050405020304" pitchFamily="18" charset="0"/>
              </a:rPr>
              <a:t>” meaning “due to” or “secondary to” diabetes</a:t>
            </a:r>
          </a:p>
          <a:p>
            <a:pPr marL="803275" defTabSz="882650"/>
            <a:r>
              <a:rPr lang="en-AU" sz="18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1800" dirty="0">
                <a:effectLst/>
                <a:latin typeface="Calibri" panose="020F0502020204030204" pitchFamily="34" charset="0"/>
                <a:ea typeface="Times New Roman" panose="02020603050405020304" pitchFamily="18" charset="0"/>
              </a:rPr>
              <a:t> these conditions must be coded using the Lead Term </a:t>
            </a:r>
            <a:r>
              <a:rPr lang="en-AU" sz="1800" b="1" dirty="0">
                <a:effectLst/>
                <a:latin typeface="Calibri" panose="020F0502020204030204" pitchFamily="34" charset="0"/>
                <a:ea typeface="Times New Roman" panose="02020603050405020304" pitchFamily="18" charset="0"/>
              </a:rPr>
              <a:t>Diabetes, diabetic, </a:t>
            </a:r>
            <a:r>
              <a:rPr lang="en-AU" sz="1800" dirty="0">
                <a:effectLst/>
                <a:latin typeface="Calibri" panose="020F0502020204030204" pitchFamily="34" charset="0"/>
                <a:ea typeface="Times New Roman" panose="02020603050405020304" pitchFamily="18" charset="0"/>
              </a:rPr>
              <a:t>followed by the condition.</a:t>
            </a:r>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503318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 calcmode="lin" valueType="num">
                                      <p:cBhvr additive="base">
                                        <p:cTn id="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anim calcmode="lin" valueType="num">
                                      <p:cBhvr additive="base">
                                        <p:cTn id="1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anim calcmode="lin" valueType="num">
                                      <p:cBhvr additive="base">
                                        <p:cTn id="1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Example for Rule 2</a:t>
            </a:r>
          </a:p>
        </p:txBody>
      </p:sp>
      <p:sp>
        <p:nvSpPr>
          <p:cNvPr id="4" name="Content Placeholder 3"/>
          <p:cNvSpPr>
            <a:spLocks noGrp="1"/>
          </p:cNvSpPr>
          <p:nvPr>
            <p:ph sz="quarter" idx="15"/>
          </p:nvPr>
        </p:nvSpPr>
        <p:spPr/>
        <p:txBody>
          <a:bodyPr>
            <a:normAutofit/>
          </a:bodyPr>
          <a:lstStyle/>
          <a:p>
            <a:pPr marL="358775"/>
            <a:r>
              <a:rPr lang="en-AU" sz="2800" b="1" i="0" u="none" strike="noStrike" baseline="30000" dirty="0">
                <a:solidFill>
                  <a:srgbClr val="000000"/>
                </a:solidFill>
              </a:rPr>
              <a:t>EXAMPLE 1: </a:t>
            </a:r>
            <a:endParaRPr lang="en-AU" sz="2800" b="1" i="0" u="none" strike="noStrike" baseline="0" dirty="0">
              <a:solidFill>
                <a:srgbClr val="000000"/>
              </a:solidFill>
            </a:endParaRPr>
          </a:p>
          <a:p>
            <a:pPr marL="358775" marR="1130"/>
            <a:r>
              <a:rPr lang="en-US" sz="2800" b="0" i="0" u="none" strike="noStrike" baseline="30000" dirty="0">
                <a:solidFill>
                  <a:srgbClr val="000000"/>
                </a:solidFill>
              </a:rPr>
              <a:t>Patient admitted for treatment of pneumonia. The patient also has Type 2 diabetes with early onset diabetic neuropathy.</a:t>
            </a:r>
          </a:p>
          <a:p>
            <a:pPr marL="358775"/>
            <a:r>
              <a:rPr lang="en-AU" sz="2800" b="0" i="0" u="none" strike="noStrike" baseline="30000" dirty="0">
                <a:solidFill>
                  <a:srgbClr val="000000"/>
                </a:solidFill>
              </a:rPr>
              <a:t>Principal diagnosis:</a:t>
            </a:r>
            <a:r>
              <a:rPr lang="en-AU" sz="2800" b="0" i="0" u="none" strike="noStrike" baseline="0" dirty="0">
                <a:solidFill>
                  <a:srgbClr val="000000"/>
                </a:solidFill>
              </a:rPr>
              <a:t>	</a:t>
            </a:r>
            <a:r>
              <a:rPr lang="en-AU" sz="2800" b="0" i="0" u="none" strike="noStrike" baseline="30000" dirty="0">
                <a:solidFill>
                  <a:srgbClr val="020202"/>
                </a:solidFill>
              </a:rPr>
              <a:t>J18.9</a:t>
            </a:r>
            <a:r>
              <a:rPr lang="en-AU" sz="2800" b="0" i="0" u="none" strike="noStrike" baseline="0" dirty="0">
                <a:solidFill>
                  <a:srgbClr val="000000"/>
                </a:solidFill>
              </a:rPr>
              <a:t>	</a:t>
            </a:r>
            <a:r>
              <a:rPr lang="en-AU" sz="2800" b="0" i="1" u="none" strike="noStrike" baseline="30000" dirty="0">
                <a:solidFill>
                  <a:srgbClr val="000000"/>
                </a:solidFill>
              </a:rPr>
              <a:t>Pneumonia, unspecified</a:t>
            </a:r>
            <a:r>
              <a:rPr lang="en-AU" sz="2800" b="0" i="0" u="none" strike="noStrike" baseline="0" dirty="0">
                <a:solidFill>
                  <a:srgbClr val="000000"/>
                </a:solidFill>
              </a:rPr>
              <a:t>	</a:t>
            </a:r>
          </a:p>
          <a:p>
            <a:pPr marL="358775"/>
            <a:r>
              <a:rPr lang="en-AU" sz="2800" b="0" i="0" u="none" strike="noStrike" baseline="30000" dirty="0">
                <a:solidFill>
                  <a:srgbClr val="000000"/>
                </a:solidFill>
              </a:rPr>
              <a:t>Additional diagnosis:</a:t>
            </a:r>
            <a:r>
              <a:rPr lang="en-AU" sz="2800" b="0" i="0" u="none" strike="noStrike" baseline="0" dirty="0">
                <a:solidFill>
                  <a:srgbClr val="000000"/>
                </a:solidFill>
              </a:rPr>
              <a:t>	</a:t>
            </a:r>
            <a:r>
              <a:rPr lang="en-AU" sz="2800" b="0" i="0" u="none" strike="noStrike" baseline="30000" dirty="0">
                <a:solidFill>
                  <a:srgbClr val="020202"/>
                </a:solidFill>
              </a:rPr>
              <a:t>E11.42</a:t>
            </a:r>
            <a:r>
              <a:rPr lang="en-AU" sz="2800" b="0" i="0" u="none" strike="noStrike" baseline="0" dirty="0">
                <a:solidFill>
                  <a:srgbClr val="000000"/>
                </a:solidFill>
              </a:rPr>
              <a:t>	</a:t>
            </a:r>
            <a:r>
              <a:rPr lang="en-AU" sz="2800" b="0" i="1" u="none" strike="noStrike" baseline="30000" dirty="0">
                <a:solidFill>
                  <a:srgbClr val="000000"/>
                </a:solidFill>
              </a:rPr>
              <a:t>Type 2 diabetes mellitus with diabetic polyneuropathy</a:t>
            </a:r>
          </a:p>
          <a:p>
            <a:pPr marL="358775"/>
            <a:r>
              <a:rPr lang="en-AU" sz="2800" b="0" i="0" u="none" strike="noStrike" baseline="0" dirty="0">
                <a:solidFill>
                  <a:srgbClr val="000000"/>
                </a:solidFill>
              </a:rPr>
              <a:t>			</a:t>
            </a:r>
            <a:r>
              <a:rPr lang="en-AU" sz="2800" b="0" i="0" u="none" strike="noStrike" baseline="30000" dirty="0">
                <a:solidFill>
                  <a:srgbClr val="020202"/>
                </a:solidFill>
              </a:rPr>
              <a:t> </a:t>
            </a:r>
            <a:r>
              <a:rPr lang="en-AU" sz="2800" b="0" i="0" u="none" strike="sngStrike" baseline="30000" dirty="0">
                <a:solidFill>
                  <a:srgbClr val="FF0000"/>
                </a:solidFill>
              </a:rPr>
              <a:t>G62.9</a:t>
            </a:r>
            <a:r>
              <a:rPr lang="en-AU" sz="2800" b="0" i="0" u="none" strike="noStrike" baseline="0" dirty="0">
                <a:solidFill>
                  <a:srgbClr val="000000"/>
                </a:solidFill>
              </a:rPr>
              <a:t>	</a:t>
            </a:r>
            <a:r>
              <a:rPr lang="en-AU" sz="2800" b="0" i="1" u="none" strike="noStrike" baseline="30000" dirty="0">
                <a:solidFill>
                  <a:srgbClr val="000000"/>
                </a:solidFill>
              </a:rPr>
              <a:t>Polyneuropathy</a:t>
            </a:r>
            <a:endParaRPr lang="en-US" sz="2800" b="0" i="0" u="none" strike="noStrike" baseline="30000" dirty="0">
              <a:solidFill>
                <a:srgbClr val="000000"/>
              </a:solidFill>
            </a:endParaRPr>
          </a:p>
          <a:p>
            <a:pPr marL="358775" marR="1130"/>
            <a:r>
              <a:rPr lang="en-US" sz="2800" b="0" i="0" u="none" strike="noStrike" baseline="30000" dirty="0">
                <a:solidFill>
                  <a:srgbClr val="000000"/>
                </a:solidFill>
              </a:rPr>
              <a:t>In this example, the pneumonia is assigned as the principal diagnosis as it meets </a:t>
            </a:r>
            <a:r>
              <a:rPr lang="en-US" sz="2800" b="0" i="0" u="none" strike="noStrike" baseline="30000" dirty="0">
                <a:solidFill>
                  <a:srgbClr val="020202"/>
                </a:solidFill>
              </a:rPr>
              <a:t>ACS 0001</a:t>
            </a:r>
            <a:r>
              <a:rPr lang="en-US" sz="2800" b="0" i="0" u="none" strike="noStrike" baseline="30000" dirty="0">
                <a:solidFill>
                  <a:srgbClr val="000000"/>
                </a:solidFill>
              </a:rPr>
              <a:t> </a:t>
            </a:r>
            <a:r>
              <a:rPr lang="en-US" sz="2800" b="0" i="1" u="none" strike="noStrike" baseline="30000" dirty="0">
                <a:solidFill>
                  <a:srgbClr val="000000"/>
                </a:solidFill>
              </a:rPr>
              <a:t>Principal diagnosis</a:t>
            </a:r>
            <a:r>
              <a:rPr lang="en-US" sz="2800" b="0" i="0" u="none" strike="noStrike" baseline="30000" dirty="0">
                <a:solidFill>
                  <a:srgbClr val="000000"/>
                </a:solidFill>
              </a:rPr>
              <a:t>. The DM is also coded (</a:t>
            </a:r>
            <a:r>
              <a:rPr lang="en-US" sz="2800" b="0" i="1" u="none" strike="noStrike" baseline="30000" dirty="0">
                <a:solidFill>
                  <a:srgbClr val="020202"/>
                </a:solidFill>
              </a:rPr>
              <a:t>Rule 1</a:t>
            </a:r>
            <a:r>
              <a:rPr lang="en-US" sz="2800" b="0" i="0" u="none" strike="noStrike" baseline="30000" dirty="0">
                <a:solidFill>
                  <a:srgbClr val="000000"/>
                </a:solidFill>
              </a:rPr>
              <a:t>); the neuropathy is documented as early onset “diabetic”, therefore </a:t>
            </a:r>
            <a:r>
              <a:rPr lang="en-US" sz="2800" b="0" i="0" u="none" strike="noStrike" baseline="30000" dirty="0">
                <a:solidFill>
                  <a:srgbClr val="020202"/>
                </a:solidFill>
              </a:rPr>
              <a:t>E11.42</a:t>
            </a:r>
            <a:r>
              <a:rPr lang="en-US" sz="2800" b="0" i="0" u="none" strike="noStrike" baseline="30000" dirty="0">
                <a:solidFill>
                  <a:srgbClr val="000000"/>
                </a:solidFill>
              </a:rPr>
              <a:t> is assigned using the pathway:</a:t>
            </a:r>
          </a:p>
          <a:p>
            <a:pPr marL="3230563" marR="1130"/>
            <a:r>
              <a:rPr lang="en-US" sz="2400" b="1" dirty="0">
                <a:solidFill>
                  <a:srgbClr val="000000"/>
                </a:solidFill>
              </a:rPr>
              <a:t>Diabetes, diabetic</a:t>
            </a:r>
          </a:p>
          <a:p>
            <a:pPr marL="3230563" marR="1130"/>
            <a:r>
              <a:rPr lang="en-US" sz="2400" dirty="0">
                <a:solidFill>
                  <a:srgbClr val="000000"/>
                </a:solidFill>
              </a:rPr>
              <a:t>- Neuropathy</a:t>
            </a:r>
          </a:p>
          <a:p>
            <a:pPr marL="3230563" marR="1130"/>
            <a:r>
              <a:rPr lang="en-US" sz="2400" dirty="0">
                <a:solidFill>
                  <a:srgbClr val="000000"/>
                </a:solidFill>
              </a:rPr>
              <a:t>- - Early onset</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103268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Rule 3</a:t>
            </a:r>
          </a:p>
        </p:txBody>
      </p:sp>
      <p:sp>
        <p:nvSpPr>
          <p:cNvPr id="4" name="Content Placeholder 3"/>
          <p:cNvSpPr>
            <a:spLocks noGrp="1"/>
          </p:cNvSpPr>
          <p:nvPr>
            <p:ph sz="quarter" idx="15"/>
          </p:nvPr>
        </p:nvSpPr>
        <p:spPr/>
        <p:txBody>
          <a:bodyPr>
            <a:normAutofit/>
          </a:bodyPr>
          <a:lstStyle/>
          <a:p>
            <a:pPr marL="265113"/>
            <a:r>
              <a:rPr lang="en-US" sz="3200" b="1" i="0" u="none" strike="noStrike" baseline="30000" dirty="0">
                <a:solidFill>
                  <a:srgbClr val="020202"/>
                </a:solidFill>
              </a:rPr>
              <a:t>Rule 3</a:t>
            </a:r>
            <a:r>
              <a:rPr lang="en-US" sz="3200" b="1" i="0" u="none" strike="noStrike" baseline="30000" dirty="0">
                <a:solidFill>
                  <a:srgbClr val="000000"/>
                </a:solidFill>
              </a:rPr>
              <a:t>. </a:t>
            </a:r>
            <a:r>
              <a:rPr lang="en-US" sz="3200" dirty="0">
                <a:solidFill>
                  <a:srgbClr val="000000"/>
                </a:solidFill>
              </a:rPr>
              <a:t> </a:t>
            </a:r>
            <a:r>
              <a:rPr lang="en-US" sz="3200" b="0" i="0" u="none" strike="noStrike" baseline="30000" dirty="0">
                <a:solidFill>
                  <a:srgbClr val="000000"/>
                </a:solidFill>
              </a:rPr>
              <a:t>The classification includes conditions (often termed </a:t>
            </a:r>
            <a:r>
              <a:rPr lang="en-US" sz="3200" b="1" i="0" u="none" strike="noStrike" baseline="30000" dirty="0">
                <a:solidFill>
                  <a:srgbClr val="000000"/>
                </a:solidFill>
              </a:rPr>
              <a:t>'complications'</a:t>
            </a:r>
            <a:r>
              <a:rPr lang="en-US" sz="3200" b="0" i="0" u="none" strike="noStrike" baseline="30000" dirty="0">
                <a:solidFill>
                  <a:srgbClr val="000000"/>
                </a:solidFill>
              </a:rPr>
              <a:t>) which occur commonly </a:t>
            </a:r>
            <a:r>
              <a:rPr lang="en-US" sz="3200" b="1" i="0" u="none" strike="noStrike" baseline="30000" dirty="0">
                <a:solidFill>
                  <a:srgbClr val="000000"/>
                </a:solidFill>
              </a:rPr>
              <a:t>with</a:t>
            </a:r>
            <a:r>
              <a:rPr lang="en-US" sz="3200" b="0" i="0" u="none" strike="noStrike" baseline="30000" dirty="0">
                <a:solidFill>
                  <a:srgbClr val="000000"/>
                </a:solidFill>
              </a:rPr>
              <a:t> DM or IH. These conditions may or may not have been a direct consequence of the metabolic disturbance and are indexed under </a:t>
            </a:r>
            <a:r>
              <a:rPr lang="en-US" sz="3200" b="0" i="1" u="none" strike="noStrike" baseline="30000" dirty="0">
                <a:solidFill>
                  <a:srgbClr val="000000"/>
                </a:solidFill>
              </a:rPr>
              <a:t>Diabetes</a:t>
            </a:r>
            <a:r>
              <a:rPr lang="en-US" sz="3200" b="0" i="0" u="none" strike="noStrike" baseline="30000" dirty="0">
                <a:solidFill>
                  <a:srgbClr val="000000"/>
                </a:solidFill>
              </a:rPr>
              <a:t>, </a:t>
            </a:r>
            <a:r>
              <a:rPr lang="en-US" sz="3200" b="1" i="1" u="none" strike="noStrike" baseline="30000" dirty="0">
                <a:solidFill>
                  <a:srgbClr val="000000"/>
                </a:solidFill>
              </a:rPr>
              <a:t>with</a:t>
            </a:r>
            <a:r>
              <a:rPr lang="en-US" sz="3200" b="0" i="0" u="none" strike="noStrike" baseline="30000" dirty="0">
                <a:solidFill>
                  <a:srgbClr val="000000"/>
                </a:solidFill>
              </a:rPr>
              <a:t> or </a:t>
            </a:r>
            <a:r>
              <a:rPr lang="en-US" sz="3200" b="0" i="1" u="none" strike="noStrike" baseline="30000" dirty="0" err="1">
                <a:solidFill>
                  <a:srgbClr val="000000"/>
                </a:solidFill>
              </a:rPr>
              <a:t>Hyperglycaemia</a:t>
            </a:r>
            <a:r>
              <a:rPr lang="en-US" sz="3200" b="0" i="1" u="none" strike="noStrike" baseline="30000" dirty="0">
                <a:solidFill>
                  <a:srgbClr val="000000"/>
                </a:solidFill>
              </a:rPr>
              <a:t>/intermediate/</a:t>
            </a:r>
            <a:r>
              <a:rPr lang="en-US" sz="3200" b="1" i="1" u="none" strike="noStrike" baseline="30000" dirty="0">
                <a:solidFill>
                  <a:srgbClr val="000000"/>
                </a:solidFill>
              </a:rPr>
              <a:t>with</a:t>
            </a:r>
            <a:r>
              <a:rPr lang="en-US" sz="3200" b="0" i="0" u="none" strike="noStrike" baseline="30000" dirty="0">
                <a:solidFill>
                  <a:srgbClr val="000000"/>
                </a:solidFill>
              </a:rPr>
              <a:t>. Always refer to these index entries to classify DM or IH </a:t>
            </a:r>
          </a:p>
          <a:p>
            <a:pPr marL="265113"/>
            <a:endParaRPr lang="en-US" sz="3200" baseline="30000" dirty="0">
              <a:solidFill>
                <a:srgbClr val="000000"/>
              </a:solidFill>
            </a:endParaRPr>
          </a:p>
          <a:p>
            <a:pPr marL="265113"/>
            <a:endParaRPr lang="en-US" sz="3200" baseline="30000" dirty="0">
              <a:solidFill>
                <a:srgbClr val="000000"/>
              </a:solidFill>
            </a:endParaRPr>
          </a:p>
          <a:p>
            <a:pPr marL="444500"/>
            <a:r>
              <a:rPr lang="en-AU" sz="2400" u="sng" dirty="0">
                <a:effectLst/>
                <a:latin typeface="Calibri" panose="020F0502020204030204" pitchFamily="34" charset="0"/>
                <a:ea typeface="Times New Roman" panose="02020603050405020304" pitchFamily="18" charset="0"/>
              </a:rPr>
              <a:t>Rule 3</a:t>
            </a:r>
            <a:endParaRPr lang="en-AU" sz="2400" dirty="0">
              <a:effectLst/>
              <a:latin typeface="Calibri" panose="020F0502020204030204" pitchFamily="34" charset="0"/>
              <a:ea typeface="Times New Roman" panose="02020603050405020304" pitchFamily="18" charset="0"/>
            </a:endParaRPr>
          </a:p>
          <a:p>
            <a:pPr marL="4572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rPr>
              <a:t> you code DM and the patient has conditions that commonly occur with DM (found under the ICD-10-AM Disease index as </a:t>
            </a:r>
            <a:r>
              <a:rPr lang="en-AU" sz="2400" b="1" dirty="0">
                <a:effectLst/>
                <a:latin typeface="Calibri" panose="020F0502020204030204" pitchFamily="34" charset="0"/>
                <a:ea typeface="Times New Roman" panose="02020603050405020304" pitchFamily="18" charset="0"/>
              </a:rPr>
              <a:t>diabetes, - </a:t>
            </a:r>
            <a:r>
              <a:rPr lang="en-AU" sz="2400" u="sng" dirty="0">
                <a:effectLst/>
                <a:latin typeface="Calibri" panose="020F0502020204030204" pitchFamily="34" charset="0"/>
                <a:ea typeface="Times New Roman" panose="02020603050405020304" pitchFamily="18" charset="0"/>
              </a:rPr>
              <a:t>with</a:t>
            </a:r>
            <a:r>
              <a:rPr lang="en-AU" sz="2400" b="1" dirty="0">
                <a:effectLst/>
                <a:latin typeface="Calibri" panose="020F0502020204030204" pitchFamily="34" charset="0"/>
                <a:ea typeface="Times New Roman" panose="02020603050405020304" pitchFamily="18" charset="0"/>
              </a:rPr>
              <a:t>)</a:t>
            </a:r>
            <a:endParaRPr lang="en-AU" sz="2400" dirty="0">
              <a:effectLst/>
              <a:latin typeface="Calibri" panose="020F0502020204030204" pitchFamily="34" charset="0"/>
              <a:ea typeface="Times New Roman" panose="02020603050405020304" pitchFamily="18" charset="0"/>
            </a:endParaRPr>
          </a:p>
          <a:p>
            <a:pPr marL="685800"/>
            <a:r>
              <a:rPr lang="en-AU" sz="2400" dirty="0">
                <a:solidFill>
                  <a:srgbClr val="FFFFFF"/>
                </a:solidFill>
                <a:effectLst/>
                <a:highlight>
                  <a:srgbClr val="000000"/>
                </a:highlight>
                <a:latin typeface="Calibri" panose="020F0502020204030204" pitchFamily="34" charset="0"/>
                <a:ea typeface="Times New Roman" panose="02020603050405020304" pitchFamily="18" charset="0"/>
              </a:rPr>
              <a:t>THEN</a:t>
            </a:r>
            <a:r>
              <a:rPr lang="en-AU" sz="2400" dirty="0">
                <a:effectLst/>
                <a:latin typeface="Calibri" panose="020F0502020204030204" pitchFamily="34" charset="0"/>
                <a:ea typeface="Times New Roman" panose="02020603050405020304" pitchFamily="18" charset="0"/>
              </a:rPr>
              <a:t> these conditions must be coded</a:t>
            </a:r>
          </a:p>
          <a:p>
            <a:pPr marL="265113"/>
            <a:endParaRPr lang="en-AU" sz="2400"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626440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 calcmode="lin" valueType="num">
                                      <p:cBhvr additive="base">
                                        <p:cTn id="1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itchbook">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5417</TotalTime>
  <Words>4292</Words>
  <Application>Microsoft Office PowerPoint</Application>
  <PresentationFormat>Widescreen</PresentationFormat>
  <Paragraphs>468</Paragraphs>
  <Slides>43</Slides>
  <Notes>40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Century</vt:lpstr>
      <vt:lpstr>Georgia</vt:lpstr>
      <vt:lpstr>Symbol</vt:lpstr>
      <vt:lpstr>Times New Roman</vt:lpstr>
      <vt:lpstr>Pitchbook</vt:lpstr>
      <vt:lpstr>PowerPoint Presentation</vt:lpstr>
      <vt:lpstr>Prepared by:  Anna Coote &amp; Heather Grain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Prepared by:  Anna Coote &amp; Heather Grain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dc:creator>
  <cp:lastModifiedBy>Anna Coote</cp:lastModifiedBy>
  <cp:revision>175</cp:revision>
  <dcterms:created xsi:type="dcterms:W3CDTF">2020-08-15T04:34:47Z</dcterms:created>
  <dcterms:modified xsi:type="dcterms:W3CDTF">2022-10-24T22:39:11Z</dcterms:modified>
</cp:coreProperties>
</file>