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554" r:id="rId2"/>
    <p:sldId id="358" r:id="rId3"/>
    <p:sldId id="428" r:id="rId4"/>
    <p:sldId id="429" r:id="rId5"/>
    <p:sldId id="525" r:id="rId6"/>
    <p:sldId id="545" r:id="rId7"/>
    <p:sldId id="546" r:id="rId8"/>
    <p:sldId id="548" r:id="rId9"/>
    <p:sldId id="549" r:id="rId10"/>
    <p:sldId id="55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073AE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8" autoAdjust="0"/>
    <p:restoredTop sz="69180" autoAdjust="0"/>
  </p:normalViewPr>
  <p:slideViewPr>
    <p:cSldViewPr snapToGrid="0">
      <p:cViewPr varScale="1">
        <p:scale>
          <a:sx n="89" d="100"/>
          <a:sy n="89" d="100"/>
        </p:scale>
        <p:origin x="1086" y="96"/>
      </p:cViewPr>
      <p:guideLst/>
    </p:cSldViewPr>
  </p:slideViewPr>
  <p:outlineViewPr>
    <p:cViewPr>
      <p:scale>
        <a:sx n="33" d="100"/>
        <a:sy n="33" d="100"/>
      </p:scale>
      <p:origin x="0" y="-8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65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6C2F4-B633-4102-B108-9039F1EF70B3}" type="datetimeFigureOut">
              <a:rPr lang="en-AU" smtClean="0"/>
              <a:t>25/10/2022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C40E8A-E3D9-45E6-8C9B-F2F85B52DA1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0833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5576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7464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buFont typeface="+mj-lt"/>
              <a:buAutoNum type="arabicPeriod"/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Abstract, verify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Font typeface="+mj-lt"/>
              <a:buNone/>
            </a:pP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Definition of Lead Term.   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Instructional notes in the index </a:t>
            </a:r>
            <a:r>
              <a:rPr lang="en-AU" sz="180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eg.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reduction dislocation with fracture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Meaning of round brackets / modifiers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See and SEE also instructions</a:t>
            </a:r>
            <a:endParaRPr lang="en-AU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/>
            <a:r>
              <a:rPr lang="en-AU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en-AU" sz="180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Inclusions, exclusions, code also, use additional code.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2595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Appendicectomy use the Lead term and view the options in the index</a:t>
            </a:r>
            <a:r>
              <a:rPr lang="en-AU"/>
              <a:t>.  Cho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7850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47174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0531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C40E8A-E3D9-45E6-8C9B-F2F85B52DA15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33160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A019F3-8596-4028-9847-CBD3A185B07A}" type="slidenum"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7388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1" hangingPunct="1"/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304800" y="4706112"/>
            <a:ext cx="11582400" cy="277368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en-US" dirty="0"/>
              <a:t>Click to add author information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10613887" y="6412103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Century" panose="02040604050505020304" pitchFamily="18" charset="0"/>
              </a:defRPr>
            </a:lvl1pPr>
          </a:lstStyle>
          <a:p>
            <a:r>
              <a:rPr lang="en-US" dirty="0"/>
              <a:t>Clinical Coding Education   </a:t>
            </a:r>
          </a:p>
          <a:p>
            <a:r>
              <a:rPr lang="en-US" dirty="0"/>
              <a:t>clinicalcodingeducation.com</a:t>
            </a:r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pic>
        <p:nvPicPr>
          <p:cNvPr id="7" name="Picture 6" descr="Logo, icon, company name&#10;&#10;Description automatically generated">
            <a:extLst>
              <a:ext uri="{FF2B5EF4-FFF2-40B4-BE49-F238E27FC236}">
                <a16:creationId xmlns:a16="http://schemas.microsoft.com/office/drawing/2014/main" id="{867AFBE7-C5F5-4EC5-9BCF-8F5F99DFBC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575" y="5089714"/>
            <a:ext cx="1451624" cy="1510058"/>
          </a:xfrm>
          <a:prstGeom prst="rect">
            <a:avLst/>
          </a:prstGeom>
        </p:spPr>
      </p:pic>
      <p:pic>
        <p:nvPicPr>
          <p:cNvPr id="14" name="Picture 13" descr="A picture containing text&#10;&#10;Description automatically generated">
            <a:extLst>
              <a:ext uri="{FF2B5EF4-FFF2-40B4-BE49-F238E27FC236}">
                <a16:creationId xmlns:a16="http://schemas.microsoft.com/office/drawing/2014/main" id="{02EE322B-B352-4342-A973-A360FA04453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113" y="5050099"/>
            <a:ext cx="3109623" cy="1202315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85CD257-DB42-4B58-B535-A7D6B8299F37}"/>
              </a:ext>
            </a:extLst>
          </p:cNvPr>
          <p:cNvSpPr txBox="1">
            <a:spLocks/>
          </p:cNvSpPr>
          <p:nvPr userDrawn="1"/>
        </p:nvSpPr>
        <p:spPr>
          <a:xfrm>
            <a:off x="8257597" y="6171707"/>
            <a:ext cx="2207478" cy="85612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/>
              <a:t>eHealth Education</a:t>
            </a:r>
          </a:p>
          <a:p>
            <a:pPr algn="r"/>
            <a:r>
              <a:rPr lang="en-US" dirty="0"/>
              <a:t>ehe.edu.au</a:t>
            </a:r>
          </a:p>
        </p:txBody>
      </p:sp>
    </p:spTree>
    <p:extLst>
      <p:ext uri="{BB962C8B-B14F-4D97-AF65-F5344CB8AC3E}">
        <p14:creationId xmlns:p14="http://schemas.microsoft.com/office/powerpoint/2010/main" val="2199153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606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3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4064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23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4023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064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4064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30101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eft, 3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5892800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5888736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5888736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5892800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3030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10464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410464" y="609600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06400" y="234086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406400" y="256946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10464" y="4291584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410464" y="4520184"/>
            <a:ext cx="5283200" cy="1728216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390681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8" name="Rectangle 6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6" name="Rectangle 6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5" name="Rectangle 6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1" name="Rectangle 6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6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20320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20320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48768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48768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7721600" y="16002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7721600" y="4038600"/>
            <a:ext cx="1828800" cy="685800"/>
          </a:xfrm>
        </p:spPr>
        <p:txBody>
          <a:bodyPr/>
          <a:lstStyle/>
          <a:p>
            <a:r>
              <a:rPr kumimoji="0" lang="en-US" dirty="0"/>
              <a:t>Company</a:t>
            </a:r>
            <a:r>
              <a:rPr kumimoji="0" lang="en-US" baseline="0" dirty="0"/>
              <a:t> Logo</a:t>
            </a:r>
            <a:endParaRPr kumimoji="0" lang="en-US" dirty="0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20320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20320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48768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48768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7721600" y="28956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7721600" y="5334000"/>
            <a:ext cx="1828800" cy="304800"/>
          </a:xfrm>
        </p:spPr>
        <p:txBody>
          <a:bodyPr anchor="ctr"/>
          <a:lstStyle>
            <a:lvl1pPr algn="ctr" eaLnBrk="1" latinLnBrk="0" hangingPunct="1">
              <a:defRPr kumimoji="0" b="1"/>
            </a:lvl1pPr>
            <a:extLst/>
          </a:lstStyle>
          <a:p>
            <a:pPr lvl="0"/>
            <a:r>
              <a:rPr kumimoji="0" lang="en-US" dirty="0"/>
              <a:t>Amount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20320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20320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48768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48768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7721600" y="32004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7721600" y="5638800"/>
            <a:ext cx="18288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sz="800" i="1"/>
            </a:lvl1pPr>
            <a:extLst/>
          </a:lstStyle>
          <a:p>
            <a:pPr lvl="0"/>
            <a:r>
              <a:rPr kumimoji="0" lang="en-US" dirty="0"/>
              <a:t>Date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20320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20320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48768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48768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7721600" y="22860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7721600" y="4724400"/>
            <a:ext cx="1828800" cy="609600"/>
          </a:xfrm>
        </p:spPr>
        <p:txBody>
          <a:bodyPr anchor="ctr"/>
          <a:lstStyle>
            <a:lvl1pPr algn="ctr" eaLnBrk="1" latinLnBrk="0" hangingPunct="1">
              <a:defRPr kumimoji="0" sz="800"/>
            </a:lvl1pPr>
            <a:extLst/>
          </a:lstStyle>
          <a:p>
            <a:pPr lvl="0"/>
            <a:r>
              <a:rPr kumimoji="0" lang="en-US" dirty="0"/>
              <a:t>Description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406400" y="381000"/>
            <a:ext cx="10769600" cy="838200"/>
          </a:xfrm>
        </p:spPr>
        <p:txBody>
          <a:bodyPr/>
          <a:lstStyle>
            <a:lvl1pPr eaLnBrk="1" latinLnBrk="0" hangingPunct="1">
              <a:defRPr kumimoji="0" sz="1200"/>
            </a:lvl1pPr>
            <a:extLst/>
          </a:lstStyle>
          <a:p>
            <a:pPr lvl="0" eaLnBrk="1" latinLnBrk="1" hangingPunct="1"/>
            <a:r>
              <a:rPr lang="en-US"/>
              <a:t>Click to edit Master text styles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219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1430000" cy="671736"/>
          </a:xfr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 eaLnBrk="1" latinLnBrk="0" hangingPunct="1">
              <a:defRPr kumimoji="0" sz="32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406399" y="1124744"/>
            <a:ext cx="11429999" cy="511256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1" hangingPunct="1"/>
            <a:r>
              <a:rPr lang="en-US" dirty="0"/>
              <a:t>Click to edit Master text styles</a:t>
            </a:r>
          </a:p>
          <a:p>
            <a:pPr lvl="1" eaLnBrk="1" latinLnBrk="1" hangingPunct="1"/>
            <a:r>
              <a:rPr lang="en-US" dirty="0"/>
              <a:t>Second level</a:t>
            </a:r>
          </a:p>
          <a:p>
            <a:pPr lvl="2" eaLnBrk="1" latinLnBrk="1" hangingPunct="1"/>
            <a:r>
              <a:rPr lang="en-US" dirty="0"/>
              <a:t>Third level</a:t>
            </a:r>
          </a:p>
          <a:p>
            <a:pPr lvl="3" eaLnBrk="1" latinLnBrk="1" hangingPunct="1"/>
            <a:r>
              <a:rPr lang="en-US" dirty="0"/>
              <a:t>Fourth level</a:t>
            </a:r>
          </a:p>
          <a:p>
            <a:pPr lvl="4" eaLnBrk="1" latinLnBrk="1" hangingPunct="1"/>
            <a:r>
              <a:rPr lang="en-US" dirty="0"/>
              <a:t>Fifth level</a:t>
            </a:r>
            <a:endParaRPr dirty="0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>
          <a:xfrm>
            <a:off x="10515600" y="6477000"/>
            <a:ext cx="1320800" cy="304800"/>
          </a:xfrm>
        </p:spPr>
        <p:txBody>
          <a:bodyPr/>
          <a:lstStyle>
            <a:lvl1pPr>
              <a:defRPr sz="1200" b="1"/>
            </a:lvl1pPr>
            <a:extLst/>
          </a:lstStyle>
          <a:p>
            <a:fld id="{256D3EEF-DE4E-429D-8EC4-DDC531AFF5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1B0E59A4-16AC-4FB3-97C8-BC344E503F9D}"/>
              </a:ext>
            </a:extLst>
          </p:cNvPr>
          <p:cNvSpPr txBox="1">
            <a:spLocks/>
          </p:cNvSpPr>
          <p:nvPr userDrawn="1"/>
        </p:nvSpPr>
        <p:spPr>
          <a:xfrm>
            <a:off x="3846443" y="6309320"/>
            <a:ext cx="4611757" cy="475793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        Clinical Coding Education		   eHealth Education </a:t>
            </a:r>
          </a:p>
        </p:txBody>
      </p:sp>
      <p:pic>
        <p:nvPicPr>
          <p:cNvPr id="15" name="Picture 14" descr="Logo, icon, company name&#10;&#10;Description automatically generated">
            <a:extLst>
              <a:ext uri="{FF2B5EF4-FFF2-40B4-BE49-F238E27FC236}">
                <a16:creationId xmlns:a16="http://schemas.microsoft.com/office/drawing/2014/main" id="{8FF09510-EFAE-445D-99BD-5A88B175E9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6326995"/>
            <a:ext cx="437207" cy="454806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57A44C0-52AC-4F96-8F0E-0D34863F8E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922" y="6235143"/>
            <a:ext cx="553278" cy="553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963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</p:spPr>
        <p:txBody>
          <a:bodyPr vert="horz"/>
          <a:lstStyle>
            <a:lvl1pPr algn="l" eaLnBrk="1" latinLnBrk="0" hangingPunct="1">
              <a:defRPr kumimoji="0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</p:spPr>
        <p:txBody>
          <a:bodyPr anchor="ctr"/>
          <a:lstStyle>
            <a:lvl1pPr algn="l" eaLnBrk="1" latinLnBrk="0" hangingPunct="1">
              <a:defRPr kumimoji="0">
                <a:solidFill>
                  <a:srgbClr val="A0A0A0"/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</p:spPr>
        <p:txBody>
          <a:bodyPr/>
          <a:lstStyle>
            <a:lvl1pPr eaLnBrk="1" latinLnBrk="0" hangingPunct="1">
              <a:defRPr kumimoji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en-US">
                <a:solidFill>
                  <a:schemeClr val="bg1"/>
                </a:solidFill>
              </a:rPr>
              <a:t>Clinical Coding Education    clinicalcodingeducation.com</a:t>
            </a:r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052859" y="6477000"/>
            <a:ext cx="1361440" cy="304800"/>
          </a:xfrm>
        </p:spPr>
        <p:txBody>
          <a:bodyPr anchor="ctr"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</p:spTree>
    <p:extLst>
      <p:ext uri="{BB962C8B-B14F-4D97-AF65-F5344CB8AC3E}">
        <p14:creationId xmlns:p14="http://schemas.microsoft.com/office/powerpoint/2010/main" val="107892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0999"/>
            <a:ext cx="11356028" cy="503583"/>
          </a:xfrm>
          <a:solidFill>
            <a:schemeClr val="accent6">
              <a:shade val="75000"/>
            </a:schemeClr>
          </a:solidFill>
        </p:spPr>
        <p:txBody>
          <a:bodyPr>
            <a:normAutofit/>
          </a:bodyPr>
          <a:lstStyle>
            <a:lvl1pPr eaLnBrk="1" latinLnBrk="0" hangingPunct="1">
              <a:defRPr kumimoji="0" sz="24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>
          <a:xfrm>
            <a:off x="10441628" y="6477000"/>
            <a:ext cx="1320800" cy="304800"/>
          </a:xfrm>
        </p:spPr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" panose="02040604050505020304" pitchFamily="18" charset="0"/>
              </a:defRPr>
            </a:lvl1pPr>
          </a:lstStyle>
          <a:p>
            <a:pPr algn="l"/>
            <a:r>
              <a:rPr lang="en-US"/>
              <a:t>Clinical Coding Education    clinicalcodingeducation.com</a:t>
            </a:r>
            <a:endParaRPr lang="en-US" dirty="0"/>
          </a:p>
        </p:txBody>
      </p:sp>
      <p:pic>
        <p:nvPicPr>
          <p:cNvPr id="10" name="Picture 9" descr="Logo, icon, company name&#10;&#10;Description automatically generated">
            <a:extLst>
              <a:ext uri="{FF2B5EF4-FFF2-40B4-BE49-F238E27FC236}">
                <a16:creationId xmlns:a16="http://schemas.microsoft.com/office/drawing/2014/main" id="{FE2C6770-0805-4D08-9441-02D71F7E70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276" y="6515097"/>
            <a:ext cx="219759" cy="22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18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77184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5888736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344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Left, 2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5638800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9479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107696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402336" y="609600"/>
            <a:ext cx="10765536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973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</p:spPr>
        <p:txBody>
          <a:bodyPr/>
          <a:lstStyle/>
          <a:p>
            <a:pPr eaLnBrk="1" latinLnBrk="1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064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4064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023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4023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5892800" y="381000"/>
            <a:ext cx="5283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5892800" y="609600"/>
            <a:ext cx="5283200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5888736" y="3319272"/>
            <a:ext cx="5287264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en-US" dirty="0"/>
              <a:t>Click to add heading</a:t>
            </a:r>
            <a:endParaRPr kumimoji="0" lang="en-US"/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5888736" y="3547872"/>
            <a:ext cx="5287264" cy="2706624"/>
          </a:xfrm>
        </p:spPr>
        <p:txBody>
          <a:bodyPr/>
          <a:lstStyle/>
          <a:p>
            <a:pPr lvl="0" eaLnBrk="1" latinLnBrk="1" hangingPunct="1"/>
            <a:r>
              <a:rPr lang="en-US"/>
              <a:t>Click to edit Master text styles</a:t>
            </a:r>
          </a:p>
          <a:p>
            <a:pPr lvl="1" eaLnBrk="1" latinLnBrk="1" hangingPunct="1"/>
            <a:r>
              <a:rPr lang="en-US"/>
              <a:t>Second level</a:t>
            </a:r>
          </a:p>
          <a:p>
            <a:pPr lvl="2" eaLnBrk="1" latinLnBrk="1" hangingPunct="1"/>
            <a:r>
              <a:rPr lang="en-US"/>
              <a:t>Third level</a:t>
            </a:r>
          </a:p>
          <a:p>
            <a:pPr lvl="3" eaLnBrk="1" latinLnBrk="1" hangingPunct="1"/>
            <a:r>
              <a:rPr lang="en-US"/>
              <a:t>Fourth level</a:t>
            </a:r>
          </a:p>
          <a:p>
            <a:pPr lvl="4" eaLnBrk="1" latinLnBrk="1" hangingPunct="1"/>
            <a:r>
              <a:rPr lang="en-US"/>
              <a:t>Fifth level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>
          <a:xfrm>
            <a:off x="9347200" y="76200"/>
            <a:ext cx="1828800" cy="228600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en-US" dirty="0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dirty="0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</p:spPr>
        <p:txBody>
          <a:bodyPr/>
          <a:lstStyle/>
          <a:p>
            <a:r>
              <a:rPr kumimoji="0" lang="en-US"/>
              <a:t>Clinical Coding Education    clinicalcodingeducation.com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2665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1" hangingPunct="1"/>
            <a:r>
              <a:rPr kumimoji="0" lang="en-US" dirty="0"/>
              <a:t>Click to edit Master text styles</a:t>
            </a:r>
          </a:p>
          <a:p>
            <a:pPr lvl="1" eaLnBrk="1" latinLnBrk="1" hangingPunct="1"/>
            <a:r>
              <a:rPr kumimoji="0" lang="en-US" dirty="0"/>
              <a:t>Second level</a:t>
            </a:r>
          </a:p>
          <a:p>
            <a:pPr lvl="2" eaLnBrk="1" latinLnBrk="1" hangingPunct="1"/>
            <a:r>
              <a:rPr kumimoji="0" lang="en-US" dirty="0"/>
              <a:t>Third level</a:t>
            </a:r>
          </a:p>
          <a:p>
            <a:pPr lvl="3" eaLnBrk="1" latinLnBrk="1" hangingPunct="1"/>
            <a:r>
              <a:rPr kumimoji="0" lang="en-US" dirty="0"/>
              <a:t>Fourth level</a:t>
            </a:r>
          </a:p>
          <a:p>
            <a:pPr lvl="4" eaLnBrk="1" latinLnBrk="1" hangingPunct="1"/>
            <a:r>
              <a:rPr kumimoji="0" lang="en-US" dirty="0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000"/>
            </a:lvl1pPr>
            <a:extLst/>
          </a:lstStyle>
          <a:p>
            <a:pPr algn="r"/>
            <a:fld id="{256D3EEF-DE4E-429D-8EC4-DDC531AFF587}" type="slidenum">
              <a:rPr kumimoji="0" lang="en-US" sz="1000" smtClean="0"/>
              <a:pPr algn="r"/>
              <a:t>‹#›</a:t>
            </a:fld>
            <a:endParaRPr kumimoji="0" lang="en-US" sz="1000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kumimoji="0" lang="en-US" sz="1800" dirty="0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B02E7540-06D3-441A-ABA5-5C0420557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87C3AB6-A48E-4CE4-8C3E-07873280D7F0}"/>
              </a:ext>
            </a:extLst>
          </p:cNvPr>
          <p:cNvSpPr txBox="1">
            <a:spLocks/>
          </p:cNvSpPr>
          <p:nvPr userDrawn="1"/>
        </p:nvSpPr>
        <p:spPr>
          <a:xfrm>
            <a:off x="3812875" y="6476999"/>
            <a:ext cx="4456482" cy="304800"/>
          </a:xfrm>
          <a:prstGeom prst="rect">
            <a:avLst/>
          </a:prstGeom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000" kern="1200">
                <a:solidFill>
                  <a:sysClr val="windowText" lastClr="000000"/>
                </a:solidFill>
                <a:latin typeface="Century" panose="02040604050505020304" pitchFamily="18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0" i="1" dirty="0">
                <a:latin typeface="+mj-lt"/>
              </a:rPr>
              <a:t>    Clinical Coding Education                    eHealth Education </a:t>
            </a:r>
          </a:p>
        </p:txBody>
      </p:sp>
      <p:pic>
        <p:nvPicPr>
          <p:cNvPr id="16" name="Picture 15" descr="Logo, icon, company name&#10;&#10;Description automatically generated">
            <a:extLst>
              <a:ext uri="{FF2B5EF4-FFF2-40B4-BE49-F238E27FC236}">
                <a16:creationId xmlns:a16="http://schemas.microsoft.com/office/drawing/2014/main" id="{A787A683-F366-4BCD-ACA7-8EA80964CAB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380" y="6378571"/>
            <a:ext cx="422782" cy="439800"/>
          </a:xfrm>
          <a:prstGeom prst="rect">
            <a:avLst/>
          </a:prstGeom>
        </p:spPr>
      </p:pic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6C476F60-33D3-4929-AC86-CBD63CA8A701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933" y="6248399"/>
            <a:ext cx="549275" cy="54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85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4" r:id="rId3"/>
    <p:sldLayoutId id="2147483665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95AAFB0-82A5-2F2C-636A-4104812CF6A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6400" y="289745"/>
            <a:ext cx="11430000" cy="671736"/>
          </a:xfrm>
        </p:spPr>
        <p:txBody>
          <a:bodyPr/>
          <a:lstStyle/>
          <a:p>
            <a:r>
              <a:rPr lang="en-AU" dirty="0"/>
              <a:t>Blue tongue lizard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481734-B559-98BE-EE8C-044970EB9C0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026" name="Picture 2" descr="Why bluetongue lizards' tongues are blue">
            <a:extLst>
              <a:ext uri="{FF2B5EF4-FFF2-40B4-BE49-F238E27FC236}">
                <a16:creationId xmlns:a16="http://schemas.microsoft.com/office/drawing/2014/main" id="{2BB9FBA0-96E8-8E09-961F-6390E6039E71}"/>
              </a:ext>
            </a:extLst>
          </p:cNvPr>
          <p:cNvPicPr>
            <a:picLocks noGrp="1" noChangeAspect="1" noChangeArrowheads="1"/>
          </p:cNvPicPr>
          <p:nvPr>
            <p:ph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19" y="1258159"/>
            <a:ext cx="8757457" cy="5027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1370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1456" y="1063712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Coding interventions using ACHI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10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515294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1752600" y="4114800"/>
            <a:ext cx="8129614" cy="533400"/>
          </a:xfrm>
        </p:spPr>
        <p:txBody>
          <a:bodyPr>
            <a:normAutofit/>
          </a:bodyPr>
          <a:lstStyle/>
          <a:p>
            <a:r>
              <a:rPr lang="en-US" dirty="0"/>
              <a:t>Prepared by:  </a:t>
            </a:r>
            <a:r>
              <a:rPr lang="en-US" cap="none" dirty="0"/>
              <a:t>Anna Coote &amp; Heather Grain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21456" y="1063712"/>
            <a:ext cx="69847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Coding interventions using ACHI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ICD-10-AM 11</a:t>
            </a:r>
            <a:r>
              <a:rPr lang="en-AU" sz="3200" baseline="30000" dirty="0">
                <a:solidFill>
                  <a:prstClr val="white"/>
                </a:solidFill>
                <a:latin typeface="Georgia" pitchFamily="18" charset="0"/>
              </a:rPr>
              <a:t>th</a:t>
            </a:r>
            <a:r>
              <a:rPr lang="en-AU" sz="3200" dirty="0">
                <a:solidFill>
                  <a:prstClr val="white"/>
                </a:solidFill>
                <a:latin typeface="Georgia" pitchFamily="18" charset="0"/>
              </a:rPr>
              <a:t> edition</a:t>
            </a:r>
          </a:p>
          <a:p>
            <a:pPr algn="ctr"/>
            <a:endParaRPr lang="en-AU" sz="3200" dirty="0">
              <a:solidFill>
                <a:prstClr val="white"/>
              </a:solidFill>
              <a:latin typeface="Georgia" pitchFamily="18" charset="0"/>
            </a:endParaRPr>
          </a:p>
          <a:p>
            <a:pPr algn="ctr"/>
            <a:endParaRPr lang="en-AU" sz="4800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D3EEF-DE4E-429D-8EC4-DDC531AFF587}" type="slidenum">
              <a:rPr lang="en-US">
                <a:solidFill>
                  <a:srgbClr val="262626"/>
                </a:solidFill>
                <a:latin typeface="Calibri"/>
              </a:rPr>
              <a:pPr/>
              <a:t>2</a:t>
            </a:fld>
            <a:endParaRPr lang="en-US" dirty="0">
              <a:solidFill>
                <a:srgbClr val="262626"/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3C748B-79C4-4C4B-886D-04138ED4B42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00B0F0"/>
                </a:solidFill>
              </a:rPr>
              <a:t>Clinical Coding Education</a:t>
            </a:r>
          </a:p>
          <a:p>
            <a:r>
              <a:rPr lang="en-US" sz="1100" dirty="0">
                <a:solidFill>
                  <a:srgbClr val="00B0F0"/>
                </a:solidFill>
              </a:rPr>
              <a:t>clinicalcodingeducation.com</a:t>
            </a:r>
          </a:p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7892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A0624A2-3345-4DE9-BC37-1C42465AC7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Authors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5"/>
          </p:nvPr>
        </p:nvSpPr>
        <p:spPr/>
        <p:txBody>
          <a:bodyPr>
            <a:normAutofit fontScale="47500" lnSpcReduction="20000"/>
          </a:bodyPr>
          <a:lstStyle/>
          <a:p>
            <a:endParaRPr lang="en-AU" dirty="0"/>
          </a:p>
          <a:p>
            <a:r>
              <a:rPr lang="en-AU" sz="4200" dirty="0"/>
              <a:t>Anna Coote </a:t>
            </a:r>
            <a:r>
              <a:rPr lang="en-AU" sz="4200" dirty="0" err="1"/>
              <a:t>ADip</a:t>
            </a:r>
            <a:r>
              <a:rPr lang="en-AU" sz="4200" dirty="0"/>
              <a:t> MRA, Dip </a:t>
            </a:r>
            <a:r>
              <a:rPr lang="en-AU" sz="4200" dirty="0" err="1"/>
              <a:t>Tert</a:t>
            </a:r>
            <a:r>
              <a:rPr lang="en-AU" sz="4200" dirty="0"/>
              <a:t> ED, BA, MHP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Health Information Manger and Clinical Coding Educator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MPH University of NSW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Diploma of Tertiary Education, University of New England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Associate Diploma of Medical Record Administration, College of health Services</a:t>
            </a:r>
          </a:p>
          <a:p>
            <a:pPr marL="628650" indent="-279400">
              <a:buFont typeface="Arial" panose="020B0604020202020204" pitchFamily="34" charset="0"/>
              <a:buChar char="•"/>
            </a:pPr>
            <a:r>
              <a:rPr lang="en-AU" sz="4200" dirty="0"/>
              <a:t>Bachelor or Arts, Macquarie University</a:t>
            </a:r>
          </a:p>
          <a:p>
            <a:endParaRPr lang="en-AU" sz="4200" dirty="0"/>
          </a:p>
          <a:p>
            <a:endParaRPr lang="en-AU" sz="4200" dirty="0"/>
          </a:p>
          <a:p>
            <a:r>
              <a:rPr lang="en-AU" sz="4200" dirty="0"/>
              <a:t>Heather Grain  </a:t>
            </a:r>
            <a:r>
              <a:rPr lang="en-AU" sz="4200" dirty="0" err="1"/>
              <a:t>ADip</a:t>
            </a:r>
            <a:r>
              <a:rPr lang="en-AU" sz="4200" dirty="0"/>
              <a:t> HIM, Dip TDD, </a:t>
            </a:r>
            <a:r>
              <a:rPr lang="en-AU" sz="4200" dirty="0" err="1"/>
              <a:t>GDip</a:t>
            </a:r>
            <a:r>
              <a:rPr lang="en-AU" sz="4200" dirty="0"/>
              <a:t> IS, MHI, FAIDH, FMU, FIAHSI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Director of Course Development eHealth Education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Designer and Project Manager </a:t>
            </a:r>
            <a:r>
              <a:rPr lang="en-AU" sz="4200" dirty="0" err="1"/>
              <a:t>eHRol</a:t>
            </a:r>
            <a:r>
              <a:rPr lang="en-AU" sz="4200" dirty="0"/>
              <a:t> - the Clinical Coder Training Tool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Convener ISO TC215 Health Informatics WG3 Semantic Content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Chair HL7 Terminology Authority and Co-Chair Vocabulary</a:t>
            </a:r>
          </a:p>
          <a:p>
            <a:pPr marL="717550" indent="-265113">
              <a:buFont typeface="Arial" panose="020B0604020202020204" pitchFamily="34" charset="0"/>
              <a:buChar char="•"/>
            </a:pPr>
            <a:r>
              <a:rPr lang="en-AU" sz="4200" dirty="0"/>
              <a:t>Past Expert SNOMED International Education and representative to Quality and Implementation committees. </a:t>
            </a:r>
            <a:endParaRPr lang="en-AU" sz="42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n-AU" dirty="0"/>
              <a:t> </a:t>
            </a:r>
            <a:endParaRPr lang="en-AU" sz="4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892175"/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6D3EEF-DE4E-429D-8EC4-DDC531AFF58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95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940FC47-15F3-3861-BE0E-6D4135E93C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Steps in the coding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DA1E5-4BBD-C26D-299D-2B6217AD7F1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>
            <a:normAutofit lnSpcReduction="10000"/>
          </a:bodyPr>
          <a:lstStyle/>
          <a:p>
            <a:pPr marL="1081088" indent="-360363">
              <a:tabLst>
                <a:tab pos="1081088" algn="l"/>
              </a:tabLst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	Identify in the current episode of admitted care, the clinical concept requiring classification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	Locate the lead term in the appropriate section of the ICD-10-AM Alphabetic Index.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</a:pPr>
            <a:r>
              <a:rPr lang="en-AU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	Refer to the ICD-10-AM Tabular List to verify the suitability of the code selected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	Refer to the </a:t>
            </a: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Australian Coding Standards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	Refer to national Coding Rules, as appropriate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50000"/>
              </a:lnSpc>
              <a:spcBef>
                <a:spcPts val="285"/>
              </a:spcBef>
              <a:spcAft>
                <a:spcPts val="285"/>
              </a:spcAft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	Assign the code.</a:t>
            </a:r>
            <a:endParaRPr lang="en-A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81088" indent="-360363">
              <a:lnSpc>
                <a:spcPct val="120000"/>
              </a:lnSpc>
              <a:spcBef>
                <a:spcPts val="285"/>
              </a:spcBef>
              <a:spcAft>
                <a:spcPts val="285"/>
              </a:spcAft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725">
              <a:lnSpc>
                <a:spcPct val="120000"/>
              </a:lnSpc>
              <a:spcBef>
                <a:spcPts val="285"/>
              </a:spcBef>
              <a:spcAft>
                <a:spcPts val="285"/>
              </a:spcAft>
            </a:pPr>
            <a:r>
              <a:rPr lang="en-AU" sz="18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Reference: ICD-10-AM Diseases Tabular, Introduction, Guidance in the use  of ICD-10-AM</a:t>
            </a: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285"/>
              </a:spcBef>
              <a:spcAft>
                <a:spcPts val="285"/>
              </a:spcAft>
            </a:pP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A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6AB753-D9E3-9767-4CFB-9711E420689F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29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3A66C69-3828-3735-57BF-275F19B650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b="0" dirty="0"/>
              <a:t>Finding a block [  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BADFE-9A75-9B65-D7FB-A1B11CC9187A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362363" y="1669232"/>
            <a:ext cx="11429999" cy="5112568"/>
          </a:xfrm>
        </p:spPr>
        <p:txBody>
          <a:bodyPr/>
          <a:lstStyle/>
          <a:p>
            <a:pPr marL="1014413" lvl="0" indent="-285750">
              <a:buFont typeface="Arial" panose="020B0604020202020204" pitchFamily="34" charset="0"/>
              <a:buChar char="•"/>
            </a:pPr>
            <a:r>
              <a:rPr lang="en-A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to the  Interventions Tabular List</a:t>
            </a:r>
          </a:p>
          <a:p>
            <a:pPr marL="1014413" lvl="0" indent="-285750">
              <a:buFont typeface="Arial" panose="020B0604020202020204" pitchFamily="34" charset="0"/>
              <a:buChar char="•"/>
            </a:pPr>
            <a:r>
              <a:rPr lang="en-A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 to  Appendix  B</a:t>
            </a:r>
          </a:p>
          <a:p>
            <a:pPr marL="1014413" lvl="0" indent="-285750">
              <a:buFont typeface="Arial" panose="020B0604020202020204" pitchFamily="34" charset="0"/>
              <a:buChar char="•"/>
            </a:pPr>
            <a:r>
              <a:rPr lang="en-A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 your code in the numerical list</a:t>
            </a:r>
          </a:p>
          <a:p>
            <a:pPr marL="1014413" lvl="0" indent="-285750">
              <a:buFont typeface="Arial" panose="020B0604020202020204" pitchFamily="34" charset="0"/>
              <a:buChar char="•"/>
            </a:pPr>
            <a:r>
              <a:rPr lang="en-AU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Note the block number</a:t>
            </a:r>
          </a:p>
          <a:p>
            <a:pPr marL="1071563" lvl="0" indent="-342900">
              <a:buFont typeface="Symbol" panose="05050102010706020507" pitchFamily="18" charset="2"/>
              <a:buChar char=""/>
            </a:pPr>
            <a:endParaRPr lang="en-A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E05089-E7D5-A591-BD0B-F8FA37C2624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13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C3A8F1-3D52-7160-3C24-DEBD3BD220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ACHI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ACB5B-53B7-4B3F-547B-0518F903A25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09964" y="2330802"/>
            <a:ext cx="11429999" cy="5112568"/>
          </a:xfrm>
        </p:spPr>
        <p:txBody>
          <a:bodyPr>
            <a:normAutofit/>
          </a:bodyPr>
          <a:lstStyle/>
          <a:p>
            <a:pPr marR="0" algn="l"/>
            <a:r>
              <a:rPr lang="en-US" sz="3200" b="1" i="0" u="none" strike="noStrike" baseline="0" dirty="0">
                <a:solidFill>
                  <a:srgbClr val="000000"/>
                </a:solidFill>
              </a:rPr>
              <a:t>Appendicectomy</a:t>
            </a:r>
            <a:r>
              <a:rPr lang="en-US" sz="3200" b="0" i="0" u="none" strike="noStrike" baseline="0" dirty="0">
                <a:solidFill>
                  <a:srgbClr val="000000"/>
                </a:solidFill>
              </a:rPr>
              <a:t> (incidental) (open) </a:t>
            </a:r>
            <a:r>
              <a:rPr lang="en-US" sz="3200" b="0" i="0" u="none" strike="noStrike" baseline="0" dirty="0">
                <a:solidFill>
                  <a:srgbClr val="020202"/>
                </a:solidFill>
              </a:rPr>
              <a:t>30571-00</a:t>
            </a:r>
            <a:r>
              <a:rPr lang="en-US" sz="3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3200" b="1" i="0" u="none" strike="noStrike" baseline="0" dirty="0">
                <a:solidFill>
                  <a:srgbClr val="000000"/>
                </a:solidFill>
              </a:rPr>
              <a:t>[</a:t>
            </a:r>
            <a:r>
              <a:rPr lang="en-US" sz="3200" b="1" i="0" u="none" strike="noStrike" baseline="0" dirty="0">
                <a:solidFill>
                  <a:srgbClr val="020202"/>
                </a:solidFill>
              </a:rPr>
              <a:t>926</a:t>
            </a:r>
            <a:r>
              <a:rPr lang="en-US" sz="3200" b="1" i="0" u="none" strike="noStrike" baseline="0" dirty="0">
                <a:solidFill>
                  <a:srgbClr val="000000"/>
                </a:solidFill>
              </a:rPr>
              <a:t>]</a:t>
            </a:r>
            <a:endParaRPr lang="en-US" sz="3200" b="0" i="0" u="none" strike="noStrike" baseline="0" dirty="0">
              <a:solidFill>
                <a:srgbClr val="000000"/>
              </a:solidFill>
            </a:endParaRPr>
          </a:p>
          <a:p>
            <a:pPr marR="0" algn="l"/>
            <a:r>
              <a:rPr lang="en-AU" sz="3200" b="0" i="0" u="none" strike="noStrike" baseline="0" dirty="0">
                <a:solidFill>
                  <a:srgbClr val="000000"/>
                </a:solidFill>
              </a:rPr>
              <a:t>- laparoscopic </a:t>
            </a:r>
            <a:r>
              <a:rPr lang="en-AU" sz="3200" b="0" i="0" u="none" strike="noStrike" baseline="0" dirty="0">
                <a:solidFill>
                  <a:srgbClr val="020202"/>
                </a:solidFill>
              </a:rPr>
              <a:t>30572-00</a:t>
            </a:r>
            <a:r>
              <a:rPr lang="en-AU" sz="32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AU" sz="3200" b="1" i="0" u="none" strike="noStrike" baseline="0" dirty="0">
                <a:solidFill>
                  <a:srgbClr val="000000"/>
                </a:solidFill>
              </a:rPr>
              <a:t>[</a:t>
            </a:r>
            <a:r>
              <a:rPr lang="en-AU" sz="3200" b="1" i="0" u="none" strike="noStrike" baseline="0" dirty="0">
                <a:solidFill>
                  <a:srgbClr val="020202"/>
                </a:solidFill>
              </a:rPr>
              <a:t>926</a:t>
            </a:r>
            <a:r>
              <a:rPr lang="en-AU" sz="3200" b="1" i="0" u="none" strike="noStrike" baseline="0" dirty="0">
                <a:solidFill>
                  <a:srgbClr val="000000"/>
                </a:solidFill>
              </a:rPr>
              <a:t>]</a:t>
            </a:r>
            <a:endParaRPr lang="en-AU" sz="3200" b="0" i="0" u="none" strike="noStrike" baseline="0" dirty="0">
              <a:solidFill>
                <a:srgbClr val="000000"/>
              </a:solidFill>
            </a:endParaRPr>
          </a:p>
          <a:p>
            <a:endParaRPr lang="en-AU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F6967-D3ED-4C79-7930-3227FB891B4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600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C3A8F1-3D52-7160-3C24-DEBD3BD220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Tabular List - appendicectomy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F8624BD8-DA23-0A2B-5513-76A94D55CBD9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3"/>
          <a:stretch>
            <a:fillRect/>
          </a:stretch>
        </p:blipFill>
        <p:spPr>
          <a:xfrm>
            <a:off x="487657" y="1162041"/>
            <a:ext cx="11348743" cy="4266756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F6967-D3ED-4C79-7930-3227FB891B4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191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C3A8F1-3D52-7160-3C24-DEBD3BD220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Lead term – tonsillectomy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ACB5B-53B7-4B3F-547B-0518F903A25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667165" y="1208584"/>
            <a:ext cx="11429999" cy="5112568"/>
          </a:xfrm>
        </p:spPr>
        <p:txBody>
          <a:bodyPr>
            <a:normAutofit/>
          </a:bodyPr>
          <a:lstStyle/>
          <a:p>
            <a:r>
              <a:rPr lang="en-AU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71755" indent="-71755">
              <a:tabLst>
                <a:tab pos="648335" algn="l"/>
              </a:tabLst>
            </a:pP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Tonsillectomy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41789-00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412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" indent="-7175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79184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with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4145" indent="-14414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79184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adenoidectomy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41789-01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412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4145" indent="-14414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79184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uvulectomy (partial) (total)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5900" indent="-215900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79184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-	and partial </a:t>
            </a:r>
            <a:r>
              <a:rPr lang="en-AU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palatectomy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41787-01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404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4145" indent="-14414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79184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-	</a:t>
            </a:r>
            <a:r>
              <a:rPr lang="en-AU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uvulopalatopharyngoplasty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41786-01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405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" indent="-7175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79184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lingual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41804-00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412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755" indent="-71755">
              <a:tabLst>
                <a:tab pos="71755" algn="l"/>
                <a:tab pos="144145" algn="l"/>
                <a:tab pos="215900" algn="l"/>
                <a:tab pos="288290" algn="l"/>
                <a:tab pos="431800" algn="l"/>
                <a:tab pos="504190" algn="l"/>
                <a:tab pos="575945" algn="l"/>
                <a:tab pos="791845" algn="l"/>
              </a:tabLst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	tag </a:t>
            </a:r>
            <a:r>
              <a:rPr lang="en-AU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41789-00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</a:t>
            </a:r>
            <a:r>
              <a:rPr lang="en-AU" b="1" dirty="0">
                <a:solidFill>
                  <a:srgbClr val="02020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412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]</a:t>
            </a:r>
            <a:endParaRPr lang="en-A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AU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AU" sz="3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F6967-D3ED-4C79-7930-3227FB891B4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081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C3A8F1-3D52-7160-3C24-DEBD3BD220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AU" dirty="0"/>
              <a:t>Tabular List – tonsillectomy [412]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E7E42F5-C99C-A1F2-FEF0-4A9F09BD91DD}"/>
              </a:ext>
            </a:extLst>
          </p:cNvPr>
          <p:cNvPicPr>
            <a:picLocks noGrp="1" noChangeAspect="1"/>
          </p:cNvPicPr>
          <p:nvPr>
            <p:ph sz="quarter" idx="15"/>
          </p:nvPr>
        </p:nvPicPr>
        <p:blipFill>
          <a:blip r:embed="rId3"/>
          <a:stretch>
            <a:fillRect/>
          </a:stretch>
        </p:blipFill>
        <p:spPr>
          <a:xfrm>
            <a:off x="1013645" y="1052736"/>
            <a:ext cx="10069991" cy="5138124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DF6967-D3ED-4C79-7930-3227FB891B4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56D3EEF-DE4E-429D-8EC4-DDC531AFF5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746074"/>
      </p:ext>
    </p:extLst>
  </p:cSld>
  <p:clrMapOvr>
    <a:masterClrMapping/>
  </p:clrMapOvr>
</p:sld>
</file>

<file path=ppt/theme/theme1.xml><?xml version="1.0" encoding="utf-8"?>
<a:theme xmlns:a="http://schemas.openxmlformats.org/drawingml/2006/main" name="Pitchbook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4699</TotalTime>
  <Words>464</Words>
  <Application>Microsoft Office PowerPoint</Application>
  <PresentationFormat>Widescreen</PresentationFormat>
  <Paragraphs>87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</vt:lpstr>
      <vt:lpstr>Georgia</vt:lpstr>
      <vt:lpstr>Symbol</vt:lpstr>
      <vt:lpstr>Pitchbook</vt:lpstr>
      <vt:lpstr>PowerPoint Presentation</vt:lpstr>
      <vt:lpstr>Prepared by:  Anna Coote &amp; Heather Grain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Prepared by:  Anna Coote &amp; Heather Grain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</dc:creator>
  <cp:lastModifiedBy>Anna Coote</cp:lastModifiedBy>
  <cp:revision>181</cp:revision>
  <dcterms:created xsi:type="dcterms:W3CDTF">2020-08-15T04:34:47Z</dcterms:created>
  <dcterms:modified xsi:type="dcterms:W3CDTF">2022-10-24T22:37:38Z</dcterms:modified>
</cp:coreProperties>
</file>