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8"/>
  </p:notesMasterIdLst>
  <p:sldIdLst>
    <p:sldId id="591" r:id="rId2"/>
    <p:sldId id="358" r:id="rId3"/>
    <p:sldId id="428" r:id="rId4"/>
    <p:sldId id="519" r:id="rId5"/>
    <p:sldId id="542" r:id="rId6"/>
    <p:sldId id="588" r:id="rId7"/>
    <p:sldId id="516" r:id="rId8"/>
    <p:sldId id="543" r:id="rId9"/>
    <p:sldId id="545" r:id="rId10"/>
    <p:sldId id="521" r:id="rId11"/>
    <p:sldId id="522" r:id="rId12"/>
    <p:sldId id="548" r:id="rId13"/>
    <p:sldId id="549" r:id="rId14"/>
    <p:sldId id="551" r:id="rId15"/>
    <p:sldId id="555" r:id="rId16"/>
    <p:sldId id="523" r:id="rId17"/>
    <p:sldId id="524" r:id="rId18"/>
    <p:sldId id="525" r:id="rId19"/>
    <p:sldId id="526" r:id="rId20"/>
    <p:sldId id="527" r:id="rId21"/>
    <p:sldId id="561" r:id="rId22"/>
    <p:sldId id="528" r:id="rId23"/>
    <p:sldId id="589" r:id="rId24"/>
    <p:sldId id="531" r:id="rId25"/>
    <p:sldId id="530" r:id="rId26"/>
    <p:sldId id="569" r:id="rId27"/>
    <p:sldId id="568" r:id="rId28"/>
    <p:sldId id="573" r:id="rId29"/>
    <p:sldId id="533" r:id="rId30"/>
    <p:sldId id="572" r:id="rId31"/>
    <p:sldId id="583" r:id="rId32"/>
    <p:sldId id="534" r:id="rId33"/>
    <p:sldId id="590" r:id="rId34"/>
    <p:sldId id="575" r:id="rId35"/>
    <p:sldId id="592" r:id="rId36"/>
    <p:sldId id="586"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2073AE"/>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892" autoAdjust="0"/>
    <p:restoredTop sz="71195" autoAdjust="0"/>
  </p:normalViewPr>
  <p:slideViewPr>
    <p:cSldViewPr snapToGrid="0">
      <p:cViewPr varScale="1">
        <p:scale>
          <a:sx n="92" d="100"/>
          <a:sy n="92" d="100"/>
        </p:scale>
        <p:origin x="21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B6C2F4-B633-4102-B108-9039F1EF70B3}" type="datetimeFigureOut">
              <a:rPr lang="en-AU" smtClean="0"/>
              <a:t>25/10/2022</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C40E8A-E3D9-45E6-8C9B-F2F85B52DA15}" type="slidenum">
              <a:rPr lang="en-AU" smtClean="0"/>
              <a:t>‹#›</a:t>
            </a:fld>
            <a:endParaRPr lang="en-AU"/>
          </a:p>
        </p:txBody>
      </p:sp>
    </p:spTree>
    <p:extLst>
      <p:ext uri="{BB962C8B-B14F-4D97-AF65-F5344CB8AC3E}">
        <p14:creationId xmlns:p14="http://schemas.microsoft.com/office/powerpoint/2010/main" val="4090833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455766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181083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772466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231848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See also E66.2 Obesity with alveolar hypoventilation.</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266922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4271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99303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940433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Note that the code .8 is assigned for strangulated, thrombosed or ulcerated, and that desc is not a modifier for the degree of the haemorrhoid.  </a:t>
            </a:r>
          </a:p>
          <a:p>
            <a:pPr marL="0" marR="0" indent="0" algn="l" defTabSz="914400" rtl="0" eaLnBrk="1" fontAlgn="auto" latinLnBrk="0" hangingPunct="1">
              <a:lnSpc>
                <a:spcPct val="100000"/>
              </a:lnSpc>
              <a:spcBef>
                <a:spcPts val="0"/>
              </a:spcBef>
              <a:spcAft>
                <a:spcPts val="0"/>
              </a:spcAft>
              <a:buClrTx/>
              <a:buSzTx/>
              <a:buFontTx/>
              <a:buNone/>
              <a:tabLst/>
              <a:defRPr/>
            </a:pPr>
            <a:r>
              <a:rPr lang="en-AU" dirty="0"/>
              <a:t>ACS 0942 has been retired and no longer applies.  Note that there is no option for internal haemorrhoids. in 10</a:t>
            </a:r>
            <a:r>
              <a:rPr lang="en-AU" baseline="30000" dirty="0"/>
              <a:t>th</a:t>
            </a:r>
            <a:r>
              <a:rPr lang="en-AU" dirty="0"/>
              <a:t> edition.</a:t>
            </a:r>
          </a:p>
          <a:p>
            <a:pPr marL="0" marR="0" indent="0" algn="l" defTabSz="914400" rtl="0" eaLnBrk="1" fontAlgn="auto" latinLnBrk="0" hangingPunct="1">
              <a:lnSpc>
                <a:spcPct val="100000"/>
              </a:lnSpc>
              <a:spcBef>
                <a:spcPts val="0"/>
              </a:spcBef>
              <a:spcAft>
                <a:spcPts val="0"/>
              </a:spcAft>
              <a:buClrTx/>
              <a:buSzTx/>
              <a:buFontTx/>
              <a:buNone/>
              <a:tabLst/>
              <a:defRPr/>
            </a:pPr>
            <a:r>
              <a:rPr lang="en-US" sz="2000" b="0" i="0" u="none" strike="sngStrike" baseline="30000" dirty="0">
                <a:solidFill>
                  <a:srgbClr val="FF0000"/>
                </a:solidFill>
                <a:latin typeface="+mn-lt"/>
              </a:rPr>
              <a:t>When a banding/ligation of </a:t>
            </a:r>
            <a:r>
              <a:rPr lang="en-US" sz="2000" b="0" i="0" u="none" strike="sngStrike" baseline="30000" dirty="0" err="1">
                <a:solidFill>
                  <a:srgbClr val="FF0000"/>
                </a:solidFill>
                <a:latin typeface="+mn-lt"/>
              </a:rPr>
              <a:t>haemorrhoids</a:t>
            </a:r>
            <a:r>
              <a:rPr lang="en-US" sz="2000" b="0" i="0" u="none" strike="sngStrike" baseline="30000" dirty="0">
                <a:solidFill>
                  <a:srgbClr val="FF0000"/>
                </a:solidFill>
                <a:latin typeface="+mn-lt"/>
              </a:rPr>
              <a:t> is performed with no documentation regarding the type of </a:t>
            </a:r>
            <a:r>
              <a:rPr lang="en-US" sz="2000" b="0" i="0" u="none" strike="sngStrike" baseline="30000" dirty="0" err="1">
                <a:solidFill>
                  <a:srgbClr val="FF0000"/>
                </a:solidFill>
                <a:latin typeface="+mn-lt"/>
              </a:rPr>
              <a:t>haemorrhoids</a:t>
            </a:r>
            <a:r>
              <a:rPr lang="en-US" sz="2000" b="0" i="0" u="none" strike="sngStrike" baseline="30000" dirty="0">
                <a:solidFill>
                  <a:srgbClr val="FF0000"/>
                </a:solidFill>
                <a:latin typeface="+mn-lt"/>
              </a:rPr>
              <a:t>, assign a diagnosis code for </a:t>
            </a:r>
            <a:r>
              <a:rPr lang="en-US" sz="2000" b="1" i="0" u="none" strike="sngStrike" baseline="30000" dirty="0">
                <a:solidFill>
                  <a:srgbClr val="FF0000"/>
                </a:solidFill>
                <a:latin typeface="+mn-lt"/>
              </a:rPr>
              <a:t>internal</a:t>
            </a:r>
            <a:r>
              <a:rPr lang="en-US" sz="2000" b="0" i="0" u="none" strike="sngStrike" baseline="30000" dirty="0">
                <a:solidFill>
                  <a:srgbClr val="FF0000"/>
                </a:solidFill>
                <a:latin typeface="+mn-lt"/>
              </a:rPr>
              <a:t> </a:t>
            </a:r>
            <a:r>
              <a:rPr lang="en-US" sz="2000" b="0" i="0" u="none" strike="sngStrike" baseline="30000" dirty="0" err="1">
                <a:solidFill>
                  <a:srgbClr val="FF0000"/>
                </a:solidFill>
                <a:latin typeface="+mn-lt"/>
              </a:rPr>
              <a:t>haemorrhoids</a:t>
            </a:r>
            <a:r>
              <a:rPr lang="en-US" sz="2000" b="0" i="0" u="none" strike="sngStrike" baseline="30000" dirty="0">
                <a:solidFill>
                  <a:srgbClr val="FF0000"/>
                </a:solidFill>
                <a:latin typeface="+mn-lt"/>
              </a:rPr>
              <a:t> </a:t>
            </a:r>
            <a:endParaRPr lang="en-AU" sz="2000" strike="sngStrike" dirty="0">
              <a:solidFill>
                <a:srgbClr val="FF0000"/>
              </a:solidFill>
              <a:latin typeface="+mn-lt"/>
            </a:endParaRP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251318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Codes for haemorrhoids have changed from i84 to K64</a:t>
            </a:r>
          </a:p>
          <a:p>
            <a:pPr marL="0" marR="0" indent="0" algn="l" defTabSz="914400" rtl="0" eaLnBrk="1" fontAlgn="auto" latinLnBrk="0" hangingPunct="1">
              <a:lnSpc>
                <a:spcPct val="100000"/>
              </a:lnSpc>
              <a:spcBef>
                <a:spcPts val="0"/>
              </a:spcBef>
              <a:spcAft>
                <a:spcPts val="0"/>
              </a:spcAft>
              <a:buClrTx/>
              <a:buSzTx/>
              <a:buFontTx/>
              <a:buNone/>
              <a:tabLst/>
              <a:defRPr/>
            </a:pPr>
            <a:r>
              <a:rPr lang="en-AU" dirty="0"/>
              <a:t>Haemorrhoids are now coded by degree</a:t>
            </a:r>
          </a:p>
          <a:p>
            <a:pPr marL="0" marR="0" indent="0" algn="l" defTabSz="914400" rtl="0" eaLnBrk="1" fontAlgn="auto" latinLnBrk="0" hangingPunct="1">
              <a:lnSpc>
                <a:spcPct val="100000"/>
              </a:lnSpc>
              <a:spcBef>
                <a:spcPts val="0"/>
              </a:spcBef>
              <a:spcAft>
                <a:spcPts val="0"/>
              </a:spcAft>
              <a:buClrTx/>
              <a:buSzTx/>
              <a:buFontTx/>
              <a:buNone/>
              <a:tabLst/>
              <a:defRPr/>
            </a:pPr>
            <a:r>
              <a:rPr lang="en-AU" dirty="0"/>
              <a:t>There is now no option for internal/external.</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176668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245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974646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21</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107845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err="1"/>
              <a:t>Eg.</a:t>
            </a:r>
            <a:r>
              <a:rPr lang="en-AU" dirty="0"/>
              <a:t>  E. coli sepsis with e. coli UTI.  Code e. coli sepsis, and a B code for e. coli is not assigned.</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22</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528578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This standard has been significantly expanded in 11</a:t>
            </a:r>
            <a:r>
              <a:rPr lang="en-AU" baseline="30000" dirty="0"/>
              <a:t>th</a:t>
            </a:r>
            <a:r>
              <a:rPr lang="en-AU" dirty="0"/>
              <a:t>, and will be covered in the infectious subject.</a:t>
            </a:r>
          </a:p>
        </p:txBody>
      </p:sp>
      <p:sp>
        <p:nvSpPr>
          <p:cNvPr id="4" name="Slide Number Placeholder 3"/>
          <p:cNvSpPr>
            <a:spLocks noGrp="1"/>
          </p:cNvSpPr>
          <p:nvPr>
            <p:ph type="sldNum" sz="quarter" idx="5"/>
          </p:nvPr>
        </p:nvSpPr>
        <p:spPr/>
        <p:txBody>
          <a:bodyPr/>
          <a:lstStyle/>
          <a:p>
            <a:fld id="{E1C40E8A-E3D9-45E6-8C9B-F2F85B52DA15}" type="slidenum">
              <a:rPr lang="en-AU" smtClean="0"/>
              <a:t>23</a:t>
            </a:fld>
            <a:endParaRPr lang="en-AU"/>
          </a:p>
        </p:txBody>
      </p:sp>
    </p:spTree>
    <p:extLst>
      <p:ext uri="{BB962C8B-B14F-4D97-AF65-F5344CB8AC3E}">
        <p14:creationId xmlns:p14="http://schemas.microsoft.com/office/powerpoint/2010/main" val="38629431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408301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Z2251 is not assigned for </a:t>
            </a:r>
            <a:r>
              <a:rPr lang="en-US" sz="1200" b="0" i="0" u="none" strike="noStrike" baseline="30000" dirty="0">
                <a:solidFill>
                  <a:srgbClr val="00B0F0"/>
                </a:solidFill>
              </a:rPr>
              <a:t>'hepatitis B', 'hepatitis B positive' or 'past history of hepatitis B'</a:t>
            </a: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25</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489173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Note the change in default code for type B hepatitis.</a:t>
            </a:r>
          </a:p>
          <a:p>
            <a:pPr marL="0" marR="0" indent="0" algn="l" defTabSz="914400" rtl="0" eaLnBrk="1" fontAlgn="auto" latinLnBrk="0" hangingPunct="1">
              <a:lnSpc>
                <a:spcPct val="100000"/>
              </a:lnSpc>
              <a:spcBef>
                <a:spcPts val="0"/>
              </a:spcBef>
              <a:spcAft>
                <a:spcPts val="0"/>
              </a:spcAft>
              <a:buClrTx/>
              <a:buSzTx/>
              <a:buFontTx/>
              <a:buNone/>
              <a:tabLst/>
              <a:defRPr/>
            </a:pPr>
            <a:r>
              <a:rPr lang="en-AU" dirty="0"/>
              <a:t>Remember the rule of following the pathway in the index to find your code.  Do not change your code B18.1 to B19.9!</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26</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124113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38241-00 is a new code in 11</a:t>
            </a:r>
            <a:r>
              <a:rPr lang="en-AU" baseline="30000" dirty="0"/>
              <a:t>th</a:t>
            </a:r>
            <a:r>
              <a:rPr lang="en-AU" dirty="0"/>
              <a:t> edition</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90698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New heading.</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28</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2985939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8259838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Show students Tabular List for Z06</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288397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In 11</a:t>
            </a:r>
            <a:r>
              <a:rPr lang="en-AU" baseline="30000" dirty="0"/>
              <a:t>th</a:t>
            </a:r>
            <a:r>
              <a:rPr lang="en-AU" dirty="0"/>
              <a:t> edition, the choice of PDx is determined by ACS 0001, not by the way the codes are sequenced in the index</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597537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0267396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This is a new standard in 11th</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32</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086616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This is a significant change from 6</a:t>
            </a:r>
            <a:r>
              <a:rPr lang="en-AU" baseline="30000" dirty="0"/>
              <a:t>th</a:t>
            </a:r>
            <a:r>
              <a:rPr lang="en-AU" dirty="0"/>
              <a:t> to 11</a:t>
            </a:r>
            <a:r>
              <a:rPr lang="en-AU" baseline="30000" dirty="0"/>
              <a:t>th</a:t>
            </a:r>
            <a:r>
              <a:rPr lang="en-AU" dirty="0"/>
              <a:t> edition.</a:t>
            </a:r>
          </a:p>
        </p:txBody>
      </p:sp>
      <p:sp>
        <p:nvSpPr>
          <p:cNvPr id="4" name="Slide Number Placeholder 3"/>
          <p:cNvSpPr>
            <a:spLocks noGrp="1"/>
          </p:cNvSpPr>
          <p:nvPr>
            <p:ph type="sldNum" sz="quarter" idx="5"/>
          </p:nvPr>
        </p:nvSpPr>
        <p:spPr/>
        <p:txBody>
          <a:bodyPr/>
          <a:lstStyle/>
          <a:p>
            <a:fld id="{E1C40E8A-E3D9-45E6-8C9B-F2F85B52DA15}" type="slidenum">
              <a:rPr lang="en-AU" smtClean="0"/>
              <a:t>33</a:t>
            </a:fld>
            <a:endParaRPr lang="en-AU"/>
          </a:p>
        </p:txBody>
      </p:sp>
    </p:spTree>
    <p:extLst>
      <p:ext uri="{BB962C8B-B14F-4D97-AF65-F5344CB8AC3E}">
        <p14:creationId xmlns:p14="http://schemas.microsoft.com/office/powerpoint/2010/main" val="99063208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34</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9585390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1C40E8A-E3D9-45E6-8C9B-F2F85B52DA15}" type="slidenum">
              <a:rPr lang="en-AU" smtClean="0"/>
              <a:t>35</a:t>
            </a:fld>
            <a:endParaRPr lang="en-AU"/>
          </a:p>
        </p:txBody>
      </p:sp>
    </p:spTree>
    <p:extLst>
      <p:ext uri="{BB962C8B-B14F-4D97-AF65-F5344CB8AC3E}">
        <p14:creationId xmlns:p14="http://schemas.microsoft.com/office/powerpoint/2010/main" val="286985302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p>
            <a:endParaRPr lang="en-US" dirty="0"/>
          </a:p>
        </p:txBody>
      </p:sp>
      <p:sp>
        <p:nvSpPr>
          <p:cNvPr id="4" name="Rectangle 4"/>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36</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617525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Sequence first the varices, as the reason for admission and treatment.</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54005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none" strike="noStrike" baseline="30000" dirty="0">
                <a:solidFill>
                  <a:srgbClr val="000000"/>
                </a:solidFill>
              </a:rPr>
              <a:t>Each type of conduction </a:t>
            </a:r>
            <a:r>
              <a:rPr lang="en-US" sz="1200" b="0" i="0" u="none" strike="noStrike" baseline="30000" dirty="0" err="1">
                <a:solidFill>
                  <a:srgbClr val="000000"/>
                </a:solidFill>
              </a:rPr>
              <a:t>anaesthesia</a:t>
            </a:r>
            <a:r>
              <a:rPr lang="en-US" sz="1200" b="0" i="0" u="none" strike="noStrike" baseline="30000" dirty="0">
                <a:solidFill>
                  <a:srgbClr val="000000"/>
                </a:solidFill>
              </a:rPr>
              <a:t> should only be assigned once (see example 5):</a:t>
            </a:r>
          </a:p>
          <a:p>
            <a:r>
              <a:rPr lang="en-AU" sz="1200" b="0" i="0" u="none" strike="noStrike" baseline="30000" dirty="0">
                <a:solidFill>
                  <a:srgbClr val="000000"/>
                </a:solidFill>
              </a:rPr>
              <a:t>	</a:t>
            </a:r>
            <a:r>
              <a:rPr lang="en-AU" sz="1200" b="1" i="0" u="none" strike="noStrike" baseline="30000" dirty="0">
                <a:solidFill>
                  <a:srgbClr val="000000"/>
                </a:solidFill>
              </a:rPr>
              <a:t>[</a:t>
            </a:r>
            <a:r>
              <a:rPr lang="en-AU" sz="1200" b="1" i="0" u="none" strike="noStrike" baseline="30000" dirty="0">
                <a:solidFill>
                  <a:srgbClr val="020202"/>
                </a:solidFill>
              </a:rPr>
              <a:t>1909</a:t>
            </a:r>
            <a:r>
              <a:rPr lang="en-AU" sz="1200" b="1" i="0" u="none" strike="noStrike" baseline="30000" dirty="0">
                <a:solidFill>
                  <a:srgbClr val="000000"/>
                </a:solidFill>
              </a:rPr>
              <a:t>]</a:t>
            </a:r>
            <a:r>
              <a:rPr lang="en-AU" sz="1200" b="0" i="0" u="none" strike="noStrike" baseline="30000" dirty="0">
                <a:solidFill>
                  <a:srgbClr val="000000"/>
                </a:solidFill>
              </a:rPr>
              <a:t>	Conduction anaesthesia</a:t>
            </a:r>
          </a:p>
          <a:p>
            <a:r>
              <a:rPr lang="en-AU" sz="1200" b="0" i="0" u="none" strike="noStrike" baseline="30000" dirty="0">
                <a:solidFill>
                  <a:srgbClr val="000000"/>
                </a:solidFill>
              </a:rPr>
              <a:t>		</a:t>
            </a:r>
            <a:r>
              <a:rPr lang="en-AU" sz="1200" b="0" i="0" u="none" strike="noStrike" baseline="30000" dirty="0" err="1">
                <a:solidFill>
                  <a:srgbClr val="000000"/>
                </a:solidFill>
              </a:rPr>
              <a:t>i</a:t>
            </a:r>
            <a:r>
              <a:rPr lang="en-AU" sz="1200" b="0" i="0" u="none" strike="noStrike" baseline="30000" dirty="0">
                <a:solidFill>
                  <a:srgbClr val="000000"/>
                </a:solidFill>
              </a:rPr>
              <a:t>.	Neuraxial block (</a:t>
            </a:r>
            <a:r>
              <a:rPr lang="en-AU" sz="1200" b="0" i="0" u="none" strike="noStrike" baseline="30000" dirty="0">
                <a:solidFill>
                  <a:srgbClr val="020202"/>
                </a:solidFill>
              </a:rPr>
              <a:t>92508-XX</a:t>
            </a:r>
            <a:r>
              <a:rPr lang="en-AU" sz="1200" b="0" i="0" u="none" strike="noStrike" baseline="30000" dirty="0">
                <a:solidFill>
                  <a:srgbClr val="000000"/>
                </a:solidFill>
              </a:rPr>
              <a:t>)</a:t>
            </a:r>
            <a:endParaRPr lang="en-AU" sz="1200" b="0" i="0" u="none" strike="noStrike" baseline="0" dirty="0">
              <a:solidFill>
                <a:srgbClr val="000000"/>
              </a:solidFill>
            </a:endParaRPr>
          </a:p>
          <a:p>
            <a:r>
              <a:rPr lang="en-AU" sz="1200" b="0" i="0" u="none" strike="noStrike" baseline="30000" dirty="0">
                <a:solidFill>
                  <a:srgbClr val="000000"/>
                </a:solidFill>
              </a:rPr>
              <a:t>		ii. 	Regional blocks (codes </a:t>
            </a:r>
            <a:r>
              <a:rPr lang="en-AU" sz="1200" b="0" i="0" u="none" strike="noStrike" baseline="30000" dirty="0">
                <a:solidFill>
                  <a:srgbClr val="020202"/>
                </a:solidFill>
              </a:rPr>
              <a:t>92509-XX</a:t>
            </a:r>
            <a:r>
              <a:rPr lang="en-AU" sz="1200" b="0" i="0" u="none" strike="noStrike" baseline="30000" dirty="0">
                <a:solidFill>
                  <a:srgbClr val="000000"/>
                </a:solidFill>
              </a:rPr>
              <a:t>, </a:t>
            </a:r>
            <a:r>
              <a:rPr lang="en-AU" sz="1200" b="0" i="0" u="none" strike="noStrike" baseline="30000" dirty="0">
                <a:solidFill>
                  <a:srgbClr val="020202"/>
                </a:solidFill>
              </a:rPr>
              <a:t>92510-XX</a:t>
            </a:r>
            <a:r>
              <a:rPr lang="en-AU" sz="1200" b="0" i="0" u="none" strike="noStrike" baseline="30000" dirty="0">
                <a:solidFill>
                  <a:srgbClr val="000000"/>
                </a:solidFill>
              </a:rPr>
              <a:t>, </a:t>
            </a:r>
            <a:r>
              <a:rPr lang="en-AU" sz="1200" b="0" i="0" u="none" strike="noStrike" baseline="30000" dirty="0">
                <a:solidFill>
                  <a:srgbClr val="020202"/>
                </a:solidFill>
              </a:rPr>
              <a:t>92511-XX</a:t>
            </a:r>
            <a:r>
              <a:rPr lang="en-AU" sz="1200" b="0" i="0" u="none" strike="noStrike" baseline="30000" dirty="0">
                <a:solidFill>
                  <a:srgbClr val="000000"/>
                </a:solidFill>
              </a:rPr>
              <a:t>, </a:t>
            </a:r>
            <a:r>
              <a:rPr lang="en-AU" sz="1200" b="0" i="0" u="none" strike="noStrike" baseline="30000" dirty="0">
                <a:solidFill>
                  <a:srgbClr val="020202"/>
                </a:solidFill>
              </a:rPr>
              <a:t>92512-XX</a:t>
            </a:r>
            <a:r>
              <a:rPr lang="en-AU" sz="1200" b="0" i="0" u="none" strike="noStrike" baseline="30000" dirty="0">
                <a:solidFill>
                  <a:srgbClr val="000000"/>
                </a:solidFill>
              </a:rPr>
              <a:t>)</a:t>
            </a:r>
            <a:endParaRPr lang="en-AU" sz="1200" b="0" i="0" u="none" strike="noStrike" baseline="0" dirty="0">
              <a:solidFill>
                <a:srgbClr val="000000"/>
              </a:solidFill>
            </a:endParaRPr>
          </a:p>
          <a:p>
            <a:r>
              <a:rPr lang="en-AU" sz="1200" b="0" i="0" u="none" strike="noStrike" baseline="30000" dirty="0">
                <a:solidFill>
                  <a:srgbClr val="000000"/>
                </a:solidFill>
              </a:rPr>
              <a:t>		iii.	Intravenous regional anaesthesia (</a:t>
            </a:r>
            <a:r>
              <a:rPr lang="en-AU" sz="1200" b="0" i="0" u="none" strike="noStrike" baseline="30000" dirty="0">
                <a:solidFill>
                  <a:srgbClr val="020202"/>
                </a:solidFill>
              </a:rPr>
              <a:t>92519-XX</a:t>
            </a:r>
            <a:r>
              <a:rPr lang="en-AU" sz="1200" b="0" i="0" u="none" strike="noStrike" baseline="30000" dirty="0">
                <a:solidFill>
                  <a:srgbClr val="000000"/>
                </a:solidFill>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79609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AU"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267034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So you can assign more than one code from [1909] but still only one from [1910]</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05304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This is a new standard in 11</a:t>
            </a:r>
            <a:r>
              <a:rPr lang="en-AU" baseline="30000" dirty="0"/>
              <a:t>th</a:t>
            </a:r>
            <a:r>
              <a:rPr lang="en-AU" dirty="0"/>
              <a:t> edition</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764443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AU" dirty="0"/>
              <a:t>The detail in ACS 0051 and 0052 is to much to be covered in this session, and will be covered separately.  </a:t>
            </a:r>
          </a:p>
          <a:p>
            <a:pPr marL="0" marR="0" indent="0" algn="l" defTabSz="914400" rtl="0" eaLnBrk="1" fontAlgn="auto" latinLnBrk="0" hangingPunct="1">
              <a:lnSpc>
                <a:spcPct val="100000"/>
              </a:lnSpc>
              <a:spcBef>
                <a:spcPts val="0"/>
              </a:spcBef>
              <a:spcAft>
                <a:spcPts val="0"/>
              </a:spcAft>
              <a:buClrTx/>
              <a:buSzTx/>
              <a:buFontTx/>
              <a:buNone/>
              <a:tabLst/>
              <a:defRPr/>
            </a:pPr>
            <a:r>
              <a:rPr lang="en-AU" dirty="0"/>
              <a:t>The rules for the retired standards have been incorporated into the new ACS.</a:t>
            </a: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3A019F3-8596-4028-9847-CBD3A185B07A}" type="slidenum">
              <a:rPr kumimoji="0" lang="en-US" sz="1800" b="0" i="0" u="none" strike="noStrike" kern="1200" cap="none" spc="0" normalizeH="0" baseline="0" noProof="0" smtClean="0">
                <a:ln>
                  <a:noFill/>
                </a:ln>
                <a:solidFill>
                  <a:prstClr val="black"/>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053698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p:spTree>
      <p:nvGrpSpPr>
        <p:cNvPr id="1" name=""/>
        <p:cNvGrpSpPr/>
        <p:nvPr/>
      </p:nvGrpSpPr>
      <p:grpSpPr>
        <a:xfrm>
          <a:off x="0" y="0"/>
          <a:ext cx="0" cy="0"/>
          <a:chOff x="0" y="0"/>
          <a:chExt cx="0" cy="0"/>
        </a:xfrm>
      </p:grpSpPr>
      <p:sp>
        <p:nvSpPr>
          <p:cNvPr id="9" name="Rectangle 10"/>
          <p:cNvSpPr/>
          <p:nvPr userDrawn="1"/>
        </p:nvSpPr>
        <p:spPr>
          <a:xfrm>
            <a:off x="0" y="3505200"/>
            <a:ext cx="12192000" cy="1143000"/>
          </a:xfrm>
          <a:prstGeom prst="rect">
            <a:avLst/>
          </a:prstGeom>
          <a:solidFill>
            <a:schemeClr val="accent1"/>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 name="Rectangle 2"/>
          <p:cNvSpPr>
            <a:spLocks noGrp="1"/>
          </p:cNvSpPr>
          <p:nvPr>
            <p:ph type="ctrTitle"/>
          </p:nvPr>
        </p:nvSpPr>
        <p:spPr>
          <a:xfrm>
            <a:off x="304800" y="4114800"/>
            <a:ext cx="11582400" cy="533400"/>
          </a:xfrm>
          <a:prstGeom prst="rect">
            <a:avLst/>
          </a:prstGeom>
          <a:noFill/>
        </p:spPr>
        <p:txBody>
          <a:bodyPr vert="horz"/>
          <a:lstStyle>
            <a:lvl1pPr algn="l" eaLnBrk="1" latinLnBrk="0" hangingPunct="1">
              <a:defRPr kumimoji="0" sz="2000" b="0" cap="all" spc="150" baseline="0">
                <a:solidFill>
                  <a:schemeClr val="bg1"/>
                </a:solidFill>
              </a:defRPr>
            </a:lvl1pPr>
            <a:extLst/>
          </a:lstStyle>
          <a:p>
            <a:pPr eaLnBrk="1" latinLnBrk="1" hangingPunct="1"/>
            <a:r>
              <a:rPr lang="en-US" dirty="0"/>
              <a:t>Click to edit Master title style</a:t>
            </a:r>
            <a:endParaRPr dirty="0"/>
          </a:p>
        </p:txBody>
      </p:sp>
      <p:sp>
        <p:nvSpPr>
          <p:cNvPr id="3" name="Rectangle 3"/>
          <p:cNvSpPr>
            <a:spLocks noGrp="1"/>
          </p:cNvSpPr>
          <p:nvPr>
            <p:ph type="subTitle" idx="1" hasCustomPrompt="1"/>
          </p:nvPr>
        </p:nvSpPr>
        <p:spPr>
          <a:xfrm>
            <a:off x="304800" y="4706112"/>
            <a:ext cx="11582400" cy="277368"/>
          </a:xfrm>
          <a:solidFill>
            <a:schemeClr val="bg1"/>
          </a:solidFill>
        </p:spPr>
        <p:txBody>
          <a:bodyPr/>
          <a:lstStyle>
            <a:lvl1pPr marL="0" indent="0" algn="l" eaLnBrk="1" latinLnBrk="0" hangingPunct="1">
              <a:buNone/>
              <a:defRPr kumimoji="0" sz="1100" b="1">
                <a:solidFill>
                  <a:schemeClr val="accent4">
                    <a:shade val="50000"/>
                  </a:schemeClr>
                </a:solidFill>
              </a:defRPr>
            </a:lvl1pPr>
            <a:lvl2pPr marL="457200" indent="0" algn="ctr" eaLnBrk="1" latinLnBrk="0" hangingPunct="1">
              <a:buNone/>
            </a:lvl2pPr>
            <a:lvl3pPr marL="914400" indent="0" algn="ctr" eaLnBrk="1" latinLnBrk="0" hangingPunct="1">
              <a:buNone/>
            </a:lvl3pPr>
            <a:lvl4pPr marL="1371600" indent="0" algn="ctr" eaLnBrk="1" latinLnBrk="0" hangingPunct="1">
              <a:buNone/>
            </a:lvl4pPr>
            <a:lvl5pPr marL="1828800" indent="0" algn="ctr" eaLnBrk="1" latinLnBrk="0" hangingPunct="1">
              <a:buNone/>
            </a:lvl5pPr>
            <a:lvl6pPr marL="2286000" indent="0" algn="ctr" eaLnBrk="1" latinLnBrk="0" hangingPunct="1">
              <a:buNone/>
            </a:lvl6pPr>
            <a:lvl7pPr marL="2743200" indent="0" algn="ctr" eaLnBrk="1" latinLnBrk="0" hangingPunct="1">
              <a:buNone/>
            </a:lvl7pPr>
            <a:lvl8pPr marL="3200400" indent="0" algn="ctr" eaLnBrk="1" latinLnBrk="0" hangingPunct="1">
              <a:buNone/>
            </a:lvl8pPr>
            <a:lvl9pPr marL="3657600" indent="0" algn="ctr" eaLnBrk="1" latinLnBrk="0" hangingPunct="1">
              <a:buNone/>
            </a:lvl9pPr>
            <a:extLst/>
          </a:lstStyle>
          <a:p>
            <a:r>
              <a:rPr kumimoji="0" lang="en-US" dirty="0"/>
              <a:t>Click to add author information</a:t>
            </a:r>
          </a:p>
        </p:txBody>
      </p:sp>
      <p:sp>
        <p:nvSpPr>
          <p:cNvPr id="15" name="Rectangle 15"/>
          <p:cNvSpPr>
            <a:spLocks noGrp="1"/>
          </p:cNvSpPr>
          <p:nvPr>
            <p:ph type="sldNum" sz="quarter" idx="11"/>
          </p:nvPr>
        </p:nvSpPr>
        <p:spPr>
          <a:xfrm>
            <a:off x="10613887" y="6412103"/>
            <a:ext cx="1361440" cy="304800"/>
          </a:xfrm>
        </p:spPr>
        <p:txBody>
          <a:bodyPr anchor="ctr"/>
          <a:lstStyle/>
          <a:p>
            <a:pPr algn="r"/>
            <a:fld id="{256D3EEF-DE4E-429D-8EC4-DDC531AFF587}" type="slidenum">
              <a:rPr kumimoji="0" lang="en-US" sz="1000" smtClean="0"/>
              <a:pPr algn="r"/>
              <a:t>‹#›</a:t>
            </a:fld>
            <a:endParaRPr kumimoji="0" lang="en-US" dirty="0"/>
          </a:p>
        </p:txBody>
      </p:sp>
      <p:sp>
        <p:nvSpPr>
          <p:cNvPr id="16" name="Rectangle 16"/>
          <p:cNvSpPr>
            <a:spLocks noGrp="1"/>
          </p:cNvSpPr>
          <p:nvPr>
            <p:ph type="ftr" sz="quarter" idx="12"/>
          </p:nvPr>
        </p:nvSpPr>
        <p:spPr>
          <a:xfrm>
            <a:off x="2534478" y="6136438"/>
            <a:ext cx="2862470" cy="703729"/>
          </a:xfrm>
          <a:prstGeom prst="rect">
            <a:avLst/>
          </a:prstGeom>
        </p:spPr>
        <p:txBody>
          <a:bodyPr/>
          <a:lstStyle>
            <a:lvl1pPr>
              <a:defRPr sz="1600">
                <a:latin typeface="Century" panose="02040604050505020304" pitchFamily="18" charset="0"/>
              </a:defRPr>
            </a:lvl1pPr>
          </a:lstStyle>
          <a:p>
            <a:r>
              <a:rPr lang="en-US" dirty="0"/>
              <a:t>Clinical Coding Education   </a:t>
            </a:r>
          </a:p>
          <a:p>
            <a:r>
              <a:rPr lang="en-US" dirty="0"/>
              <a:t>clinicalcodingeducation.com</a:t>
            </a:r>
          </a:p>
        </p:txBody>
      </p:sp>
      <p:sp>
        <p:nvSpPr>
          <p:cNvPr id="8" name="Rectangle 10"/>
          <p:cNvSpPr/>
          <p:nvPr userDrawn="1"/>
        </p:nvSpPr>
        <p:spPr>
          <a:xfrm>
            <a:off x="0" y="0"/>
            <a:ext cx="12192000" cy="4038600"/>
          </a:xfrm>
          <a:prstGeom prst="rect">
            <a:avLst/>
          </a:prstGeom>
          <a:solidFill>
            <a:srgbClr val="0000CC"/>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12" name="Rectangle 11"/>
          <p:cNvSpPr/>
          <p:nvPr userDrawn="1"/>
        </p:nvSpPr>
        <p:spPr>
          <a:xfrm>
            <a:off x="0" y="4645880"/>
            <a:ext cx="12192000" cy="27432"/>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pic>
        <p:nvPicPr>
          <p:cNvPr id="7" name="Picture 6" descr="Logo, icon, company name&#10;&#10;Description automatically generated">
            <a:extLst>
              <a:ext uri="{FF2B5EF4-FFF2-40B4-BE49-F238E27FC236}">
                <a16:creationId xmlns:a16="http://schemas.microsoft.com/office/drawing/2014/main" id="{867AFBE7-C5F5-4EC5-9BCF-8F5F99DFBC9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1575" y="5089714"/>
            <a:ext cx="1451624" cy="1510058"/>
          </a:xfrm>
          <a:prstGeom prst="rect">
            <a:avLst/>
          </a:prstGeom>
        </p:spPr>
      </p:pic>
      <p:pic>
        <p:nvPicPr>
          <p:cNvPr id="14" name="Picture 13" descr="A picture containing text&#10;&#10;Description automatically generated">
            <a:extLst>
              <a:ext uri="{FF2B5EF4-FFF2-40B4-BE49-F238E27FC236}">
                <a16:creationId xmlns:a16="http://schemas.microsoft.com/office/drawing/2014/main" id="{02EE322B-B352-4342-A973-A360FA04453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309113" y="5050099"/>
            <a:ext cx="3109623" cy="1202315"/>
          </a:xfrm>
          <a:prstGeom prst="rect">
            <a:avLst/>
          </a:prstGeom>
        </p:spPr>
      </p:pic>
      <p:sp>
        <p:nvSpPr>
          <p:cNvPr id="17" name="Rectangle 16">
            <a:extLst>
              <a:ext uri="{FF2B5EF4-FFF2-40B4-BE49-F238E27FC236}">
                <a16:creationId xmlns:a16="http://schemas.microsoft.com/office/drawing/2014/main" id="{D85CD257-DB42-4B58-B535-A7D6B8299F37}"/>
              </a:ext>
            </a:extLst>
          </p:cNvPr>
          <p:cNvSpPr txBox="1">
            <a:spLocks/>
          </p:cNvSpPr>
          <p:nvPr userDrawn="1"/>
        </p:nvSpPr>
        <p:spPr>
          <a:xfrm>
            <a:off x="8257597" y="6171707"/>
            <a:ext cx="2207478" cy="856129"/>
          </a:xfrm>
          <a:prstGeom prst="rect">
            <a:avLst/>
          </a:prstGeom>
        </p:spPr>
        <p:txBody>
          <a:bodyPr/>
          <a:lstStyle>
            <a:defPPr>
              <a:defRPr lang="en-US"/>
            </a:defPPr>
            <a:lvl1pPr marL="0" algn="l" defTabSz="914400" rtl="0" eaLnBrk="1" latinLnBrk="0" hangingPunct="1">
              <a:defRPr sz="1600" kern="1200">
                <a:solidFill>
                  <a:schemeClr val="tx1"/>
                </a:solidFill>
                <a:latin typeface="Century" panose="02040604050505020304"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dirty="0"/>
              <a:t>eHealth Education</a:t>
            </a:r>
          </a:p>
          <a:p>
            <a:pPr algn="r"/>
            <a:r>
              <a:rPr lang="en-US" dirty="0"/>
              <a:t>ehe.edu.au</a:t>
            </a:r>
          </a:p>
        </p:txBody>
      </p:sp>
    </p:spTree>
    <p:extLst>
      <p:ext uri="{BB962C8B-B14F-4D97-AF65-F5344CB8AC3E}">
        <p14:creationId xmlns:p14="http://schemas.microsoft.com/office/powerpoint/2010/main" val="2199153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Up: 1 Left, 3 Right">
    <p:spTree>
      <p:nvGrpSpPr>
        <p:cNvPr id="1" name=""/>
        <p:cNvGrpSpPr/>
        <p:nvPr/>
      </p:nvGrpSpPr>
      <p:grpSpPr>
        <a:xfrm>
          <a:off x="0" y="0"/>
          <a:ext cx="0" cy="0"/>
          <a:chOff x="0" y="0"/>
          <a:chExt cx="0" cy="0"/>
        </a:xfrm>
      </p:grpSpPr>
      <p:sp>
        <p:nvSpPr>
          <p:cNvPr id="4"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0" name="Rectangle 8"/>
          <p:cNvSpPr>
            <a:spLocks noGrp="1"/>
          </p:cNvSpPr>
          <p:nvPr>
            <p:ph type="body" sz="quarter" idx="14"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8" name="Rectangle 11"/>
          <p:cNvSpPr>
            <a:spLocks noGrp="1"/>
          </p:cNvSpPr>
          <p:nvPr>
            <p:ph sz="quarter" idx="16"/>
          </p:nvPr>
        </p:nvSpPr>
        <p:spPr>
          <a:xfrm>
            <a:off x="5892800"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9" name="Rectangle 8"/>
          <p:cNvSpPr>
            <a:spLocks noGrp="1"/>
          </p:cNvSpPr>
          <p:nvPr>
            <p:ph type="body" sz="quarter" idx="13" hasCustomPrompt="1"/>
          </p:nvPr>
        </p:nvSpPr>
        <p:spPr>
          <a:xfrm>
            <a:off x="406400"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0" name="Rectangle 11"/>
          <p:cNvSpPr>
            <a:spLocks noGrp="1"/>
          </p:cNvSpPr>
          <p:nvPr>
            <p:ph sz="quarter" idx="15"/>
          </p:nvPr>
        </p:nvSpPr>
        <p:spPr>
          <a:xfrm>
            <a:off x="406400"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2" name="Rectangle 8"/>
          <p:cNvSpPr>
            <a:spLocks noGrp="1"/>
          </p:cNvSpPr>
          <p:nvPr>
            <p:ph type="body" sz="quarter" idx="17" hasCustomPrompt="1"/>
          </p:nvPr>
        </p:nvSpPr>
        <p:spPr>
          <a:xfrm>
            <a:off x="5888736"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3" name="Rectangle 11"/>
          <p:cNvSpPr>
            <a:spLocks noGrp="1"/>
          </p:cNvSpPr>
          <p:nvPr>
            <p:ph sz="quarter" idx="18"/>
          </p:nvPr>
        </p:nvSpPr>
        <p:spPr>
          <a:xfrm>
            <a:off x="5888736"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4" name="Rectangle 8"/>
          <p:cNvSpPr>
            <a:spLocks noGrp="1"/>
          </p:cNvSpPr>
          <p:nvPr>
            <p:ph type="body" sz="quarter" idx="19" hasCustomPrompt="1"/>
          </p:nvPr>
        </p:nvSpPr>
        <p:spPr>
          <a:xfrm>
            <a:off x="5892800"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5" name="Rectangle 11"/>
          <p:cNvSpPr>
            <a:spLocks noGrp="1"/>
          </p:cNvSpPr>
          <p:nvPr>
            <p:ph sz="quarter" idx="20"/>
          </p:nvPr>
        </p:nvSpPr>
        <p:spPr>
          <a:xfrm>
            <a:off x="5892800"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17"/>
          <p:cNvSpPr>
            <a:spLocks noGrp="1"/>
          </p:cNvSpPr>
          <p:nvPr>
            <p:ph type="dt" sz="half" idx="21"/>
          </p:nvPr>
        </p:nvSpPr>
        <p:spPr>
          <a:xfrm>
            <a:off x="9347200" y="76200"/>
            <a:ext cx="1828800" cy="228600"/>
          </a:xfrm>
          <a:prstGeom prst="rect">
            <a:avLst/>
          </a:prstGeom>
        </p:spPr>
        <p:txBody>
          <a:bodyPr/>
          <a:lstStyle/>
          <a:p>
            <a:pPr algn="r"/>
            <a:endParaRPr kumimoji="0" lang="en-US" dirty="0"/>
          </a:p>
        </p:txBody>
      </p:sp>
      <p:sp>
        <p:nvSpPr>
          <p:cNvPr id="18" name="Rectangle 18"/>
          <p:cNvSpPr>
            <a:spLocks noGrp="1"/>
          </p:cNvSpPr>
          <p:nvPr>
            <p:ph type="sldNum" sz="quarter" idx="22"/>
          </p:nvPr>
        </p:nvSpPr>
        <p:spPr/>
        <p:txBody>
          <a:bodyPr/>
          <a:lstStyle/>
          <a:p>
            <a:pPr algn="r"/>
            <a:fld id="{256D3EEF-DE4E-429D-8EC4-DDC531AFF587}" type="slidenum">
              <a:rPr kumimoji="0" lang="en-US" sz="1000" smtClean="0"/>
              <a:pPr algn="r"/>
              <a:t>‹#›</a:t>
            </a:fld>
            <a:endParaRPr kumimoji="0" lang="en-US" dirty="0"/>
          </a:p>
        </p:txBody>
      </p:sp>
      <p:sp>
        <p:nvSpPr>
          <p:cNvPr id="21" name="Rectangle 21"/>
          <p:cNvSpPr>
            <a:spLocks noGrp="1"/>
          </p:cNvSpPr>
          <p:nvPr>
            <p:ph type="ftr" sz="quarter" idx="23"/>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796063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Up: 3 Left, 1 Right">
    <p:spTree>
      <p:nvGrpSpPr>
        <p:cNvPr id="1" name=""/>
        <p:cNvGrpSpPr/>
        <p:nvPr/>
      </p:nvGrpSpPr>
      <p:grpSpPr>
        <a:xfrm>
          <a:off x="0" y="0"/>
          <a:ext cx="0" cy="0"/>
          <a:chOff x="0" y="0"/>
          <a:chExt cx="0" cy="0"/>
        </a:xfrm>
      </p:grpSpPr>
      <p:sp>
        <p:nvSpPr>
          <p:cNvPr id="2"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8" name="Rectangle 8"/>
          <p:cNvSpPr>
            <a:spLocks noGrp="1"/>
          </p:cNvSpPr>
          <p:nvPr>
            <p:ph type="body" sz="quarter" idx="13" hasCustomPrompt="1"/>
          </p:nvPr>
        </p:nvSpPr>
        <p:spPr>
          <a:xfrm>
            <a:off x="5888736"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1" name="Rectangle 11"/>
          <p:cNvSpPr>
            <a:spLocks noGrp="1"/>
          </p:cNvSpPr>
          <p:nvPr>
            <p:ph sz="quarter" idx="15"/>
          </p:nvPr>
        </p:nvSpPr>
        <p:spPr>
          <a:xfrm>
            <a:off x="5888736"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9" name="Rectangle 8"/>
          <p:cNvSpPr>
            <a:spLocks noGrp="1"/>
          </p:cNvSpPr>
          <p:nvPr>
            <p:ph type="body" sz="quarter" idx="14"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0" name="Rectangle 11"/>
          <p:cNvSpPr>
            <a:spLocks noGrp="1"/>
          </p:cNvSpPr>
          <p:nvPr>
            <p:ph sz="quarter" idx="16"/>
          </p:nvPr>
        </p:nvSpPr>
        <p:spPr>
          <a:xfrm>
            <a:off x="406400"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3" name="Rectangle 8"/>
          <p:cNvSpPr>
            <a:spLocks noGrp="1"/>
          </p:cNvSpPr>
          <p:nvPr>
            <p:ph type="body" sz="quarter" idx="17" hasCustomPrompt="1"/>
          </p:nvPr>
        </p:nvSpPr>
        <p:spPr>
          <a:xfrm>
            <a:off x="402336"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4" name="Rectangle 11"/>
          <p:cNvSpPr>
            <a:spLocks noGrp="1"/>
          </p:cNvSpPr>
          <p:nvPr>
            <p:ph sz="quarter" idx="18"/>
          </p:nvPr>
        </p:nvSpPr>
        <p:spPr>
          <a:xfrm>
            <a:off x="402336"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5" name="Rectangle 8"/>
          <p:cNvSpPr>
            <a:spLocks noGrp="1"/>
          </p:cNvSpPr>
          <p:nvPr>
            <p:ph type="body" sz="quarter" idx="19" hasCustomPrompt="1"/>
          </p:nvPr>
        </p:nvSpPr>
        <p:spPr>
          <a:xfrm>
            <a:off x="406400"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6" name="Rectangle 11"/>
          <p:cNvSpPr>
            <a:spLocks noGrp="1"/>
          </p:cNvSpPr>
          <p:nvPr>
            <p:ph sz="quarter" idx="20"/>
          </p:nvPr>
        </p:nvSpPr>
        <p:spPr>
          <a:xfrm>
            <a:off x="406400"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17"/>
          <p:cNvSpPr>
            <a:spLocks noGrp="1"/>
          </p:cNvSpPr>
          <p:nvPr>
            <p:ph type="dt" sz="half" idx="21"/>
          </p:nvPr>
        </p:nvSpPr>
        <p:spPr>
          <a:xfrm>
            <a:off x="9347200" y="76200"/>
            <a:ext cx="1828800" cy="228600"/>
          </a:xfrm>
          <a:prstGeom prst="rect">
            <a:avLst/>
          </a:prstGeom>
        </p:spPr>
        <p:txBody>
          <a:bodyPr/>
          <a:lstStyle/>
          <a:p>
            <a:pPr algn="r"/>
            <a:endParaRPr kumimoji="0" lang="en-US" dirty="0"/>
          </a:p>
        </p:txBody>
      </p:sp>
      <p:sp>
        <p:nvSpPr>
          <p:cNvPr id="19" name="Rectangle 19"/>
          <p:cNvSpPr>
            <a:spLocks noGrp="1"/>
          </p:cNvSpPr>
          <p:nvPr>
            <p:ph type="sldNum" sz="quarter" idx="22"/>
          </p:nvPr>
        </p:nvSpPr>
        <p:spPr/>
        <p:txBody>
          <a:bodyPr/>
          <a:lstStyle/>
          <a:p>
            <a:pPr algn="r"/>
            <a:fld id="{256D3EEF-DE4E-429D-8EC4-DDC531AFF587}" type="slidenum">
              <a:rPr kumimoji="0" lang="en-US" sz="1000" smtClean="0"/>
              <a:pPr algn="r"/>
              <a:t>‹#›</a:t>
            </a:fld>
            <a:endParaRPr kumimoji="0" lang="en-US" dirty="0"/>
          </a:p>
        </p:txBody>
      </p:sp>
      <p:sp>
        <p:nvSpPr>
          <p:cNvPr id="20" name="Rectangle 20"/>
          <p:cNvSpPr>
            <a:spLocks noGrp="1"/>
          </p:cNvSpPr>
          <p:nvPr>
            <p:ph type="ftr" sz="quarter" idx="23"/>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23010124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5-Up: 2 Left, 3 Right">
    <p:spTree>
      <p:nvGrpSpPr>
        <p:cNvPr id="1" name=""/>
        <p:cNvGrpSpPr/>
        <p:nvPr/>
      </p:nvGrpSpPr>
      <p:grpSpPr>
        <a:xfrm>
          <a:off x="0" y="0"/>
          <a:ext cx="0" cy="0"/>
          <a:chOff x="0" y="0"/>
          <a:chExt cx="0" cy="0"/>
        </a:xfrm>
      </p:grpSpPr>
      <p:sp>
        <p:nvSpPr>
          <p:cNvPr id="20"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23" name="Rectangle 8"/>
          <p:cNvSpPr>
            <a:spLocks noGrp="1"/>
          </p:cNvSpPr>
          <p:nvPr>
            <p:ph type="body" sz="quarter" idx="13"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4" name="Rectangle 11"/>
          <p:cNvSpPr>
            <a:spLocks noGrp="1"/>
          </p:cNvSpPr>
          <p:nvPr>
            <p:ph sz="quarter" idx="15"/>
          </p:nvPr>
        </p:nvSpPr>
        <p:spPr>
          <a:xfrm>
            <a:off x="4064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5"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6"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8" name="Rectangle 8"/>
          <p:cNvSpPr>
            <a:spLocks noGrp="1"/>
          </p:cNvSpPr>
          <p:nvPr>
            <p:ph type="body" sz="quarter" idx="14"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9" name="Rectangle 11"/>
          <p:cNvSpPr>
            <a:spLocks noGrp="1"/>
          </p:cNvSpPr>
          <p:nvPr>
            <p:ph sz="quarter" idx="18"/>
          </p:nvPr>
        </p:nvSpPr>
        <p:spPr>
          <a:xfrm>
            <a:off x="5892800"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31" name="Rectangle 8"/>
          <p:cNvSpPr>
            <a:spLocks noGrp="1"/>
          </p:cNvSpPr>
          <p:nvPr>
            <p:ph type="body" sz="quarter" idx="19" hasCustomPrompt="1"/>
          </p:nvPr>
        </p:nvSpPr>
        <p:spPr>
          <a:xfrm>
            <a:off x="5888736"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32" name="Rectangle 11"/>
          <p:cNvSpPr>
            <a:spLocks noGrp="1"/>
          </p:cNvSpPr>
          <p:nvPr>
            <p:ph sz="quarter" idx="20"/>
          </p:nvPr>
        </p:nvSpPr>
        <p:spPr>
          <a:xfrm>
            <a:off x="5888736"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33" name="Rectangle 8"/>
          <p:cNvSpPr>
            <a:spLocks noGrp="1"/>
          </p:cNvSpPr>
          <p:nvPr>
            <p:ph type="body" sz="quarter" idx="21" hasCustomPrompt="1"/>
          </p:nvPr>
        </p:nvSpPr>
        <p:spPr>
          <a:xfrm>
            <a:off x="5892800"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34" name="Rectangle 11"/>
          <p:cNvSpPr>
            <a:spLocks noGrp="1"/>
          </p:cNvSpPr>
          <p:nvPr>
            <p:ph sz="quarter" idx="22"/>
          </p:nvPr>
        </p:nvSpPr>
        <p:spPr>
          <a:xfrm>
            <a:off x="5892800"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6" name="Rectangle 16"/>
          <p:cNvSpPr>
            <a:spLocks noGrp="1"/>
          </p:cNvSpPr>
          <p:nvPr>
            <p:ph type="dt" sz="half" idx="23"/>
          </p:nvPr>
        </p:nvSpPr>
        <p:spPr>
          <a:xfrm>
            <a:off x="9347200" y="76200"/>
            <a:ext cx="1828800" cy="228600"/>
          </a:xfrm>
          <a:prstGeom prst="rect">
            <a:avLst/>
          </a:prstGeom>
        </p:spPr>
        <p:txBody>
          <a:bodyPr/>
          <a:lstStyle/>
          <a:p>
            <a:pPr algn="r"/>
            <a:endParaRPr kumimoji="0" lang="en-US" dirty="0"/>
          </a:p>
        </p:txBody>
      </p:sp>
      <p:sp>
        <p:nvSpPr>
          <p:cNvPr id="17" name="Rectangle 17"/>
          <p:cNvSpPr>
            <a:spLocks noGrp="1"/>
          </p:cNvSpPr>
          <p:nvPr>
            <p:ph type="sldNum" sz="quarter" idx="24"/>
          </p:nvPr>
        </p:nvSpPr>
        <p:spPr/>
        <p:txBody>
          <a:bodyPr/>
          <a:lstStyle/>
          <a:p>
            <a:pPr algn="r"/>
            <a:fld id="{256D3EEF-DE4E-429D-8EC4-DDC531AFF587}" type="slidenum">
              <a:rPr kumimoji="0" lang="en-US" sz="1000" smtClean="0"/>
              <a:pPr algn="r"/>
              <a:t>‹#›</a:t>
            </a:fld>
            <a:endParaRPr kumimoji="0" lang="en-US" dirty="0"/>
          </a:p>
        </p:txBody>
      </p:sp>
      <p:sp>
        <p:nvSpPr>
          <p:cNvPr id="18" name="Rectangle 18"/>
          <p:cNvSpPr>
            <a:spLocks noGrp="1"/>
          </p:cNvSpPr>
          <p:nvPr>
            <p:ph type="ftr" sz="quarter" idx="25"/>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36303071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5-Up: 3 Left, 2 Right">
    <p:spTree>
      <p:nvGrpSpPr>
        <p:cNvPr id="1" name=""/>
        <p:cNvGrpSpPr/>
        <p:nvPr/>
      </p:nvGrpSpPr>
      <p:grpSpPr>
        <a:xfrm>
          <a:off x="0" y="0"/>
          <a:ext cx="0" cy="0"/>
          <a:chOff x="0" y="0"/>
          <a:chExt cx="0" cy="0"/>
        </a:xfrm>
      </p:grpSpPr>
      <p:sp>
        <p:nvSpPr>
          <p:cNvPr id="5"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21" name="Rectangle 8"/>
          <p:cNvSpPr>
            <a:spLocks noGrp="1"/>
          </p:cNvSpPr>
          <p:nvPr>
            <p:ph type="body" sz="quarter" idx="14" hasCustomPrompt="1"/>
          </p:nvPr>
        </p:nvSpPr>
        <p:spPr>
          <a:xfrm>
            <a:off x="410464"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2" name="Rectangle 11"/>
          <p:cNvSpPr>
            <a:spLocks noGrp="1"/>
          </p:cNvSpPr>
          <p:nvPr>
            <p:ph sz="quarter" idx="16"/>
          </p:nvPr>
        </p:nvSpPr>
        <p:spPr>
          <a:xfrm>
            <a:off x="410464" y="609600"/>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5" name="Rectangle 8"/>
          <p:cNvSpPr>
            <a:spLocks noGrp="1"/>
          </p:cNvSpPr>
          <p:nvPr>
            <p:ph type="body" sz="quarter" idx="17" hasCustomPrompt="1"/>
          </p:nvPr>
        </p:nvSpPr>
        <p:spPr>
          <a:xfrm>
            <a:off x="406400" y="234086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6" name="Rectangle 11"/>
          <p:cNvSpPr>
            <a:spLocks noGrp="1"/>
          </p:cNvSpPr>
          <p:nvPr>
            <p:ph sz="quarter" idx="18"/>
          </p:nvPr>
        </p:nvSpPr>
        <p:spPr>
          <a:xfrm>
            <a:off x="406400" y="256946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7" name="Rectangle 8"/>
          <p:cNvSpPr>
            <a:spLocks noGrp="1"/>
          </p:cNvSpPr>
          <p:nvPr>
            <p:ph type="body" sz="quarter" idx="19" hasCustomPrompt="1"/>
          </p:nvPr>
        </p:nvSpPr>
        <p:spPr>
          <a:xfrm>
            <a:off x="410464" y="4291584"/>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8" name="Rectangle 11"/>
          <p:cNvSpPr>
            <a:spLocks noGrp="1"/>
          </p:cNvSpPr>
          <p:nvPr>
            <p:ph sz="quarter" idx="20"/>
          </p:nvPr>
        </p:nvSpPr>
        <p:spPr>
          <a:xfrm>
            <a:off x="410464" y="4520184"/>
            <a:ext cx="5283200" cy="1728216"/>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2" name="Rectangle 8"/>
          <p:cNvSpPr>
            <a:spLocks noGrp="1"/>
          </p:cNvSpPr>
          <p:nvPr>
            <p:ph type="body" sz="quarter" idx="21"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3" name="Rectangle 11"/>
          <p:cNvSpPr>
            <a:spLocks noGrp="1"/>
          </p:cNvSpPr>
          <p:nvPr>
            <p:ph sz="quarter" idx="22"/>
          </p:nvPr>
        </p:nvSpPr>
        <p:spPr>
          <a:xfrm>
            <a:off x="58928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5" name="Rectangle 8"/>
          <p:cNvSpPr>
            <a:spLocks noGrp="1"/>
          </p:cNvSpPr>
          <p:nvPr>
            <p:ph type="body" sz="quarter" idx="23"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6" name="Rectangle 11"/>
          <p:cNvSpPr>
            <a:spLocks noGrp="1"/>
          </p:cNvSpPr>
          <p:nvPr>
            <p:ph sz="quarter" idx="24"/>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17"/>
          <p:cNvSpPr>
            <a:spLocks noGrp="1"/>
          </p:cNvSpPr>
          <p:nvPr>
            <p:ph type="dt" sz="half" idx="25"/>
          </p:nvPr>
        </p:nvSpPr>
        <p:spPr>
          <a:xfrm>
            <a:off x="9347200" y="76200"/>
            <a:ext cx="1828800" cy="228600"/>
          </a:xfrm>
          <a:prstGeom prst="rect">
            <a:avLst/>
          </a:prstGeom>
        </p:spPr>
        <p:txBody>
          <a:bodyPr/>
          <a:lstStyle/>
          <a:p>
            <a:pPr algn="r"/>
            <a:endParaRPr kumimoji="0" lang="en-US" dirty="0"/>
          </a:p>
        </p:txBody>
      </p:sp>
      <p:sp>
        <p:nvSpPr>
          <p:cNvPr id="18" name="Rectangle 18"/>
          <p:cNvSpPr>
            <a:spLocks noGrp="1"/>
          </p:cNvSpPr>
          <p:nvPr>
            <p:ph type="sldNum" sz="quarter" idx="26"/>
          </p:nvPr>
        </p:nvSpPr>
        <p:spPr/>
        <p:txBody>
          <a:bodyPr/>
          <a:lstStyle/>
          <a:p>
            <a:pPr algn="r"/>
            <a:fld id="{256D3EEF-DE4E-429D-8EC4-DDC531AFF587}" type="slidenum">
              <a:rPr kumimoji="0" lang="en-US" sz="1000" smtClean="0"/>
              <a:pPr algn="r"/>
              <a:t>‹#›</a:t>
            </a:fld>
            <a:endParaRPr kumimoji="0" lang="en-US" dirty="0"/>
          </a:p>
        </p:txBody>
      </p:sp>
      <p:sp>
        <p:nvSpPr>
          <p:cNvPr id="23" name="Rectangle 23"/>
          <p:cNvSpPr>
            <a:spLocks noGrp="1"/>
          </p:cNvSpPr>
          <p:nvPr>
            <p:ph type="ftr" sz="quarter" idx="27"/>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3939068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mbstones">
    <p:spTree>
      <p:nvGrpSpPr>
        <p:cNvPr id="1" name=""/>
        <p:cNvGrpSpPr/>
        <p:nvPr/>
      </p:nvGrpSpPr>
      <p:grpSpPr>
        <a:xfrm>
          <a:off x="0" y="0"/>
          <a:ext cx="0" cy="0"/>
          <a:chOff x="0" y="0"/>
          <a:chExt cx="0" cy="0"/>
        </a:xfrm>
      </p:grpSpPr>
      <p:sp>
        <p:nvSpPr>
          <p:cNvPr id="23"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9" name="Rectangle 6"/>
          <p:cNvSpPr/>
          <p:nvPr/>
        </p:nvSpPr>
        <p:spPr>
          <a:xfrm>
            <a:off x="1828800" y="14478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8" name="Rectangle 6"/>
          <p:cNvSpPr/>
          <p:nvPr/>
        </p:nvSpPr>
        <p:spPr>
          <a:xfrm>
            <a:off x="1828800" y="38862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6" name="Rectangle 6"/>
          <p:cNvSpPr/>
          <p:nvPr/>
        </p:nvSpPr>
        <p:spPr>
          <a:xfrm>
            <a:off x="4673600" y="14478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5" name="Rectangle 6"/>
          <p:cNvSpPr/>
          <p:nvPr/>
        </p:nvSpPr>
        <p:spPr>
          <a:xfrm>
            <a:off x="4673600" y="38862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31" name="Rectangle 6"/>
          <p:cNvSpPr/>
          <p:nvPr/>
        </p:nvSpPr>
        <p:spPr>
          <a:xfrm>
            <a:off x="7518400" y="14478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3" name="Rectangle 6"/>
          <p:cNvSpPr/>
          <p:nvPr/>
        </p:nvSpPr>
        <p:spPr>
          <a:xfrm>
            <a:off x="7518400" y="3886200"/>
            <a:ext cx="2235200" cy="2057400"/>
          </a:xfrm>
          <a:prstGeom prst="rect">
            <a:avLst/>
          </a:prstGeom>
          <a:ln w="76200" cap="sq" cmpd="thickThin" algn="ctr">
            <a:solidFill>
              <a:schemeClr val="accent6"/>
            </a:solidFill>
            <a:prstDash val="solid"/>
            <a:roun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24" name="Rectangle 10"/>
          <p:cNvSpPr>
            <a:spLocks noGrp="1"/>
          </p:cNvSpPr>
          <p:nvPr>
            <p:ph type="pic" sz="quarter" idx="13" hasCustomPrompt="1"/>
          </p:nvPr>
        </p:nvSpPr>
        <p:spPr>
          <a:xfrm>
            <a:off x="2032000" y="1600200"/>
            <a:ext cx="1828800" cy="685800"/>
          </a:xfrm>
        </p:spPr>
        <p:txBody>
          <a:bodyPr/>
          <a:lstStyle/>
          <a:p>
            <a:r>
              <a:rPr kumimoji="0" lang="en-US" dirty="0"/>
              <a:t>Company</a:t>
            </a:r>
            <a:r>
              <a:rPr kumimoji="0" lang="en-US" baseline="0" dirty="0"/>
              <a:t> Logo</a:t>
            </a:r>
            <a:endParaRPr kumimoji="0" lang="en-US" dirty="0"/>
          </a:p>
        </p:txBody>
      </p:sp>
      <p:sp>
        <p:nvSpPr>
          <p:cNvPr id="19" name="Rectangle 10"/>
          <p:cNvSpPr>
            <a:spLocks noGrp="1"/>
          </p:cNvSpPr>
          <p:nvPr>
            <p:ph type="pic" sz="quarter" idx="29" hasCustomPrompt="1"/>
          </p:nvPr>
        </p:nvSpPr>
        <p:spPr>
          <a:xfrm>
            <a:off x="2032000" y="4038600"/>
            <a:ext cx="1828800" cy="685800"/>
          </a:xfrm>
        </p:spPr>
        <p:txBody>
          <a:bodyPr/>
          <a:lstStyle/>
          <a:p>
            <a:r>
              <a:rPr kumimoji="0" lang="en-US" dirty="0"/>
              <a:t>Company</a:t>
            </a:r>
            <a:r>
              <a:rPr kumimoji="0" lang="en-US" baseline="0" dirty="0"/>
              <a:t> Logo</a:t>
            </a:r>
            <a:endParaRPr kumimoji="0" lang="en-US" dirty="0"/>
          </a:p>
        </p:txBody>
      </p:sp>
      <p:sp>
        <p:nvSpPr>
          <p:cNvPr id="27" name="Rectangle 10"/>
          <p:cNvSpPr>
            <a:spLocks noGrp="1"/>
          </p:cNvSpPr>
          <p:nvPr>
            <p:ph type="pic" sz="quarter" idx="17" hasCustomPrompt="1"/>
          </p:nvPr>
        </p:nvSpPr>
        <p:spPr>
          <a:xfrm>
            <a:off x="4876800" y="1600200"/>
            <a:ext cx="1828800" cy="685800"/>
          </a:xfrm>
        </p:spPr>
        <p:txBody>
          <a:bodyPr/>
          <a:lstStyle/>
          <a:p>
            <a:r>
              <a:rPr kumimoji="0" lang="en-US" dirty="0"/>
              <a:t>Company</a:t>
            </a:r>
            <a:r>
              <a:rPr kumimoji="0" lang="en-US" baseline="0" dirty="0"/>
              <a:t> Logo</a:t>
            </a:r>
            <a:endParaRPr kumimoji="0" lang="en-US" dirty="0"/>
          </a:p>
        </p:txBody>
      </p:sp>
      <p:sp>
        <p:nvSpPr>
          <p:cNvPr id="11" name="Rectangle 10"/>
          <p:cNvSpPr>
            <a:spLocks noGrp="1"/>
          </p:cNvSpPr>
          <p:nvPr>
            <p:ph type="pic" sz="quarter" idx="30" hasCustomPrompt="1"/>
          </p:nvPr>
        </p:nvSpPr>
        <p:spPr>
          <a:xfrm>
            <a:off x="4876800" y="4038600"/>
            <a:ext cx="1828800" cy="685800"/>
          </a:xfrm>
        </p:spPr>
        <p:txBody>
          <a:bodyPr/>
          <a:lstStyle/>
          <a:p>
            <a:r>
              <a:rPr kumimoji="0" lang="en-US" dirty="0"/>
              <a:t>Company</a:t>
            </a:r>
            <a:r>
              <a:rPr kumimoji="0" lang="en-US" baseline="0" dirty="0"/>
              <a:t> Logo</a:t>
            </a:r>
            <a:endParaRPr kumimoji="0" lang="en-US" dirty="0"/>
          </a:p>
        </p:txBody>
      </p:sp>
      <p:sp>
        <p:nvSpPr>
          <p:cNvPr id="4" name="Rectangle 10"/>
          <p:cNvSpPr>
            <a:spLocks noGrp="1"/>
          </p:cNvSpPr>
          <p:nvPr>
            <p:ph type="pic" sz="quarter" idx="21" hasCustomPrompt="1"/>
          </p:nvPr>
        </p:nvSpPr>
        <p:spPr>
          <a:xfrm>
            <a:off x="7721600" y="1600200"/>
            <a:ext cx="1828800" cy="685800"/>
          </a:xfrm>
        </p:spPr>
        <p:txBody>
          <a:bodyPr/>
          <a:lstStyle/>
          <a:p>
            <a:r>
              <a:rPr kumimoji="0" lang="en-US" dirty="0"/>
              <a:t>Company</a:t>
            </a:r>
            <a:r>
              <a:rPr kumimoji="0" lang="en-US" baseline="0" dirty="0"/>
              <a:t> Logo</a:t>
            </a:r>
            <a:endParaRPr kumimoji="0" lang="en-US" dirty="0"/>
          </a:p>
        </p:txBody>
      </p:sp>
      <p:sp>
        <p:nvSpPr>
          <p:cNvPr id="15" name="Rectangle 10"/>
          <p:cNvSpPr>
            <a:spLocks noGrp="1"/>
          </p:cNvSpPr>
          <p:nvPr>
            <p:ph type="pic" sz="quarter" idx="31" hasCustomPrompt="1"/>
          </p:nvPr>
        </p:nvSpPr>
        <p:spPr>
          <a:xfrm>
            <a:off x="7721600" y="4038600"/>
            <a:ext cx="1828800" cy="685800"/>
          </a:xfrm>
        </p:spPr>
        <p:txBody>
          <a:bodyPr/>
          <a:lstStyle/>
          <a:p>
            <a:r>
              <a:rPr kumimoji="0" lang="en-US" dirty="0"/>
              <a:t>Company</a:t>
            </a:r>
            <a:r>
              <a:rPr kumimoji="0" lang="en-US" baseline="0" dirty="0"/>
              <a:t> Logo</a:t>
            </a:r>
            <a:endParaRPr kumimoji="0" lang="en-US" dirty="0"/>
          </a:p>
        </p:txBody>
      </p:sp>
      <p:sp>
        <p:nvSpPr>
          <p:cNvPr id="7" name="Rectangle 12"/>
          <p:cNvSpPr>
            <a:spLocks noGrp="1"/>
          </p:cNvSpPr>
          <p:nvPr>
            <p:ph type="body" sz="quarter" idx="14" hasCustomPrompt="1"/>
          </p:nvPr>
        </p:nvSpPr>
        <p:spPr>
          <a:xfrm>
            <a:off x="2032000" y="2895600"/>
            <a:ext cx="1828800" cy="304800"/>
          </a:xfrm>
        </p:spPr>
        <p:txBody>
          <a:bodyPr anchor="ctr"/>
          <a:lstStyle>
            <a:lvl1pPr algn="ctr" eaLnBrk="1" latinLnBrk="0" hangingPunct="1">
              <a:defRPr kumimoji="0" b="1"/>
            </a:lvl1pPr>
            <a:extLst/>
          </a:lstStyle>
          <a:p>
            <a:pPr lvl="0"/>
            <a:r>
              <a:rPr kumimoji="0" lang="en-US" dirty="0"/>
              <a:t>Amount</a:t>
            </a:r>
          </a:p>
        </p:txBody>
      </p:sp>
      <p:sp>
        <p:nvSpPr>
          <p:cNvPr id="28" name="Rectangle 12"/>
          <p:cNvSpPr>
            <a:spLocks noGrp="1"/>
          </p:cNvSpPr>
          <p:nvPr>
            <p:ph type="body" sz="quarter" idx="33" hasCustomPrompt="1"/>
          </p:nvPr>
        </p:nvSpPr>
        <p:spPr>
          <a:xfrm>
            <a:off x="2032000" y="5334000"/>
            <a:ext cx="1828800" cy="304800"/>
          </a:xfrm>
        </p:spPr>
        <p:txBody>
          <a:bodyPr anchor="ctr"/>
          <a:lstStyle>
            <a:lvl1pPr algn="ctr" eaLnBrk="1" latinLnBrk="0" hangingPunct="1">
              <a:defRPr kumimoji="0" b="1"/>
            </a:lvl1pPr>
            <a:extLst/>
          </a:lstStyle>
          <a:p>
            <a:pPr lvl="0"/>
            <a:r>
              <a:rPr kumimoji="0" lang="en-US" dirty="0"/>
              <a:t>Amount</a:t>
            </a:r>
          </a:p>
        </p:txBody>
      </p:sp>
      <p:sp>
        <p:nvSpPr>
          <p:cNvPr id="30" name="Rectangle 12"/>
          <p:cNvSpPr>
            <a:spLocks noGrp="1"/>
          </p:cNvSpPr>
          <p:nvPr>
            <p:ph type="body" sz="quarter" idx="18" hasCustomPrompt="1"/>
          </p:nvPr>
        </p:nvSpPr>
        <p:spPr>
          <a:xfrm>
            <a:off x="4876800" y="2895600"/>
            <a:ext cx="1828800" cy="304800"/>
          </a:xfrm>
        </p:spPr>
        <p:txBody>
          <a:bodyPr anchor="ctr"/>
          <a:lstStyle>
            <a:lvl1pPr algn="ctr" eaLnBrk="1" latinLnBrk="0" hangingPunct="1">
              <a:defRPr kumimoji="0" b="1"/>
            </a:lvl1pPr>
            <a:extLst/>
          </a:lstStyle>
          <a:p>
            <a:pPr lvl="0"/>
            <a:r>
              <a:rPr kumimoji="0" lang="en-US" dirty="0"/>
              <a:t>Amount</a:t>
            </a:r>
          </a:p>
        </p:txBody>
      </p:sp>
      <p:sp>
        <p:nvSpPr>
          <p:cNvPr id="13" name="Rectangle 12"/>
          <p:cNvSpPr>
            <a:spLocks noGrp="1"/>
          </p:cNvSpPr>
          <p:nvPr>
            <p:ph type="body" sz="quarter" idx="34" hasCustomPrompt="1"/>
          </p:nvPr>
        </p:nvSpPr>
        <p:spPr>
          <a:xfrm>
            <a:off x="4876800" y="5334000"/>
            <a:ext cx="1828800" cy="304800"/>
          </a:xfrm>
        </p:spPr>
        <p:txBody>
          <a:bodyPr anchor="ctr"/>
          <a:lstStyle>
            <a:lvl1pPr algn="ctr" eaLnBrk="1" latinLnBrk="0" hangingPunct="1">
              <a:defRPr kumimoji="0" b="1"/>
            </a:lvl1pPr>
            <a:extLst/>
          </a:lstStyle>
          <a:p>
            <a:pPr lvl="0"/>
            <a:r>
              <a:rPr kumimoji="0" lang="en-US" dirty="0"/>
              <a:t>Amount</a:t>
            </a:r>
          </a:p>
        </p:txBody>
      </p:sp>
      <p:sp>
        <p:nvSpPr>
          <p:cNvPr id="14" name="Rectangle 12"/>
          <p:cNvSpPr>
            <a:spLocks noGrp="1"/>
          </p:cNvSpPr>
          <p:nvPr>
            <p:ph type="body" sz="quarter" idx="22" hasCustomPrompt="1"/>
          </p:nvPr>
        </p:nvSpPr>
        <p:spPr>
          <a:xfrm>
            <a:off x="7721600" y="2895600"/>
            <a:ext cx="1828800" cy="304800"/>
          </a:xfrm>
        </p:spPr>
        <p:txBody>
          <a:bodyPr anchor="ctr"/>
          <a:lstStyle>
            <a:lvl1pPr algn="ctr" eaLnBrk="1" latinLnBrk="0" hangingPunct="1">
              <a:defRPr kumimoji="0" b="1"/>
            </a:lvl1pPr>
            <a:extLst/>
          </a:lstStyle>
          <a:p>
            <a:pPr lvl="0"/>
            <a:r>
              <a:rPr kumimoji="0" lang="en-US" dirty="0"/>
              <a:t>Amount</a:t>
            </a:r>
          </a:p>
        </p:txBody>
      </p:sp>
      <p:sp>
        <p:nvSpPr>
          <p:cNvPr id="2" name="Rectangle 12"/>
          <p:cNvSpPr>
            <a:spLocks noGrp="1"/>
          </p:cNvSpPr>
          <p:nvPr>
            <p:ph type="body" sz="quarter" idx="35" hasCustomPrompt="1"/>
          </p:nvPr>
        </p:nvSpPr>
        <p:spPr>
          <a:xfrm>
            <a:off x="7721600" y="5334000"/>
            <a:ext cx="1828800" cy="304800"/>
          </a:xfrm>
        </p:spPr>
        <p:txBody>
          <a:bodyPr anchor="ctr"/>
          <a:lstStyle>
            <a:lvl1pPr algn="ctr" eaLnBrk="1" latinLnBrk="0" hangingPunct="1">
              <a:defRPr kumimoji="0" b="1"/>
            </a:lvl1pPr>
            <a:extLst/>
          </a:lstStyle>
          <a:p>
            <a:pPr lvl="0"/>
            <a:r>
              <a:rPr kumimoji="0" lang="en-US" dirty="0"/>
              <a:t>Amount</a:t>
            </a:r>
          </a:p>
        </p:txBody>
      </p:sp>
      <p:sp>
        <p:nvSpPr>
          <p:cNvPr id="44" name="Rectangle 11"/>
          <p:cNvSpPr>
            <a:spLocks noGrp="1"/>
          </p:cNvSpPr>
          <p:nvPr>
            <p:ph type="body" sz="quarter" idx="15" hasCustomPrompt="1"/>
          </p:nvPr>
        </p:nvSpPr>
        <p:spPr>
          <a:xfrm>
            <a:off x="2032000" y="32004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5" name="Rectangle 11"/>
          <p:cNvSpPr>
            <a:spLocks noGrp="1"/>
          </p:cNvSpPr>
          <p:nvPr>
            <p:ph type="body" sz="quarter" idx="37" hasCustomPrompt="1"/>
          </p:nvPr>
        </p:nvSpPr>
        <p:spPr>
          <a:xfrm>
            <a:off x="2032000" y="56388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4" name="Rectangle 11"/>
          <p:cNvSpPr>
            <a:spLocks noGrp="1"/>
          </p:cNvSpPr>
          <p:nvPr>
            <p:ph type="body" sz="quarter" idx="19" hasCustomPrompt="1"/>
          </p:nvPr>
        </p:nvSpPr>
        <p:spPr>
          <a:xfrm>
            <a:off x="4876800" y="32004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40" name="Rectangle 11"/>
          <p:cNvSpPr>
            <a:spLocks noGrp="1"/>
          </p:cNvSpPr>
          <p:nvPr>
            <p:ph type="body" sz="quarter" idx="38" hasCustomPrompt="1"/>
          </p:nvPr>
        </p:nvSpPr>
        <p:spPr>
          <a:xfrm>
            <a:off x="4876800" y="56388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8" name="Rectangle 11"/>
          <p:cNvSpPr>
            <a:spLocks noGrp="1"/>
          </p:cNvSpPr>
          <p:nvPr>
            <p:ph type="body" sz="quarter" idx="23" hasCustomPrompt="1"/>
          </p:nvPr>
        </p:nvSpPr>
        <p:spPr>
          <a:xfrm>
            <a:off x="7721600" y="32004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33" name="Rectangle 11"/>
          <p:cNvSpPr>
            <a:spLocks noGrp="1"/>
          </p:cNvSpPr>
          <p:nvPr>
            <p:ph type="body" sz="quarter" idx="39" hasCustomPrompt="1"/>
          </p:nvPr>
        </p:nvSpPr>
        <p:spPr>
          <a:xfrm>
            <a:off x="7721600" y="5638800"/>
            <a:ext cx="1828800" cy="152400"/>
          </a:xfrm>
        </p:spPr>
        <p:txBody>
          <a:bodyPr anchor="ctr">
            <a:noAutofit/>
          </a:bodyPr>
          <a:lstStyle>
            <a:lvl1pPr algn="ctr" eaLnBrk="1" latinLnBrk="0" hangingPunct="1">
              <a:defRPr kumimoji="0" sz="800" i="1"/>
            </a:lvl1pPr>
            <a:extLst/>
          </a:lstStyle>
          <a:p>
            <a:pPr lvl="0"/>
            <a:r>
              <a:rPr kumimoji="0" lang="en-US" dirty="0"/>
              <a:t>Date</a:t>
            </a:r>
          </a:p>
        </p:txBody>
      </p:sp>
      <p:sp>
        <p:nvSpPr>
          <p:cNvPr id="5" name="Rectangle 14"/>
          <p:cNvSpPr>
            <a:spLocks noGrp="1"/>
          </p:cNvSpPr>
          <p:nvPr>
            <p:ph type="body" sz="quarter" idx="16" hasCustomPrompt="1"/>
          </p:nvPr>
        </p:nvSpPr>
        <p:spPr>
          <a:xfrm>
            <a:off x="2032000" y="22860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56" name="Rectangle 14"/>
          <p:cNvSpPr>
            <a:spLocks noGrp="1"/>
          </p:cNvSpPr>
          <p:nvPr>
            <p:ph type="body" sz="quarter" idx="41" hasCustomPrompt="1"/>
          </p:nvPr>
        </p:nvSpPr>
        <p:spPr>
          <a:xfrm>
            <a:off x="2032000" y="47244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62" name="Rectangle 14"/>
          <p:cNvSpPr>
            <a:spLocks noGrp="1"/>
          </p:cNvSpPr>
          <p:nvPr>
            <p:ph type="body" sz="quarter" idx="20" hasCustomPrompt="1"/>
          </p:nvPr>
        </p:nvSpPr>
        <p:spPr>
          <a:xfrm>
            <a:off x="4876800" y="22860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37" name="Rectangle 14"/>
          <p:cNvSpPr>
            <a:spLocks noGrp="1"/>
          </p:cNvSpPr>
          <p:nvPr>
            <p:ph type="body" sz="quarter" idx="42" hasCustomPrompt="1"/>
          </p:nvPr>
        </p:nvSpPr>
        <p:spPr>
          <a:xfrm>
            <a:off x="4876800" y="47244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41" name="Rectangle 14"/>
          <p:cNvSpPr>
            <a:spLocks noGrp="1"/>
          </p:cNvSpPr>
          <p:nvPr>
            <p:ph type="body" sz="quarter" idx="24" hasCustomPrompt="1"/>
          </p:nvPr>
        </p:nvSpPr>
        <p:spPr>
          <a:xfrm>
            <a:off x="7721600" y="22860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52" name="Rectangle 14"/>
          <p:cNvSpPr>
            <a:spLocks noGrp="1"/>
          </p:cNvSpPr>
          <p:nvPr>
            <p:ph type="body" sz="quarter" idx="43" hasCustomPrompt="1"/>
          </p:nvPr>
        </p:nvSpPr>
        <p:spPr>
          <a:xfrm>
            <a:off x="7721600" y="4724400"/>
            <a:ext cx="1828800" cy="609600"/>
          </a:xfrm>
        </p:spPr>
        <p:txBody>
          <a:bodyPr anchor="ctr"/>
          <a:lstStyle>
            <a:lvl1pPr algn="ctr" eaLnBrk="1" latinLnBrk="0" hangingPunct="1">
              <a:defRPr kumimoji="0" sz="800"/>
            </a:lvl1pPr>
            <a:extLst/>
          </a:lstStyle>
          <a:p>
            <a:pPr lvl="0"/>
            <a:r>
              <a:rPr kumimoji="0" lang="en-US" dirty="0"/>
              <a:t>Description</a:t>
            </a:r>
          </a:p>
        </p:txBody>
      </p:sp>
      <p:sp>
        <p:nvSpPr>
          <p:cNvPr id="39" name="Rectangle 51"/>
          <p:cNvSpPr>
            <a:spLocks noGrp="1"/>
          </p:cNvSpPr>
          <p:nvPr>
            <p:ph type="body" sz="quarter" idx="46"/>
          </p:nvPr>
        </p:nvSpPr>
        <p:spPr>
          <a:xfrm>
            <a:off x="406400" y="381000"/>
            <a:ext cx="10769600" cy="838200"/>
          </a:xfrm>
        </p:spPr>
        <p:txBody>
          <a:bodyPr/>
          <a:lstStyle>
            <a:lvl1pPr eaLnBrk="1" latinLnBrk="0" hangingPunct="1">
              <a:defRPr kumimoji="0" sz="1200"/>
            </a:lvl1pPr>
            <a:extLst/>
          </a:lstStyle>
          <a:p>
            <a:pPr lvl="0" eaLnBrk="1" latinLnBrk="1" hangingPunct="1"/>
            <a:r>
              <a:rPr lang="en-US"/>
              <a:t>Click to edit Master text styles</a:t>
            </a:r>
          </a:p>
        </p:txBody>
      </p:sp>
      <p:sp>
        <p:nvSpPr>
          <p:cNvPr id="42" name="Rectangle 42"/>
          <p:cNvSpPr>
            <a:spLocks noGrp="1"/>
          </p:cNvSpPr>
          <p:nvPr>
            <p:ph type="dt" sz="half" idx="47"/>
          </p:nvPr>
        </p:nvSpPr>
        <p:spPr>
          <a:xfrm>
            <a:off x="9347200" y="76200"/>
            <a:ext cx="1828800" cy="228600"/>
          </a:xfrm>
          <a:prstGeom prst="rect">
            <a:avLst/>
          </a:prstGeom>
        </p:spPr>
        <p:txBody>
          <a:bodyPr/>
          <a:lstStyle/>
          <a:p>
            <a:pPr algn="r"/>
            <a:endParaRPr kumimoji="0" lang="en-US" dirty="0"/>
          </a:p>
        </p:txBody>
      </p:sp>
      <p:sp>
        <p:nvSpPr>
          <p:cNvPr id="43" name="Rectangle 43"/>
          <p:cNvSpPr>
            <a:spLocks noGrp="1"/>
          </p:cNvSpPr>
          <p:nvPr>
            <p:ph type="sldNum" sz="quarter" idx="48"/>
          </p:nvPr>
        </p:nvSpPr>
        <p:spPr/>
        <p:txBody>
          <a:bodyPr/>
          <a:lstStyle/>
          <a:p>
            <a:pPr algn="r"/>
            <a:fld id="{256D3EEF-DE4E-429D-8EC4-DDC531AFF587}" type="slidenum">
              <a:rPr kumimoji="0" lang="en-US" sz="1000" smtClean="0"/>
              <a:pPr algn="r"/>
              <a:t>‹#›</a:t>
            </a:fld>
            <a:endParaRPr kumimoji="0" lang="en-US" dirty="0"/>
          </a:p>
        </p:txBody>
      </p:sp>
      <p:sp>
        <p:nvSpPr>
          <p:cNvPr id="45" name="Rectangle 45"/>
          <p:cNvSpPr>
            <a:spLocks noGrp="1"/>
          </p:cNvSpPr>
          <p:nvPr>
            <p:ph type="ftr" sz="quarter" idx="49"/>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1052196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Up">
    <p:spTree>
      <p:nvGrpSpPr>
        <p:cNvPr id="1" name=""/>
        <p:cNvGrpSpPr/>
        <p:nvPr/>
      </p:nvGrpSpPr>
      <p:grpSpPr>
        <a:xfrm>
          <a:off x="0" y="0"/>
          <a:ext cx="0" cy="0"/>
          <a:chOff x="0" y="0"/>
          <a:chExt cx="0" cy="0"/>
        </a:xfrm>
      </p:grpSpPr>
      <p:sp>
        <p:nvSpPr>
          <p:cNvPr id="8" name="Rectangle 8"/>
          <p:cNvSpPr>
            <a:spLocks noGrp="1"/>
          </p:cNvSpPr>
          <p:nvPr>
            <p:ph type="body" sz="quarter" idx="13" hasCustomPrompt="1"/>
          </p:nvPr>
        </p:nvSpPr>
        <p:spPr>
          <a:xfrm>
            <a:off x="406400" y="381000"/>
            <a:ext cx="11430000" cy="671736"/>
          </a:xfrm>
          <a:solidFill>
            <a:schemeClr val="accent6">
              <a:shade val="75000"/>
            </a:schemeClr>
          </a:solidFill>
        </p:spPr>
        <p:txBody>
          <a:bodyPr>
            <a:noAutofit/>
          </a:bodyPr>
          <a:lstStyle>
            <a:lvl1pPr eaLnBrk="1" latinLnBrk="0" hangingPunct="1">
              <a:defRPr kumimoji="0" sz="3200" b="1">
                <a:solidFill>
                  <a:schemeClr val="bg1"/>
                </a:solidFill>
              </a:defRPr>
            </a:lvl1pPr>
            <a:extLst/>
          </a:lstStyle>
          <a:p>
            <a:pPr lvl="0"/>
            <a:r>
              <a:rPr kumimoji="0" lang="en-US" dirty="0"/>
              <a:t>Click to add heading</a:t>
            </a:r>
          </a:p>
        </p:txBody>
      </p:sp>
      <p:sp>
        <p:nvSpPr>
          <p:cNvPr id="11" name="Rectangle 11"/>
          <p:cNvSpPr>
            <a:spLocks noGrp="1"/>
          </p:cNvSpPr>
          <p:nvPr>
            <p:ph sz="quarter" idx="15"/>
          </p:nvPr>
        </p:nvSpPr>
        <p:spPr>
          <a:xfrm>
            <a:off x="406399" y="1124744"/>
            <a:ext cx="11429999" cy="5112568"/>
          </a:xfrm>
        </p:spPr>
        <p:txBody>
          <a:bodyPr>
            <a:normAutofit/>
          </a:bodyPr>
          <a:lstStyle>
            <a:lvl1pPr>
              <a:defRPr sz="2800"/>
            </a:lvl1pPr>
            <a:lvl2pPr>
              <a:defRPr sz="2400"/>
            </a:lvl2pPr>
            <a:lvl3pPr>
              <a:defRPr sz="1800"/>
            </a:lvl3pPr>
            <a:lvl4pPr>
              <a:defRPr sz="1600"/>
            </a:lvl4pPr>
            <a:lvl5pPr>
              <a:defRPr sz="1600"/>
            </a:lvl5pPr>
            <a:extLst/>
          </a:lstStyle>
          <a:p>
            <a:pPr lvl="0" eaLnBrk="1" latinLnBrk="1" hangingPunct="1"/>
            <a:r>
              <a:rPr lang="en-US" dirty="0"/>
              <a:t>Click to edit Master text styles</a:t>
            </a:r>
          </a:p>
          <a:p>
            <a:pPr lvl="1" eaLnBrk="1" latinLnBrk="1" hangingPunct="1"/>
            <a:r>
              <a:rPr lang="en-US" dirty="0"/>
              <a:t>Second level</a:t>
            </a:r>
          </a:p>
          <a:p>
            <a:pPr lvl="2" eaLnBrk="1" latinLnBrk="1" hangingPunct="1"/>
            <a:r>
              <a:rPr lang="en-US" dirty="0"/>
              <a:t>Third level</a:t>
            </a:r>
          </a:p>
          <a:p>
            <a:pPr lvl="3" eaLnBrk="1" latinLnBrk="1" hangingPunct="1"/>
            <a:r>
              <a:rPr lang="en-US" dirty="0"/>
              <a:t>Fourth level</a:t>
            </a:r>
          </a:p>
          <a:p>
            <a:pPr lvl="4" eaLnBrk="1" latinLnBrk="1" hangingPunct="1"/>
            <a:r>
              <a:rPr lang="en-US" dirty="0"/>
              <a:t>Fifth level</a:t>
            </a:r>
            <a:endParaRPr dirty="0"/>
          </a:p>
        </p:txBody>
      </p:sp>
      <p:sp>
        <p:nvSpPr>
          <p:cNvPr id="10" name="Rectangle 10"/>
          <p:cNvSpPr>
            <a:spLocks noGrp="1"/>
          </p:cNvSpPr>
          <p:nvPr>
            <p:ph type="sldNum" sz="quarter" idx="17"/>
          </p:nvPr>
        </p:nvSpPr>
        <p:spPr>
          <a:xfrm>
            <a:off x="10515600" y="6477000"/>
            <a:ext cx="1320800" cy="304800"/>
          </a:xfrm>
        </p:spPr>
        <p:txBody>
          <a:bodyPr/>
          <a:lstStyle>
            <a:lvl1pPr>
              <a:defRPr sz="1200" b="1"/>
            </a:lvl1pPr>
            <a:extLst/>
          </a:lstStyle>
          <a:p>
            <a:fld id="{256D3EEF-DE4E-429D-8EC4-DDC531AFF587}" type="slidenum">
              <a:rPr lang="en-US" smtClean="0"/>
              <a:pPr/>
              <a:t>‹#›</a:t>
            </a:fld>
            <a:endParaRPr lang="en-US" dirty="0"/>
          </a:p>
        </p:txBody>
      </p:sp>
      <p:sp>
        <p:nvSpPr>
          <p:cNvPr id="14" name="Rectangle 9">
            <a:extLst>
              <a:ext uri="{FF2B5EF4-FFF2-40B4-BE49-F238E27FC236}">
                <a16:creationId xmlns:a16="http://schemas.microsoft.com/office/drawing/2014/main" id="{1B0E59A4-16AC-4FB3-97C8-BC344E503F9D}"/>
              </a:ext>
            </a:extLst>
          </p:cNvPr>
          <p:cNvSpPr txBox="1">
            <a:spLocks/>
          </p:cNvSpPr>
          <p:nvPr userDrawn="1"/>
        </p:nvSpPr>
        <p:spPr>
          <a:xfrm>
            <a:off x="3796748" y="6480313"/>
            <a:ext cx="4343400" cy="304800"/>
          </a:xfrm>
          <a:prstGeom prst="rect">
            <a:avLst/>
          </a:prstGeom>
        </p:spPr>
        <p:txBody>
          <a:bodyPr vert="horz" anchor="ctr"/>
          <a:lstStyle>
            <a:defPPr>
              <a:defRPr lang="en-US"/>
            </a:defPPr>
            <a:lvl1pPr marL="0" algn="ctr" defTabSz="914400" rtl="0" eaLnBrk="1" latinLnBrk="0" hangingPunct="1">
              <a:defRPr kumimoji="0" sz="1000" kern="1200">
                <a:solidFill>
                  <a:sysClr val="windowText" lastClr="000000"/>
                </a:solidFill>
                <a:latin typeface="Century" panose="02040604050505020304"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t>        Clinical Coding Education		Health Education </a:t>
            </a:r>
          </a:p>
        </p:txBody>
      </p:sp>
      <p:pic>
        <p:nvPicPr>
          <p:cNvPr id="15" name="Picture 14" descr="Logo, icon, company name&#10;&#10;Description automatically generated">
            <a:extLst>
              <a:ext uri="{FF2B5EF4-FFF2-40B4-BE49-F238E27FC236}">
                <a16:creationId xmlns:a16="http://schemas.microsoft.com/office/drawing/2014/main" id="{8FF09510-EFAE-445D-99BD-5A88B175E99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75048" y="6553195"/>
            <a:ext cx="219759" cy="228605"/>
          </a:xfrm>
          <a:prstGeom prst="rect">
            <a:avLst/>
          </a:prstGeom>
        </p:spPr>
      </p:pic>
      <p:pic>
        <p:nvPicPr>
          <p:cNvPr id="6" name="Picture 5" descr="Logo&#10;&#10;Description automatically generated">
            <a:extLst>
              <a:ext uri="{FF2B5EF4-FFF2-40B4-BE49-F238E27FC236}">
                <a16:creationId xmlns:a16="http://schemas.microsoft.com/office/drawing/2014/main" id="{D57A44C0-52AC-4F96-8F0E-0D34863F8EA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904922" y="6476999"/>
            <a:ext cx="311421" cy="311421"/>
          </a:xfrm>
          <a:prstGeom prst="rect">
            <a:avLst/>
          </a:prstGeom>
        </p:spPr>
      </p:pic>
      <p:pic>
        <p:nvPicPr>
          <p:cNvPr id="9" name="Picture 8">
            <a:extLst>
              <a:ext uri="{FF2B5EF4-FFF2-40B4-BE49-F238E27FC236}">
                <a16:creationId xmlns:a16="http://schemas.microsoft.com/office/drawing/2014/main" id="{8403A20D-0882-474F-A2E2-D23E39AD0FE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15943" y="6320437"/>
            <a:ext cx="1154048" cy="497722"/>
          </a:xfrm>
          <a:prstGeom prst="rect">
            <a:avLst/>
          </a:prstGeom>
        </p:spPr>
      </p:pic>
    </p:spTree>
    <p:extLst>
      <p:ext uri="{BB962C8B-B14F-4D97-AF65-F5344CB8AC3E}">
        <p14:creationId xmlns:p14="http://schemas.microsoft.com/office/powerpoint/2010/main" val="981963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9" name="Rectangle 8"/>
          <p:cNvSpPr/>
          <p:nvPr userDrawn="1"/>
        </p:nvSpPr>
        <p:spPr>
          <a:xfrm>
            <a:off x="0" y="4038600"/>
            <a:ext cx="12192000" cy="609600"/>
          </a:xfrm>
          <a:prstGeom prst="rect">
            <a:avLst/>
          </a:prstGeom>
          <a:solidFill>
            <a:schemeClr val="accent6">
              <a:shade val="75000"/>
            </a:schemeClr>
          </a:solidFill>
          <a:ln w="25400" cap="rnd" cmpd="sng" algn="ctr">
            <a:noFill/>
            <a:prstDash val="solid"/>
          </a:ln>
          <a:effectLst/>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14" name="Title 13"/>
          <p:cNvSpPr>
            <a:spLocks noGrp="1"/>
          </p:cNvSpPr>
          <p:nvPr>
            <p:ph type="ctrTitle"/>
          </p:nvPr>
        </p:nvSpPr>
        <p:spPr>
          <a:xfrm>
            <a:off x="304800" y="4114800"/>
            <a:ext cx="11651974" cy="533400"/>
          </a:xfrm>
          <a:prstGeom prst="rect">
            <a:avLst/>
          </a:prstGeom>
          <a:noFill/>
        </p:spPr>
        <p:txBody>
          <a:bodyPr vert="horz"/>
          <a:lstStyle>
            <a:lvl1pPr algn="l" eaLnBrk="1" latinLnBrk="0" hangingPunct="1">
              <a:defRPr kumimoji="0" sz="2000" b="0" cap="all" spc="150" baseline="0">
                <a:solidFill>
                  <a:schemeClr val="bg1"/>
                </a:solidFill>
              </a:defRPr>
            </a:lvl1pPr>
            <a:extLst/>
          </a:lstStyle>
          <a:p>
            <a:r>
              <a:rPr kumimoji="0" lang="en-US"/>
              <a:t>Click to edit Master title style</a:t>
            </a:r>
            <a:endParaRPr kumimoji="0" lang="en-US" dirty="0"/>
          </a:p>
        </p:txBody>
      </p:sp>
      <p:sp>
        <p:nvSpPr>
          <p:cNvPr id="3" name="Rectangle 3"/>
          <p:cNvSpPr>
            <a:spLocks noGrp="1"/>
          </p:cNvSpPr>
          <p:nvPr>
            <p:ph type="dt" sz="half" idx="10"/>
          </p:nvPr>
        </p:nvSpPr>
        <p:spPr>
          <a:xfrm>
            <a:off x="304800" y="6477000"/>
            <a:ext cx="2133600" cy="304800"/>
          </a:xfrm>
          <a:prstGeom prst="rect">
            <a:avLst/>
          </a:prstGeom>
        </p:spPr>
        <p:txBody>
          <a:bodyPr anchor="ctr"/>
          <a:lstStyle>
            <a:lvl1pPr algn="l" eaLnBrk="1" latinLnBrk="0" hangingPunct="1">
              <a:defRPr kumimoji="0">
                <a:solidFill>
                  <a:srgbClr val="A0A0A0"/>
                </a:solidFill>
              </a:defRPr>
            </a:lvl1pPr>
            <a:extLst/>
          </a:lstStyle>
          <a:p>
            <a:endParaRPr kumimoji="0" lang="en-US" dirty="0"/>
          </a:p>
        </p:txBody>
      </p:sp>
      <p:sp>
        <p:nvSpPr>
          <p:cNvPr id="4" name="Rectangle 4"/>
          <p:cNvSpPr>
            <a:spLocks noGrp="1"/>
          </p:cNvSpPr>
          <p:nvPr>
            <p:ph type="ftr" sz="quarter" idx="11"/>
          </p:nvPr>
        </p:nvSpPr>
        <p:spPr>
          <a:xfrm>
            <a:off x="3023659" y="6477000"/>
            <a:ext cx="4978400" cy="304800"/>
          </a:xfrm>
          <a:prstGeom prst="rect">
            <a:avLst/>
          </a:prstGeom>
        </p:spPr>
        <p:txBody>
          <a:bodyPr/>
          <a:lstStyle>
            <a:lvl1pPr eaLnBrk="1" latinLnBrk="0" hangingPunct="1">
              <a:defRPr kumimoji="0">
                <a:solidFill>
                  <a:schemeClr val="bg1"/>
                </a:solidFill>
              </a:defRPr>
            </a:lvl1pPr>
            <a:extLst/>
          </a:lstStyle>
          <a:p>
            <a:r>
              <a:rPr kumimoji="0" lang="en-US">
                <a:solidFill>
                  <a:schemeClr val="bg1"/>
                </a:solidFill>
              </a:rPr>
              <a:t>Clinical Coding Education    clinicalcodingeducation.com</a:t>
            </a:r>
            <a:endParaRPr kumimoji="0" lang="en-US" dirty="0">
              <a:solidFill>
                <a:schemeClr val="bg1"/>
              </a:solidFill>
            </a:endParaRPr>
          </a:p>
        </p:txBody>
      </p:sp>
      <p:sp>
        <p:nvSpPr>
          <p:cNvPr id="13" name="Slide Number Placeholder 12"/>
          <p:cNvSpPr>
            <a:spLocks noGrp="1"/>
          </p:cNvSpPr>
          <p:nvPr>
            <p:ph type="sldNum" sz="quarter" idx="12"/>
          </p:nvPr>
        </p:nvSpPr>
        <p:spPr>
          <a:xfrm>
            <a:off x="8052859" y="6477000"/>
            <a:ext cx="1361440" cy="304800"/>
          </a:xfrm>
        </p:spPr>
        <p:txBody>
          <a:bodyPr anchor="ctr"/>
          <a:lstStyle/>
          <a:p>
            <a:pPr algn="r"/>
            <a:fld id="{256D3EEF-DE4E-429D-8EC4-DDC531AFF587}" type="slidenum">
              <a:rPr kumimoji="0" lang="en-US" sz="1000" smtClean="0"/>
              <a:pPr algn="r"/>
              <a:t>‹#›</a:t>
            </a:fld>
            <a:endParaRPr kumimoji="0" lang="en-US" dirty="0"/>
          </a:p>
        </p:txBody>
      </p:sp>
      <p:sp>
        <p:nvSpPr>
          <p:cNvPr id="11" name="Rectangle 10"/>
          <p:cNvSpPr/>
          <p:nvPr userDrawn="1"/>
        </p:nvSpPr>
        <p:spPr>
          <a:xfrm>
            <a:off x="0" y="4645880"/>
            <a:ext cx="12192000" cy="27432"/>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Tree>
    <p:extLst>
      <p:ext uri="{BB962C8B-B14F-4D97-AF65-F5344CB8AC3E}">
        <p14:creationId xmlns:p14="http://schemas.microsoft.com/office/powerpoint/2010/main" val="107892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Heading Only">
    <p:bg>
      <p:bgPr>
        <a:solidFill>
          <a:schemeClr val="bg1"/>
        </a:solidFill>
        <a:effectLst/>
      </p:bgPr>
    </p:bg>
    <p:spTree>
      <p:nvGrpSpPr>
        <p:cNvPr id="1" name=""/>
        <p:cNvGrpSpPr/>
        <p:nvPr/>
      </p:nvGrpSpPr>
      <p:grpSpPr>
        <a:xfrm>
          <a:off x="0" y="0"/>
          <a:ext cx="0" cy="0"/>
          <a:chOff x="0" y="0"/>
          <a:chExt cx="0" cy="0"/>
        </a:xfrm>
      </p:grpSpPr>
      <p:sp>
        <p:nvSpPr>
          <p:cNvPr id="19" name="Rectangle 8"/>
          <p:cNvSpPr>
            <a:spLocks noGrp="1"/>
          </p:cNvSpPr>
          <p:nvPr>
            <p:ph type="body" sz="quarter" idx="13" hasCustomPrompt="1"/>
          </p:nvPr>
        </p:nvSpPr>
        <p:spPr>
          <a:xfrm>
            <a:off x="406400" y="380999"/>
            <a:ext cx="11356028" cy="503583"/>
          </a:xfrm>
          <a:solidFill>
            <a:schemeClr val="accent6">
              <a:shade val="75000"/>
            </a:schemeClr>
          </a:solidFill>
        </p:spPr>
        <p:txBody>
          <a:bodyPr>
            <a:normAutofit/>
          </a:bodyPr>
          <a:lstStyle>
            <a:lvl1pPr eaLnBrk="1" latinLnBrk="0" hangingPunct="1">
              <a:defRPr kumimoji="0" sz="2400" b="1">
                <a:solidFill>
                  <a:schemeClr val="bg1"/>
                </a:solidFill>
              </a:defRPr>
            </a:lvl1pPr>
            <a:extLst/>
          </a:lstStyle>
          <a:p>
            <a:pPr lvl="0"/>
            <a:r>
              <a:rPr kumimoji="0" lang="en-US" dirty="0"/>
              <a:t>Click to add heading</a:t>
            </a:r>
          </a:p>
        </p:txBody>
      </p:sp>
      <p:sp>
        <p:nvSpPr>
          <p:cNvPr id="8" name="Rectangle 8"/>
          <p:cNvSpPr>
            <a:spLocks noGrp="1"/>
          </p:cNvSpPr>
          <p:nvPr>
            <p:ph type="sldNum" sz="quarter" idx="15"/>
          </p:nvPr>
        </p:nvSpPr>
        <p:spPr>
          <a:xfrm>
            <a:off x="10441628" y="6477000"/>
            <a:ext cx="1320800" cy="304800"/>
          </a:xfrm>
        </p:spPr>
        <p:txBody>
          <a:bodyPr/>
          <a:lstStyle/>
          <a:p>
            <a:pPr algn="r"/>
            <a:fld id="{256D3EEF-DE4E-429D-8EC4-DDC531AFF587}" type="slidenum">
              <a:rPr kumimoji="0" lang="en-US" sz="1000" smtClean="0"/>
              <a:pPr algn="r"/>
              <a:t>‹#›</a:t>
            </a:fld>
            <a:endParaRPr kumimoji="0" lang="en-US" dirty="0"/>
          </a:p>
        </p:txBody>
      </p:sp>
      <p:sp>
        <p:nvSpPr>
          <p:cNvPr id="9" name="Rectangle 9"/>
          <p:cNvSpPr>
            <a:spLocks noGrp="1"/>
          </p:cNvSpPr>
          <p:nvPr>
            <p:ph type="ftr" sz="quarter" idx="16"/>
          </p:nvPr>
        </p:nvSpPr>
        <p:spPr>
          <a:xfrm>
            <a:off x="5246643" y="6480313"/>
            <a:ext cx="2177887" cy="304800"/>
          </a:xfrm>
          <a:prstGeom prst="rect">
            <a:avLst/>
          </a:prstGeom>
        </p:spPr>
        <p:txBody>
          <a:bodyPr/>
          <a:lstStyle>
            <a:lvl1pPr>
              <a:defRPr>
                <a:latin typeface="Century" panose="02040604050505020304" pitchFamily="18" charset="0"/>
              </a:defRPr>
            </a:lvl1pPr>
          </a:lstStyle>
          <a:p>
            <a:pPr algn="l"/>
            <a:r>
              <a:rPr lang="en-US"/>
              <a:t>Clinical Coding Education    clinicalcodingeducation.com</a:t>
            </a:r>
            <a:endParaRPr lang="en-US" dirty="0"/>
          </a:p>
        </p:txBody>
      </p:sp>
      <p:pic>
        <p:nvPicPr>
          <p:cNvPr id="10" name="Picture 9" descr="Logo, icon, company name&#10;&#10;Description automatically generated">
            <a:extLst>
              <a:ext uri="{FF2B5EF4-FFF2-40B4-BE49-F238E27FC236}">
                <a16:creationId xmlns:a16="http://schemas.microsoft.com/office/drawing/2014/main" id="{FE2C6770-0805-4D08-9441-02D71F7E70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26276" y="6515097"/>
            <a:ext cx="219759" cy="228605"/>
          </a:xfrm>
          <a:prstGeom prst="rect">
            <a:avLst/>
          </a:prstGeom>
        </p:spPr>
      </p:pic>
    </p:spTree>
    <p:extLst>
      <p:ext uri="{BB962C8B-B14F-4D97-AF65-F5344CB8AC3E}">
        <p14:creationId xmlns:p14="http://schemas.microsoft.com/office/powerpoint/2010/main" val="3295181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Up">
    <p:spTree>
      <p:nvGrpSpPr>
        <p:cNvPr id="1" name=""/>
        <p:cNvGrpSpPr/>
        <p:nvPr/>
      </p:nvGrpSpPr>
      <p:grpSpPr>
        <a:xfrm>
          <a:off x="0" y="0"/>
          <a:ext cx="0" cy="0"/>
          <a:chOff x="0" y="0"/>
          <a:chExt cx="0" cy="0"/>
        </a:xfrm>
      </p:grpSpPr>
      <p:sp>
        <p:nvSpPr>
          <p:cNvPr id="19"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31" name="Rectangle 8"/>
          <p:cNvSpPr>
            <a:spLocks noGrp="1"/>
          </p:cNvSpPr>
          <p:nvPr>
            <p:ph type="body" sz="quarter" idx="13" hasCustomPrompt="1"/>
          </p:nvPr>
        </p:nvSpPr>
        <p:spPr>
          <a:xfrm>
            <a:off x="406400"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9" name="Rectangle 11"/>
          <p:cNvSpPr>
            <a:spLocks noGrp="1"/>
          </p:cNvSpPr>
          <p:nvPr>
            <p:ph sz="quarter" idx="15"/>
          </p:nvPr>
        </p:nvSpPr>
        <p:spPr>
          <a:xfrm>
            <a:off x="406400"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4" name="Rectangle 8"/>
          <p:cNvSpPr>
            <a:spLocks noGrp="1"/>
          </p:cNvSpPr>
          <p:nvPr>
            <p:ph type="body" sz="quarter" idx="16" hasCustomPrompt="1"/>
          </p:nvPr>
        </p:nvSpPr>
        <p:spPr>
          <a:xfrm>
            <a:off x="5888736"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5" name="Rectangle 11"/>
          <p:cNvSpPr>
            <a:spLocks noGrp="1"/>
          </p:cNvSpPr>
          <p:nvPr>
            <p:ph sz="quarter" idx="17"/>
          </p:nvPr>
        </p:nvSpPr>
        <p:spPr>
          <a:xfrm>
            <a:off x="5888736"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3" name="Rectangle 13"/>
          <p:cNvSpPr>
            <a:spLocks noGrp="1"/>
          </p:cNvSpPr>
          <p:nvPr>
            <p:ph type="dt" sz="half" idx="18"/>
          </p:nvPr>
        </p:nvSpPr>
        <p:spPr>
          <a:xfrm>
            <a:off x="9347200" y="76200"/>
            <a:ext cx="1828800" cy="228600"/>
          </a:xfrm>
          <a:prstGeom prst="rect">
            <a:avLst/>
          </a:prstGeom>
        </p:spPr>
        <p:txBody>
          <a:bodyPr/>
          <a:lstStyle/>
          <a:p>
            <a:pPr algn="r"/>
            <a:endParaRPr kumimoji="0" lang="en-US" dirty="0"/>
          </a:p>
        </p:txBody>
      </p:sp>
      <p:sp>
        <p:nvSpPr>
          <p:cNvPr id="16" name="Rectangle 16"/>
          <p:cNvSpPr>
            <a:spLocks noGrp="1"/>
          </p:cNvSpPr>
          <p:nvPr>
            <p:ph type="sldNum" sz="quarter" idx="19"/>
          </p:nvPr>
        </p:nvSpPr>
        <p:spPr/>
        <p:txBody>
          <a:bodyPr/>
          <a:lstStyle/>
          <a:p>
            <a:pPr algn="r"/>
            <a:fld id="{256D3EEF-DE4E-429D-8EC4-DDC531AFF587}" type="slidenum">
              <a:rPr kumimoji="0" lang="en-US" sz="1000" smtClean="0"/>
              <a:pPr algn="r"/>
              <a:t>‹#›</a:t>
            </a:fld>
            <a:endParaRPr kumimoji="0" lang="en-US" dirty="0"/>
          </a:p>
        </p:txBody>
      </p:sp>
      <p:sp>
        <p:nvSpPr>
          <p:cNvPr id="17" name="Rectangle 17"/>
          <p:cNvSpPr>
            <a:spLocks noGrp="1"/>
          </p:cNvSpPr>
          <p:nvPr>
            <p:ph type="ftr" sz="quarter" idx="20"/>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2771843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3-Up: 2 left, 1 right">
    <p:spTree>
      <p:nvGrpSpPr>
        <p:cNvPr id="1" name=""/>
        <p:cNvGrpSpPr/>
        <p:nvPr/>
      </p:nvGrpSpPr>
      <p:grpSpPr>
        <a:xfrm>
          <a:off x="0" y="0"/>
          <a:ext cx="0" cy="0"/>
          <a:chOff x="0" y="0"/>
          <a:chExt cx="0" cy="0"/>
        </a:xfrm>
      </p:grpSpPr>
      <p:sp>
        <p:nvSpPr>
          <p:cNvPr id="28"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9" name="Rectangle 8"/>
          <p:cNvSpPr>
            <a:spLocks noGrp="1"/>
          </p:cNvSpPr>
          <p:nvPr>
            <p:ph type="body" sz="quarter" idx="13"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8" name="Rectangle 11"/>
          <p:cNvSpPr>
            <a:spLocks noGrp="1"/>
          </p:cNvSpPr>
          <p:nvPr>
            <p:ph sz="quarter" idx="15"/>
          </p:nvPr>
        </p:nvSpPr>
        <p:spPr>
          <a:xfrm>
            <a:off x="4064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5"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7"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0" name="Rectangle 8"/>
          <p:cNvSpPr>
            <a:spLocks noGrp="1"/>
          </p:cNvSpPr>
          <p:nvPr>
            <p:ph type="body" sz="quarter" idx="18" hasCustomPrompt="1"/>
          </p:nvPr>
        </p:nvSpPr>
        <p:spPr>
          <a:xfrm>
            <a:off x="5888736"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21" name="Rectangle 11"/>
          <p:cNvSpPr>
            <a:spLocks noGrp="1"/>
          </p:cNvSpPr>
          <p:nvPr>
            <p:ph sz="quarter" idx="19"/>
          </p:nvPr>
        </p:nvSpPr>
        <p:spPr>
          <a:xfrm>
            <a:off x="5888736"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3" name="Rectangle 13"/>
          <p:cNvSpPr>
            <a:spLocks noGrp="1"/>
          </p:cNvSpPr>
          <p:nvPr>
            <p:ph type="dt" sz="half" idx="20"/>
          </p:nvPr>
        </p:nvSpPr>
        <p:spPr>
          <a:xfrm>
            <a:off x="9347200" y="76200"/>
            <a:ext cx="1828800" cy="228600"/>
          </a:xfrm>
          <a:prstGeom prst="rect">
            <a:avLst/>
          </a:prstGeom>
        </p:spPr>
        <p:txBody>
          <a:bodyPr/>
          <a:lstStyle/>
          <a:p>
            <a:pPr algn="r"/>
            <a:endParaRPr kumimoji="0" lang="en-US" dirty="0"/>
          </a:p>
        </p:txBody>
      </p:sp>
      <p:sp>
        <p:nvSpPr>
          <p:cNvPr id="19" name="Rectangle 19"/>
          <p:cNvSpPr>
            <a:spLocks noGrp="1"/>
          </p:cNvSpPr>
          <p:nvPr>
            <p:ph type="sldNum" sz="quarter" idx="21"/>
          </p:nvPr>
        </p:nvSpPr>
        <p:spPr/>
        <p:txBody>
          <a:bodyPr/>
          <a:lstStyle/>
          <a:p>
            <a:pPr algn="r"/>
            <a:fld id="{256D3EEF-DE4E-429D-8EC4-DDC531AFF587}" type="slidenum">
              <a:rPr kumimoji="0" lang="en-US" sz="1000" smtClean="0"/>
              <a:pPr algn="r"/>
              <a:t>‹#›</a:t>
            </a:fld>
            <a:endParaRPr kumimoji="0" lang="en-US" dirty="0"/>
          </a:p>
        </p:txBody>
      </p:sp>
      <p:sp>
        <p:nvSpPr>
          <p:cNvPr id="22" name="Rectangle 22"/>
          <p:cNvSpPr>
            <a:spLocks noGrp="1"/>
          </p:cNvSpPr>
          <p:nvPr>
            <p:ph type="ftr" sz="quarter" idx="22"/>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793441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Up: 1 Left, 2 Right">
    <p:spTree>
      <p:nvGrpSpPr>
        <p:cNvPr id="1" name=""/>
        <p:cNvGrpSpPr/>
        <p:nvPr/>
      </p:nvGrpSpPr>
      <p:grpSpPr>
        <a:xfrm>
          <a:off x="0" y="0"/>
          <a:ext cx="0" cy="0"/>
          <a:chOff x="0" y="0"/>
          <a:chExt cx="0" cy="0"/>
        </a:xfrm>
      </p:grpSpPr>
      <p:sp>
        <p:nvSpPr>
          <p:cNvPr id="25"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3" name="Rectangle 8"/>
          <p:cNvSpPr>
            <a:spLocks noGrp="1"/>
          </p:cNvSpPr>
          <p:nvPr>
            <p:ph type="body" sz="quarter" idx="13" hasCustomPrompt="1"/>
          </p:nvPr>
        </p:nvSpPr>
        <p:spPr>
          <a:xfrm>
            <a:off x="406400" y="381000"/>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4" name="Rectangle 11"/>
          <p:cNvSpPr>
            <a:spLocks noGrp="1"/>
          </p:cNvSpPr>
          <p:nvPr>
            <p:ph sz="quarter" idx="15"/>
          </p:nvPr>
        </p:nvSpPr>
        <p:spPr>
          <a:xfrm>
            <a:off x="406400" y="609600"/>
            <a:ext cx="5283200" cy="5638800"/>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6" name="Rectangle 8"/>
          <p:cNvSpPr>
            <a:spLocks noGrp="1"/>
          </p:cNvSpPr>
          <p:nvPr>
            <p:ph type="body" sz="quarter" idx="16"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7" name="Rectangle 11"/>
          <p:cNvSpPr>
            <a:spLocks noGrp="1"/>
          </p:cNvSpPr>
          <p:nvPr>
            <p:ph sz="quarter" idx="17"/>
          </p:nvPr>
        </p:nvSpPr>
        <p:spPr>
          <a:xfrm>
            <a:off x="58928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9" name="Rectangle 8"/>
          <p:cNvSpPr>
            <a:spLocks noGrp="1"/>
          </p:cNvSpPr>
          <p:nvPr>
            <p:ph type="body" sz="quarter" idx="18"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0" name="Rectangle 11"/>
          <p:cNvSpPr>
            <a:spLocks noGrp="1"/>
          </p:cNvSpPr>
          <p:nvPr>
            <p:ph sz="quarter" idx="19"/>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1" name="Rectangle 21"/>
          <p:cNvSpPr>
            <a:spLocks noGrp="1"/>
          </p:cNvSpPr>
          <p:nvPr>
            <p:ph type="dt" sz="half" idx="20"/>
          </p:nvPr>
        </p:nvSpPr>
        <p:spPr>
          <a:xfrm>
            <a:off x="9347200" y="76200"/>
            <a:ext cx="1828800" cy="228600"/>
          </a:xfrm>
          <a:prstGeom prst="rect">
            <a:avLst/>
          </a:prstGeom>
        </p:spPr>
        <p:txBody>
          <a:bodyPr/>
          <a:lstStyle/>
          <a:p>
            <a:pPr algn="r"/>
            <a:endParaRPr kumimoji="0" lang="en-US" dirty="0"/>
          </a:p>
        </p:txBody>
      </p:sp>
      <p:sp>
        <p:nvSpPr>
          <p:cNvPr id="22" name="Rectangle 22"/>
          <p:cNvSpPr>
            <a:spLocks noGrp="1"/>
          </p:cNvSpPr>
          <p:nvPr>
            <p:ph type="sldNum" sz="quarter" idx="21"/>
          </p:nvPr>
        </p:nvSpPr>
        <p:spPr/>
        <p:txBody>
          <a:bodyPr/>
          <a:lstStyle/>
          <a:p>
            <a:pPr algn="r"/>
            <a:fld id="{256D3EEF-DE4E-429D-8EC4-DDC531AFF587}" type="slidenum">
              <a:rPr kumimoji="0" lang="en-US" sz="1000" smtClean="0"/>
              <a:pPr algn="r"/>
              <a:t>‹#›</a:t>
            </a:fld>
            <a:endParaRPr kumimoji="0" lang="en-US" dirty="0"/>
          </a:p>
        </p:txBody>
      </p:sp>
      <p:sp>
        <p:nvSpPr>
          <p:cNvPr id="23" name="Rectangle 23"/>
          <p:cNvSpPr>
            <a:spLocks noGrp="1"/>
          </p:cNvSpPr>
          <p:nvPr>
            <p:ph type="ftr" sz="quarter" idx="22"/>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494796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3-Up: 1 Top, 2 Bottom">
    <p:spTree>
      <p:nvGrpSpPr>
        <p:cNvPr id="1" name=""/>
        <p:cNvGrpSpPr/>
        <p:nvPr/>
      </p:nvGrpSpPr>
      <p:grpSpPr>
        <a:xfrm>
          <a:off x="0" y="0"/>
          <a:ext cx="0" cy="0"/>
          <a:chOff x="0" y="0"/>
          <a:chExt cx="0" cy="0"/>
        </a:xfrm>
      </p:grpSpPr>
      <p:sp>
        <p:nvSpPr>
          <p:cNvPr id="28"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3" name="Rectangle 8"/>
          <p:cNvSpPr>
            <a:spLocks noGrp="1"/>
          </p:cNvSpPr>
          <p:nvPr>
            <p:ph type="body" sz="quarter" idx="13" hasCustomPrompt="1"/>
          </p:nvPr>
        </p:nvSpPr>
        <p:spPr>
          <a:xfrm>
            <a:off x="406400" y="381000"/>
            <a:ext cx="107696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p>
        </p:txBody>
      </p:sp>
      <p:sp>
        <p:nvSpPr>
          <p:cNvPr id="15" name="Rectangle 11"/>
          <p:cNvSpPr>
            <a:spLocks noGrp="1"/>
          </p:cNvSpPr>
          <p:nvPr>
            <p:ph sz="quarter" idx="15"/>
          </p:nvPr>
        </p:nvSpPr>
        <p:spPr>
          <a:xfrm>
            <a:off x="402336" y="609600"/>
            <a:ext cx="10765536"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7"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8"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1" name="Rectangle 8"/>
          <p:cNvSpPr>
            <a:spLocks noGrp="1"/>
          </p:cNvSpPr>
          <p:nvPr>
            <p:ph type="body" sz="quarter" idx="20"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3" name="Rectangle 11"/>
          <p:cNvSpPr>
            <a:spLocks noGrp="1"/>
          </p:cNvSpPr>
          <p:nvPr>
            <p:ph sz="quarter" idx="21"/>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9" name="Rectangle 19"/>
          <p:cNvSpPr>
            <a:spLocks noGrp="1"/>
          </p:cNvSpPr>
          <p:nvPr>
            <p:ph type="dt" sz="half" idx="22"/>
          </p:nvPr>
        </p:nvSpPr>
        <p:spPr>
          <a:xfrm>
            <a:off x="9347200" y="76200"/>
            <a:ext cx="1828800" cy="228600"/>
          </a:xfrm>
          <a:prstGeom prst="rect">
            <a:avLst/>
          </a:prstGeom>
        </p:spPr>
        <p:txBody>
          <a:bodyPr/>
          <a:lstStyle/>
          <a:p>
            <a:pPr algn="r"/>
            <a:endParaRPr kumimoji="0" lang="en-US" dirty="0"/>
          </a:p>
        </p:txBody>
      </p:sp>
      <p:sp>
        <p:nvSpPr>
          <p:cNvPr id="20" name="Rectangle 20"/>
          <p:cNvSpPr>
            <a:spLocks noGrp="1"/>
          </p:cNvSpPr>
          <p:nvPr>
            <p:ph type="sldNum" sz="quarter" idx="23"/>
          </p:nvPr>
        </p:nvSpPr>
        <p:spPr/>
        <p:txBody>
          <a:bodyPr/>
          <a:lstStyle/>
          <a:p>
            <a:pPr algn="r"/>
            <a:fld id="{256D3EEF-DE4E-429D-8EC4-DDC531AFF587}" type="slidenum">
              <a:rPr kumimoji="0" lang="en-US" sz="1000" smtClean="0"/>
              <a:pPr algn="r"/>
              <a:t>‹#›</a:t>
            </a:fld>
            <a:endParaRPr kumimoji="0" lang="en-US" dirty="0"/>
          </a:p>
        </p:txBody>
      </p:sp>
      <p:sp>
        <p:nvSpPr>
          <p:cNvPr id="22" name="Rectangle 22"/>
          <p:cNvSpPr>
            <a:spLocks noGrp="1"/>
          </p:cNvSpPr>
          <p:nvPr>
            <p:ph type="ftr" sz="quarter" idx="24"/>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289736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Up">
    <p:spTree>
      <p:nvGrpSpPr>
        <p:cNvPr id="1" name=""/>
        <p:cNvGrpSpPr/>
        <p:nvPr/>
      </p:nvGrpSpPr>
      <p:grpSpPr>
        <a:xfrm>
          <a:off x="0" y="0"/>
          <a:ext cx="0" cy="0"/>
          <a:chOff x="0" y="0"/>
          <a:chExt cx="0" cy="0"/>
        </a:xfrm>
      </p:grpSpPr>
      <p:sp>
        <p:nvSpPr>
          <p:cNvPr id="19" name="Rectangle 2"/>
          <p:cNvSpPr>
            <a:spLocks noGrp="1"/>
          </p:cNvSpPr>
          <p:nvPr>
            <p:ph type="title"/>
          </p:nvPr>
        </p:nvSpPr>
        <p:spPr>
          <a:xfrm>
            <a:off x="11480800" y="381000"/>
            <a:ext cx="711200" cy="5867400"/>
          </a:xfrm>
          <a:prstGeom prst="rect">
            <a:avLst/>
          </a:prstGeom>
        </p:spPr>
        <p:txBody>
          <a:bodyPr/>
          <a:lstStyle/>
          <a:p>
            <a:pPr eaLnBrk="1" latinLnBrk="1" hangingPunct="1"/>
            <a:r>
              <a:rPr lang="en-US"/>
              <a:t>Click to edit Master title style</a:t>
            </a:r>
            <a:endParaRPr/>
          </a:p>
        </p:txBody>
      </p:sp>
      <p:sp>
        <p:nvSpPr>
          <p:cNvPr id="16" name="Rectangle 8"/>
          <p:cNvSpPr>
            <a:spLocks noGrp="1"/>
          </p:cNvSpPr>
          <p:nvPr>
            <p:ph type="body" sz="quarter" idx="13" hasCustomPrompt="1"/>
          </p:nvPr>
        </p:nvSpPr>
        <p:spPr>
          <a:xfrm>
            <a:off x="4064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17" name="Rectangle 11"/>
          <p:cNvSpPr>
            <a:spLocks noGrp="1"/>
          </p:cNvSpPr>
          <p:nvPr>
            <p:ph sz="quarter" idx="15"/>
          </p:nvPr>
        </p:nvSpPr>
        <p:spPr>
          <a:xfrm>
            <a:off x="4064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18" name="Rectangle 8"/>
          <p:cNvSpPr>
            <a:spLocks noGrp="1"/>
          </p:cNvSpPr>
          <p:nvPr>
            <p:ph type="body" sz="quarter" idx="16" hasCustomPrompt="1"/>
          </p:nvPr>
        </p:nvSpPr>
        <p:spPr>
          <a:xfrm>
            <a:off x="4023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0" name="Rectangle 11"/>
          <p:cNvSpPr>
            <a:spLocks noGrp="1"/>
          </p:cNvSpPr>
          <p:nvPr>
            <p:ph sz="quarter" idx="17"/>
          </p:nvPr>
        </p:nvSpPr>
        <p:spPr>
          <a:xfrm>
            <a:off x="4023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1" name="Rectangle 8"/>
          <p:cNvSpPr>
            <a:spLocks noGrp="1"/>
          </p:cNvSpPr>
          <p:nvPr>
            <p:ph type="body" sz="quarter" idx="18" hasCustomPrompt="1"/>
          </p:nvPr>
        </p:nvSpPr>
        <p:spPr>
          <a:xfrm>
            <a:off x="5892800" y="381000"/>
            <a:ext cx="5283200"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4" name="Rectangle 11"/>
          <p:cNvSpPr>
            <a:spLocks noGrp="1"/>
          </p:cNvSpPr>
          <p:nvPr>
            <p:ph sz="quarter" idx="19"/>
          </p:nvPr>
        </p:nvSpPr>
        <p:spPr>
          <a:xfrm>
            <a:off x="5892800" y="609600"/>
            <a:ext cx="5283200"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5" name="Rectangle 8"/>
          <p:cNvSpPr>
            <a:spLocks noGrp="1"/>
          </p:cNvSpPr>
          <p:nvPr>
            <p:ph type="body" sz="quarter" idx="20" hasCustomPrompt="1"/>
          </p:nvPr>
        </p:nvSpPr>
        <p:spPr>
          <a:xfrm>
            <a:off x="5888736" y="3319272"/>
            <a:ext cx="5287264" cy="228600"/>
          </a:xfrm>
          <a:solidFill>
            <a:schemeClr val="accent6">
              <a:shade val="75000"/>
            </a:schemeClr>
          </a:solidFill>
        </p:spPr>
        <p:txBody>
          <a:bodyPr/>
          <a:lstStyle>
            <a:lvl1pPr eaLnBrk="1" latinLnBrk="0" hangingPunct="1">
              <a:defRPr kumimoji="0" b="1">
                <a:solidFill>
                  <a:schemeClr val="bg1"/>
                </a:solidFill>
              </a:defRPr>
            </a:lvl1pPr>
            <a:extLst/>
          </a:lstStyle>
          <a:p>
            <a:pPr lvl="0"/>
            <a:r>
              <a:rPr kumimoji="0" lang="en-US" dirty="0"/>
              <a:t>Click to add heading</a:t>
            </a:r>
            <a:endParaRPr kumimoji="0" lang="en-US"/>
          </a:p>
        </p:txBody>
      </p:sp>
      <p:sp>
        <p:nvSpPr>
          <p:cNvPr id="26" name="Rectangle 11"/>
          <p:cNvSpPr>
            <a:spLocks noGrp="1"/>
          </p:cNvSpPr>
          <p:nvPr>
            <p:ph sz="quarter" idx="21"/>
          </p:nvPr>
        </p:nvSpPr>
        <p:spPr>
          <a:xfrm>
            <a:off x="5888736" y="3547872"/>
            <a:ext cx="5287264" cy="2706624"/>
          </a:xfrm>
        </p:spPr>
        <p:txBody>
          <a:bodyPr/>
          <a:lstStyle/>
          <a:p>
            <a:pPr lvl="0" eaLnBrk="1" latinLnBrk="1" hangingPunct="1"/>
            <a:r>
              <a:rPr lang="en-US"/>
              <a:t>Click to edit Master text styles</a:t>
            </a:r>
          </a:p>
          <a:p>
            <a:pPr lvl="1" eaLnBrk="1" latinLnBrk="1" hangingPunct="1"/>
            <a:r>
              <a:rPr lang="en-US"/>
              <a:t>Second level</a:t>
            </a:r>
          </a:p>
          <a:p>
            <a:pPr lvl="2" eaLnBrk="1" latinLnBrk="1" hangingPunct="1"/>
            <a:r>
              <a:rPr lang="en-US"/>
              <a:t>Third level</a:t>
            </a:r>
          </a:p>
          <a:p>
            <a:pPr lvl="3" eaLnBrk="1" latinLnBrk="1" hangingPunct="1"/>
            <a:r>
              <a:rPr lang="en-US"/>
              <a:t>Fourth level</a:t>
            </a:r>
          </a:p>
          <a:p>
            <a:pPr lvl="4" eaLnBrk="1" latinLnBrk="1" hangingPunct="1"/>
            <a:r>
              <a:rPr lang="en-US"/>
              <a:t>Fifth level</a:t>
            </a:r>
            <a:endParaRPr/>
          </a:p>
        </p:txBody>
      </p:sp>
      <p:sp>
        <p:nvSpPr>
          <p:cNvPr id="23" name="Rectangle 23"/>
          <p:cNvSpPr>
            <a:spLocks noGrp="1"/>
          </p:cNvSpPr>
          <p:nvPr>
            <p:ph type="dt" sz="half" idx="22"/>
          </p:nvPr>
        </p:nvSpPr>
        <p:spPr>
          <a:xfrm>
            <a:off x="9347200" y="76200"/>
            <a:ext cx="1828800" cy="228600"/>
          </a:xfrm>
          <a:prstGeom prst="rect">
            <a:avLst/>
          </a:prstGeom>
        </p:spPr>
        <p:txBody>
          <a:bodyPr/>
          <a:lstStyle/>
          <a:p>
            <a:pPr algn="r"/>
            <a:endParaRPr kumimoji="0" lang="en-US" dirty="0"/>
          </a:p>
        </p:txBody>
      </p:sp>
      <p:sp>
        <p:nvSpPr>
          <p:cNvPr id="27" name="Rectangle 27"/>
          <p:cNvSpPr>
            <a:spLocks noGrp="1"/>
          </p:cNvSpPr>
          <p:nvPr>
            <p:ph type="sldNum" sz="quarter" idx="23"/>
          </p:nvPr>
        </p:nvSpPr>
        <p:spPr/>
        <p:txBody>
          <a:bodyPr/>
          <a:lstStyle/>
          <a:p>
            <a:pPr algn="r"/>
            <a:fld id="{256D3EEF-DE4E-429D-8EC4-DDC531AFF587}" type="slidenum">
              <a:rPr kumimoji="0" lang="en-US" sz="1000" smtClean="0"/>
              <a:pPr algn="r"/>
              <a:t>‹#›</a:t>
            </a:fld>
            <a:endParaRPr kumimoji="0" lang="en-US" dirty="0"/>
          </a:p>
        </p:txBody>
      </p:sp>
      <p:sp>
        <p:nvSpPr>
          <p:cNvPr id="28" name="Rectangle 28"/>
          <p:cNvSpPr>
            <a:spLocks noGrp="1"/>
          </p:cNvSpPr>
          <p:nvPr>
            <p:ph type="ftr" sz="quarter" idx="24"/>
          </p:nvPr>
        </p:nvSpPr>
        <p:spPr>
          <a:xfrm>
            <a:off x="3119669" y="6477000"/>
            <a:ext cx="4978400" cy="304800"/>
          </a:xfrm>
          <a:prstGeom prst="rect">
            <a:avLst/>
          </a:prstGeom>
        </p:spPr>
        <p:txBody>
          <a:bodyPr/>
          <a:lstStyle/>
          <a:p>
            <a:r>
              <a:rPr kumimoji="0" lang="en-US"/>
              <a:t>Clinical Coding Education    clinicalcodingeducation.com</a:t>
            </a:r>
            <a:endParaRPr kumimoji="0" lang="en-US" dirty="0"/>
          </a:p>
        </p:txBody>
      </p:sp>
    </p:spTree>
    <p:extLst>
      <p:ext uri="{BB962C8B-B14F-4D97-AF65-F5344CB8AC3E}">
        <p14:creationId xmlns:p14="http://schemas.microsoft.com/office/powerpoint/2010/main" val="826654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10"/>
          <p:cNvSpPr/>
          <p:nvPr/>
        </p:nvSpPr>
        <p:spPr>
          <a:xfrm>
            <a:off x="11480800" y="0"/>
            <a:ext cx="711200" cy="6858000"/>
          </a:xfrm>
          <a:prstGeom prst="rect">
            <a:avLst/>
          </a:prstGeom>
          <a:solidFill>
            <a:schemeClr val="accent1">
              <a:lumMod val="75000"/>
            </a:schemeClr>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3" name="Rectangle 3"/>
          <p:cNvSpPr>
            <a:spLocks noGrp="1"/>
          </p:cNvSpPr>
          <p:nvPr>
            <p:ph type="body" idx="1"/>
          </p:nvPr>
        </p:nvSpPr>
        <p:spPr>
          <a:xfrm>
            <a:off x="406400" y="1222512"/>
            <a:ext cx="10769600" cy="5025887"/>
          </a:xfrm>
          <a:prstGeom prst="rect">
            <a:avLst/>
          </a:prstGeom>
        </p:spPr>
        <p:txBody>
          <a:bodyPr vert="horz">
            <a:normAutofit/>
          </a:bodyPr>
          <a:lstStyle/>
          <a:p>
            <a:pPr lvl="0" eaLnBrk="1" latinLnBrk="1" hangingPunct="1"/>
            <a:r>
              <a:rPr kumimoji="0" lang="en-US" dirty="0"/>
              <a:t>Click to edit Master text styles</a:t>
            </a:r>
          </a:p>
          <a:p>
            <a:pPr lvl="1" eaLnBrk="1" latinLnBrk="1" hangingPunct="1"/>
            <a:r>
              <a:rPr kumimoji="0" lang="en-US" dirty="0"/>
              <a:t>Second level</a:t>
            </a:r>
          </a:p>
          <a:p>
            <a:pPr lvl="2" eaLnBrk="1" latinLnBrk="1" hangingPunct="1"/>
            <a:r>
              <a:rPr kumimoji="0" lang="en-US" dirty="0"/>
              <a:t>Third level</a:t>
            </a:r>
          </a:p>
          <a:p>
            <a:pPr lvl="3" eaLnBrk="1" latinLnBrk="1" hangingPunct="1"/>
            <a:r>
              <a:rPr kumimoji="0" lang="en-US" dirty="0"/>
              <a:t>Fourth level</a:t>
            </a:r>
          </a:p>
          <a:p>
            <a:pPr lvl="4" eaLnBrk="1" latinLnBrk="1" hangingPunct="1"/>
            <a:r>
              <a:rPr kumimoji="0" lang="en-US" dirty="0"/>
              <a:t>Fifth level</a:t>
            </a:r>
          </a:p>
        </p:txBody>
      </p:sp>
      <p:sp>
        <p:nvSpPr>
          <p:cNvPr id="6" name="Rectangle 6"/>
          <p:cNvSpPr>
            <a:spLocks noGrp="1"/>
          </p:cNvSpPr>
          <p:nvPr>
            <p:ph type="sldNum" sz="quarter" idx="4"/>
          </p:nvPr>
        </p:nvSpPr>
        <p:spPr>
          <a:xfrm>
            <a:off x="9855200" y="6492874"/>
            <a:ext cx="1320800" cy="304800"/>
          </a:xfrm>
          <a:prstGeom prst="rect">
            <a:avLst/>
          </a:prstGeom>
        </p:spPr>
        <p:txBody>
          <a:bodyPr vert="horz" anchor="ctr"/>
          <a:lstStyle>
            <a:lvl1pPr algn="r" eaLnBrk="1" latinLnBrk="0" hangingPunct="1">
              <a:defRPr kumimoji="0" sz="1000"/>
            </a:lvl1pPr>
            <a:extLst/>
          </a:lstStyle>
          <a:p>
            <a:pPr algn="r"/>
            <a:fld id="{256D3EEF-DE4E-429D-8EC4-DDC531AFF587}" type="slidenum">
              <a:rPr kumimoji="0" lang="en-US" sz="1000" smtClean="0"/>
              <a:pPr algn="r"/>
              <a:t>‹#›</a:t>
            </a:fld>
            <a:endParaRPr kumimoji="0" lang="en-US" sz="1000" dirty="0"/>
          </a:p>
        </p:txBody>
      </p:sp>
      <p:sp>
        <p:nvSpPr>
          <p:cNvPr id="11" name="Rectangle 10"/>
          <p:cNvSpPr/>
          <p:nvPr/>
        </p:nvSpPr>
        <p:spPr>
          <a:xfrm>
            <a:off x="0" y="0"/>
            <a:ext cx="101600" cy="6858000"/>
          </a:xfrm>
          <a:prstGeom prst="rect">
            <a:avLst/>
          </a:prstGeom>
          <a:solidFill>
            <a:schemeClr val="accent4"/>
          </a:solidFill>
          <a:ln w="25400" cap="rnd" cmpd="sng" algn="ctr">
            <a:noFill/>
            <a:prstDash val="solid"/>
          </a:ln>
        </p:spPr>
        <p:style>
          <a:lnRef idx="2">
            <a:schemeClr val="accent6"/>
          </a:lnRef>
          <a:fillRef idx="1">
            <a:schemeClr val="lt1"/>
          </a:fillRef>
          <a:effectRef idx="0">
            <a:schemeClr val="accent6"/>
          </a:effectRef>
          <a:fontRef idx="minor">
            <a:schemeClr val="dk1"/>
          </a:fontRef>
        </p:style>
        <p:txBody>
          <a:bodyPr anchor="ctr"/>
          <a:lstStyle/>
          <a:p>
            <a:pPr algn="ctr"/>
            <a:endParaRPr kumimoji="0" lang="en-US" sz="1800" dirty="0"/>
          </a:p>
        </p:txBody>
      </p:sp>
      <p:sp>
        <p:nvSpPr>
          <p:cNvPr id="5" name="Title Placeholder 4">
            <a:extLst>
              <a:ext uri="{FF2B5EF4-FFF2-40B4-BE49-F238E27FC236}">
                <a16:creationId xmlns:a16="http://schemas.microsoft.com/office/drawing/2014/main" id="{B02E7540-06D3-441A-ABA5-5C0420557F55}"/>
              </a:ext>
            </a:extLst>
          </p:cNvPr>
          <p:cNvSpPr>
            <a:spLocks noGrp="1"/>
          </p:cNvSpPr>
          <p:nvPr>
            <p:ph type="title"/>
          </p:nvPr>
        </p:nvSpPr>
        <p:spPr>
          <a:xfrm>
            <a:off x="406400" y="365126"/>
            <a:ext cx="10947400" cy="628786"/>
          </a:xfrm>
          <a:prstGeom prst="rect">
            <a:avLst/>
          </a:prstGeom>
          <a:solidFill>
            <a:srgbClr val="2073AE"/>
          </a:solidFill>
        </p:spPr>
        <p:txBody>
          <a:bodyPr vert="horz" lIns="91440" tIns="45720" rIns="91440" bIns="45720" rtlCol="0" anchor="ctr">
            <a:normAutofit/>
          </a:bodyPr>
          <a:lstStyle/>
          <a:p>
            <a:r>
              <a:rPr lang="en-US" dirty="0"/>
              <a:t>Click to edit Master title style</a:t>
            </a:r>
            <a:endParaRPr lang="en-AU" dirty="0"/>
          </a:p>
        </p:txBody>
      </p:sp>
      <p:sp>
        <p:nvSpPr>
          <p:cNvPr id="15" name="Rectangle 9">
            <a:extLst>
              <a:ext uri="{FF2B5EF4-FFF2-40B4-BE49-F238E27FC236}">
                <a16:creationId xmlns:a16="http://schemas.microsoft.com/office/drawing/2014/main" id="{787C3AB6-A48E-4CE4-8C3E-07873280D7F0}"/>
              </a:ext>
            </a:extLst>
          </p:cNvPr>
          <p:cNvSpPr txBox="1">
            <a:spLocks/>
          </p:cNvSpPr>
          <p:nvPr userDrawn="1"/>
        </p:nvSpPr>
        <p:spPr>
          <a:xfrm>
            <a:off x="4164497" y="6476999"/>
            <a:ext cx="4104860" cy="304800"/>
          </a:xfrm>
          <a:prstGeom prst="rect">
            <a:avLst/>
          </a:prstGeom>
        </p:spPr>
        <p:txBody>
          <a:bodyPr vert="horz" anchor="ctr"/>
          <a:lstStyle>
            <a:defPPr>
              <a:defRPr lang="en-US"/>
            </a:defPPr>
            <a:lvl1pPr marL="0" algn="ctr" defTabSz="914400" rtl="0" eaLnBrk="1" latinLnBrk="0" hangingPunct="1">
              <a:defRPr kumimoji="0" sz="1000" kern="1200">
                <a:solidFill>
                  <a:sysClr val="windowText" lastClr="000000"/>
                </a:solidFill>
                <a:latin typeface="Century" panose="02040604050505020304" pitchFamily="18"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a:t>        Clinical Coding Education    and    eHealth Education </a:t>
            </a:r>
          </a:p>
        </p:txBody>
      </p:sp>
      <p:pic>
        <p:nvPicPr>
          <p:cNvPr id="16" name="Picture 15" descr="Logo, icon, company name&#10;&#10;Description automatically generated">
            <a:extLst>
              <a:ext uri="{FF2B5EF4-FFF2-40B4-BE49-F238E27FC236}">
                <a16:creationId xmlns:a16="http://schemas.microsoft.com/office/drawing/2014/main" id="{A787A683-F366-4BCD-ACA7-8EA80964CAB9}"/>
              </a:ext>
            </a:extLst>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4261805" y="6530971"/>
            <a:ext cx="219759" cy="228605"/>
          </a:xfrm>
          <a:prstGeom prst="rect">
            <a:avLst/>
          </a:prstGeom>
        </p:spPr>
      </p:pic>
      <p:pic>
        <p:nvPicPr>
          <p:cNvPr id="9" name="Picture 8" descr="Logo&#10;&#10;Description automatically generated">
            <a:extLst>
              <a:ext uri="{FF2B5EF4-FFF2-40B4-BE49-F238E27FC236}">
                <a16:creationId xmlns:a16="http://schemas.microsoft.com/office/drawing/2014/main" id="{6C476F60-33D3-4929-AC86-CBD63CA8A701}"/>
              </a:ext>
            </a:extLst>
          </p:cNvPr>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7710437" y="6453117"/>
            <a:ext cx="344557" cy="344557"/>
          </a:xfrm>
          <a:prstGeom prst="rect">
            <a:avLst/>
          </a:prstGeom>
        </p:spPr>
      </p:pic>
    </p:spTree>
    <p:extLst>
      <p:ext uri="{BB962C8B-B14F-4D97-AF65-F5344CB8AC3E}">
        <p14:creationId xmlns:p14="http://schemas.microsoft.com/office/powerpoint/2010/main" val="1833855117"/>
      </p:ext>
    </p:extLst>
  </p:cSld>
  <p:clrMap bg1="lt1" tx1="dk1" bg2="lt2" tx2="dk2" accent1="accent1" accent2="accent2" accent3="accent3" accent4="accent4" accent5="accent5" accent6="accent6" hlink="hlink" folHlink="folHlink"/>
  <p:sldLayoutIdLst>
    <p:sldLayoutId id="2147483662" r:id="rId1"/>
    <p:sldLayoutId id="2147483667" r:id="rId2"/>
    <p:sldLayoutId id="2147483664" r:id="rId3"/>
    <p:sldLayoutId id="2147483665"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Lst>
  <p:hf hdr="0" ftr="0" dt="0"/>
  <p:txStyles>
    <p:titleStyle>
      <a:lvl1pPr algn="l" rtl="0" eaLnBrk="1" latinLnBrk="0" hangingPunct="1">
        <a:spcBef>
          <a:spcPct val="0"/>
        </a:spcBef>
        <a:buNone/>
        <a:defRPr kumimoji="0" sz="2400" cap="small" spc="0" baseline="0">
          <a:solidFill>
            <a:schemeClr val="bg1"/>
          </a:solidFill>
          <a:latin typeface="+mj-lt"/>
          <a:ea typeface="+mj-ea"/>
          <a:cs typeface="+mj-cs"/>
        </a:defRPr>
      </a:lvl1pPr>
      <a:extLst/>
    </p:titleStyle>
    <p:bodyStyle>
      <a:lvl1pPr marL="0" marR="0" indent="0" algn="l" rtl="0" eaLnBrk="1" latinLnBrk="0" hangingPunct="1">
        <a:spcBef>
          <a:spcPct val="20000"/>
        </a:spcBef>
        <a:buFontTx/>
        <a:buNone/>
        <a:defRPr kumimoji="0" sz="2400">
          <a:solidFill>
            <a:schemeClr val="tx1"/>
          </a:solidFill>
          <a:latin typeface="+mn-lt"/>
          <a:ea typeface="+mn-ea"/>
          <a:cs typeface="+mn-cs"/>
        </a:defRPr>
      </a:lvl1pPr>
      <a:lvl2pPr marL="742950" indent="-285750" algn="l" rtl="0" eaLnBrk="1" latinLnBrk="0" hangingPunct="1">
        <a:spcBef>
          <a:spcPct val="20000"/>
        </a:spcBef>
        <a:buFontTx/>
        <a:buNone/>
        <a:defRPr kumimoji="0" sz="2400">
          <a:solidFill>
            <a:schemeClr val="tx1"/>
          </a:solidFill>
          <a:latin typeface="+mn-lt"/>
          <a:ea typeface="+mn-ea"/>
          <a:cs typeface="+mn-cs"/>
        </a:defRPr>
      </a:lvl2pPr>
      <a:lvl3pPr marL="1143000" indent="-228600" algn="l" rtl="0" eaLnBrk="1" latinLnBrk="0" hangingPunct="1">
        <a:spcBef>
          <a:spcPct val="20000"/>
        </a:spcBef>
        <a:buFontTx/>
        <a:buNone/>
        <a:defRPr kumimoji="0" sz="2400">
          <a:solidFill>
            <a:schemeClr val="tx1"/>
          </a:solidFill>
          <a:latin typeface="+mn-lt"/>
          <a:ea typeface="+mn-ea"/>
          <a:cs typeface="+mn-cs"/>
        </a:defRPr>
      </a:lvl3pPr>
      <a:lvl4pPr marL="1600200" indent="-228600" algn="l" rtl="0" eaLnBrk="1" latinLnBrk="0" hangingPunct="1">
        <a:spcBef>
          <a:spcPct val="20000"/>
        </a:spcBef>
        <a:buFontTx/>
        <a:buNone/>
        <a:defRPr kumimoji="0" sz="2400">
          <a:solidFill>
            <a:schemeClr val="tx1"/>
          </a:solidFill>
          <a:latin typeface="+mn-lt"/>
          <a:ea typeface="+mn-ea"/>
          <a:cs typeface="+mn-cs"/>
        </a:defRPr>
      </a:lvl4pPr>
      <a:lvl5pPr marL="2057400" indent="-228600" algn="l" rtl="0" eaLnBrk="1" latinLnBrk="0" hangingPunct="1">
        <a:spcBef>
          <a:spcPct val="20000"/>
        </a:spcBef>
        <a:buFontTx/>
        <a:buNone/>
        <a:defRPr kumimoji="0" sz="2400">
          <a:solidFill>
            <a:schemeClr val="tx1"/>
          </a:solidFill>
          <a:latin typeface="+mn-lt"/>
          <a:ea typeface="+mn-ea"/>
          <a:cs typeface="+mn-cs"/>
        </a:defRPr>
      </a:lvl5pPr>
      <a:lvl6pPr marL="2514600" indent="-228600" algn="l" rtl="0" eaLnBrk="1" latinLnBrk="0" hangingPunct="1">
        <a:spcBef>
          <a:spcPct val="20000"/>
        </a:spcBef>
        <a:buChar char="•"/>
        <a:defRPr kumimoji="0" sz="2000">
          <a:solidFill>
            <a:schemeClr val="tx1"/>
          </a:solidFill>
          <a:latin typeface="+mn-lt"/>
          <a:ea typeface="+mn-ea"/>
          <a:cs typeface="+mn-cs"/>
        </a:defRPr>
      </a:lvl6pPr>
      <a:lvl7pPr marL="2971800" indent="-228600" algn="l" rtl="0" eaLnBrk="1" latinLnBrk="0" hangingPunct="1">
        <a:spcBef>
          <a:spcPct val="20000"/>
        </a:spcBef>
        <a:buChar char="•"/>
        <a:defRPr kumimoji="0" sz="2000">
          <a:solidFill>
            <a:schemeClr val="tx1"/>
          </a:solidFill>
          <a:latin typeface="+mn-lt"/>
          <a:ea typeface="+mn-ea"/>
          <a:cs typeface="+mn-cs"/>
        </a:defRPr>
      </a:lvl7pPr>
      <a:lvl8pPr marL="3429000" indent="-228600" algn="l" rtl="0" eaLnBrk="1" latinLnBrk="0" hangingPunct="1">
        <a:spcBef>
          <a:spcPct val="20000"/>
        </a:spcBef>
        <a:buChar char="•"/>
        <a:defRPr kumimoji="0" sz="2000">
          <a:solidFill>
            <a:schemeClr val="tx1"/>
          </a:solidFill>
          <a:latin typeface="+mn-lt"/>
          <a:ea typeface="+mn-ea"/>
          <a:cs typeface="+mn-cs"/>
        </a:defRPr>
      </a:lvl8pPr>
      <a:lvl9pPr marL="3886200" indent="-228600" algn="l" rtl="0" eaLnBrk="1" latinLnBrk="0" hangingPunct="1">
        <a:spcBef>
          <a:spcPct val="20000"/>
        </a:spcBef>
        <a:buChar char="•"/>
        <a:defRPr kumimoji="0" sz="2000">
          <a:solidFill>
            <a:schemeClr val="tx1"/>
          </a:solidFill>
          <a:latin typeface="+mn-lt"/>
          <a:ea typeface="+mn-ea"/>
          <a:cs typeface="+mn-cs"/>
        </a:defRPr>
      </a:lvl9pPr>
      <a:extLst/>
    </p:bodyStyle>
    <p:otherStyle>
      <a:lvl1pPr marL="0" algn="l" rtl="0" eaLnBrk="1" latinLnBrk="0" hangingPunct="1">
        <a:defRPr kumimoji="0">
          <a:solidFill>
            <a:schemeClr val="tx1"/>
          </a:solidFill>
          <a:latin typeface="+mn-lt"/>
          <a:ea typeface="+mn-ea"/>
          <a:cs typeface="+mn-cs"/>
        </a:defRPr>
      </a:lvl1pPr>
      <a:lvl2pPr marL="457200" algn="l" rtl="0" eaLnBrk="1" latinLnBrk="0" hangingPunct="1">
        <a:defRPr kumimoji="0">
          <a:solidFill>
            <a:schemeClr val="tx1"/>
          </a:solidFill>
          <a:latin typeface="+mn-lt"/>
          <a:ea typeface="+mn-ea"/>
          <a:cs typeface="+mn-cs"/>
        </a:defRPr>
      </a:lvl2pPr>
      <a:lvl3pPr marL="914400" algn="l" rtl="0" eaLnBrk="1" latinLnBrk="0" hangingPunct="1">
        <a:defRPr kumimoji="0">
          <a:solidFill>
            <a:schemeClr val="tx1"/>
          </a:solidFill>
          <a:latin typeface="+mn-lt"/>
          <a:ea typeface="+mn-ea"/>
          <a:cs typeface="+mn-cs"/>
        </a:defRPr>
      </a:lvl3pPr>
      <a:lvl4pPr marL="1371600" algn="l" rtl="0" eaLnBrk="1" latinLnBrk="0" hangingPunct="1">
        <a:defRPr kumimoji="0">
          <a:solidFill>
            <a:schemeClr val="tx1"/>
          </a:solidFill>
          <a:latin typeface="+mn-lt"/>
          <a:ea typeface="+mn-ea"/>
          <a:cs typeface="+mn-cs"/>
        </a:defRPr>
      </a:lvl4pPr>
      <a:lvl5pPr marL="1828800" algn="l" rtl="0" eaLnBrk="1" latinLnBrk="0" hangingPunct="1">
        <a:defRPr kumimoji="0">
          <a:solidFill>
            <a:schemeClr val="tx1"/>
          </a:solidFill>
          <a:latin typeface="+mn-lt"/>
          <a:ea typeface="+mn-ea"/>
          <a:cs typeface="+mn-cs"/>
        </a:defRPr>
      </a:lvl5pPr>
      <a:lvl6pPr marL="2286000" algn="l" rtl="0" eaLnBrk="1" latinLnBrk="0" hangingPunct="1">
        <a:defRPr kumimoji="0">
          <a:solidFill>
            <a:schemeClr val="tx1"/>
          </a:solidFill>
          <a:latin typeface="+mn-lt"/>
          <a:ea typeface="+mn-ea"/>
          <a:cs typeface="+mn-cs"/>
        </a:defRPr>
      </a:lvl6pPr>
      <a:lvl7pPr marL="2743200" algn="l" rtl="0" eaLnBrk="1" latinLnBrk="0" hangingPunct="1">
        <a:defRPr kumimoji="0">
          <a:solidFill>
            <a:schemeClr val="tx1"/>
          </a:solidFill>
          <a:latin typeface="+mn-lt"/>
          <a:ea typeface="+mn-ea"/>
          <a:cs typeface="+mn-cs"/>
        </a:defRPr>
      </a:lvl7pPr>
      <a:lvl8pPr marL="3200400" algn="l" rtl="0" eaLnBrk="1" latinLnBrk="0" hangingPunct="1">
        <a:defRPr kumimoji="0">
          <a:solidFill>
            <a:schemeClr val="tx1"/>
          </a:solidFill>
          <a:latin typeface="+mn-lt"/>
          <a:ea typeface="+mn-ea"/>
          <a:cs typeface="+mn-cs"/>
        </a:defRPr>
      </a:lvl8pPr>
      <a:lvl9pPr marL="3657600" algn="l" rtl="0" eaLnBrk="1" latinLnBrk="0" hangingPunct="1">
        <a:defRPr kumimoji="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E7FC4B4-B246-385A-50A7-F29406C018A7}"/>
              </a:ext>
            </a:extLst>
          </p:cNvPr>
          <p:cNvSpPr>
            <a:spLocks noGrp="1"/>
          </p:cNvSpPr>
          <p:nvPr>
            <p:ph type="body" sz="quarter" idx="13"/>
          </p:nvPr>
        </p:nvSpPr>
        <p:spPr/>
        <p:txBody>
          <a:bodyPr/>
          <a:lstStyle/>
          <a:p>
            <a:r>
              <a:rPr lang="en-AU" dirty="0"/>
              <a:t>Can you see us?</a:t>
            </a:r>
          </a:p>
        </p:txBody>
      </p:sp>
      <p:sp>
        <p:nvSpPr>
          <p:cNvPr id="4" name="Slide Number Placeholder 3">
            <a:extLst>
              <a:ext uri="{FF2B5EF4-FFF2-40B4-BE49-F238E27FC236}">
                <a16:creationId xmlns:a16="http://schemas.microsoft.com/office/drawing/2014/main" id="{9052DC9D-EF68-1E85-36BE-2BF0895DCA0C}"/>
              </a:ext>
            </a:extLst>
          </p:cNvPr>
          <p:cNvSpPr>
            <a:spLocks noGrp="1"/>
          </p:cNvSpPr>
          <p:nvPr>
            <p:ph type="sldNum" sz="quarter" idx="17"/>
          </p:nvPr>
        </p:nvSpPr>
        <p:spPr/>
        <p:txBody>
          <a:bodyPr/>
          <a:lstStyle/>
          <a:p>
            <a:fld id="{256D3EEF-DE4E-429D-8EC4-DDC531AFF587}" type="slidenum">
              <a:rPr lang="en-US" smtClean="0"/>
              <a:pPr/>
              <a:t>1</a:t>
            </a:fld>
            <a:endParaRPr lang="en-US" dirty="0"/>
          </a:p>
        </p:txBody>
      </p:sp>
      <p:pic>
        <p:nvPicPr>
          <p:cNvPr id="7" name="Picture 2" descr="http://www.hilarycam.com.au/blog/wp-content/uploads/2011/10/Tawny_Frog_Mouth_02.jpg">
            <a:extLst>
              <a:ext uri="{FF2B5EF4-FFF2-40B4-BE49-F238E27FC236}">
                <a16:creationId xmlns:a16="http://schemas.microsoft.com/office/drawing/2014/main" id="{FC5D8253-42C3-C683-C9B3-218106DC945E}"/>
              </a:ext>
            </a:extLst>
          </p:cNvPr>
          <p:cNvPicPr>
            <a:picLocks noGrp="1" noChangeAspect="1" noChangeArrowheads="1"/>
          </p:cNvPicPr>
          <p:nvPr>
            <p:ph sz="quarter" idx="15"/>
          </p:nvPr>
        </p:nvPicPr>
        <p:blipFill>
          <a:blip r:embed="rId2" cstate="print">
            <a:extLst>
              <a:ext uri="{28A0092B-C50C-407E-A947-70E740481C1C}">
                <a14:useLocalDpi xmlns:a14="http://schemas.microsoft.com/office/drawing/2010/main" val="0"/>
              </a:ext>
            </a:extLst>
          </a:blip>
          <a:srcRect/>
          <a:stretch>
            <a:fillRect/>
          </a:stretch>
        </p:blipFill>
        <p:spPr bwMode="auto">
          <a:xfrm>
            <a:off x="406400" y="1208993"/>
            <a:ext cx="7662583" cy="5111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04491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Same-Day Endoscopy</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pPr marL="896938"/>
            <a:r>
              <a:rPr lang="en-US" b="1" baseline="30000" dirty="0">
                <a:solidFill>
                  <a:srgbClr val="000000"/>
                </a:solidFill>
                <a:cs typeface="Segoe UI" panose="020B0502040204020203" pitchFamily="34" charset="0"/>
              </a:rPr>
              <a:t>Points to note: </a:t>
            </a:r>
          </a:p>
          <a:p>
            <a:pPr marL="896938"/>
            <a:r>
              <a:rPr lang="en-US" b="0" i="0" u="none" strike="sngStrike" baseline="30000" dirty="0">
                <a:solidFill>
                  <a:srgbClr val="000000"/>
                </a:solidFill>
                <a:cs typeface="Segoe UI" panose="020B0502040204020203" pitchFamily="34" charset="0"/>
              </a:rPr>
              <a:t>ACS 0046 </a:t>
            </a:r>
            <a:r>
              <a:rPr lang="en-US" b="0" i="1" u="none" strike="sngStrike" baseline="30000" dirty="0">
                <a:solidFill>
                  <a:srgbClr val="000000"/>
                </a:solidFill>
                <a:cs typeface="Segoe UI" panose="020B0502040204020203" pitchFamily="34" charset="0"/>
              </a:rPr>
              <a:t>Diagnosis selection for same</a:t>
            </a:r>
            <a:r>
              <a:rPr lang="en-US" i="1" strike="sngStrike" baseline="30000" dirty="0">
                <a:solidFill>
                  <a:srgbClr val="000000"/>
                </a:solidFill>
                <a:cs typeface="Segoe UI" panose="020B0502040204020203" pitchFamily="34" charset="0"/>
              </a:rPr>
              <a:t>-day endoscopy </a:t>
            </a:r>
            <a:r>
              <a:rPr lang="en-US" baseline="30000" dirty="0">
                <a:solidFill>
                  <a:srgbClr val="000000"/>
                </a:solidFill>
                <a:cs typeface="Segoe UI" panose="020B0502040204020203" pitchFamily="34" charset="0"/>
              </a:rPr>
              <a:t> </a:t>
            </a:r>
          </a:p>
          <a:p>
            <a:pPr marL="896938"/>
            <a:r>
              <a:rPr lang="en-US" b="0" i="0" u="none" strike="sngStrike" baseline="30000" dirty="0">
                <a:solidFill>
                  <a:srgbClr val="000000"/>
                </a:solidFill>
                <a:cs typeface="Segoe UI" panose="020B0502040204020203" pitchFamily="34" charset="0"/>
              </a:rPr>
              <a:t>ACS 2113 </a:t>
            </a:r>
            <a:r>
              <a:rPr lang="en-US" b="0" i="1" u="none" strike="sngStrike" baseline="30000" dirty="0">
                <a:solidFill>
                  <a:srgbClr val="000000"/>
                </a:solidFill>
                <a:cs typeface="Segoe UI" panose="020B0502040204020203" pitchFamily="34" charset="0"/>
              </a:rPr>
              <a:t>Follow-up Examinations for Specific Disorders</a:t>
            </a:r>
            <a:r>
              <a:rPr lang="en-US" b="0" i="1" u="none" strike="noStrike" baseline="30000" dirty="0">
                <a:solidFill>
                  <a:srgbClr val="000000"/>
                </a:solidFill>
                <a:cs typeface="Segoe UI" panose="020B0502040204020203" pitchFamily="34" charset="0"/>
              </a:rPr>
              <a:t> </a:t>
            </a:r>
          </a:p>
          <a:p>
            <a:pPr marL="896938"/>
            <a:r>
              <a:rPr lang="en-US" i="1" strike="sngStrike" baseline="30000" dirty="0">
                <a:solidFill>
                  <a:srgbClr val="000000"/>
                </a:solidFill>
                <a:cs typeface="Segoe UI" panose="020B0502040204020203" pitchFamily="34" charset="0"/>
              </a:rPr>
              <a:t>ACS 2111 Screening for Specific Disorders</a:t>
            </a:r>
          </a:p>
          <a:p>
            <a:pPr marL="896938"/>
            <a:r>
              <a:rPr lang="en-US" strike="sngStrike" baseline="30000" dirty="0">
                <a:solidFill>
                  <a:srgbClr val="000000"/>
                </a:solidFill>
                <a:cs typeface="Segoe UI" panose="020B0502040204020203" pitchFamily="34" charset="0"/>
              </a:rPr>
              <a:t>ACS 2112 </a:t>
            </a:r>
            <a:r>
              <a:rPr lang="en-US" i="1" strike="sngStrike" baseline="30000" dirty="0">
                <a:solidFill>
                  <a:srgbClr val="000000"/>
                </a:solidFill>
                <a:cs typeface="Segoe UI" panose="020B0502040204020203" pitchFamily="34" charset="0"/>
              </a:rPr>
              <a:t>Personal History</a:t>
            </a:r>
            <a:endParaRPr lang="en-US" strike="sngStrike" baseline="30000" dirty="0">
              <a:solidFill>
                <a:srgbClr val="000000"/>
              </a:solidFill>
              <a:cs typeface="Segoe UI" panose="020B0502040204020203" pitchFamily="34" charset="0"/>
            </a:endParaRPr>
          </a:p>
          <a:p>
            <a:pPr marL="896938"/>
            <a:endParaRPr lang="en-US" b="0" i="1" u="none" strike="sngStrike" baseline="30000" dirty="0">
              <a:solidFill>
                <a:srgbClr val="000000"/>
              </a:solidFill>
              <a:cs typeface="Segoe UI" panose="020B0502040204020203" pitchFamily="34" charset="0"/>
            </a:endParaRPr>
          </a:p>
          <a:p>
            <a:pPr marL="896938"/>
            <a:r>
              <a:rPr lang="en-US" baseline="30000" dirty="0">
                <a:solidFill>
                  <a:srgbClr val="000000"/>
                </a:solidFill>
                <a:cs typeface="Segoe UI" panose="020B0502040204020203" pitchFamily="34" charset="0"/>
              </a:rPr>
              <a:t>have been replaced by: </a:t>
            </a:r>
          </a:p>
          <a:p>
            <a:pPr marL="1882775" indent="-446088">
              <a:buFont typeface="Arial" panose="020B0604020202020204" pitchFamily="34" charset="0"/>
              <a:buChar char="•"/>
            </a:pPr>
            <a:r>
              <a:rPr lang="en-US" baseline="30000" dirty="0">
                <a:solidFill>
                  <a:srgbClr val="000000"/>
                </a:solidFill>
                <a:cs typeface="Segoe UI" panose="020B0502040204020203" pitchFamily="34" charset="0"/>
              </a:rPr>
              <a:t>ACS 0051 </a:t>
            </a:r>
            <a:r>
              <a:rPr lang="en-US" i="1" baseline="30000" dirty="0">
                <a:solidFill>
                  <a:srgbClr val="000000"/>
                </a:solidFill>
                <a:cs typeface="Segoe UI" panose="020B0502040204020203" pitchFamily="34" charset="0"/>
              </a:rPr>
              <a:t>Same-Day Endoscopy Diagnostic</a:t>
            </a:r>
          </a:p>
          <a:p>
            <a:pPr marL="1882775" indent="-446088">
              <a:buFont typeface="Arial" panose="020B0604020202020204" pitchFamily="34" charset="0"/>
              <a:buChar char="•"/>
            </a:pPr>
            <a:r>
              <a:rPr lang="en-US" b="0" i="0" u="none" strike="noStrike" baseline="30000" dirty="0">
                <a:solidFill>
                  <a:srgbClr val="000000"/>
                </a:solidFill>
                <a:cs typeface="Segoe UI" panose="020B0502040204020203" pitchFamily="34" charset="0"/>
              </a:rPr>
              <a:t>ACS 0052 </a:t>
            </a:r>
            <a:r>
              <a:rPr lang="en-US" b="0" i="1" u="none" strike="noStrike" baseline="30000" dirty="0">
                <a:solidFill>
                  <a:srgbClr val="000000"/>
                </a:solidFill>
                <a:cs typeface="Segoe UI" panose="020B0502040204020203" pitchFamily="34" charset="0"/>
              </a:rPr>
              <a:t>Same-Day Endoscopy Surveillance</a:t>
            </a:r>
          </a:p>
          <a:p>
            <a:pPr marL="1436687"/>
            <a:endParaRPr lang="en-US" b="0" i="1" u="none" strike="noStrike" baseline="30000" dirty="0">
              <a:solidFill>
                <a:srgbClr val="000000"/>
              </a:solidFill>
              <a:cs typeface="Segoe UI" panose="020B0502040204020203" pitchFamily="34" charset="0"/>
            </a:endParaRPr>
          </a:p>
          <a:p>
            <a:pPr marL="892175"/>
            <a:r>
              <a:rPr lang="en-US" baseline="30000" dirty="0">
                <a:solidFill>
                  <a:srgbClr val="000000"/>
                </a:solidFill>
                <a:cs typeface="Segoe UI" panose="020B0502040204020203" pitchFamily="34" charset="0"/>
              </a:rPr>
              <a:t>ACS 0024 </a:t>
            </a:r>
            <a:r>
              <a:rPr lang="en-US" i="1" baseline="30000" dirty="0" err="1">
                <a:solidFill>
                  <a:srgbClr val="000000"/>
                </a:solidFill>
                <a:cs typeface="Segoe UI" panose="020B0502040204020203" pitchFamily="34" charset="0"/>
              </a:rPr>
              <a:t>Panendoscopy</a:t>
            </a:r>
            <a:r>
              <a:rPr lang="en-US" baseline="30000" dirty="0">
                <a:solidFill>
                  <a:srgbClr val="000000"/>
                </a:solidFill>
                <a:cs typeface="Segoe UI" panose="020B0502040204020203" pitchFamily="34" charset="0"/>
              </a:rPr>
              <a:t> has not changed</a:t>
            </a:r>
          </a:p>
          <a:p>
            <a:pPr marL="892175"/>
            <a:endParaRPr lang="en-US" b="0" i="1"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1102421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Increased specificity – respiratory failure</a:t>
            </a: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graphicFrame>
        <p:nvGraphicFramePr>
          <p:cNvPr id="8" name="Table 8">
            <a:extLst>
              <a:ext uri="{FF2B5EF4-FFF2-40B4-BE49-F238E27FC236}">
                <a16:creationId xmlns:a16="http://schemas.microsoft.com/office/drawing/2014/main" id="{D8AA2455-E84C-45CB-80E8-C03B8F1AC359}"/>
              </a:ext>
            </a:extLst>
          </p:cNvPr>
          <p:cNvGraphicFramePr>
            <a:graphicFrameLocks noGrp="1"/>
          </p:cNvGraphicFramePr>
          <p:nvPr>
            <p:ph sz="quarter" idx="15"/>
            <p:extLst>
              <p:ext uri="{D42A27DB-BD31-4B8C-83A1-F6EECF244321}">
                <p14:modId xmlns:p14="http://schemas.microsoft.com/office/powerpoint/2010/main" val="1291415581"/>
              </p:ext>
            </p:extLst>
          </p:nvPr>
        </p:nvGraphicFramePr>
        <p:xfrm>
          <a:off x="1382484" y="1568856"/>
          <a:ext cx="8382002" cy="5181600"/>
        </p:xfrm>
        <a:graphic>
          <a:graphicData uri="http://schemas.openxmlformats.org/drawingml/2006/table">
            <a:tbl>
              <a:tblPr firstRow="1" bandRow="1">
                <a:tableStyleId>{5C22544A-7EE6-4342-B048-85BDC9FD1C3A}</a:tableStyleId>
              </a:tblPr>
              <a:tblGrid>
                <a:gridCol w="4191001">
                  <a:extLst>
                    <a:ext uri="{9D8B030D-6E8A-4147-A177-3AD203B41FA5}">
                      <a16:colId xmlns:a16="http://schemas.microsoft.com/office/drawing/2014/main" val="3263684960"/>
                    </a:ext>
                  </a:extLst>
                </a:gridCol>
                <a:gridCol w="4191001">
                  <a:extLst>
                    <a:ext uri="{9D8B030D-6E8A-4147-A177-3AD203B41FA5}">
                      <a16:colId xmlns:a16="http://schemas.microsoft.com/office/drawing/2014/main" val="3770941900"/>
                    </a:ext>
                  </a:extLst>
                </a:gridCol>
              </a:tblGrid>
              <a:tr h="370840">
                <a:tc>
                  <a:txBody>
                    <a:bodyPr/>
                    <a:lstStyle/>
                    <a:p>
                      <a:pPr marL="804863" indent="0"/>
                      <a:r>
                        <a:rPr lang="en-AU" sz="2800" dirty="0"/>
                        <a:t>6</a:t>
                      </a:r>
                      <a:r>
                        <a:rPr lang="en-AU" sz="2800" baseline="30000" dirty="0"/>
                        <a:t>th</a:t>
                      </a:r>
                      <a:r>
                        <a:rPr lang="en-AU" sz="2800" dirty="0"/>
                        <a:t> Edition</a:t>
                      </a:r>
                    </a:p>
                  </a:txBody>
                  <a:tcPr/>
                </a:tc>
                <a:tc>
                  <a:txBody>
                    <a:bodyPr/>
                    <a:lstStyle/>
                    <a:p>
                      <a:pPr marL="719138" indent="0"/>
                      <a:r>
                        <a:rPr lang="en-AU" sz="2800" dirty="0"/>
                        <a:t>11</a:t>
                      </a:r>
                      <a:r>
                        <a:rPr lang="en-AU" sz="2800" baseline="30000" dirty="0"/>
                        <a:t>th</a:t>
                      </a:r>
                      <a:r>
                        <a:rPr lang="en-AU" sz="2800" dirty="0"/>
                        <a:t> Edition</a:t>
                      </a:r>
                    </a:p>
                  </a:txBody>
                  <a:tcPr/>
                </a:tc>
                <a:extLst>
                  <a:ext uri="{0D108BD9-81ED-4DB2-BD59-A6C34878D82A}">
                    <a16:rowId xmlns:a16="http://schemas.microsoft.com/office/drawing/2014/main" val="556038227"/>
                  </a:ext>
                </a:extLst>
              </a:tr>
              <a:tr h="370840">
                <a:tc>
                  <a:txBody>
                    <a:bodyPr/>
                    <a:lstStyle/>
                    <a:p>
                      <a:pPr marL="892175" indent="0" algn="l"/>
                      <a:r>
                        <a:rPr lang="en-AU" sz="2800" dirty="0"/>
                        <a:t>Failure</a:t>
                      </a:r>
                    </a:p>
                  </a:txBody>
                  <a:tcPr/>
                </a:tc>
                <a:tc>
                  <a:txBody>
                    <a:bodyPr/>
                    <a:lstStyle/>
                    <a:p>
                      <a:pPr marL="271463" indent="0"/>
                      <a:r>
                        <a:rPr lang="en-AU" sz="2800" dirty="0"/>
                        <a:t>Failure</a:t>
                      </a:r>
                    </a:p>
                  </a:txBody>
                  <a:tcPr/>
                </a:tc>
                <a:extLst>
                  <a:ext uri="{0D108BD9-81ED-4DB2-BD59-A6C34878D82A}">
                    <a16:rowId xmlns:a16="http://schemas.microsoft.com/office/drawing/2014/main" val="3048315373"/>
                  </a:ext>
                </a:extLst>
              </a:tr>
              <a:tr h="382727">
                <a:tc>
                  <a:txBody>
                    <a:bodyPr/>
                    <a:lstStyle/>
                    <a:p>
                      <a:pPr marL="892175" indent="0" algn="l"/>
                      <a:r>
                        <a:rPr lang="en-AU" sz="2800" dirty="0"/>
                        <a:t>- respiration</a:t>
                      </a:r>
                    </a:p>
                  </a:txBody>
                  <a:tcPr/>
                </a:tc>
                <a:tc>
                  <a:txBody>
                    <a:bodyPr/>
                    <a:lstStyle/>
                    <a:p>
                      <a:pPr marL="271463" indent="0"/>
                      <a:r>
                        <a:rPr lang="en-AU" sz="2800" dirty="0"/>
                        <a:t>- respiration</a:t>
                      </a:r>
                    </a:p>
                  </a:txBody>
                  <a:tcPr/>
                </a:tc>
                <a:extLst>
                  <a:ext uri="{0D108BD9-81ED-4DB2-BD59-A6C34878D82A}">
                    <a16:rowId xmlns:a16="http://schemas.microsoft.com/office/drawing/2014/main" val="3073755378"/>
                  </a:ext>
                </a:extLst>
              </a:tr>
              <a:tr h="370840">
                <a:tc>
                  <a:txBody>
                    <a:bodyPr/>
                    <a:lstStyle/>
                    <a:p>
                      <a:pPr marL="892175" indent="0" algn="l"/>
                      <a:r>
                        <a:rPr lang="en-AU" sz="2800" dirty="0"/>
                        <a:t>- - acute</a:t>
                      </a:r>
                    </a:p>
                  </a:txBody>
                  <a:tcPr/>
                </a:tc>
                <a:tc>
                  <a:txBody>
                    <a:bodyPr/>
                    <a:lstStyle/>
                    <a:p>
                      <a:pPr marL="271463" indent="0"/>
                      <a:r>
                        <a:rPr lang="en-AU" sz="2800" dirty="0"/>
                        <a:t>- - acute</a:t>
                      </a:r>
                    </a:p>
                  </a:txBody>
                  <a:tcPr/>
                </a:tc>
                <a:extLst>
                  <a:ext uri="{0D108BD9-81ED-4DB2-BD59-A6C34878D82A}">
                    <a16:rowId xmlns:a16="http://schemas.microsoft.com/office/drawing/2014/main" val="2112161958"/>
                  </a:ext>
                </a:extLst>
              </a:tr>
              <a:tr h="370840">
                <a:tc>
                  <a:txBody>
                    <a:bodyPr/>
                    <a:lstStyle/>
                    <a:p>
                      <a:pPr marL="892175" indent="0" algn="l"/>
                      <a:endParaRPr lang="en-AU" sz="2800" dirty="0"/>
                    </a:p>
                  </a:txBody>
                  <a:tcPr/>
                </a:tc>
                <a:tc>
                  <a:txBody>
                    <a:bodyPr/>
                    <a:lstStyle/>
                    <a:p>
                      <a:pPr marL="446088" indent="0"/>
                      <a:r>
                        <a:rPr lang="en-AU" sz="2800" dirty="0"/>
                        <a:t>- - - Type I</a:t>
                      </a:r>
                    </a:p>
                  </a:txBody>
                  <a:tcPr/>
                </a:tc>
                <a:extLst>
                  <a:ext uri="{0D108BD9-81ED-4DB2-BD59-A6C34878D82A}">
                    <a16:rowId xmlns:a16="http://schemas.microsoft.com/office/drawing/2014/main" val="3491958061"/>
                  </a:ext>
                </a:extLst>
              </a:tr>
              <a:tr h="370840">
                <a:tc>
                  <a:txBody>
                    <a:bodyPr/>
                    <a:lstStyle/>
                    <a:p>
                      <a:endParaRPr lang="en-AU" sz="2800" dirty="0"/>
                    </a:p>
                  </a:txBody>
                  <a:tcPr/>
                </a:tc>
                <a:tc>
                  <a:txBody>
                    <a:bodyPr/>
                    <a:lstStyle/>
                    <a:p>
                      <a:pPr marL="446088" indent="0"/>
                      <a:r>
                        <a:rPr lang="en-AU" sz="2800" dirty="0"/>
                        <a:t>- - - Type II</a:t>
                      </a:r>
                    </a:p>
                  </a:txBody>
                  <a:tcPr/>
                </a:tc>
                <a:extLst>
                  <a:ext uri="{0D108BD9-81ED-4DB2-BD59-A6C34878D82A}">
                    <a16:rowId xmlns:a16="http://schemas.microsoft.com/office/drawing/2014/main" val="2810419945"/>
                  </a:ext>
                </a:extLst>
              </a:tr>
              <a:tr h="370840">
                <a:tc>
                  <a:txBody>
                    <a:bodyPr/>
                    <a:lstStyle/>
                    <a:p>
                      <a:pPr marL="892175" marR="0" lvl="0" indent="0" algn="l" defTabSz="914400" rtl="0" eaLnBrk="1" fontAlgn="auto" latinLnBrk="0" hangingPunct="1">
                        <a:lnSpc>
                          <a:spcPct val="100000"/>
                        </a:lnSpc>
                        <a:spcBef>
                          <a:spcPts val="0"/>
                        </a:spcBef>
                        <a:spcAft>
                          <a:spcPts val="0"/>
                        </a:spcAft>
                        <a:buClrTx/>
                        <a:buSzTx/>
                        <a:buFontTx/>
                        <a:buNone/>
                        <a:tabLst/>
                        <a:defRPr/>
                      </a:pPr>
                      <a:r>
                        <a:rPr kumimoji="0" lang="en-AU" sz="2800" b="0" i="0" u="none" strike="noStrike" kern="0" cap="none" spc="0" normalizeH="0" baseline="0" noProof="0" dirty="0">
                          <a:ln>
                            <a:noFill/>
                          </a:ln>
                          <a:solidFill>
                            <a:prstClr val="black"/>
                          </a:solidFill>
                          <a:effectLst/>
                          <a:uLnTx/>
                          <a:uFillTx/>
                          <a:latin typeface="+mn-lt"/>
                          <a:ea typeface="+mn-ea"/>
                          <a:cs typeface="+mn-cs"/>
                        </a:rPr>
                        <a:t>- - chronic</a:t>
                      </a:r>
                    </a:p>
                  </a:txBody>
                  <a:tcPr/>
                </a:tc>
                <a:tc>
                  <a:txBody>
                    <a:bodyPr/>
                    <a:lstStyle/>
                    <a:p>
                      <a:pPr marL="271463" indent="0"/>
                      <a:r>
                        <a:rPr lang="en-AU" sz="2800" dirty="0"/>
                        <a:t>- - chronic</a:t>
                      </a:r>
                    </a:p>
                  </a:txBody>
                  <a:tcPr/>
                </a:tc>
                <a:extLst>
                  <a:ext uri="{0D108BD9-81ED-4DB2-BD59-A6C34878D82A}">
                    <a16:rowId xmlns:a16="http://schemas.microsoft.com/office/drawing/2014/main" val="3456304562"/>
                  </a:ext>
                </a:extLst>
              </a:tr>
              <a:tr h="370840">
                <a:tc>
                  <a:txBody>
                    <a:bodyPr/>
                    <a:lstStyle/>
                    <a:p>
                      <a:endParaRPr lang="en-AU" sz="2800" dirty="0"/>
                    </a:p>
                  </a:txBody>
                  <a:tcPr/>
                </a:tc>
                <a:tc>
                  <a:txBody>
                    <a:bodyPr/>
                    <a:lstStyle/>
                    <a:p>
                      <a:pPr marL="446088" indent="0"/>
                      <a:r>
                        <a:rPr lang="en-AU" sz="2800" dirty="0"/>
                        <a:t>- - - Type I</a:t>
                      </a:r>
                    </a:p>
                  </a:txBody>
                  <a:tcPr/>
                </a:tc>
                <a:extLst>
                  <a:ext uri="{0D108BD9-81ED-4DB2-BD59-A6C34878D82A}">
                    <a16:rowId xmlns:a16="http://schemas.microsoft.com/office/drawing/2014/main" val="876503071"/>
                  </a:ext>
                </a:extLst>
              </a:tr>
              <a:tr h="370840">
                <a:tc>
                  <a:txBody>
                    <a:bodyPr/>
                    <a:lstStyle/>
                    <a:p>
                      <a:endParaRPr lang="en-AU" sz="2800" dirty="0"/>
                    </a:p>
                  </a:txBody>
                  <a:tcPr/>
                </a:tc>
                <a:tc>
                  <a:txBody>
                    <a:bodyPr/>
                    <a:lstStyle/>
                    <a:p>
                      <a:pPr marL="446088" indent="0"/>
                      <a:r>
                        <a:rPr lang="en-AU" sz="2800" dirty="0"/>
                        <a:t>- - - Type II</a:t>
                      </a:r>
                    </a:p>
                  </a:txBody>
                  <a:tcPr/>
                </a:tc>
                <a:extLst>
                  <a:ext uri="{0D108BD9-81ED-4DB2-BD59-A6C34878D82A}">
                    <a16:rowId xmlns:a16="http://schemas.microsoft.com/office/drawing/2014/main" val="3373299991"/>
                  </a:ext>
                </a:extLst>
              </a:tr>
              <a:tr h="370840">
                <a:tc>
                  <a:txBody>
                    <a:bodyPr/>
                    <a:lstStyle/>
                    <a:p>
                      <a:endParaRPr lang="en-AU" sz="2800" dirty="0"/>
                    </a:p>
                  </a:txBody>
                  <a:tcPr/>
                </a:tc>
                <a:tc>
                  <a:txBody>
                    <a:bodyPr/>
                    <a:lstStyle/>
                    <a:p>
                      <a:endParaRPr lang="en-AU" sz="2800" dirty="0"/>
                    </a:p>
                  </a:txBody>
                  <a:tcPr/>
                </a:tc>
                <a:extLst>
                  <a:ext uri="{0D108BD9-81ED-4DB2-BD59-A6C34878D82A}">
                    <a16:rowId xmlns:a16="http://schemas.microsoft.com/office/drawing/2014/main" val="1892983867"/>
                  </a:ext>
                </a:extLst>
              </a:tr>
            </a:tbl>
          </a:graphicData>
        </a:graphic>
      </p:graphicFrame>
    </p:spTree>
    <p:extLst>
      <p:ext uri="{BB962C8B-B14F-4D97-AF65-F5344CB8AC3E}">
        <p14:creationId xmlns:p14="http://schemas.microsoft.com/office/powerpoint/2010/main" val="40398876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Increased specificity – Atrial Fibrillation</a:t>
            </a:r>
          </a:p>
        </p:txBody>
      </p:sp>
      <p:graphicFrame>
        <p:nvGraphicFramePr>
          <p:cNvPr id="2" name="Table 2">
            <a:extLst>
              <a:ext uri="{FF2B5EF4-FFF2-40B4-BE49-F238E27FC236}">
                <a16:creationId xmlns:a16="http://schemas.microsoft.com/office/drawing/2014/main" id="{0DFA39CF-7AB7-4116-89D4-AA607C440CD1}"/>
              </a:ext>
            </a:extLst>
          </p:cNvPr>
          <p:cNvGraphicFramePr>
            <a:graphicFrameLocks noGrp="1"/>
          </p:cNvGraphicFramePr>
          <p:nvPr>
            <p:ph sz="quarter" idx="15"/>
            <p:extLst>
              <p:ext uri="{D42A27DB-BD31-4B8C-83A1-F6EECF244321}">
                <p14:modId xmlns:p14="http://schemas.microsoft.com/office/powerpoint/2010/main" val="1704848483"/>
              </p:ext>
            </p:extLst>
          </p:nvPr>
        </p:nvGraphicFramePr>
        <p:xfrm>
          <a:off x="1774371" y="1931081"/>
          <a:ext cx="8665029" cy="3108960"/>
        </p:xfrm>
        <a:graphic>
          <a:graphicData uri="http://schemas.openxmlformats.org/drawingml/2006/table">
            <a:tbl>
              <a:tblPr firstRow="1" bandRow="1">
                <a:tableStyleId>{5C22544A-7EE6-4342-B048-85BDC9FD1C3A}</a:tableStyleId>
              </a:tblPr>
              <a:tblGrid>
                <a:gridCol w="4404035">
                  <a:extLst>
                    <a:ext uri="{9D8B030D-6E8A-4147-A177-3AD203B41FA5}">
                      <a16:colId xmlns:a16="http://schemas.microsoft.com/office/drawing/2014/main" val="1059463648"/>
                    </a:ext>
                  </a:extLst>
                </a:gridCol>
                <a:gridCol w="4260994">
                  <a:extLst>
                    <a:ext uri="{9D8B030D-6E8A-4147-A177-3AD203B41FA5}">
                      <a16:colId xmlns:a16="http://schemas.microsoft.com/office/drawing/2014/main" val="266516723"/>
                    </a:ext>
                  </a:extLst>
                </a:gridCol>
              </a:tblGrid>
              <a:tr h="370840">
                <a:tc>
                  <a:txBody>
                    <a:bodyPr/>
                    <a:lstStyle/>
                    <a:p>
                      <a:pPr algn="ctr"/>
                      <a:r>
                        <a:rPr lang="en-AU" sz="2800" dirty="0"/>
                        <a:t>6</a:t>
                      </a:r>
                      <a:r>
                        <a:rPr lang="en-AU" sz="2800" baseline="30000" dirty="0"/>
                        <a:t>th</a:t>
                      </a:r>
                      <a:r>
                        <a:rPr lang="en-AU" sz="2800" dirty="0"/>
                        <a:t> Edition</a:t>
                      </a:r>
                    </a:p>
                  </a:txBody>
                  <a:tcPr/>
                </a:tc>
                <a:tc>
                  <a:txBody>
                    <a:bodyPr/>
                    <a:lstStyle/>
                    <a:p>
                      <a:pPr algn="ctr"/>
                      <a:r>
                        <a:rPr lang="en-AU" sz="2800" dirty="0"/>
                        <a:t>11</a:t>
                      </a:r>
                      <a:r>
                        <a:rPr lang="en-AU" sz="2800" baseline="30000" dirty="0"/>
                        <a:t>th</a:t>
                      </a:r>
                      <a:r>
                        <a:rPr lang="en-AU" sz="2800" dirty="0"/>
                        <a:t> Edition</a:t>
                      </a:r>
                    </a:p>
                  </a:txBody>
                  <a:tcPr/>
                </a:tc>
                <a:extLst>
                  <a:ext uri="{0D108BD9-81ED-4DB2-BD59-A6C34878D82A}">
                    <a16:rowId xmlns:a16="http://schemas.microsoft.com/office/drawing/2014/main" val="801615190"/>
                  </a:ext>
                </a:extLst>
              </a:tr>
              <a:tr h="370840">
                <a:tc>
                  <a:txBody>
                    <a:bodyPr/>
                    <a:lstStyle/>
                    <a:p>
                      <a:pPr marL="271463" indent="0"/>
                      <a:r>
                        <a:rPr lang="en-AU" sz="2800" b="1" dirty="0"/>
                        <a:t>Fibrillation</a:t>
                      </a:r>
                      <a:endParaRPr lang="en-AU" sz="2800" dirty="0"/>
                    </a:p>
                  </a:txBody>
                  <a:tcPr/>
                </a:tc>
                <a:tc>
                  <a:txBody>
                    <a:bodyPr/>
                    <a:lstStyle/>
                    <a:p>
                      <a:pPr marL="358775" indent="0"/>
                      <a:r>
                        <a:rPr lang="en-AU" sz="2800" b="1" dirty="0"/>
                        <a:t>Fibrillation</a:t>
                      </a:r>
                    </a:p>
                  </a:txBody>
                  <a:tcPr/>
                </a:tc>
                <a:extLst>
                  <a:ext uri="{0D108BD9-81ED-4DB2-BD59-A6C34878D82A}">
                    <a16:rowId xmlns:a16="http://schemas.microsoft.com/office/drawing/2014/main" val="2484363066"/>
                  </a:ext>
                </a:extLst>
              </a:tr>
              <a:tr h="370840">
                <a:tc>
                  <a:txBody>
                    <a:bodyPr/>
                    <a:lstStyle/>
                    <a:p>
                      <a:pPr marL="271463" marR="0" lvl="0" indent="0" algn="l" defTabSz="914400" rtl="0" eaLnBrk="1" fontAlgn="auto" latinLnBrk="0" hangingPunct="1">
                        <a:lnSpc>
                          <a:spcPct val="100000"/>
                        </a:lnSpc>
                        <a:spcBef>
                          <a:spcPts val="0"/>
                        </a:spcBef>
                        <a:spcAft>
                          <a:spcPts val="0"/>
                        </a:spcAft>
                        <a:buClrTx/>
                        <a:buSzTx/>
                        <a:buFontTx/>
                        <a:buNone/>
                        <a:tabLst/>
                        <a:defRPr/>
                      </a:pPr>
                      <a:r>
                        <a:rPr lang="en-AU" sz="2800" dirty="0"/>
                        <a:t>- Atrial or auricular     i48</a:t>
                      </a:r>
                    </a:p>
                  </a:txBody>
                  <a:tcPr/>
                </a:tc>
                <a:tc>
                  <a:txBody>
                    <a:bodyPr/>
                    <a:lstStyle/>
                    <a:p>
                      <a:pPr marL="358775" indent="0" defTabSz="1077913"/>
                      <a:r>
                        <a:rPr lang="en-AU" sz="2800" dirty="0"/>
                        <a:t>- Atrial or auricular i48.9</a:t>
                      </a:r>
                    </a:p>
                  </a:txBody>
                  <a:tcPr/>
                </a:tc>
                <a:extLst>
                  <a:ext uri="{0D108BD9-81ED-4DB2-BD59-A6C34878D82A}">
                    <a16:rowId xmlns:a16="http://schemas.microsoft.com/office/drawing/2014/main" val="182059028"/>
                  </a:ext>
                </a:extLst>
              </a:tr>
              <a:tr h="370840">
                <a:tc>
                  <a:txBody>
                    <a:bodyPr/>
                    <a:lstStyle/>
                    <a:p>
                      <a:endParaRPr lang="en-AU" sz="2800"/>
                    </a:p>
                  </a:txBody>
                  <a:tcPr/>
                </a:tc>
                <a:tc>
                  <a:txBody>
                    <a:bodyPr/>
                    <a:lstStyle/>
                    <a:p>
                      <a:pPr marL="631825" indent="0"/>
                      <a:r>
                        <a:rPr lang="en-AU" sz="2800" dirty="0"/>
                        <a:t>- - chronic           i48.2</a:t>
                      </a:r>
                    </a:p>
                  </a:txBody>
                  <a:tcPr/>
                </a:tc>
                <a:extLst>
                  <a:ext uri="{0D108BD9-81ED-4DB2-BD59-A6C34878D82A}">
                    <a16:rowId xmlns:a16="http://schemas.microsoft.com/office/drawing/2014/main" val="2242584891"/>
                  </a:ext>
                </a:extLst>
              </a:tr>
              <a:tr h="370840">
                <a:tc>
                  <a:txBody>
                    <a:bodyPr/>
                    <a:lstStyle/>
                    <a:p>
                      <a:endParaRPr lang="en-AU" sz="2800"/>
                    </a:p>
                  </a:txBody>
                  <a:tcPr/>
                </a:tc>
                <a:tc>
                  <a:txBody>
                    <a:bodyPr/>
                    <a:lstStyle/>
                    <a:p>
                      <a:pPr marL="631825" indent="0"/>
                      <a:r>
                        <a:rPr lang="en-AU" sz="2800" dirty="0"/>
                        <a:t>- - paroxysmal    i18.0</a:t>
                      </a:r>
                    </a:p>
                  </a:txBody>
                  <a:tcPr/>
                </a:tc>
                <a:extLst>
                  <a:ext uri="{0D108BD9-81ED-4DB2-BD59-A6C34878D82A}">
                    <a16:rowId xmlns:a16="http://schemas.microsoft.com/office/drawing/2014/main" val="1844144128"/>
                  </a:ext>
                </a:extLst>
              </a:tr>
              <a:tr h="370840">
                <a:tc>
                  <a:txBody>
                    <a:bodyPr/>
                    <a:lstStyle/>
                    <a:p>
                      <a:endParaRPr lang="en-AU" sz="2800"/>
                    </a:p>
                  </a:txBody>
                  <a:tcPr/>
                </a:tc>
                <a:tc>
                  <a:txBody>
                    <a:bodyPr/>
                    <a:lstStyle/>
                    <a:p>
                      <a:pPr marL="631825" indent="0"/>
                      <a:r>
                        <a:rPr lang="en-AU" sz="2800" dirty="0"/>
                        <a:t>- - persistent      i48.1</a:t>
                      </a:r>
                    </a:p>
                  </a:txBody>
                  <a:tcPr/>
                </a:tc>
                <a:extLst>
                  <a:ext uri="{0D108BD9-81ED-4DB2-BD59-A6C34878D82A}">
                    <a16:rowId xmlns:a16="http://schemas.microsoft.com/office/drawing/2014/main" val="3230869299"/>
                  </a:ext>
                </a:extLst>
              </a:tr>
            </a:tbl>
          </a:graphicData>
        </a:graphic>
      </p:graphicFrame>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2873112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Increased specificity – Obesity – 6</a:t>
            </a:r>
            <a:r>
              <a:rPr lang="en-AU" baseline="30000" dirty="0"/>
              <a:t>th</a:t>
            </a:r>
            <a:r>
              <a:rPr lang="en-AU" dirty="0"/>
              <a:t> Edition</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cs typeface="Segoe UI" panose="020B0502040204020203" pitchFamily="34" charset="0"/>
            </a:endParaRPr>
          </a:p>
          <a:p>
            <a:pPr marL="446088"/>
            <a:r>
              <a:rPr lang="en-AU" sz="3200" b="1" i="0" u="none" strike="noStrike" baseline="30000" dirty="0"/>
              <a:t>E66	Obesity</a:t>
            </a:r>
            <a:endParaRPr lang="en-AU" sz="3200" b="1" i="0" u="none" strike="noStrike" baseline="0" dirty="0"/>
          </a:p>
          <a:p>
            <a:pPr marL="446088"/>
            <a:r>
              <a:rPr lang="en-US" sz="3200" b="0" i="0" u="none" strike="noStrike" baseline="30000" dirty="0"/>
              <a:t>E66.0	Obesity due to excess calories </a:t>
            </a:r>
            <a:endParaRPr lang="en-US" sz="3200" b="0" i="0" u="none" strike="noStrike" baseline="0" dirty="0"/>
          </a:p>
          <a:p>
            <a:pPr marL="446088"/>
            <a:r>
              <a:rPr lang="en-AU" sz="3200" b="0" i="0" u="none" strike="noStrike" baseline="30000" dirty="0"/>
              <a:t>E66.1	Drug-induced obesity</a:t>
            </a:r>
            <a:endParaRPr lang="en-AU" sz="3200" b="0" i="0" u="none" strike="noStrike" baseline="0" dirty="0"/>
          </a:p>
          <a:p>
            <a:pPr marL="446088"/>
            <a:r>
              <a:rPr lang="en-US" sz="3200" b="0" i="0" u="none" strike="noStrike" baseline="30000" dirty="0"/>
              <a:t>E66.2	Extreme obesity with alveolar hypoventilation</a:t>
            </a:r>
            <a:endParaRPr lang="en-US" sz="3200" b="0" i="0" u="none" strike="noStrike" baseline="0" dirty="0"/>
          </a:p>
          <a:p>
            <a:pPr marL="446088"/>
            <a:r>
              <a:rPr lang="en-AU" sz="3200" b="0" i="0" u="none" strike="noStrike" baseline="30000" dirty="0"/>
              <a:t>E66.8	Other obesity</a:t>
            </a:r>
            <a:endParaRPr lang="en-AU" sz="3200" b="0" i="0" u="none" strike="noStrike" baseline="0" dirty="0"/>
          </a:p>
          <a:p>
            <a:pPr marL="446088"/>
            <a:r>
              <a:rPr lang="en-AU" sz="3200" b="0" i="0" u="none" strike="noStrike" baseline="30000" dirty="0"/>
              <a:t>E66.9	Obesity, unspecified</a:t>
            </a:r>
            <a:endParaRPr lang="en-AU" sz="3200" b="0" i="0" u="none" strike="noStrike" baseline="0" dirty="0"/>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996533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Increased specificity – obesity – 11</a:t>
            </a:r>
            <a:r>
              <a:rPr lang="en-AU" baseline="30000" dirty="0"/>
              <a:t>th</a:t>
            </a:r>
            <a:r>
              <a:rPr lang="en-AU" dirty="0"/>
              <a:t> Edition</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cs typeface="Segoe UI" panose="020B0502040204020203" pitchFamily="34" charset="0"/>
            </a:endParaRPr>
          </a:p>
          <a:p>
            <a:r>
              <a:rPr lang="en-AU" sz="2800" b="1" i="0" u="none" strike="noStrike" baseline="30000" dirty="0">
                <a:solidFill>
                  <a:srgbClr val="000000"/>
                </a:solidFill>
                <a:latin typeface="Arial" panose="020B0604020202020204" pitchFamily="34" charset="0"/>
              </a:rPr>
              <a:t>E66.1	Drug-induced obesity  CR</a:t>
            </a:r>
            <a:endParaRPr lang="en-AU" sz="2800" b="1" i="0" u="none" strike="noStrike" baseline="0" dirty="0">
              <a:solidFill>
                <a:srgbClr val="000000"/>
              </a:solidFill>
              <a:latin typeface="Arial" panose="020B0604020202020204" pitchFamily="34" charset="0"/>
            </a:endParaRPr>
          </a:p>
          <a:p>
            <a:r>
              <a:rPr lang="en-AU" sz="2800" b="0" i="1" u="none" strike="noStrike" baseline="30000" dirty="0">
                <a:solidFill>
                  <a:srgbClr val="000000"/>
                </a:solidFill>
                <a:latin typeface="Times New Roman" panose="02020603050405020304" pitchFamily="18" charset="0"/>
              </a:rPr>
              <a:t>See </a:t>
            </a:r>
            <a:r>
              <a:rPr lang="en-AU" sz="2800" b="0" i="1" u="none" strike="noStrike" baseline="30000" dirty="0">
                <a:solidFill>
                  <a:srgbClr val="020202"/>
                </a:solidFill>
                <a:latin typeface="Times New Roman" panose="02020603050405020304" pitchFamily="18" charset="0"/>
              </a:rPr>
              <a:t>subdivisions</a:t>
            </a:r>
            <a:endParaRPr lang="en-AU" sz="2800" b="0" i="1" u="none" strike="noStrike" baseline="0" dirty="0">
              <a:solidFill>
                <a:srgbClr val="000000"/>
              </a:solidFill>
              <a:latin typeface="Times New Roman" panose="02020603050405020304" pitchFamily="18" charset="0"/>
            </a:endParaRPr>
          </a:p>
          <a:p>
            <a:r>
              <a:rPr lang="en-AU" sz="2800" b="0" i="1" u="none" strike="noStrike" baseline="30000" dirty="0">
                <a:solidFill>
                  <a:srgbClr val="000000"/>
                </a:solidFill>
                <a:latin typeface="Times New Roman" panose="02020603050405020304" pitchFamily="18" charset="0"/>
              </a:rPr>
              <a:t>Use additional external cause code (</a:t>
            </a:r>
            <a:r>
              <a:rPr lang="en-AU" sz="2800" b="0" i="1" u="none" strike="noStrike" baseline="30000" dirty="0">
                <a:solidFill>
                  <a:srgbClr val="020202"/>
                </a:solidFill>
                <a:latin typeface="Times New Roman" panose="02020603050405020304" pitchFamily="18" charset="0"/>
              </a:rPr>
              <a:t>Chapter 20</a:t>
            </a:r>
            <a:r>
              <a:rPr lang="en-AU" sz="2800" b="0" i="1" u="none" strike="noStrike" baseline="30000" dirty="0">
                <a:solidFill>
                  <a:srgbClr val="000000"/>
                </a:solidFill>
                <a:latin typeface="Times New Roman" panose="02020603050405020304" pitchFamily="18" charset="0"/>
              </a:rPr>
              <a:t>) to identify drug.</a:t>
            </a:r>
            <a:endParaRPr lang="en-AU" sz="2800" b="0" i="1" u="none" strike="noStrike" baseline="0" dirty="0">
              <a:solidFill>
                <a:srgbClr val="000000"/>
              </a:solidFill>
              <a:latin typeface="Times New Roman" panose="02020603050405020304" pitchFamily="18" charset="0"/>
            </a:endParaRPr>
          </a:p>
          <a:p>
            <a:r>
              <a:rPr lang="en-US" sz="2800" b="0" i="0" u="none" strike="noStrike" baseline="30000" dirty="0">
                <a:solidFill>
                  <a:srgbClr val="000000"/>
                </a:solidFill>
                <a:latin typeface="Wingdings" panose="05000000000000000000" pitchFamily="2" charset="2"/>
              </a:rPr>
              <a:t>µ</a:t>
            </a:r>
            <a:r>
              <a:rPr lang="en-US" sz="2800" b="0" i="0" u="none" strike="noStrike" baseline="30000" dirty="0">
                <a:solidFill>
                  <a:srgbClr val="000000"/>
                </a:solidFill>
                <a:latin typeface="Arial" panose="020B0604020202020204" pitchFamily="34" charset="0"/>
              </a:rPr>
              <a:t>E66.10</a:t>
            </a:r>
            <a:r>
              <a:rPr lang="en-US" sz="2800" b="0" i="0" u="none" strike="noStrike" baseline="30000" dirty="0">
                <a:solidFill>
                  <a:srgbClr val="000000"/>
                </a:solidFill>
                <a:latin typeface="Times New Roman" panose="02020603050405020304" pitchFamily="18" charset="0"/>
              </a:rPr>
              <a:t>	</a:t>
            </a:r>
            <a:r>
              <a:rPr lang="en-US" sz="2800" b="0" i="0" u="none" strike="noStrike" baseline="30000" dirty="0">
                <a:solidFill>
                  <a:srgbClr val="000000"/>
                </a:solidFill>
                <a:latin typeface="Arial" panose="020B0604020202020204" pitchFamily="34" charset="0"/>
              </a:rPr>
              <a:t>Drug-induced obesity, body mass index [BMI] not elsewhere classified</a:t>
            </a:r>
            <a:endParaRPr lang="en-US" sz="2800" b="0" i="0" u="none" strike="noStrike" baseline="0" dirty="0">
              <a:solidFill>
                <a:srgbClr val="000000"/>
              </a:solidFill>
              <a:latin typeface="Times New Roman" panose="02020603050405020304" pitchFamily="18" charset="0"/>
            </a:endParaRPr>
          </a:p>
          <a:p>
            <a:r>
              <a:rPr lang="en-US" sz="2800" b="0" i="0" u="none" strike="noStrike" baseline="30000" dirty="0">
                <a:solidFill>
                  <a:srgbClr val="000000"/>
                </a:solidFill>
                <a:latin typeface="Wingdings" panose="05000000000000000000" pitchFamily="2" charset="2"/>
              </a:rPr>
              <a:t>µ</a:t>
            </a:r>
            <a:r>
              <a:rPr lang="en-US" sz="2800" b="0" i="0" u="none" strike="noStrike" baseline="30000" dirty="0">
                <a:solidFill>
                  <a:srgbClr val="000000"/>
                </a:solidFill>
                <a:latin typeface="Arial" panose="020B0604020202020204" pitchFamily="34" charset="0"/>
              </a:rPr>
              <a:t>E66.11</a:t>
            </a:r>
            <a:r>
              <a:rPr lang="en-US" sz="2800" b="0" i="0" u="none" strike="noStrike" baseline="30000" dirty="0">
                <a:solidFill>
                  <a:srgbClr val="000000"/>
                </a:solidFill>
                <a:latin typeface="Times New Roman" panose="02020603050405020304" pitchFamily="18" charset="0"/>
              </a:rPr>
              <a:t>	</a:t>
            </a:r>
            <a:r>
              <a:rPr lang="en-US" sz="2800" b="0" i="0" u="none" strike="noStrike" baseline="30000" dirty="0">
                <a:solidFill>
                  <a:srgbClr val="000000"/>
                </a:solidFill>
                <a:latin typeface="Arial" panose="020B0604020202020204" pitchFamily="34" charset="0"/>
              </a:rPr>
              <a:t>Drug-induced obesity, body mass index [BMI] &gt;= 30 kg/m2 to &lt;= 34.99 kg/m2</a:t>
            </a:r>
            <a:endParaRPr lang="en-US" sz="2800" b="0" i="0" u="none" strike="noStrike" baseline="0" dirty="0">
              <a:solidFill>
                <a:srgbClr val="000000"/>
              </a:solidFill>
              <a:latin typeface="Times New Roman" panose="02020603050405020304" pitchFamily="18" charset="0"/>
            </a:endParaRPr>
          </a:p>
          <a:p>
            <a:r>
              <a:rPr lang="en-US" sz="2800" b="0" i="0" u="none" strike="noStrike" baseline="30000" dirty="0">
                <a:solidFill>
                  <a:srgbClr val="000000"/>
                </a:solidFill>
                <a:latin typeface="Wingdings" panose="05000000000000000000" pitchFamily="2" charset="2"/>
              </a:rPr>
              <a:t>µ</a:t>
            </a:r>
            <a:r>
              <a:rPr lang="en-US" sz="2800" b="0" i="0" u="none" strike="noStrike" baseline="30000" dirty="0">
                <a:solidFill>
                  <a:srgbClr val="000000"/>
                </a:solidFill>
                <a:latin typeface="Arial" panose="020B0604020202020204" pitchFamily="34" charset="0"/>
              </a:rPr>
              <a:t>E66.12</a:t>
            </a:r>
            <a:r>
              <a:rPr lang="en-US" sz="2800" b="0" i="0" u="none" strike="noStrike" baseline="30000" dirty="0">
                <a:solidFill>
                  <a:srgbClr val="000000"/>
                </a:solidFill>
                <a:latin typeface="Times New Roman" panose="02020603050405020304" pitchFamily="18" charset="0"/>
              </a:rPr>
              <a:t>	</a:t>
            </a:r>
            <a:r>
              <a:rPr lang="en-US" sz="2800" b="0" i="0" u="none" strike="noStrike" baseline="30000" dirty="0">
                <a:solidFill>
                  <a:srgbClr val="000000"/>
                </a:solidFill>
                <a:latin typeface="Arial" panose="020B0604020202020204" pitchFamily="34" charset="0"/>
              </a:rPr>
              <a:t>Drug-induced obesity, body mass index [BMI] &gt;= 35 kg/m2 to &lt;= 39.99 kg/m2</a:t>
            </a:r>
            <a:endParaRPr lang="en-US" sz="2800" b="0" i="0" u="none" strike="noStrike" baseline="0" dirty="0">
              <a:solidFill>
                <a:srgbClr val="000000"/>
              </a:solidFill>
              <a:latin typeface="Times New Roman" panose="02020603050405020304" pitchFamily="18" charset="0"/>
            </a:endParaRPr>
          </a:p>
          <a:p>
            <a:r>
              <a:rPr lang="en-US" sz="2800" b="0" i="0" u="none" strike="noStrike" baseline="30000" dirty="0">
                <a:solidFill>
                  <a:srgbClr val="000000"/>
                </a:solidFill>
                <a:latin typeface="Wingdings" panose="05000000000000000000" pitchFamily="2" charset="2"/>
              </a:rPr>
              <a:t>µ</a:t>
            </a:r>
            <a:r>
              <a:rPr lang="en-US" sz="2800" b="0" i="0" u="none" strike="noStrike" baseline="30000" dirty="0">
                <a:solidFill>
                  <a:srgbClr val="000000"/>
                </a:solidFill>
                <a:latin typeface="Arial" panose="020B0604020202020204" pitchFamily="34" charset="0"/>
              </a:rPr>
              <a:t>E66.13</a:t>
            </a:r>
            <a:r>
              <a:rPr lang="en-US" sz="2800" b="0" i="0" u="none" strike="noStrike" baseline="30000" dirty="0">
                <a:solidFill>
                  <a:srgbClr val="000000"/>
                </a:solidFill>
                <a:latin typeface="Times New Roman" panose="02020603050405020304" pitchFamily="18" charset="0"/>
              </a:rPr>
              <a:t>	</a:t>
            </a:r>
            <a:r>
              <a:rPr lang="en-US" sz="2800" b="0" i="0" u="none" strike="noStrike" baseline="30000" dirty="0">
                <a:solidFill>
                  <a:srgbClr val="000000"/>
                </a:solidFill>
                <a:latin typeface="Arial" panose="020B0604020202020204" pitchFamily="34" charset="0"/>
              </a:rPr>
              <a:t>Drug-induced obesity, body mass index [BMI]  &gt;= 40 kg/m2</a:t>
            </a:r>
            <a:endParaRPr lang="en-US" sz="2800" b="0" i="0" u="none" strike="noStrike" baseline="0" dirty="0">
              <a:solidFill>
                <a:srgbClr val="000000"/>
              </a:solidFill>
              <a:latin typeface="Times New Roman" panose="02020603050405020304" pitchFamily="18" charset="0"/>
            </a:endParaRP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9123978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Increased specificity – obesity – 11</a:t>
            </a:r>
            <a:r>
              <a:rPr lang="en-AU" baseline="30000" dirty="0"/>
              <a:t>th</a:t>
            </a:r>
            <a:r>
              <a:rPr lang="en-AU" dirty="0"/>
              <a:t> Edition</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cs typeface="Segoe UI" panose="020B0502040204020203" pitchFamily="34" charset="0"/>
            </a:endParaRPr>
          </a:p>
          <a:p>
            <a:r>
              <a:rPr lang="en-US" sz="2800" b="1" i="0" u="none" strike="noStrike" baseline="30000" dirty="0">
                <a:solidFill>
                  <a:srgbClr val="000000"/>
                </a:solidFill>
                <a:latin typeface="Arial" panose="020B0604020202020204" pitchFamily="34" charset="0"/>
              </a:rPr>
              <a:t>E66.9	Obesity, not elsewhere classified  CR</a:t>
            </a:r>
            <a:endParaRPr lang="en-US" sz="2800" b="1" i="0" u="none" strike="noStrike" baseline="0" dirty="0">
              <a:solidFill>
                <a:srgbClr val="000000"/>
              </a:solidFill>
              <a:latin typeface="Arial" panose="020B0604020202020204" pitchFamily="34" charset="0"/>
            </a:endParaRPr>
          </a:p>
          <a:p>
            <a:r>
              <a:rPr lang="en-AU" sz="800" b="0" i="0" u="none" strike="noStrike" baseline="30000" dirty="0">
                <a:solidFill>
                  <a:srgbClr val="FF0000"/>
                </a:solidFill>
                <a:latin typeface="Symbol" panose="05050102010706020507" pitchFamily="18" charset="2"/>
              </a:rPr>
              <a:t>Ñ</a:t>
            </a:r>
            <a:r>
              <a:rPr lang="en-AU" sz="800" b="0" i="0" u="none" strike="noStrike" baseline="30000" dirty="0">
                <a:solidFill>
                  <a:srgbClr val="000000"/>
                </a:solidFill>
                <a:latin typeface="Arial" panose="020B0604020202020204" pitchFamily="34" charset="0"/>
              </a:rPr>
              <a:t> </a:t>
            </a:r>
            <a:r>
              <a:rPr lang="en-AU" sz="800" b="0" i="0" u="none" strike="noStrike" baseline="30000" dirty="0">
                <a:solidFill>
                  <a:srgbClr val="020202"/>
                </a:solidFill>
                <a:latin typeface="Arial" panose="020B0604020202020204" pitchFamily="34" charset="0"/>
              </a:rPr>
              <a:t>0401</a:t>
            </a:r>
            <a:endParaRPr lang="en-AU" sz="800" b="0" i="0" u="none" strike="noStrike" baseline="0" dirty="0">
              <a:solidFill>
                <a:srgbClr val="000000"/>
              </a:solidFill>
              <a:latin typeface="Arial" panose="020B0604020202020204" pitchFamily="34" charset="0"/>
            </a:endParaRPr>
          </a:p>
          <a:p>
            <a:r>
              <a:rPr lang="en-AU" sz="2800" b="0" i="1" u="none" strike="noStrike" baseline="30000" dirty="0">
                <a:solidFill>
                  <a:srgbClr val="000000"/>
                </a:solidFill>
                <a:latin typeface="Times New Roman" panose="02020603050405020304" pitchFamily="18" charset="0"/>
              </a:rPr>
              <a:t>See </a:t>
            </a:r>
            <a:r>
              <a:rPr lang="en-AU" sz="2800" b="0" i="1" u="none" strike="noStrike" baseline="30000" dirty="0">
                <a:solidFill>
                  <a:srgbClr val="020202"/>
                </a:solidFill>
                <a:latin typeface="Times New Roman" panose="02020603050405020304" pitchFamily="18" charset="0"/>
              </a:rPr>
              <a:t>subdivisions</a:t>
            </a:r>
            <a:endParaRPr lang="en-AU" sz="2800" b="0" i="1" u="none" strike="noStrike" baseline="0" dirty="0">
              <a:solidFill>
                <a:srgbClr val="000000"/>
              </a:solidFill>
              <a:latin typeface="Times New Roman" panose="02020603050405020304" pitchFamily="18" charset="0"/>
            </a:endParaRPr>
          </a:p>
          <a:p>
            <a:r>
              <a:rPr lang="en-US" sz="2800" b="0" i="0" u="none" strike="noStrike" baseline="30000" dirty="0">
                <a:solidFill>
                  <a:srgbClr val="000000"/>
                </a:solidFill>
                <a:latin typeface="Wingdings" panose="05000000000000000000" pitchFamily="2" charset="2"/>
              </a:rPr>
              <a:t>µ</a:t>
            </a:r>
            <a:r>
              <a:rPr lang="en-US" sz="2800" b="0" i="0" u="none" strike="noStrike" baseline="30000" dirty="0">
                <a:solidFill>
                  <a:srgbClr val="000000"/>
                </a:solidFill>
                <a:latin typeface="Arial" panose="020B0604020202020204" pitchFamily="34" charset="0"/>
              </a:rPr>
              <a:t>E66.90</a:t>
            </a:r>
            <a:r>
              <a:rPr lang="en-US" sz="2800" b="0" i="0" u="none" strike="noStrike" baseline="30000" dirty="0">
                <a:solidFill>
                  <a:srgbClr val="000000"/>
                </a:solidFill>
                <a:latin typeface="Times New Roman" panose="02020603050405020304" pitchFamily="18" charset="0"/>
              </a:rPr>
              <a:t>	</a:t>
            </a:r>
            <a:r>
              <a:rPr lang="en-US" sz="2800" b="0" i="0" u="none" strike="noStrike" baseline="30000" dirty="0">
                <a:solidFill>
                  <a:srgbClr val="000000"/>
                </a:solidFill>
                <a:latin typeface="Arial" panose="020B0604020202020204" pitchFamily="34" charset="0"/>
              </a:rPr>
              <a:t>Obesity, not elsewhere classified, body mass index [BMI] not elsewhere classified</a:t>
            </a:r>
            <a:endParaRPr lang="en-US" sz="2800" b="0" i="0" u="none" strike="noStrike" baseline="0" dirty="0">
              <a:solidFill>
                <a:srgbClr val="000000"/>
              </a:solidFill>
              <a:latin typeface="Times New Roman" panose="02020603050405020304" pitchFamily="18" charset="0"/>
            </a:endParaRPr>
          </a:p>
          <a:p>
            <a:r>
              <a:rPr lang="en-US" sz="2800" b="0" i="0" u="none" strike="noStrike" baseline="30000" dirty="0">
                <a:solidFill>
                  <a:srgbClr val="000000"/>
                </a:solidFill>
                <a:latin typeface="Wingdings" panose="05000000000000000000" pitchFamily="2" charset="2"/>
              </a:rPr>
              <a:t>µ</a:t>
            </a:r>
            <a:r>
              <a:rPr lang="en-US" sz="2800" b="0" i="0" u="none" strike="noStrike" baseline="30000" dirty="0">
                <a:solidFill>
                  <a:srgbClr val="000000"/>
                </a:solidFill>
                <a:latin typeface="Arial" panose="020B0604020202020204" pitchFamily="34" charset="0"/>
              </a:rPr>
              <a:t>E66.91</a:t>
            </a:r>
            <a:r>
              <a:rPr lang="en-US" sz="2800" b="0" i="0" u="none" strike="noStrike" baseline="30000" dirty="0">
                <a:solidFill>
                  <a:srgbClr val="000000"/>
                </a:solidFill>
                <a:latin typeface="Times New Roman" panose="02020603050405020304" pitchFamily="18" charset="0"/>
              </a:rPr>
              <a:t>	</a:t>
            </a:r>
            <a:r>
              <a:rPr lang="en-US" sz="2800" b="0" i="0" u="none" strike="noStrike" baseline="30000" dirty="0">
                <a:solidFill>
                  <a:srgbClr val="000000"/>
                </a:solidFill>
                <a:latin typeface="Arial" panose="020B0604020202020204" pitchFamily="34" charset="0"/>
              </a:rPr>
              <a:t>Obesity, not elsewhere classified, body mass index [BMI] &gt;= 30 kg/m2 to &lt;= 34.99 kg/m2</a:t>
            </a:r>
            <a:endParaRPr lang="en-US" sz="2800" b="0" i="0" u="none" strike="noStrike" baseline="0" dirty="0">
              <a:solidFill>
                <a:srgbClr val="000000"/>
              </a:solidFill>
              <a:latin typeface="Times New Roman" panose="02020603050405020304" pitchFamily="18" charset="0"/>
            </a:endParaRPr>
          </a:p>
          <a:p>
            <a:r>
              <a:rPr lang="en-US" sz="2800" b="0" i="0" u="none" strike="noStrike" baseline="30000" dirty="0">
                <a:solidFill>
                  <a:srgbClr val="000000"/>
                </a:solidFill>
                <a:latin typeface="Wingdings" panose="05000000000000000000" pitchFamily="2" charset="2"/>
              </a:rPr>
              <a:t>µ</a:t>
            </a:r>
            <a:r>
              <a:rPr lang="en-US" sz="2800" b="0" i="0" u="none" strike="noStrike" baseline="30000" dirty="0">
                <a:solidFill>
                  <a:srgbClr val="000000"/>
                </a:solidFill>
                <a:latin typeface="Arial" panose="020B0604020202020204" pitchFamily="34" charset="0"/>
              </a:rPr>
              <a:t>E66.92</a:t>
            </a:r>
            <a:r>
              <a:rPr lang="en-US" sz="2800" b="0" i="0" u="none" strike="noStrike" baseline="30000" dirty="0">
                <a:solidFill>
                  <a:srgbClr val="000000"/>
                </a:solidFill>
                <a:latin typeface="Times New Roman" panose="02020603050405020304" pitchFamily="18" charset="0"/>
              </a:rPr>
              <a:t>	</a:t>
            </a:r>
            <a:r>
              <a:rPr lang="en-US" sz="2800" b="0" i="0" u="none" strike="noStrike" baseline="30000" dirty="0">
                <a:solidFill>
                  <a:srgbClr val="000000"/>
                </a:solidFill>
                <a:latin typeface="Arial" panose="020B0604020202020204" pitchFamily="34" charset="0"/>
              </a:rPr>
              <a:t>Obesity, not elsewhere classified, body mass index [BMI] &gt;= 35 kg/m2 to &lt;= 39.99 kg/m2</a:t>
            </a:r>
            <a:endParaRPr lang="en-US" sz="2800" b="0" i="0" u="none" strike="noStrike" baseline="0" dirty="0">
              <a:solidFill>
                <a:srgbClr val="000000"/>
              </a:solidFill>
              <a:latin typeface="Times New Roman" panose="02020603050405020304" pitchFamily="18" charset="0"/>
            </a:endParaRPr>
          </a:p>
          <a:p>
            <a:r>
              <a:rPr lang="en-US" sz="2800" b="0" i="0" u="none" strike="noStrike" baseline="30000" dirty="0">
                <a:solidFill>
                  <a:srgbClr val="000000"/>
                </a:solidFill>
                <a:latin typeface="Wingdings" panose="05000000000000000000" pitchFamily="2" charset="2"/>
              </a:rPr>
              <a:t>µ</a:t>
            </a:r>
            <a:r>
              <a:rPr lang="en-US" sz="2800" b="0" i="0" u="none" strike="noStrike" baseline="30000" dirty="0">
                <a:solidFill>
                  <a:srgbClr val="000000"/>
                </a:solidFill>
                <a:latin typeface="Arial" panose="020B0604020202020204" pitchFamily="34" charset="0"/>
              </a:rPr>
              <a:t>E66.93</a:t>
            </a:r>
            <a:r>
              <a:rPr lang="en-US" sz="2800" b="0" i="0" u="none" strike="noStrike" baseline="30000" dirty="0">
                <a:solidFill>
                  <a:srgbClr val="000000"/>
                </a:solidFill>
                <a:latin typeface="Times New Roman" panose="02020603050405020304" pitchFamily="18" charset="0"/>
              </a:rPr>
              <a:t>	</a:t>
            </a:r>
            <a:r>
              <a:rPr lang="en-US" sz="2800" b="0" i="0" u="none" strike="noStrike" baseline="30000" dirty="0">
                <a:solidFill>
                  <a:srgbClr val="000000"/>
                </a:solidFill>
                <a:latin typeface="Arial" panose="020B0604020202020204" pitchFamily="34" charset="0"/>
              </a:rPr>
              <a:t>Obesity, not elsewhere classified, body mass index [BMI] &gt;= 40 kg/m2</a:t>
            </a:r>
            <a:endParaRPr lang="en-US" sz="2800" b="0" i="0" u="none" strike="noStrike" baseline="0" dirty="0">
              <a:solidFill>
                <a:srgbClr val="000000"/>
              </a:solidFill>
              <a:latin typeface="Times New Roman" panose="02020603050405020304" pitchFamily="18" charset="0"/>
            </a:endParaRP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7356120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Coding of Hypertension in i20 – i25</a:t>
            </a:r>
          </a:p>
        </p:txBody>
      </p:sp>
      <p:sp>
        <p:nvSpPr>
          <p:cNvPr id="4" name="Content Placeholder 3"/>
          <p:cNvSpPr>
            <a:spLocks noGrp="1"/>
          </p:cNvSpPr>
          <p:nvPr>
            <p:ph sz="quarter" idx="15"/>
          </p:nvPr>
        </p:nvSpPr>
        <p:spPr>
          <a:xfrm>
            <a:off x="406401" y="1052736"/>
            <a:ext cx="11429999" cy="5112568"/>
          </a:xfrm>
        </p:spPr>
        <p:txBody>
          <a:bodyPr>
            <a:normAutofit/>
          </a:bodyPr>
          <a:lstStyle/>
          <a:p>
            <a:pPr marL="896938"/>
            <a:endParaRPr lang="en-US" b="0" i="0" u="none" strike="noStrike" baseline="30000" dirty="0">
              <a:solidFill>
                <a:srgbClr val="000000"/>
              </a:solidFill>
              <a:cs typeface="Segoe UI" panose="020B0502040204020203" pitchFamily="34" charset="0"/>
            </a:endParaRPr>
          </a:p>
          <a:p>
            <a:r>
              <a:rPr lang="en-US" sz="4000" b="1" i="0" u="none" strike="noStrike" baseline="30000" dirty="0"/>
              <a:t>ISCHAEMIC HEART DISEASES</a:t>
            </a:r>
            <a:br>
              <a:rPr lang="en-US" sz="4000" b="1" i="0" u="none" strike="noStrike" baseline="30000" dirty="0"/>
            </a:br>
            <a:r>
              <a:rPr lang="en-US" sz="4000" b="1" i="0" u="none" strike="noStrike" baseline="30000" dirty="0"/>
              <a:t>(I20–I25) </a:t>
            </a:r>
            <a:endParaRPr lang="en-US" sz="4000" b="1" i="0" u="none" strike="noStrike" baseline="0" dirty="0"/>
          </a:p>
          <a:p>
            <a:r>
              <a:rPr lang="en-US" sz="2800" b="1" i="1" u="none" strike="noStrike" baseline="30000" dirty="0"/>
              <a:t>Includes:</a:t>
            </a:r>
            <a:r>
              <a:rPr lang="en-US" baseline="30000" dirty="0"/>
              <a:t> </a:t>
            </a:r>
            <a:r>
              <a:rPr lang="en-US" sz="2800" b="0" i="0" u="none" strike="noStrike" baseline="30000" dirty="0"/>
              <a:t>with mention of hypertension (</a:t>
            </a:r>
            <a:r>
              <a:rPr lang="en-US" sz="2800" b="0" i="0" u="none" strike="noStrike" baseline="30000" dirty="0">
                <a:solidFill>
                  <a:srgbClr val="FF0000"/>
                </a:solidFill>
              </a:rPr>
              <a:t>I10–I15)</a:t>
            </a:r>
            <a:endParaRPr lang="en-US" sz="2800" b="0" i="0" u="none" strike="noStrike" baseline="0" dirty="0">
              <a:solidFill>
                <a:srgbClr val="FF0000"/>
              </a:solidFill>
            </a:endParaRPr>
          </a:p>
          <a:p>
            <a:r>
              <a:rPr lang="en-US" sz="2800" b="1" i="1" u="none" strike="noStrike" baseline="30000" dirty="0"/>
              <a:t>Note:</a:t>
            </a:r>
            <a:r>
              <a:rPr lang="en-US" baseline="30000" dirty="0"/>
              <a:t> </a:t>
            </a:r>
            <a:r>
              <a:rPr lang="en-US" sz="2800" b="0" i="0" u="none" strike="noStrike" baseline="30000" dirty="0"/>
              <a:t>For morbidity, duration as used in categories I21–I25 refers to the interval elapsing between onset of the </a:t>
            </a:r>
            <a:r>
              <a:rPr lang="en-US" sz="2800" b="0" i="0" u="none" strike="noStrike" baseline="30000" dirty="0" err="1"/>
              <a:t>ischaemic</a:t>
            </a:r>
            <a:r>
              <a:rPr lang="en-US" sz="2800" b="0" i="0" u="none" strike="noStrike" baseline="30000" dirty="0"/>
              <a:t> episode and admission to care. For mortality, duration refers to the interval elapsing between onset and death.</a:t>
            </a:r>
          </a:p>
          <a:p>
            <a:r>
              <a:rPr lang="en-US" sz="2800" b="0" i="1" u="none" strike="sngStrike" baseline="30000" dirty="0">
                <a:solidFill>
                  <a:srgbClr val="FF0000"/>
                </a:solidFill>
              </a:rPr>
              <a:t>Use additional code to identify presence of hypertension.</a:t>
            </a:r>
            <a:endParaRPr lang="en-US" sz="2800" b="0" i="1" u="none" strike="sngStrike" baseline="0" dirty="0">
              <a:solidFill>
                <a:srgbClr val="FF0000"/>
              </a:solidFill>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7809779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Coding of hypertension in N18.-</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pPr marL="719138"/>
            <a:r>
              <a:rPr lang="en-AU" sz="3200" b="1" i="0" u="none" strike="noStrike" baseline="30000" dirty="0"/>
              <a:t>N18	Chronic kidney disease </a:t>
            </a:r>
            <a:endParaRPr lang="en-AU" sz="3200" b="1" i="0" u="none" strike="noStrike" baseline="0" dirty="0"/>
          </a:p>
          <a:p>
            <a:pPr marL="719138"/>
            <a:r>
              <a:rPr lang="en-AU" sz="3200" b="0" i="0" u="none" strike="noStrike" baseline="30000" dirty="0">
                <a:solidFill>
                  <a:srgbClr val="FF0000"/>
                </a:solidFill>
                <a:latin typeface="Symbol" panose="05050102010706020507" pitchFamily="18" charset="2"/>
              </a:rPr>
              <a:t>Ñ</a:t>
            </a:r>
            <a:r>
              <a:rPr lang="en-AU" sz="3200" b="0" i="0" u="none" strike="noStrike" baseline="30000" dirty="0">
                <a:solidFill>
                  <a:srgbClr val="FF0000"/>
                </a:solidFill>
              </a:rPr>
              <a:t>1438</a:t>
            </a:r>
            <a:endParaRPr lang="en-AU" sz="3200" b="1" i="1" u="none" strike="noStrike" baseline="0" dirty="0">
              <a:solidFill>
                <a:srgbClr val="FF0000"/>
              </a:solidFill>
            </a:endParaRPr>
          </a:p>
          <a:p>
            <a:pPr marL="719138"/>
            <a:r>
              <a:rPr lang="en-US" sz="3200" b="0" i="1" u="none" strike="sngStrike" baseline="30000" dirty="0">
                <a:solidFill>
                  <a:srgbClr val="FF0000"/>
                </a:solidFill>
              </a:rPr>
              <a:t>Use additional code to identify presence of hypertension.</a:t>
            </a:r>
            <a:endParaRPr lang="en-US" sz="3200" b="0" i="1" u="none" strike="sngStrike" baseline="0" dirty="0">
              <a:solidFill>
                <a:srgbClr val="FF0000"/>
              </a:solidFill>
            </a:endParaRPr>
          </a:p>
          <a:p>
            <a:pPr marL="719138"/>
            <a:r>
              <a:rPr lang="en-US" sz="3200" b="0" i="1" u="none" strike="noStrike" baseline="30000" dirty="0"/>
              <a:t>Use additional code to identify underlying disease.</a:t>
            </a:r>
            <a:endParaRPr lang="en-US" sz="3200" b="0" i="1" u="none" strike="noStrike" baseline="0" dirty="0"/>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28741893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Haemorrhoids</a:t>
            </a:r>
          </a:p>
        </p:txBody>
      </p:sp>
      <p:graphicFrame>
        <p:nvGraphicFramePr>
          <p:cNvPr id="3" name="Table 5">
            <a:extLst>
              <a:ext uri="{FF2B5EF4-FFF2-40B4-BE49-F238E27FC236}">
                <a16:creationId xmlns:a16="http://schemas.microsoft.com/office/drawing/2014/main" id="{48104570-E3CB-43EF-8415-FCF8DD4E8AD4}"/>
              </a:ext>
            </a:extLst>
          </p:cNvPr>
          <p:cNvGraphicFramePr>
            <a:graphicFrameLocks noGrp="1"/>
          </p:cNvGraphicFramePr>
          <p:nvPr>
            <p:ph sz="quarter" idx="15"/>
            <p:extLst>
              <p:ext uri="{D42A27DB-BD31-4B8C-83A1-F6EECF244321}">
                <p14:modId xmlns:p14="http://schemas.microsoft.com/office/powerpoint/2010/main" val="2331700351"/>
              </p:ext>
            </p:extLst>
          </p:nvPr>
        </p:nvGraphicFramePr>
        <p:xfrm>
          <a:off x="406400" y="1125538"/>
          <a:ext cx="11430000" cy="5948680"/>
        </p:xfrm>
        <a:graphic>
          <a:graphicData uri="http://schemas.openxmlformats.org/drawingml/2006/table">
            <a:tbl>
              <a:tblPr firstRow="1" bandRow="1">
                <a:tableStyleId>{5C22544A-7EE6-4342-B048-85BDC9FD1C3A}</a:tableStyleId>
              </a:tblPr>
              <a:tblGrid>
                <a:gridCol w="5014686">
                  <a:extLst>
                    <a:ext uri="{9D8B030D-6E8A-4147-A177-3AD203B41FA5}">
                      <a16:colId xmlns:a16="http://schemas.microsoft.com/office/drawing/2014/main" val="113724078"/>
                    </a:ext>
                  </a:extLst>
                </a:gridCol>
                <a:gridCol w="6415314">
                  <a:extLst>
                    <a:ext uri="{9D8B030D-6E8A-4147-A177-3AD203B41FA5}">
                      <a16:colId xmlns:a16="http://schemas.microsoft.com/office/drawing/2014/main" val="258718105"/>
                    </a:ext>
                  </a:extLst>
                </a:gridCol>
              </a:tblGrid>
              <a:tr h="370840">
                <a:tc>
                  <a:txBody>
                    <a:bodyPr/>
                    <a:lstStyle/>
                    <a:p>
                      <a:pPr algn="ctr"/>
                      <a:r>
                        <a:rPr lang="en-AU" dirty="0"/>
                        <a:t>6</a:t>
                      </a:r>
                      <a:r>
                        <a:rPr lang="en-AU" baseline="30000" dirty="0"/>
                        <a:t>th</a:t>
                      </a:r>
                      <a:r>
                        <a:rPr lang="en-AU" dirty="0"/>
                        <a:t> Edition</a:t>
                      </a:r>
                    </a:p>
                  </a:txBody>
                  <a:tcPr/>
                </a:tc>
                <a:tc>
                  <a:txBody>
                    <a:bodyPr/>
                    <a:lstStyle/>
                    <a:p>
                      <a:pPr algn="ctr"/>
                      <a:r>
                        <a:rPr lang="en-AU" dirty="0"/>
                        <a:t>11</a:t>
                      </a:r>
                      <a:r>
                        <a:rPr lang="en-AU" baseline="30000" dirty="0"/>
                        <a:t>th</a:t>
                      </a:r>
                      <a:r>
                        <a:rPr lang="en-AU" dirty="0"/>
                        <a:t> Edition</a:t>
                      </a:r>
                    </a:p>
                  </a:txBody>
                  <a:tcPr/>
                </a:tc>
                <a:extLst>
                  <a:ext uri="{0D108BD9-81ED-4DB2-BD59-A6C34878D82A}">
                    <a16:rowId xmlns:a16="http://schemas.microsoft.com/office/drawing/2014/main" val="4263322488"/>
                  </a:ext>
                </a:extLst>
              </a:tr>
              <a:tr h="370840">
                <a:tc>
                  <a:txBody>
                    <a:bodyPr/>
                    <a:lstStyle/>
                    <a:p>
                      <a:r>
                        <a:rPr kumimoji="0" lang="en-AU" sz="2400" b="1" i="0" u="none" strike="noStrike" baseline="30000" dirty="0">
                          <a:solidFill>
                            <a:schemeClr val="dk1"/>
                          </a:solidFill>
                          <a:latin typeface="+mn-lt"/>
                          <a:ea typeface="+mn-ea"/>
                          <a:cs typeface="+mn-cs"/>
                        </a:rPr>
                        <a:t>Haemorrhoids </a:t>
                      </a:r>
                      <a:r>
                        <a:rPr kumimoji="0" lang="en-AU" sz="2400" b="0" i="0" u="none" strike="noStrike" baseline="30000" dirty="0">
                          <a:solidFill>
                            <a:srgbClr val="FF0000"/>
                          </a:solidFill>
                          <a:latin typeface="+mn-lt"/>
                          <a:ea typeface="+mn-ea"/>
                          <a:cs typeface="+mn-cs"/>
                        </a:rPr>
                        <a:t>I</a:t>
                      </a:r>
                      <a:r>
                        <a:rPr kumimoji="0" lang="en-AU" sz="2400" b="0" i="0" u="none" strike="noStrike" baseline="30000" dirty="0">
                          <a:solidFill>
                            <a:schemeClr val="dk1"/>
                          </a:solidFill>
                          <a:latin typeface="+mn-lt"/>
                          <a:ea typeface="+mn-ea"/>
                          <a:cs typeface="+mn-cs"/>
                        </a:rPr>
                        <a:t>84.9 </a:t>
                      </a:r>
                      <a:endParaRPr kumimoji="0" lang="en-AU" sz="2400" b="0" i="0" u="none" strike="noStrike" baseline="0" dirty="0">
                        <a:solidFill>
                          <a:schemeClr val="dk1"/>
                        </a:solidFill>
                        <a:latin typeface="+mn-lt"/>
                        <a:ea typeface="+mn-ea"/>
                        <a:cs typeface="+mn-cs"/>
                      </a:endParaRPr>
                    </a:p>
                    <a:p>
                      <a:r>
                        <a:rPr kumimoji="0" lang="en-US" sz="2400" b="0" i="0" u="none" strike="noStrike" baseline="30000" dirty="0">
                          <a:solidFill>
                            <a:schemeClr val="dk1"/>
                          </a:solidFill>
                          <a:latin typeface="+mn-lt"/>
                          <a:ea typeface="+mn-ea"/>
                          <a:cs typeface="+mn-cs"/>
                        </a:rPr>
                        <a:t>- bleeding, prolapsed, strangulated or ulcerated NEC </a:t>
                      </a:r>
                      <a:r>
                        <a:rPr kumimoji="0" lang="en-US" sz="2400" b="0" i="0" u="none" strike="noStrike" baseline="30000" dirty="0">
                          <a:solidFill>
                            <a:srgbClr val="FF0000"/>
                          </a:solidFill>
                          <a:latin typeface="+mn-lt"/>
                          <a:ea typeface="+mn-ea"/>
                          <a:cs typeface="+mn-cs"/>
                        </a:rPr>
                        <a:t>I</a:t>
                      </a:r>
                      <a:r>
                        <a:rPr kumimoji="0" lang="en-US" sz="2400" b="0" i="0" u="none" strike="noStrike" baseline="30000" dirty="0">
                          <a:solidFill>
                            <a:schemeClr val="dk1"/>
                          </a:solidFill>
                          <a:latin typeface="+mn-lt"/>
                          <a:ea typeface="+mn-ea"/>
                          <a:cs typeface="+mn-cs"/>
                        </a:rPr>
                        <a:t>84.8 </a:t>
                      </a:r>
                      <a:endParaRPr kumimoji="0" lang="en-US" sz="2400" b="0" i="0" u="none" strike="noStrike" baseline="0" dirty="0">
                        <a:solidFill>
                          <a:schemeClr val="dk1"/>
                        </a:solidFill>
                        <a:latin typeface="+mn-lt"/>
                        <a:ea typeface="+mn-ea"/>
                        <a:cs typeface="+mn-cs"/>
                      </a:endParaRPr>
                    </a:p>
                    <a:p>
                      <a:r>
                        <a:rPr kumimoji="0" lang="en-AU" sz="2400" b="0" i="0" u="none" strike="noStrike" baseline="30000" dirty="0">
                          <a:solidFill>
                            <a:schemeClr val="dk1"/>
                          </a:solidFill>
                          <a:latin typeface="+mn-lt"/>
                          <a:ea typeface="+mn-ea"/>
                          <a:cs typeface="+mn-cs"/>
                        </a:rPr>
                        <a:t>- complicating </a:t>
                      </a:r>
                      <a:endParaRPr kumimoji="0" lang="en-AU" sz="2400" b="0" i="0" u="none" strike="noStrike" baseline="0" dirty="0">
                        <a:solidFill>
                          <a:schemeClr val="dk1"/>
                        </a:solidFill>
                        <a:latin typeface="+mn-lt"/>
                        <a:ea typeface="+mn-ea"/>
                        <a:cs typeface="+mn-cs"/>
                      </a:endParaRPr>
                    </a:p>
                    <a:p>
                      <a:r>
                        <a:rPr kumimoji="0" lang="en-AU" sz="2400" b="0" i="0" u="none" strike="noStrike" baseline="30000" dirty="0">
                          <a:solidFill>
                            <a:schemeClr val="dk1"/>
                          </a:solidFill>
                          <a:latin typeface="+mn-lt"/>
                          <a:ea typeface="+mn-ea"/>
                          <a:cs typeface="+mn-cs"/>
                        </a:rPr>
                        <a:t>- - pregnancy O22.4 </a:t>
                      </a:r>
                      <a:endParaRPr kumimoji="0" lang="en-AU" sz="2400" b="0" i="0" u="none" strike="noStrike" baseline="0" dirty="0">
                        <a:solidFill>
                          <a:schemeClr val="dk1"/>
                        </a:solidFill>
                        <a:latin typeface="+mn-lt"/>
                        <a:ea typeface="+mn-ea"/>
                        <a:cs typeface="+mn-cs"/>
                      </a:endParaRPr>
                    </a:p>
                    <a:p>
                      <a:r>
                        <a:rPr kumimoji="0" lang="en-AU" sz="2400" b="0" i="0" u="none" strike="noStrike" baseline="30000" dirty="0">
                          <a:solidFill>
                            <a:schemeClr val="dk1"/>
                          </a:solidFill>
                          <a:latin typeface="+mn-lt"/>
                          <a:ea typeface="+mn-ea"/>
                          <a:cs typeface="+mn-cs"/>
                        </a:rPr>
                        <a:t>- - puerperium O87.2 </a:t>
                      </a:r>
                      <a:endParaRPr kumimoji="0" lang="en-AU" sz="2400" b="0" i="0" u="none" strike="noStrike" baseline="0" dirty="0">
                        <a:solidFill>
                          <a:schemeClr val="dk1"/>
                        </a:solidFill>
                        <a:latin typeface="+mn-lt"/>
                        <a:ea typeface="+mn-ea"/>
                        <a:cs typeface="+mn-cs"/>
                      </a:endParaRPr>
                    </a:p>
                    <a:p>
                      <a:r>
                        <a:rPr kumimoji="0" lang="en-AU" sz="2400" b="0" i="0" u="none" strike="noStrike" baseline="30000" dirty="0">
                          <a:solidFill>
                            <a:schemeClr val="dk1"/>
                          </a:solidFill>
                          <a:latin typeface="+mn-lt"/>
                          <a:ea typeface="+mn-ea"/>
                          <a:cs typeface="+mn-cs"/>
                        </a:rPr>
                        <a:t>- external </a:t>
                      </a:r>
                      <a:r>
                        <a:rPr kumimoji="0" lang="en-AU" sz="2400" b="0" i="0" u="none" strike="noStrike" baseline="30000" dirty="0">
                          <a:solidFill>
                            <a:srgbClr val="FF0000"/>
                          </a:solidFill>
                          <a:latin typeface="+mn-lt"/>
                          <a:ea typeface="+mn-ea"/>
                          <a:cs typeface="+mn-cs"/>
                        </a:rPr>
                        <a:t>I</a:t>
                      </a:r>
                      <a:r>
                        <a:rPr kumimoji="0" lang="en-AU" sz="2400" b="0" i="0" u="none" strike="noStrike" baseline="30000" dirty="0">
                          <a:solidFill>
                            <a:schemeClr val="dk1"/>
                          </a:solidFill>
                          <a:latin typeface="+mn-lt"/>
                          <a:ea typeface="+mn-ea"/>
                          <a:cs typeface="+mn-cs"/>
                        </a:rPr>
                        <a:t>84.5 </a:t>
                      </a:r>
                      <a:endParaRPr kumimoji="0" lang="en-AU" sz="2400" b="0" i="0" u="none" strike="noStrike" baseline="0" dirty="0">
                        <a:solidFill>
                          <a:schemeClr val="dk1"/>
                        </a:solidFill>
                        <a:latin typeface="+mn-lt"/>
                        <a:ea typeface="+mn-ea"/>
                        <a:cs typeface="+mn-cs"/>
                      </a:endParaRPr>
                    </a:p>
                    <a:p>
                      <a:r>
                        <a:rPr kumimoji="0" lang="en-US" sz="2400" b="0" i="0" u="none" strike="noStrike" baseline="30000" dirty="0">
                          <a:solidFill>
                            <a:schemeClr val="dk1"/>
                          </a:solidFill>
                          <a:latin typeface="+mn-lt"/>
                          <a:ea typeface="+mn-ea"/>
                          <a:cs typeface="+mn-cs"/>
                        </a:rPr>
                        <a:t>- - bleeding, prolapsed, strangulated or ulcerated </a:t>
                      </a:r>
                      <a:r>
                        <a:rPr kumimoji="0" lang="en-US" sz="2400" b="0" i="0" u="none" strike="noStrike" baseline="30000" dirty="0">
                          <a:solidFill>
                            <a:srgbClr val="FF0000"/>
                          </a:solidFill>
                          <a:latin typeface="+mn-lt"/>
                          <a:ea typeface="+mn-ea"/>
                          <a:cs typeface="+mn-cs"/>
                        </a:rPr>
                        <a:t>I</a:t>
                      </a:r>
                      <a:r>
                        <a:rPr kumimoji="0" lang="en-US" sz="2400" b="0" i="0" u="none" strike="noStrike" baseline="30000" dirty="0">
                          <a:solidFill>
                            <a:schemeClr val="dk1"/>
                          </a:solidFill>
                          <a:latin typeface="+mn-lt"/>
                          <a:ea typeface="+mn-ea"/>
                          <a:cs typeface="+mn-cs"/>
                        </a:rPr>
                        <a:t>84.4 </a:t>
                      </a:r>
                      <a:endParaRPr kumimoji="0" lang="en-US" sz="2400" b="0" i="0" u="none" strike="noStrike" baseline="0" dirty="0">
                        <a:solidFill>
                          <a:schemeClr val="dk1"/>
                        </a:solidFill>
                        <a:latin typeface="+mn-lt"/>
                        <a:ea typeface="+mn-ea"/>
                        <a:cs typeface="+mn-cs"/>
                      </a:endParaRPr>
                    </a:p>
                    <a:p>
                      <a:r>
                        <a:rPr kumimoji="0" lang="en-AU" sz="2400" b="0" i="0" u="none" strike="noStrike" baseline="30000" dirty="0">
                          <a:solidFill>
                            <a:schemeClr val="dk1"/>
                          </a:solidFill>
                          <a:latin typeface="+mn-lt"/>
                          <a:ea typeface="+mn-ea"/>
                          <a:cs typeface="+mn-cs"/>
                        </a:rPr>
                        <a:t>- - thrombosed </a:t>
                      </a:r>
                      <a:r>
                        <a:rPr kumimoji="0" lang="en-AU" sz="2400" b="0" i="0" u="none" strike="noStrike" baseline="30000" dirty="0">
                          <a:solidFill>
                            <a:srgbClr val="FF0000"/>
                          </a:solidFill>
                          <a:latin typeface="+mn-lt"/>
                          <a:ea typeface="+mn-ea"/>
                          <a:cs typeface="+mn-cs"/>
                        </a:rPr>
                        <a:t>I</a:t>
                      </a:r>
                      <a:r>
                        <a:rPr kumimoji="0" lang="en-AU" sz="2400" b="0" i="0" u="none" strike="noStrike" baseline="30000" dirty="0">
                          <a:solidFill>
                            <a:schemeClr val="dk1"/>
                          </a:solidFill>
                          <a:latin typeface="+mn-lt"/>
                          <a:ea typeface="+mn-ea"/>
                          <a:cs typeface="+mn-cs"/>
                        </a:rPr>
                        <a:t>84.3 </a:t>
                      </a:r>
                      <a:endParaRPr kumimoji="0" lang="en-AU" sz="2400" b="0" i="0" u="none" strike="noStrike" baseline="0" dirty="0">
                        <a:solidFill>
                          <a:schemeClr val="dk1"/>
                        </a:solidFill>
                        <a:latin typeface="+mn-lt"/>
                        <a:ea typeface="+mn-ea"/>
                        <a:cs typeface="+mn-cs"/>
                      </a:endParaRPr>
                    </a:p>
                    <a:p>
                      <a:r>
                        <a:rPr kumimoji="0" lang="en-AU" sz="2400" b="0" i="0" u="none" strike="noStrike" baseline="30000" dirty="0">
                          <a:solidFill>
                            <a:schemeClr val="dk1"/>
                          </a:solidFill>
                          <a:latin typeface="+mn-lt"/>
                          <a:ea typeface="+mn-ea"/>
                          <a:cs typeface="+mn-cs"/>
                        </a:rPr>
                        <a:t>- internal </a:t>
                      </a:r>
                      <a:r>
                        <a:rPr kumimoji="0" lang="en-AU" sz="2400" b="0" i="0" u="none" strike="noStrike" baseline="30000" dirty="0">
                          <a:solidFill>
                            <a:srgbClr val="FF0000"/>
                          </a:solidFill>
                          <a:latin typeface="+mn-lt"/>
                          <a:ea typeface="+mn-ea"/>
                          <a:cs typeface="+mn-cs"/>
                        </a:rPr>
                        <a:t>I</a:t>
                      </a:r>
                      <a:r>
                        <a:rPr kumimoji="0" lang="en-AU" sz="2400" b="0" i="0" u="none" strike="noStrike" baseline="30000" dirty="0">
                          <a:solidFill>
                            <a:schemeClr val="dk1"/>
                          </a:solidFill>
                          <a:latin typeface="+mn-lt"/>
                          <a:ea typeface="+mn-ea"/>
                          <a:cs typeface="+mn-cs"/>
                        </a:rPr>
                        <a:t>84.2 </a:t>
                      </a:r>
                      <a:endParaRPr kumimoji="0" lang="en-AU" sz="2400" b="0" i="0" u="none" strike="noStrike" baseline="0" dirty="0">
                        <a:solidFill>
                          <a:schemeClr val="dk1"/>
                        </a:solidFill>
                        <a:latin typeface="+mn-lt"/>
                        <a:ea typeface="+mn-ea"/>
                        <a:cs typeface="+mn-cs"/>
                      </a:endParaRPr>
                    </a:p>
                    <a:p>
                      <a:r>
                        <a:rPr kumimoji="0" lang="en-US" sz="2400" b="0" i="0" u="none" strike="noStrike" baseline="30000" dirty="0">
                          <a:solidFill>
                            <a:schemeClr val="dk1"/>
                          </a:solidFill>
                          <a:latin typeface="+mn-lt"/>
                          <a:ea typeface="+mn-ea"/>
                          <a:cs typeface="+mn-cs"/>
                        </a:rPr>
                        <a:t>- - bleeding, prolapsed, strangulated or ulcerated </a:t>
                      </a:r>
                      <a:r>
                        <a:rPr kumimoji="0" lang="en-US" sz="2400" b="0" i="0" u="none" strike="noStrike" baseline="30000" dirty="0">
                          <a:solidFill>
                            <a:srgbClr val="FF0000"/>
                          </a:solidFill>
                          <a:latin typeface="+mn-lt"/>
                          <a:ea typeface="+mn-ea"/>
                          <a:cs typeface="+mn-cs"/>
                        </a:rPr>
                        <a:t>I</a:t>
                      </a:r>
                      <a:r>
                        <a:rPr kumimoji="0" lang="en-US" sz="2400" b="0" i="0" u="none" strike="noStrike" baseline="30000" dirty="0">
                          <a:solidFill>
                            <a:schemeClr val="dk1"/>
                          </a:solidFill>
                          <a:latin typeface="+mn-lt"/>
                          <a:ea typeface="+mn-ea"/>
                          <a:cs typeface="+mn-cs"/>
                        </a:rPr>
                        <a:t>84.1 </a:t>
                      </a:r>
                      <a:endParaRPr kumimoji="0" lang="en-US" sz="2400" b="0" i="0" u="none" strike="noStrike" baseline="0" dirty="0">
                        <a:solidFill>
                          <a:schemeClr val="dk1"/>
                        </a:solidFill>
                        <a:latin typeface="+mn-lt"/>
                        <a:ea typeface="+mn-ea"/>
                        <a:cs typeface="+mn-cs"/>
                      </a:endParaRPr>
                    </a:p>
                    <a:p>
                      <a:r>
                        <a:rPr kumimoji="0" lang="en-AU" sz="2400" b="0" i="0" u="none" strike="noStrike" baseline="30000" dirty="0">
                          <a:solidFill>
                            <a:schemeClr val="dk1"/>
                          </a:solidFill>
                          <a:latin typeface="+mn-lt"/>
                          <a:ea typeface="+mn-ea"/>
                          <a:cs typeface="+mn-cs"/>
                        </a:rPr>
                        <a:t>- - thrombosed </a:t>
                      </a:r>
                      <a:r>
                        <a:rPr kumimoji="0" lang="en-AU" sz="2400" b="0" i="0" u="none" strike="noStrike" baseline="30000" dirty="0">
                          <a:solidFill>
                            <a:srgbClr val="FF0000"/>
                          </a:solidFill>
                          <a:latin typeface="+mn-lt"/>
                          <a:ea typeface="+mn-ea"/>
                          <a:cs typeface="+mn-cs"/>
                        </a:rPr>
                        <a:t>I</a:t>
                      </a:r>
                      <a:r>
                        <a:rPr kumimoji="0" lang="en-AU" sz="2400" b="0" i="0" u="none" strike="noStrike" baseline="30000" dirty="0">
                          <a:solidFill>
                            <a:schemeClr val="dk1"/>
                          </a:solidFill>
                          <a:latin typeface="+mn-lt"/>
                          <a:ea typeface="+mn-ea"/>
                          <a:cs typeface="+mn-cs"/>
                        </a:rPr>
                        <a:t>84.0 </a:t>
                      </a:r>
                      <a:endParaRPr kumimoji="0" lang="en-AU" sz="2400" b="0" i="0" u="none" strike="noStrike" baseline="0" dirty="0">
                        <a:solidFill>
                          <a:schemeClr val="dk1"/>
                        </a:solidFill>
                        <a:latin typeface="+mn-lt"/>
                        <a:ea typeface="+mn-ea"/>
                        <a:cs typeface="+mn-cs"/>
                      </a:endParaRPr>
                    </a:p>
                    <a:p>
                      <a:r>
                        <a:rPr kumimoji="0" lang="en-AU" sz="2400" b="0" i="0" u="none" strike="noStrike" baseline="30000" dirty="0">
                          <a:solidFill>
                            <a:schemeClr val="dk1"/>
                          </a:solidFill>
                          <a:latin typeface="+mn-lt"/>
                          <a:ea typeface="+mn-ea"/>
                          <a:cs typeface="+mn-cs"/>
                        </a:rPr>
                        <a:t>- thrombosed NEC </a:t>
                      </a:r>
                      <a:r>
                        <a:rPr kumimoji="0" lang="en-AU" sz="2400" b="0" i="0" u="none" strike="noStrike" baseline="30000" dirty="0">
                          <a:solidFill>
                            <a:srgbClr val="FF0000"/>
                          </a:solidFill>
                          <a:latin typeface="+mn-lt"/>
                          <a:ea typeface="+mn-ea"/>
                          <a:cs typeface="+mn-cs"/>
                        </a:rPr>
                        <a:t>I</a:t>
                      </a:r>
                      <a:r>
                        <a:rPr kumimoji="0" lang="en-AU" sz="2400" b="0" i="0" u="none" strike="noStrike" baseline="30000" dirty="0">
                          <a:solidFill>
                            <a:schemeClr val="dk1"/>
                          </a:solidFill>
                          <a:latin typeface="+mn-lt"/>
                          <a:ea typeface="+mn-ea"/>
                          <a:cs typeface="+mn-cs"/>
                        </a:rPr>
                        <a:t>84.7 </a:t>
                      </a:r>
                    </a:p>
                    <a:p>
                      <a:endParaRPr kumimoji="0" lang="en-AU" sz="2400" b="0" i="0" u="none" strike="noStrike" baseline="30000" dirty="0">
                        <a:solidFill>
                          <a:schemeClr val="dk1"/>
                        </a:solidFill>
                        <a:latin typeface="+mn-lt"/>
                        <a:ea typeface="+mn-ea"/>
                        <a:cs typeface="+mn-cs"/>
                      </a:endParaRPr>
                    </a:p>
                    <a:p>
                      <a:endParaRPr kumimoji="0" lang="en-AU" sz="2400" b="0" i="0" u="none" strike="noStrike" baseline="30000" dirty="0">
                        <a:solidFill>
                          <a:schemeClr val="dk1"/>
                        </a:solidFill>
                        <a:latin typeface="+mn-lt"/>
                        <a:ea typeface="+mn-ea"/>
                        <a:cs typeface="+mn-cs"/>
                      </a:endParaRPr>
                    </a:p>
                    <a:p>
                      <a:pPr marL="631825" indent="0"/>
                      <a:r>
                        <a:rPr kumimoji="0" lang="en-AU" sz="2400" b="1" i="0" u="none" strike="noStrike" baseline="30000" dirty="0">
                          <a:solidFill>
                            <a:schemeClr val="dk1"/>
                          </a:solidFill>
                          <a:latin typeface="+mn-lt"/>
                          <a:ea typeface="+mn-ea"/>
                          <a:cs typeface="+mn-cs"/>
                        </a:rPr>
                        <a:t>Tag</a:t>
                      </a:r>
                    </a:p>
                    <a:p>
                      <a:pPr marL="631825" indent="0"/>
                      <a:r>
                        <a:rPr kumimoji="0" lang="en-AU" sz="2400" b="0" i="0" u="none" strike="noStrike" baseline="30000" dirty="0">
                          <a:solidFill>
                            <a:schemeClr val="dk1"/>
                          </a:solidFill>
                          <a:latin typeface="+mn-lt"/>
                          <a:ea typeface="+mn-ea"/>
                          <a:cs typeface="+mn-cs"/>
                        </a:rPr>
                        <a:t>- Anus </a:t>
                      </a:r>
                      <a:r>
                        <a:rPr kumimoji="0" lang="en-AU" sz="2400" b="0" i="0" u="none" strike="noStrike" baseline="30000" dirty="0">
                          <a:solidFill>
                            <a:srgbClr val="FF0000"/>
                          </a:solidFill>
                          <a:latin typeface="+mn-lt"/>
                          <a:ea typeface="+mn-ea"/>
                          <a:cs typeface="+mn-cs"/>
                        </a:rPr>
                        <a:t>i</a:t>
                      </a:r>
                      <a:r>
                        <a:rPr kumimoji="0" lang="en-AU" sz="2400" b="0" i="0" u="none" strike="noStrike" baseline="30000" dirty="0">
                          <a:solidFill>
                            <a:schemeClr val="dk1"/>
                          </a:solidFill>
                          <a:latin typeface="+mn-lt"/>
                          <a:ea typeface="+mn-ea"/>
                          <a:cs typeface="+mn-cs"/>
                        </a:rPr>
                        <a:t>84.6</a:t>
                      </a:r>
                      <a:endParaRPr lang="en-AU" sz="2400" dirty="0"/>
                    </a:p>
                  </a:txBody>
                  <a:tcPr/>
                </a:tc>
                <a:tc>
                  <a:txBody>
                    <a:bodyPr/>
                    <a:lstStyle/>
                    <a:p>
                      <a:r>
                        <a:rPr kumimoji="0" lang="en-US" sz="2400" b="1" i="0" u="none" strike="noStrike" baseline="30000" dirty="0" err="1">
                          <a:solidFill>
                            <a:schemeClr val="dk1"/>
                          </a:solidFill>
                          <a:latin typeface="+mn-lt"/>
                          <a:ea typeface="+mn-ea"/>
                          <a:cs typeface="+mn-cs"/>
                        </a:rPr>
                        <a:t>Haemorrhoids</a:t>
                      </a:r>
                      <a:r>
                        <a:rPr kumimoji="0" lang="en-US" sz="2400" b="0" i="0" u="none" strike="noStrike" baseline="30000" dirty="0">
                          <a:solidFill>
                            <a:schemeClr val="dk1"/>
                          </a:solidFill>
                          <a:latin typeface="+mn-lt"/>
                          <a:ea typeface="+mn-ea"/>
                          <a:cs typeface="+mn-cs"/>
                        </a:rPr>
                        <a:t> (bleeding) (external) (internal) (without mention of degree) </a:t>
                      </a:r>
                      <a:r>
                        <a:rPr kumimoji="0" lang="en-US" sz="2400" b="0" i="0" u="none" strike="noStrike" baseline="30000" dirty="0">
                          <a:solidFill>
                            <a:srgbClr val="FF0000"/>
                          </a:solidFill>
                          <a:latin typeface="+mn-lt"/>
                          <a:ea typeface="+mn-ea"/>
                          <a:cs typeface="+mn-cs"/>
                        </a:rPr>
                        <a:t>K</a:t>
                      </a:r>
                      <a:r>
                        <a:rPr kumimoji="0" lang="en-US" sz="2400" b="0" i="0" u="none" strike="noStrike" baseline="30000" dirty="0">
                          <a:solidFill>
                            <a:schemeClr val="dk1"/>
                          </a:solidFill>
                          <a:latin typeface="+mn-lt"/>
                          <a:ea typeface="+mn-ea"/>
                          <a:cs typeface="+mn-cs"/>
                        </a:rPr>
                        <a:t>64.9</a:t>
                      </a:r>
                      <a:endParaRPr kumimoji="0" lang="en-US" sz="2400" b="1" i="0" u="none" strike="noStrike" baseline="0" dirty="0">
                        <a:solidFill>
                          <a:schemeClr val="dk1"/>
                        </a:solidFill>
                        <a:latin typeface="+mn-lt"/>
                        <a:ea typeface="+mn-ea"/>
                        <a:cs typeface="+mn-cs"/>
                      </a:endParaRPr>
                    </a:p>
                    <a:p>
                      <a:r>
                        <a:rPr kumimoji="0" lang="en-US" sz="2400" b="0" i="0" u="none" strike="noStrike" baseline="30000" dirty="0">
                          <a:solidFill>
                            <a:schemeClr val="dk1"/>
                          </a:solidFill>
                          <a:latin typeface="+mn-lt"/>
                          <a:ea typeface="+mn-ea"/>
                          <a:cs typeface="+mn-cs"/>
                        </a:rPr>
                        <a:t>- 1st degree ( grade/stage I) (without prolapse) </a:t>
                      </a:r>
                      <a:r>
                        <a:rPr kumimoji="0" lang="en-US" sz="2400" b="0" i="0" u="none" strike="noStrike" baseline="30000" dirty="0">
                          <a:solidFill>
                            <a:srgbClr val="FF0000"/>
                          </a:solidFill>
                          <a:latin typeface="+mn-lt"/>
                          <a:ea typeface="+mn-ea"/>
                          <a:cs typeface="+mn-cs"/>
                        </a:rPr>
                        <a:t>K</a:t>
                      </a:r>
                      <a:r>
                        <a:rPr kumimoji="0" lang="en-US" sz="2400" b="0" i="0" u="none" strike="noStrike" baseline="30000" dirty="0">
                          <a:solidFill>
                            <a:schemeClr val="dk1"/>
                          </a:solidFill>
                          <a:latin typeface="+mn-lt"/>
                          <a:ea typeface="+mn-ea"/>
                          <a:cs typeface="+mn-cs"/>
                        </a:rPr>
                        <a:t>64.0</a:t>
                      </a:r>
                      <a:endParaRPr kumimoji="0" lang="en-US" sz="2400" b="0" i="0" u="none" strike="noStrike" baseline="0" dirty="0">
                        <a:solidFill>
                          <a:schemeClr val="dk1"/>
                        </a:solidFill>
                        <a:latin typeface="+mn-lt"/>
                        <a:ea typeface="+mn-ea"/>
                        <a:cs typeface="+mn-cs"/>
                      </a:endParaRPr>
                    </a:p>
                    <a:p>
                      <a:r>
                        <a:rPr kumimoji="0" lang="en-US" sz="2400" b="0" i="0" u="none" strike="noStrike" baseline="30000" dirty="0">
                          <a:solidFill>
                            <a:schemeClr val="dk1"/>
                          </a:solidFill>
                          <a:latin typeface="+mn-lt"/>
                          <a:ea typeface="+mn-ea"/>
                          <a:cs typeface="+mn-cs"/>
                        </a:rPr>
                        <a:t>- 2nd degree (grade/stage II) (with prolapse but retracts spontaneously) </a:t>
                      </a:r>
                      <a:r>
                        <a:rPr kumimoji="0" lang="en-US" sz="2400" b="0" i="0" u="none" strike="noStrike" baseline="30000" dirty="0">
                          <a:solidFill>
                            <a:srgbClr val="FF0000"/>
                          </a:solidFill>
                          <a:latin typeface="+mn-lt"/>
                          <a:ea typeface="+mn-ea"/>
                          <a:cs typeface="+mn-cs"/>
                        </a:rPr>
                        <a:t>K</a:t>
                      </a:r>
                      <a:r>
                        <a:rPr kumimoji="0" lang="en-US" sz="2400" b="0" i="0" u="none" strike="noStrike" baseline="30000" dirty="0">
                          <a:solidFill>
                            <a:schemeClr val="dk1"/>
                          </a:solidFill>
                          <a:latin typeface="+mn-lt"/>
                          <a:ea typeface="+mn-ea"/>
                          <a:cs typeface="+mn-cs"/>
                        </a:rPr>
                        <a:t>64.1</a:t>
                      </a:r>
                      <a:endParaRPr kumimoji="0" lang="en-US" sz="2400" b="0" i="0" u="none" strike="noStrike" baseline="0" dirty="0">
                        <a:solidFill>
                          <a:schemeClr val="dk1"/>
                        </a:solidFill>
                        <a:latin typeface="+mn-lt"/>
                        <a:ea typeface="+mn-ea"/>
                        <a:cs typeface="+mn-cs"/>
                      </a:endParaRPr>
                    </a:p>
                    <a:p>
                      <a:pPr marL="446088" indent="-446088"/>
                      <a:r>
                        <a:rPr kumimoji="0" lang="en-US" sz="2400" b="0" i="0" u="none" strike="noStrike" baseline="30000" dirty="0">
                          <a:solidFill>
                            <a:schemeClr val="dk1"/>
                          </a:solidFill>
                          <a:latin typeface="+mn-lt"/>
                          <a:ea typeface="+mn-ea"/>
                          <a:cs typeface="+mn-cs"/>
                        </a:rPr>
                        <a:t>- 3rd degree (grade/stage III) (with prolapse and requires manual repositioning or reduction) </a:t>
                      </a:r>
                      <a:r>
                        <a:rPr kumimoji="0" lang="en-US" sz="2400" b="0" i="0" u="none" strike="noStrike" baseline="30000" dirty="0">
                          <a:solidFill>
                            <a:srgbClr val="FF0000"/>
                          </a:solidFill>
                          <a:latin typeface="+mn-lt"/>
                          <a:ea typeface="+mn-ea"/>
                          <a:cs typeface="+mn-cs"/>
                        </a:rPr>
                        <a:t>K</a:t>
                      </a:r>
                      <a:r>
                        <a:rPr kumimoji="0" lang="en-US" sz="2400" b="0" i="0" u="none" strike="noStrike" baseline="30000" dirty="0">
                          <a:solidFill>
                            <a:schemeClr val="dk1"/>
                          </a:solidFill>
                          <a:latin typeface="+mn-lt"/>
                          <a:ea typeface="+mn-ea"/>
                          <a:cs typeface="+mn-cs"/>
                        </a:rPr>
                        <a:t>64.2</a:t>
                      </a:r>
                      <a:endParaRPr kumimoji="0" lang="en-US" sz="2400" b="0" i="0" u="none" strike="noStrike" baseline="0" dirty="0">
                        <a:solidFill>
                          <a:schemeClr val="dk1"/>
                        </a:solidFill>
                        <a:latin typeface="+mn-lt"/>
                        <a:ea typeface="+mn-ea"/>
                        <a:cs typeface="+mn-cs"/>
                      </a:endParaRPr>
                    </a:p>
                    <a:p>
                      <a:pPr marL="358775" indent="-358775"/>
                      <a:r>
                        <a:rPr kumimoji="0" lang="en-US" sz="2400" b="0" i="0" u="none" strike="noStrike" baseline="30000" dirty="0">
                          <a:solidFill>
                            <a:schemeClr val="dk1"/>
                          </a:solidFill>
                          <a:latin typeface="+mn-lt"/>
                          <a:ea typeface="+mn-ea"/>
                          <a:cs typeface="+mn-cs"/>
                        </a:rPr>
                        <a:t>- 4th degree (grade/stage IV) (with prolapse and cannot be manually repositioned or reduced) </a:t>
                      </a:r>
                      <a:r>
                        <a:rPr kumimoji="0" lang="en-US" sz="2400" b="0" i="0" u="none" strike="noStrike" baseline="30000" dirty="0">
                          <a:solidFill>
                            <a:srgbClr val="FF0000"/>
                          </a:solidFill>
                          <a:latin typeface="+mn-lt"/>
                          <a:ea typeface="+mn-ea"/>
                          <a:cs typeface="+mn-cs"/>
                        </a:rPr>
                        <a:t>K</a:t>
                      </a:r>
                      <a:r>
                        <a:rPr kumimoji="0" lang="en-US" sz="2400" b="0" i="0" u="none" strike="noStrike" baseline="30000" dirty="0">
                          <a:solidFill>
                            <a:schemeClr val="dk1"/>
                          </a:solidFill>
                          <a:latin typeface="+mn-lt"/>
                          <a:ea typeface="+mn-ea"/>
                          <a:cs typeface="+mn-cs"/>
                        </a:rPr>
                        <a:t>64.3</a:t>
                      </a:r>
                      <a:endParaRPr kumimoji="0" lang="en-US" sz="2400" b="0" i="0" u="none" strike="noStrike" baseline="0" dirty="0">
                        <a:solidFill>
                          <a:schemeClr val="dk1"/>
                        </a:solidFill>
                        <a:latin typeface="+mn-lt"/>
                        <a:ea typeface="+mn-ea"/>
                        <a:cs typeface="+mn-cs"/>
                      </a:endParaRPr>
                    </a:p>
                    <a:p>
                      <a:r>
                        <a:rPr kumimoji="0" lang="en-AU" sz="2400" b="0" i="0" u="none" strike="noStrike" baseline="30000" dirty="0">
                          <a:solidFill>
                            <a:schemeClr val="dk1"/>
                          </a:solidFill>
                          <a:latin typeface="+mn-lt"/>
                          <a:ea typeface="+mn-ea"/>
                          <a:cs typeface="+mn-cs"/>
                        </a:rPr>
                        <a:t>-  in pregnancy O22.4</a:t>
                      </a:r>
                      <a:endParaRPr kumimoji="0" lang="en-AU" sz="2400" b="0" i="0" u="none" strike="noStrike" baseline="0" dirty="0">
                        <a:solidFill>
                          <a:schemeClr val="dk1"/>
                        </a:solidFill>
                        <a:latin typeface="+mn-lt"/>
                        <a:ea typeface="+mn-ea"/>
                        <a:cs typeface="+mn-cs"/>
                      </a:endParaRPr>
                    </a:p>
                    <a:p>
                      <a:r>
                        <a:rPr kumimoji="0" lang="en-AU" sz="2400" b="0" i="0" u="none" strike="noStrike" baseline="30000" dirty="0">
                          <a:solidFill>
                            <a:schemeClr val="dk1"/>
                          </a:solidFill>
                          <a:latin typeface="+mn-lt"/>
                          <a:ea typeface="+mn-ea"/>
                          <a:cs typeface="+mn-cs"/>
                        </a:rPr>
                        <a:t>- puerperal, postpartum O87.2</a:t>
                      </a:r>
                      <a:endParaRPr kumimoji="0" lang="en-AU" sz="2400" b="0" i="0" u="none" strike="noStrike" baseline="0" dirty="0">
                        <a:solidFill>
                          <a:schemeClr val="dk1"/>
                        </a:solidFill>
                        <a:latin typeface="+mn-lt"/>
                        <a:ea typeface="+mn-ea"/>
                        <a:cs typeface="+mn-cs"/>
                      </a:endParaRPr>
                    </a:p>
                    <a:p>
                      <a:r>
                        <a:rPr kumimoji="0" lang="en-AU" sz="2400" b="0" i="0" u="none" strike="noStrike" baseline="30000" dirty="0">
                          <a:solidFill>
                            <a:schemeClr val="dk1"/>
                          </a:solidFill>
                          <a:latin typeface="+mn-lt"/>
                          <a:ea typeface="+mn-ea"/>
                          <a:cs typeface="+mn-cs"/>
                        </a:rPr>
                        <a:t>- specified NEC K64.8</a:t>
                      </a:r>
                      <a:endParaRPr kumimoji="0" lang="en-AU" sz="2400" b="0" i="0" u="none" strike="noStrike" baseline="0" dirty="0">
                        <a:solidFill>
                          <a:schemeClr val="dk1"/>
                        </a:solidFill>
                        <a:latin typeface="+mn-lt"/>
                        <a:ea typeface="+mn-ea"/>
                        <a:cs typeface="+mn-cs"/>
                      </a:endParaRPr>
                    </a:p>
                    <a:p>
                      <a:r>
                        <a:rPr kumimoji="0" lang="en-US" sz="2400" b="0" i="0" u="none" strike="noStrike" baseline="30000" dirty="0">
                          <a:solidFill>
                            <a:schemeClr val="dk1"/>
                          </a:solidFill>
                          <a:latin typeface="+mn-lt"/>
                          <a:ea typeface="+mn-ea"/>
                          <a:cs typeface="+mn-cs"/>
                        </a:rPr>
                        <a:t>- strangulated NEC </a:t>
                      </a:r>
                      <a:r>
                        <a:rPr kumimoji="0" lang="en-US" sz="2400" b="0" i="1" u="none" strike="noStrike" baseline="30000" dirty="0">
                          <a:solidFill>
                            <a:schemeClr val="dk1"/>
                          </a:solidFill>
                          <a:latin typeface="+mn-lt"/>
                          <a:ea typeface="+mn-ea"/>
                          <a:cs typeface="+mn-cs"/>
                        </a:rPr>
                        <a:t>(see also </a:t>
                      </a:r>
                      <a:r>
                        <a:rPr kumimoji="0" lang="en-US" sz="2400" b="0" i="1" u="none" strike="noStrike" baseline="30000" dirty="0" err="1">
                          <a:solidFill>
                            <a:schemeClr val="dk1"/>
                          </a:solidFill>
                          <a:latin typeface="+mn-lt"/>
                          <a:ea typeface="+mn-ea"/>
                          <a:cs typeface="+mn-cs"/>
                        </a:rPr>
                        <a:t>Haemorrhoids</a:t>
                      </a:r>
                      <a:r>
                        <a:rPr kumimoji="0" lang="en-US" sz="2400" b="0" i="1" u="none" strike="noStrike" baseline="30000" dirty="0">
                          <a:solidFill>
                            <a:schemeClr val="dk1"/>
                          </a:solidFill>
                          <a:latin typeface="+mn-lt"/>
                          <a:ea typeface="+mn-ea"/>
                          <a:cs typeface="+mn-cs"/>
                        </a:rPr>
                        <a:t>/by degree)</a:t>
                      </a:r>
                      <a:r>
                        <a:rPr kumimoji="0" lang="en-US" sz="2400" b="0" i="0" u="none" strike="noStrike" baseline="30000" dirty="0">
                          <a:solidFill>
                            <a:schemeClr val="dk1"/>
                          </a:solidFill>
                          <a:latin typeface="+mn-lt"/>
                          <a:ea typeface="+mn-ea"/>
                          <a:cs typeface="+mn-cs"/>
                        </a:rPr>
                        <a:t> </a:t>
                      </a:r>
                      <a:r>
                        <a:rPr kumimoji="0" lang="en-US" sz="2400" b="0" i="0" u="none" strike="noStrike" baseline="30000" dirty="0">
                          <a:solidFill>
                            <a:srgbClr val="FF0000"/>
                          </a:solidFill>
                          <a:latin typeface="+mn-lt"/>
                          <a:ea typeface="+mn-ea"/>
                          <a:cs typeface="+mn-cs"/>
                        </a:rPr>
                        <a:t>K</a:t>
                      </a:r>
                      <a:r>
                        <a:rPr kumimoji="0" lang="en-US" sz="2400" b="0" i="0" u="none" strike="noStrike" baseline="30000" dirty="0">
                          <a:solidFill>
                            <a:schemeClr val="dk1"/>
                          </a:solidFill>
                          <a:latin typeface="+mn-lt"/>
                          <a:ea typeface="+mn-ea"/>
                          <a:cs typeface="+mn-cs"/>
                        </a:rPr>
                        <a:t>64.8</a:t>
                      </a:r>
                      <a:endParaRPr kumimoji="0" lang="en-US" sz="2400" b="0" i="0" u="none" strike="noStrike" baseline="0" dirty="0">
                        <a:solidFill>
                          <a:schemeClr val="dk1"/>
                        </a:solidFill>
                        <a:latin typeface="+mn-lt"/>
                        <a:ea typeface="+mn-ea"/>
                        <a:cs typeface="+mn-cs"/>
                      </a:endParaRPr>
                    </a:p>
                    <a:p>
                      <a:r>
                        <a:rPr kumimoji="0" lang="en-US" sz="2400" b="0" i="0" u="none" strike="noStrike" baseline="30000" dirty="0">
                          <a:solidFill>
                            <a:schemeClr val="dk1"/>
                          </a:solidFill>
                          <a:latin typeface="+mn-lt"/>
                          <a:ea typeface="+mn-ea"/>
                          <a:cs typeface="+mn-cs"/>
                        </a:rPr>
                        <a:t>- thrombosed NEC </a:t>
                      </a:r>
                      <a:r>
                        <a:rPr kumimoji="0" lang="en-US" sz="2400" b="0" i="1" u="none" strike="noStrike" baseline="30000" dirty="0">
                          <a:solidFill>
                            <a:schemeClr val="dk1"/>
                          </a:solidFill>
                          <a:latin typeface="+mn-lt"/>
                          <a:ea typeface="+mn-ea"/>
                          <a:cs typeface="+mn-cs"/>
                        </a:rPr>
                        <a:t>(see also </a:t>
                      </a:r>
                      <a:r>
                        <a:rPr kumimoji="0" lang="en-US" sz="2400" b="0" i="1" u="none" strike="noStrike" baseline="30000" dirty="0" err="1">
                          <a:solidFill>
                            <a:schemeClr val="dk1"/>
                          </a:solidFill>
                          <a:latin typeface="+mn-lt"/>
                          <a:ea typeface="+mn-ea"/>
                          <a:cs typeface="+mn-cs"/>
                        </a:rPr>
                        <a:t>Haemorrhoids</a:t>
                      </a:r>
                      <a:r>
                        <a:rPr kumimoji="0" lang="en-US" sz="2400" b="0" i="1" u="none" strike="noStrike" baseline="30000" dirty="0">
                          <a:solidFill>
                            <a:schemeClr val="dk1"/>
                          </a:solidFill>
                          <a:latin typeface="+mn-lt"/>
                          <a:ea typeface="+mn-ea"/>
                          <a:cs typeface="+mn-cs"/>
                        </a:rPr>
                        <a:t>/by degree)</a:t>
                      </a:r>
                      <a:r>
                        <a:rPr kumimoji="0" lang="en-US" sz="2400" b="0" i="0" u="none" strike="noStrike" baseline="30000" dirty="0">
                          <a:solidFill>
                            <a:schemeClr val="dk1"/>
                          </a:solidFill>
                          <a:latin typeface="+mn-lt"/>
                          <a:ea typeface="+mn-ea"/>
                          <a:cs typeface="+mn-cs"/>
                        </a:rPr>
                        <a:t> </a:t>
                      </a:r>
                      <a:r>
                        <a:rPr kumimoji="0" lang="en-US" sz="2400" b="0" i="0" u="none" strike="noStrike" baseline="30000" dirty="0">
                          <a:solidFill>
                            <a:srgbClr val="FF0000"/>
                          </a:solidFill>
                          <a:latin typeface="+mn-lt"/>
                          <a:ea typeface="+mn-ea"/>
                          <a:cs typeface="+mn-cs"/>
                        </a:rPr>
                        <a:t>K</a:t>
                      </a:r>
                      <a:r>
                        <a:rPr kumimoji="0" lang="en-US" sz="2400" b="0" i="0" u="none" strike="noStrike" baseline="30000" dirty="0">
                          <a:solidFill>
                            <a:schemeClr val="dk1"/>
                          </a:solidFill>
                          <a:latin typeface="+mn-lt"/>
                          <a:ea typeface="+mn-ea"/>
                          <a:cs typeface="+mn-cs"/>
                        </a:rPr>
                        <a:t>64.8</a:t>
                      </a:r>
                      <a:endParaRPr kumimoji="0" lang="en-US" sz="2400" b="0" i="0" u="none" strike="noStrike" baseline="0" dirty="0">
                        <a:solidFill>
                          <a:schemeClr val="dk1"/>
                        </a:solidFill>
                        <a:latin typeface="+mn-lt"/>
                        <a:ea typeface="+mn-ea"/>
                        <a:cs typeface="+mn-cs"/>
                      </a:endParaRPr>
                    </a:p>
                    <a:p>
                      <a:r>
                        <a:rPr kumimoji="0" lang="en-US" sz="2400" b="0" i="0" u="none" strike="noStrike" baseline="30000" dirty="0">
                          <a:solidFill>
                            <a:schemeClr val="dk1"/>
                          </a:solidFill>
                          <a:latin typeface="+mn-lt"/>
                          <a:ea typeface="+mn-ea"/>
                          <a:cs typeface="+mn-cs"/>
                        </a:rPr>
                        <a:t>- ulcerated NEC </a:t>
                      </a:r>
                      <a:r>
                        <a:rPr kumimoji="0" lang="en-US" sz="2400" b="0" i="1" u="none" strike="noStrike" baseline="30000" dirty="0">
                          <a:solidFill>
                            <a:schemeClr val="dk1"/>
                          </a:solidFill>
                          <a:latin typeface="+mn-lt"/>
                          <a:ea typeface="+mn-ea"/>
                          <a:cs typeface="+mn-cs"/>
                        </a:rPr>
                        <a:t>(see also </a:t>
                      </a:r>
                      <a:r>
                        <a:rPr kumimoji="0" lang="en-US" sz="2400" b="0" i="1" u="none" strike="noStrike" baseline="30000" dirty="0" err="1">
                          <a:solidFill>
                            <a:schemeClr val="dk1"/>
                          </a:solidFill>
                          <a:latin typeface="+mn-lt"/>
                          <a:ea typeface="+mn-ea"/>
                          <a:cs typeface="+mn-cs"/>
                        </a:rPr>
                        <a:t>Haemorrhoids</a:t>
                      </a:r>
                      <a:r>
                        <a:rPr kumimoji="0" lang="en-US" sz="2400" b="0" i="1" u="none" strike="noStrike" baseline="30000" dirty="0">
                          <a:solidFill>
                            <a:schemeClr val="dk1"/>
                          </a:solidFill>
                          <a:latin typeface="+mn-lt"/>
                          <a:ea typeface="+mn-ea"/>
                          <a:cs typeface="+mn-cs"/>
                        </a:rPr>
                        <a:t>/by degree)</a:t>
                      </a:r>
                      <a:r>
                        <a:rPr kumimoji="0" lang="en-US" sz="2400" b="0" i="0" u="none" strike="noStrike" baseline="30000" dirty="0">
                          <a:solidFill>
                            <a:schemeClr val="dk1"/>
                          </a:solidFill>
                          <a:latin typeface="+mn-lt"/>
                          <a:ea typeface="+mn-ea"/>
                          <a:cs typeface="+mn-cs"/>
                        </a:rPr>
                        <a:t> </a:t>
                      </a:r>
                      <a:r>
                        <a:rPr kumimoji="0" lang="en-US" sz="2400" b="0" i="0" u="none" strike="noStrike" baseline="30000" dirty="0">
                          <a:solidFill>
                            <a:srgbClr val="FF0000"/>
                          </a:solidFill>
                          <a:latin typeface="+mn-lt"/>
                          <a:ea typeface="+mn-ea"/>
                          <a:cs typeface="+mn-cs"/>
                        </a:rPr>
                        <a:t>K</a:t>
                      </a:r>
                      <a:r>
                        <a:rPr kumimoji="0" lang="en-US" sz="2400" b="0" i="0" u="none" strike="noStrike" baseline="30000" dirty="0">
                          <a:solidFill>
                            <a:schemeClr val="dk1"/>
                          </a:solidFill>
                          <a:latin typeface="+mn-lt"/>
                          <a:ea typeface="+mn-ea"/>
                          <a:cs typeface="+mn-cs"/>
                        </a:rPr>
                        <a:t>64.8</a:t>
                      </a:r>
                    </a:p>
                    <a:p>
                      <a:pPr marL="358775" indent="0"/>
                      <a:r>
                        <a:rPr kumimoji="0" lang="en-US" sz="2400" b="1" i="0" u="none" strike="noStrike" baseline="30000" dirty="0">
                          <a:solidFill>
                            <a:schemeClr val="dk1"/>
                          </a:solidFill>
                          <a:latin typeface="+mn-lt"/>
                          <a:ea typeface="+mn-ea"/>
                          <a:cs typeface="+mn-cs"/>
                        </a:rPr>
                        <a:t>Tag, </a:t>
                      </a:r>
                    </a:p>
                    <a:p>
                      <a:pPr marL="358775" indent="0"/>
                      <a:r>
                        <a:rPr kumimoji="0" lang="en-US" sz="2400" b="0" i="0" u="none" strike="noStrike" baseline="30000" dirty="0">
                          <a:solidFill>
                            <a:schemeClr val="dk1"/>
                          </a:solidFill>
                          <a:latin typeface="+mn-lt"/>
                          <a:ea typeface="+mn-ea"/>
                          <a:cs typeface="+mn-cs"/>
                        </a:rPr>
                        <a:t>- anus </a:t>
                      </a:r>
                      <a:r>
                        <a:rPr kumimoji="0" lang="en-US" sz="2400" b="0" i="0" u="none" strike="noStrike" baseline="30000" dirty="0">
                          <a:solidFill>
                            <a:srgbClr val="FF0000"/>
                          </a:solidFill>
                          <a:latin typeface="+mn-lt"/>
                          <a:ea typeface="+mn-ea"/>
                          <a:cs typeface="+mn-cs"/>
                        </a:rPr>
                        <a:t>K</a:t>
                      </a:r>
                      <a:r>
                        <a:rPr kumimoji="0" lang="en-US" sz="2400" b="0" i="0" u="none" strike="noStrike" baseline="30000" dirty="0">
                          <a:solidFill>
                            <a:schemeClr val="dk1"/>
                          </a:solidFill>
                          <a:latin typeface="+mn-lt"/>
                          <a:ea typeface="+mn-ea"/>
                          <a:cs typeface="+mn-cs"/>
                        </a:rPr>
                        <a:t>64.4</a:t>
                      </a:r>
                      <a:endParaRPr lang="en-AU" sz="2400" b="1" dirty="0"/>
                    </a:p>
                  </a:txBody>
                  <a:tcPr/>
                </a:tc>
                <a:extLst>
                  <a:ext uri="{0D108BD9-81ED-4DB2-BD59-A6C34878D82A}">
                    <a16:rowId xmlns:a16="http://schemas.microsoft.com/office/drawing/2014/main" val="1096831803"/>
                  </a:ext>
                </a:extLst>
              </a:tr>
            </a:tbl>
          </a:graphicData>
        </a:graphic>
      </p:graphicFrame>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2222776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Haemorrhoids ICD-10-AM 11</a:t>
            </a:r>
            <a:r>
              <a:rPr lang="en-AU" baseline="30000" dirty="0"/>
              <a:t>th</a:t>
            </a:r>
            <a:r>
              <a:rPr lang="en-AU" dirty="0"/>
              <a:t> Ed. Tabular List</a:t>
            </a:r>
          </a:p>
        </p:txBody>
      </p:sp>
      <p:sp>
        <p:nvSpPr>
          <p:cNvPr id="4" name="Content Placeholder 3"/>
          <p:cNvSpPr>
            <a:spLocks noGrp="1"/>
          </p:cNvSpPr>
          <p:nvPr>
            <p:ph sz="quarter" idx="15"/>
          </p:nvPr>
        </p:nvSpPr>
        <p:spPr/>
        <p:txBody>
          <a:bodyPr>
            <a:normAutofit fontScale="77500" lnSpcReduction="20000"/>
          </a:bodyPr>
          <a:lstStyle/>
          <a:p>
            <a:r>
              <a:rPr lang="en-US" sz="2800" b="1" i="0" u="none" strike="noStrike" baseline="30000" dirty="0">
                <a:latin typeface="Arial" panose="020B0604020202020204" pitchFamily="34" charset="0"/>
              </a:rPr>
              <a:t>K64	</a:t>
            </a:r>
            <a:r>
              <a:rPr lang="en-US" sz="2800" b="1" i="0" u="none" strike="noStrike" baseline="30000" dirty="0" err="1">
                <a:latin typeface="Arial" panose="020B0604020202020204" pitchFamily="34" charset="0"/>
              </a:rPr>
              <a:t>Haemorrhoids</a:t>
            </a:r>
            <a:r>
              <a:rPr lang="en-US" sz="2800" b="1" i="0" u="none" strike="noStrike" baseline="30000" dirty="0">
                <a:latin typeface="Arial" panose="020B0604020202020204" pitchFamily="34" charset="0"/>
              </a:rPr>
              <a:t> and perianal venous thrombosis</a:t>
            </a:r>
            <a:endParaRPr lang="en-US" sz="2800" b="1" i="0" u="none" strike="noStrike" baseline="0" dirty="0">
              <a:latin typeface="Arial" panose="020B0604020202020204" pitchFamily="34" charset="0"/>
            </a:endParaRPr>
          </a:p>
          <a:p>
            <a:r>
              <a:rPr lang="en-AU" sz="2800" b="1" i="1" u="none" strike="noStrike" baseline="30000" dirty="0">
                <a:solidFill>
                  <a:srgbClr val="000000"/>
                </a:solidFill>
                <a:latin typeface="Times New Roman" panose="02020603050405020304" pitchFamily="18" charset="0"/>
              </a:rPr>
              <a:t>Includes:</a:t>
            </a:r>
            <a:r>
              <a:rPr lang="en-AU" sz="2800" b="0" i="0" u="none" strike="noStrike" baseline="30000" dirty="0">
                <a:solidFill>
                  <a:srgbClr val="000000"/>
                </a:solidFill>
                <a:latin typeface="Times New Roman" panose="02020603050405020304" pitchFamily="18" charset="0"/>
              </a:rPr>
              <a:t>	piles</a:t>
            </a:r>
            <a:endParaRPr lang="en-AU" sz="2800" b="0" i="0" u="none" strike="noStrike" baseline="0" dirty="0">
              <a:solidFill>
                <a:srgbClr val="000000"/>
              </a:solidFill>
              <a:latin typeface="Times New Roman" panose="02020603050405020304" pitchFamily="18" charset="0"/>
            </a:endParaRPr>
          </a:p>
          <a:p>
            <a:r>
              <a:rPr lang="en-AU" sz="2800" b="0" i="0" u="none" strike="noStrike" baseline="30000" dirty="0">
                <a:solidFill>
                  <a:srgbClr val="000000"/>
                </a:solidFill>
                <a:latin typeface="Arial" panose="020B0604020202020204" pitchFamily="34" charset="0"/>
              </a:rPr>
              <a:t>K64.0	</a:t>
            </a:r>
            <a:r>
              <a:rPr lang="en-AU" sz="2800" b="1" i="0" u="none" strike="noStrike" baseline="30000" dirty="0">
                <a:solidFill>
                  <a:srgbClr val="000000"/>
                </a:solidFill>
                <a:latin typeface="Arial" panose="020B0604020202020204" pitchFamily="34" charset="0"/>
              </a:rPr>
              <a:t>First degree haemorrhoids</a:t>
            </a:r>
            <a:endParaRPr lang="en-AU" sz="2800" b="1" i="0" u="none" strike="noStrike" baseline="0" dirty="0">
              <a:solidFill>
                <a:srgbClr val="000000"/>
              </a:solidFill>
              <a:latin typeface="Arial" panose="020B0604020202020204" pitchFamily="34" charset="0"/>
            </a:endParaRPr>
          </a:p>
          <a:p>
            <a:pPr marL="892175"/>
            <a:r>
              <a:rPr lang="en-US" sz="2800" b="0" i="0" u="none" strike="noStrike" baseline="30000" dirty="0">
                <a:solidFill>
                  <a:srgbClr val="000000"/>
                </a:solidFill>
                <a:latin typeface="Times New Roman" panose="02020603050405020304" pitchFamily="18" charset="0"/>
              </a:rPr>
              <a:t>Grade/Stage I </a:t>
            </a:r>
            <a:r>
              <a:rPr lang="en-US" sz="2800" b="0" i="0" u="none" strike="noStrike" baseline="30000" dirty="0" err="1">
                <a:solidFill>
                  <a:srgbClr val="000000"/>
                </a:solidFill>
                <a:latin typeface="Times New Roman" panose="02020603050405020304" pitchFamily="18" charset="0"/>
              </a:rPr>
              <a:t>haemorrhoids</a:t>
            </a:r>
            <a:r>
              <a:rPr lang="en-US" sz="2800" b="0" i="0" u="none" strike="noStrike" baseline="30000" dirty="0">
                <a:solidFill>
                  <a:srgbClr val="000000"/>
                </a:solidFill>
                <a:latin typeface="Times New Roman" panose="02020603050405020304" pitchFamily="18" charset="0"/>
              </a:rPr>
              <a:t> (bleeding) (strangulated) (thrombosed) (ulcerated)</a:t>
            </a:r>
            <a:endParaRPr lang="en-US" sz="2800" b="0" i="0" u="none" strike="noStrike" baseline="0" dirty="0">
              <a:solidFill>
                <a:srgbClr val="000000"/>
              </a:solidFill>
              <a:latin typeface="Times New Roman" panose="02020603050405020304" pitchFamily="18" charset="0"/>
            </a:endParaRPr>
          </a:p>
          <a:p>
            <a:pPr marL="892175"/>
            <a:r>
              <a:rPr lang="en-US" sz="2800" b="0" i="0" u="none" strike="noStrike" baseline="30000" dirty="0" err="1">
                <a:solidFill>
                  <a:srgbClr val="000000"/>
                </a:solidFill>
                <a:latin typeface="Times New Roman" panose="02020603050405020304" pitchFamily="18" charset="0"/>
              </a:rPr>
              <a:t>Haemorrhoids</a:t>
            </a:r>
            <a:r>
              <a:rPr lang="en-US" sz="2800" b="0" i="0" u="none" strike="noStrike" baseline="30000" dirty="0">
                <a:solidFill>
                  <a:srgbClr val="000000"/>
                </a:solidFill>
                <a:latin typeface="Times New Roman" panose="02020603050405020304" pitchFamily="18" charset="0"/>
              </a:rPr>
              <a:t> without prolapse outside of anal canal</a:t>
            </a:r>
          </a:p>
          <a:p>
            <a:r>
              <a:rPr lang="en-US" sz="2800" b="0" i="0" u="none" strike="noStrike" baseline="30000" dirty="0">
                <a:solidFill>
                  <a:srgbClr val="000000"/>
                </a:solidFill>
                <a:latin typeface="Arial" panose="020B0604020202020204" pitchFamily="34" charset="0"/>
              </a:rPr>
              <a:t>K64.1	</a:t>
            </a:r>
            <a:r>
              <a:rPr lang="en-US" sz="2800" b="1" i="0" u="none" strike="noStrike" baseline="30000" dirty="0">
                <a:solidFill>
                  <a:srgbClr val="000000"/>
                </a:solidFill>
                <a:latin typeface="Arial" panose="020B0604020202020204" pitchFamily="34" charset="0"/>
              </a:rPr>
              <a:t>Second degree </a:t>
            </a:r>
            <a:r>
              <a:rPr lang="en-US" sz="2800" b="1" i="0" u="none" strike="noStrike" baseline="30000" dirty="0" err="1">
                <a:solidFill>
                  <a:srgbClr val="000000"/>
                </a:solidFill>
                <a:latin typeface="Arial" panose="020B0604020202020204" pitchFamily="34" charset="0"/>
              </a:rPr>
              <a:t>haemorrhoids</a:t>
            </a:r>
            <a:r>
              <a:rPr lang="en-US" sz="2800" b="1" i="0" u="none" strike="noStrike" baseline="30000" dirty="0">
                <a:solidFill>
                  <a:srgbClr val="000000"/>
                </a:solidFill>
                <a:latin typeface="Arial" panose="020B0604020202020204" pitchFamily="34" charset="0"/>
              </a:rPr>
              <a:t>  </a:t>
            </a:r>
            <a:endParaRPr lang="en-US" sz="2800" b="1" i="0" u="none" strike="noStrike" baseline="0" dirty="0">
              <a:solidFill>
                <a:srgbClr val="000000"/>
              </a:solidFill>
              <a:latin typeface="Arial" panose="020B0604020202020204" pitchFamily="34" charset="0"/>
            </a:endParaRPr>
          </a:p>
          <a:p>
            <a:pPr indent="892175"/>
            <a:r>
              <a:rPr lang="en-US" sz="2800" b="0" i="0" u="none" strike="noStrike" baseline="30000" dirty="0">
                <a:solidFill>
                  <a:srgbClr val="000000"/>
                </a:solidFill>
                <a:latin typeface="Times New Roman" panose="02020603050405020304" pitchFamily="18" charset="0"/>
              </a:rPr>
              <a:t>Grade/Stage II </a:t>
            </a:r>
            <a:r>
              <a:rPr lang="en-US" sz="2800" b="0" i="0" u="none" strike="noStrike" baseline="30000" dirty="0" err="1">
                <a:solidFill>
                  <a:srgbClr val="000000"/>
                </a:solidFill>
                <a:latin typeface="Times New Roman" panose="02020603050405020304" pitchFamily="18" charset="0"/>
              </a:rPr>
              <a:t>haemorrhoids</a:t>
            </a:r>
            <a:r>
              <a:rPr lang="en-US" sz="2800" b="0" i="0" u="none" strike="noStrike" baseline="30000" dirty="0">
                <a:solidFill>
                  <a:srgbClr val="000000"/>
                </a:solidFill>
                <a:latin typeface="Times New Roman" panose="02020603050405020304" pitchFamily="18" charset="0"/>
              </a:rPr>
              <a:t> (bleeding) (strangulated) (thrombosed) (ulcerated)</a:t>
            </a:r>
            <a:endParaRPr lang="en-US" sz="2800" b="0" i="0" u="none" strike="noStrike" baseline="0" dirty="0">
              <a:solidFill>
                <a:srgbClr val="000000"/>
              </a:solidFill>
              <a:latin typeface="Times New Roman" panose="02020603050405020304" pitchFamily="18" charset="0"/>
            </a:endParaRPr>
          </a:p>
          <a:p>
            <a:pPr indent="892175"/>
            <a:r>
              <a:rPr lang="en-US" sz="2800" b="0" i="0" u="none" strike="noStrike" baseline="30000" dirty="0" err="1">
                <a:solidFill>
                  <a:srgbClr val="000000"/>
                </a:solidFill>
                <a:latin typeface="Times New Roman" panose="02020603050405020304" pitchFamily="18" charset="0"/>
              </a:rPr>
              <a:t>Haemorrhoids</a:t>
            </a:r>
            <a:r>
              <a:rPr lang="en-US" sz="2800" b="0" i="0" u="none" strike="noStrike" baseline="30000" dirty="0">
                <a:solidFill>
                  <a:srgbClr val="000000"/>
                </a:solidFill>
                <a:latin typeface="Times New Roman" panose="02020603050405020304" pitchFamily="18" charset="0"/>
              </a:rPr>
              <a:t> that prolapse on straining but retract spontaneously</a:t>
            </a:r>
          </a:p>
          <a:p>
            <a:pPr indent="892175"/>
            <a:endParaRPr lang="en-US" sz="2800" i="0" u="none" strike="noStrike" baseline="30000" dirty="0">
              <a:solidFill>
                <a:srgbClr val="000000"/>
              </a:solidFill>
              <a:latin typeface="Times New Roman" panose="02020603050405020304" pitchFamily="18" charset="0"/>
            </a:endParaRPr>
          </a:p>
          <a:p>
            <a:r>
              <a:rPr lang="en-AU" sz="2800" i="0" u="none" strike="noStrike" baseline="30000" dirty="0">
                <a:solidFill>
                  <a:srgbClr val="000000"/>
                </a:solidFill>
                <a:latin typeface="Arial" panose="020B0604020202020204" pitchFamily="34" charset="0"/>
              </a:rPr>
              <a:t>K64.2</a:t>
            </a:r>
            <a:r>
              <a:rPr lang="en-AU" sz="2800" b="1" i="0" u="none" strike="noStrike" baseline="30000" dirty="0">
                <a:solidFill>
                  <a:srgbClr val="000000"/>
                </a:solidFill>
                <a:latin typeface="Arial" panose="020B0604020202020204" pitchFamily="34" charset="0"/>
              </a:rPr>
              <a:t>	Third degree haemorrhoids</a:t>
            </a:r>
          </a:p>
          <a:p>
            <a:pPr marL="892175"/>
            <a:r>
              <a:rPr lang="en-US" sz="2800" b="0" i="0" u="none" strike="noStrike" baseline="30000" dirty="0">
                <a:solidFill>
                  <a:srgbClr val="000000"/>
                </a:solidFill>
                <a:latin typeface="Times New Roman" panose="02020603050405020304" pitchFamily="18" charset="0"/>
              </a:rPr>
              <a:t>Grade/Stage III </a:t>
            </a:r>
            <a:r>
              <a:rPr lang="en-US" sz="2800" b="0" i="0" u="none" strike="noStrike" baseline="30000" dirty="0" err="1">
                <a:solidFill>
                  <a:srgbClr val="000000"/>
                </a:solidFill>
                <a:latin typeface="Times New Roman" panose="02020603050405020304" pitchFamily="18" charset="0"/>
              </a:rPr>
              <a:t>haemorrhoids</a:t>
            </a:r>
            <a:r>
              <a:rPr lang="en-US" sz="2800" b="0" i="0" u="none" strike="noStrike" baseline="30000" dirty="0">
                <a:solidFill>
                  <a:srgbClr val="000000"/>
                </a:solidFill>
                <a:latin typeface="Times New Roman" panose="02020603050405020304" pitchFamily="18" charset="0"/>
              </a:rPr>
              <a:t> (bleeding) (strangulated) (thrombosed) (ulcerated)</a:t>
            </a:r>
            <a:endParaRPr lang="en-US" sz="2800" b="0" i="0" u="none" strike="noStrike" baseline="0" dirty="0">
              <a:solidFill>
                <a:srgbClr val="000000"/>
              </a:solidFill>
              <a:latin typeface="Times New Roman" panose="02020603050405020304" pitchFamily="18" charset="0"/>
            </a:endParaRPr>
          </a:p>
          <a:p>
            <a:pPr indent="892175"/>
            <a:r>
              <a:rPr lang="en-US" sz="2800" b="0" i="0" u="none" strike="noStrike" baseline="30000" dirty="0" err="1">
                <a:solidFill>
                  <a:srgbClr val="000000"/>
                </a:solidFill>
                <a:latin typeface="Times New Roman" panose="02020603050405020304" pitchFamily="18" charset="0"/>
              </a:rPr>
              <a:t>Haemorrhoids</a:t>
            </a:r>
            <a:r>
              <a:rPr lang="en-US" sz="2800" b="0" i="0" u="none" strike="noStrike" baseline="30000" dirty="0">
                <a:solidFill>
                  <a:srgbClr val="000000"/>
                </a:solidFill>
                <a:latin typeface="Times New Roman" panose="02020603050405020304" pitchFamily="18" charset="0"/>
              </a:rPr>
              <a:t> that prolapse on straining and requires manual repositioning/reduction back inside anal canal</a:t>
            </a:r>
          </a:p>
          <a:p>
            <a:r>
              <a:rPr lang="en-AU" sz="2800" b="0" i="0" u="none" strike="noStrike" baseline="30000" dirty="0">
                <a:solidFill>
                  <a:srgbClr val="000000"/>
                </a:solidFill>
                <a:latin typeface="Arial" panose="020B0604020202020204" pitchFamily="34" charset="0"/>
              </a:rPr>
              <a:t>K64.3	</a:t>
            </a:r>
            <a:r>
              <a:rPr lang="en-AU" sz="2800" b="1" i="0" u="none" strike="noStrike" baseline="30000" dirty="0">
                <a:solidFill>
                  <a:srgbClr val="000000"/>
                </a:solidFill>
                <a:latin typeface="Arial" panose="020B0604020202020204" pitchFamily="34" charset="0"/>
              </a:rPr>
              <a:t>Fourth degree haemorrhoids</a:t>
            </a:r>
            <a:endParaRPr lang="en-AU" sz="2800" b="1" i="0" u="none" strike="noStrike" baseline="0" dirty="0">
              <a:solidFill>
                <a:srgbClr val="000000"/>
              </a:solidFill>
              <a:latin typeface="Arial" panose="020B0604020202020204" pitchFamily="34" charset="0"/>
            </a:endParaRPr>
          </a:p>
          <a:p>
            <a:pPr indent="892175"/>
            <a:r>
              <a:rPr lang="en-US" sz="2800" b="0" i="0" u="none" strike="noStrike" baseline="30000" dirty="0">
                <a:solidFill>
                  <a:srgbClr val="000000"/>
                </a:solidFill>
                <a:latin typeface="Times New Roman" panose="02020603050405020304" pitchFamily="18" charset="0"/>
              </a:rPr>
              <a:t>Grade/Stage IV </a:t>
            </a:r>
            <a:r>
              <a:rPr lang="en-US" sz="2800" b="0" i="0" u="none" strike="noStrike" baseline="30000" dirty="0" err="1">
                <a:solidFill>
                  <a:srgbClr val="000000"/>
                </a:solidFill>
                <a:latin typeface="Times New Roman" panose="02020603050405020304" pitchFamily="18" charset="0"/>
              </a:rPr>
              <a:t>haemorrhoids</a:t>
            </a:r>
            <a:r>
              <a:rPr lang="en-US" sz="2800" b="0" i="0" u="none" strike="noStrike" baseline="30000" dirty="0">
                <a:solidFill>
                  <a:srgbClr val="000000"/>
                </a:solidFill>
                <a:latin typeface="Times New Roman" panose="02020603050405020304" pitchFamily="18" charset="0"/>
              </a:rPr>
              <a:t> (bleeding) (strangulated) (thrombosed) (ulcerated)</a:t>
            </a:r>
            <a:endParaRPr lang="en-US" sz="2800" b="0" i="0" u="none" strike="noStrike" baseline="0" dirty="0">
              <a:solidFill>
                <a:srgbClr val="000000"/>
              </a:solidFill>
              <a:latin typeface="Times New Roman" panose="02020603050405020304" pitchFamily="18" charset="0"/>
            </a:endParaRPr>
          </a:p>
          <a:p>
            <a:pPr indent="892175"/>
            <a:r>
              <a:rPr lang="en-US" sz="2800" b="0" i="0" u="none" strike="noStrike" baseline="30000" dirty="0" err="1">
                <a:solidFill>
                  <a:srgbClr val="000000"/>
                </a:solidFill>
                <a:latin typeface="Times New Roman" panose="02020603050405020304" pitchFamily="18" charset="0"/>
              </a:rPr>
              <a:t>Haemorrhoids</a:t>
            </a:r>
            <a:r>
              <a:rPr lang="en-US" sz="2800" b="0" i="0" u="none" strike="noStrike" baseline="30000" dirty="0">
                <a:solidFill>
                  <a:srgbClr val="000000"/>
                </a:solidFill>
                <a:latin typeface="Times New Roman" panose="02020603050405020304" pitchFamily="18" charset="0"/>
              </a:rPr>
              <a:t> with prolapsed tissue that cannot be manually repositioned/reduced</a:t>
            </a:r>
          </a:p>
          <a:p>
            <a:r>
              <a:rPr lang="en-AU" sz="2800" b="0" i="0" u="none" strike="noStrike" baseline="30000" dirty="0">
                <a:solidFill>
                  <a:srgbClr val="000000"/>
                </a:solidFill>
                <a:latin typeface="Arial" panose="020B0604020202020204" pitchFamily="34" charset="0"/>
              </a:rPr>
              <a:t>K64.4	</a:t>
            </a:r>
            <a:r>
              <a:rPr lang="en-AU" sz="2800" b="1" i="0" u="none" strike="noStrike" baseline="30000" dirty="0">
                <a:solidFill>
                  <a:srgbClr val="000000"/>
                </a:solidFill>
                <a:latin typeface="Arial" panose="020B0604020202020204" pitchFamily="34" charset="0"/>
              </a:rPr>
              <a:t>Residual haemorrhoidal skin tags</a:t>
            </a:r>
            <a:endParaRPr lang="en-AU" sz="2800" b="1" i="0" u="none" strike="noStrike" baseline="0" dirty="0">
              <a:solidFill>
                <a:srgbClr val="000000"/>
              </a:solidFill>
              <a:latin typeface="Arial" panose="020B0604020202020204" pitchFamily="34" charset="0"/>
            </a:endParaRPr>
          </a:p>
          <a:p>
            <a:pPr indent="892175"/>
            <a:r>
              <a:rPr lang="en-AU" sz="2800" b="0" i="0" u="none" strike="noStrike" baseline="30000" dirty="0">
                <a:solidFill>
                  <a:srgbClr val="000000"/>
                </a:solidFill>
                <a:latin typeface="Times New Roman" panose="02020603050405020304" pitchFamily="18" charset="0"/>
              </a:rPr>
              <a:t>Skin tags of anus</a:t>
            </a:r>
          </a:p>
          <a:p>
            <a:pPr indent="892175"/>
            <a:endParaRPr lang="en-AU" sz="2800" b="0" i="0" u="none" strike="noStrike" baseline="0" dirty="0">
              <a:solidFill>
                <a:srgbClr val="000000"/>
              </a:solidFill>
              <a:latin typeface="Times New Roman" panose="02020603050405020304" pitchFamily="18" charset="0"/>
            </a:endParaRP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22085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1752600" y="4114800"/>
            <a:ext cx="8129614" cy="533400"/>
          </a:xfrm>
        </p:spPr>
        <p:txBody>
          <a:bodyPr>
            <a:normAutofit/>
          </a:bodyPr>
          <a:lstStyle/>
          <a:p>
            <a:r>
              <a:rPr lang="en-US" dirty="0"/>
              <a:t>Prepared by:  </a:t>
            </a:r>
            <a:r>
              <a:rPr lang="en-US" cap="none" dirty="0"/>
              <a:t>Anna Coote &amp; Heather Grain</a:t>
            </a:r>
          </a:p>
        </p:txBody>
      </p:sp>
      <p:sp>
        <p:nvSpPr>
          <p:cNvPr id="6" name="TextBox 5"/>
          <p:cNvSpPr txBox="1"/>
          <p:nvPr/>
        </p:nvSpPr>
        <p:spPr>
          <a:xfrm>
            <a:off x="2738518" y="819421"/>
            <a:ext cx="6984776" cy="2800767"/>
          </a:xfrm>
          <a:prstGeom prst="rect">
            <a:avLst/>
          </a:prstGeom>
          <a:noFill/>
        </p:spPr>
        <p:txBody>
          <a:bodyPr wrap="square" rtlCol="0">
            <a:spAutoFit/>
          </a:bodyPr>
          <a:lstStyle/>
          <a:p>
            <a:pPr algn="ctr"/>
            <a:endParaRPr lang="en-AU" sz="3200" dirty="0">
              <a:solidFill>
                <a:prstClr val="white"/>
              </a:solidFill>
              <a:latin typeface="Georgia" pitchFamily="18" charset="0"/>
            </a:endParaRPr>
          </a:p>
          <a:p>
            <a:pPr algn="ctr"/>
            <a:r>
              <a:rPr lang="en-AU" sz="3200" dirty="0">
                <a:solidFill>
                  <a:prstClr val="white"/>
                </a:solidFill>
                <a:latin typeface="Georgia" pitchFamily="18" charset="0"/>
              </a:rPr>
              <a:t>Changes from ICD-10-AM 6</a:t>
            </a:r>
            <a:r>
              <a:rPr lang="en-AU" sz="3200" baseline="30000" dirty="0">
                <a:solidFill>
                  <a:prstClr val="white"/>
                </a:solidFill>
                <a:latin typeface="Georgia" pitchFamily="18" charset="0"/>
              </a:rPr>
              <a:t>th</a:t>
            </a:r>
            <a:r>
              <a:rPr lang="en-AU" sz="3200" dirty="0">
                <a:solidFill>
                  <a:prstClr val="white"/>
                </a:solidFill>
                <a:latin typeface="Georgia" pitchFamily="18" charset="0"/>
              </a:rPr>
              <a:t> to 11</a:t>
            </a:r>
            <a:r>
              <a:rPr lang="en-AU" sz="3200" baseline="30000" dirty="0">
                <a:solidFill>
                  <a:prstClr val="white"/>
                </a:solidFill>
                <a:latin typeface="Georgia" pitchFamily="18" charset="0"/>
              </a:rPr>
              <a:t>th</a:t>
            </a:r>
            <a:r>
              <a:rPr lang="en-AU" sz="3200" dirty="0">
                <a:solidFill>
                  <a:prstClr val="white"/>
                </a:solidFill>
                <a:latin typeface="Georgia" pitchFamily="18" charset="0"/>
              </a:rPr>
              <a:t> edition</a:t>
            </a:r>
          </a:p>
          <a:p>
            <a:pPr algn="ctr"/>
            <a:endParaRPr lang="en-AU" sz="3200" dirty="0">
              <a:solidFill>
                <a:prstClr val="white"/>
              </a:solidFill>
              <a:latin typeface="Georgia" pitchFamily="18" charset="0"/>
            </a:endParaRPr>
          </a:p>
          <a:p>
            <a:pPr algn="ctr"/>
            <a:endParaRPr lang="en-AU" sz="4800" dirty="0">
              <a:solidFill>
                <a:prstClr val="white"/>
              </a:solidFill>
              <a:latin typeface="Georgia" pitchFamily="18" charset="0"/>
            </a:endParaRPr>
          </a:p>
        </p:txBody>
      </p:sp>
      <p:sp>
        <p:nvSpPr>
          <p:cNvPr id="7" name="Slide Number Placeholder 6"/>
          <p:cNvSpPr>
            <a:spLocks noGrp="1"/>
          </p:cNvSpPr>
          <p:nvPr>
            <p:ph type="sldNum" sz="quarter" idx="11"/>
          </p:nvPr>
        </p:nvSpPr>
        <p:spPr/>
        <p:txBody>
          <a:bodyPr/>
          <a:lstStyle/>
          <a:p>
            <a:fld id="{256D3EEF-DE4E-429D-8EC4-DDC531AFF587}" type="slidenum">
              <a:rPr lang="en-US">
                <a:solidFill>
                  <a:srgbClr val="262626"/>
                </a:solidFill>
                <a:latin typeface="Calibri"/>
              </a:rPr>
              <a:pPr/>
              <a:t>2</a:t>
            </a:fld>
            <a:endParaRPr lang="en-US" dirty="0">
              <a:solidFill>
                <a:srgbClr val="262626"/>
              </a:solidFill>
              <a:latin typeface="Calibri"/>
            </a:endParaRPr>
          </a:p>
        </p:txBody>
      </p:sp>
      <p:sp>
        <p:nvSpPr>
          <p:cNvPr id="3" name="Footer Placeholder 2">
            <a:extLst>
              <a:ext uri="{FF2B5EF4-FFF2-40B4-BE49-F238E27FC236}">
                <a16:creationId xmlns:a16="http://schemas.microsoft.com/office/drawing/2014/main" id="{053C748B-79C4-4C4B-886D-04138ED4B425}"/>
              </a:ext>
            </a:extLst>
          </p:cNvPr>
          <p:cNvSpPr>
            <a:spLocks noGrp="1"/>
          </p:cNvSpPr>
          <p:nvPr>
            <p:ph type="ftr" sz="quarter" idx="12"/>
          </p:nvPr>
        </p:nvSpPr>
        <p:spPr/>
        <p:txBody>
          <a:bodyPr/>
          <a:lstStyle/>
          <a:p>
            <a:r>
              <a:rPr lang="en-US" sz="1400" dirty="0">
                <a:solidFill>
                  <a:srgbClr val="00B0F0"/>
                </a:solidFill>
              </a:rPr>
              <a:t>Clinical Coding Education</a:t>
            </a:r>
          </a:p>
          <a:p>
            <a:r>
              <a:rPr lang="en-US" sz="1100" dirty="0">
                <a:solidFill>
                  <a:srgbClr val="00B0F0"/>
                </a:solidFill>
              </a:rPr>
              <a:t>clinicalcodingeducation.com</a:t>
            </a:r>
          </a:p>
          <a:p>
            <a:endParaRPr lang="en-US" sz="900" dirty="0"/>
          </a:p>
        </p:txBody>
      </p:sp>
      <p:pic>
        <p:nvPicPr>
          <p:cNvPr id="5" name="Picture 4">
            <a:extLst>
              <a:ext uri="{FF2B5EF4-FFF2-40B4-BE49-F238E27FC236}">
                <a16:creationId xmlns:a16="http://schemas.microsoft.com/office/drawing/2014/main" id="{E869F950-58D7-4F47-B973-551326046F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9649" y="5147215"/>
            <a:ext cx="3304373" cy="1425121"/>
          </a:xfrm>
          <a:prstGeom prst="rect">
            <a:avLst/>
          </a:prstGeom>
        </p:spPr>
      </p:pic>
    </p:spTree>
    <p:extLst>
      <p:ext uri="{BB962C8B-B14F-4D97-AF65-F5344CB8AC3E}">
        <p14:creationId xmlns:p14="http://schemas.microsoft.com/office/powerpoint/2010/main" val="15078925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Trial of void</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pPr marL="896938"/>
            <a:r>
              <a:rPr lang="en-US" sz="5100" baseline="30000" dirty="0">
                <a:solidFill>
                  <a:srgbClr val="000000"/>
                </a:solidFill>
                <a:cs typeface="Segoe UI" panose="020B0502040204020203" pitchFamily="34" charset="0"/>
              </a:rPr>
              <a:t>ACS 1436 Admission for Trial of Void has been retired</a:t>
            </a:r>
          </a:p>
          <a:p>
            <a:pPr marL="896938"/>
            <a:endParaRPr lang="en-US" sz="5100" baseline="30000" dirty="0">
              <a:solidFill>
                <a:srgbClr val="000000"/>
              </a:solidFill>
              <a:cs typeface="Segoe UI" panose="020B0502040204020203" pitchFamily="34" charset="0"/>
            </a:endParaRPr>
          </a:p>
          <a:p>
            <a:pPr marL="896938"/>
            <a:r>
              <a:rPr lang="en-US" sz="5100" baseline="30000" dirty="0">
                <a:solidFill>
                  <a:srgbClr val="000000"/>
                </a:solidFill>
                <a:cs typeface="Segoe UI" panose="020B0502040204020203" pitchFamily="34" charset="0"/>
              </a:rPr>
              <a:t>Lead term </a:t>
            </a:r>
          </a:p>
          <a:p>
            <a:pPr marL="896938"/>
            <a:r>
              <a:rPr lang="en-US" sz="5100" b="1" baseline="30000" dirty="0">
                <a:solidFill>
                  <a:srgbClr val="000000"/>
                </a:solidFill>
                <a:cs typeface="Segoe UI" panose="020B0502040204020203" pitchFamily="34" charset="0"/>
              </a:rPr>
              <a:t>Trial of void, admission fo</a:t>
            </a:r>
            <a:r>
              <a:rPr lang="en-US" sz="5100" baseline="30000" dirty="0">
                <a:solidFill>
                  <a:srgbClr val="000000"/>
                </a:solidFill>
                <a:cs typeface="Segoe UI" panose="020B0502040204020203" pitchFamily="34" charset="0"/>
              </a:rPr>
              <a:t>r  Z46.6 </a:t>
            </a:r>
            <a:r>
              <a:rPr lang="en-US" sz="5100" b="0" i="1" u="none" strike="noStrike" baseline="30000" dirty="0"/>
              <a:t>Fitting and adjustment of urinary device</a:t>
            </a:r>
          </a:p>
          <a:p>
            <a:pPr defTabSz="179388"/>
            <a:endParaRPr lang="en-US" sz="5100" i="1" baseline="30000" dirty="0">
              <a:solidFill>
                <a:srgbClr val="000000"/>
              </a:solidFill>
              <a:cs typeface="Segoe UI" panose="020B0502040204020203" pitchFamily="34" charset="0"/>
            </a:endParaRPr>
          </a:p>
          <a:p>
            <a:pPr defTabSz="179388"/>
            <a:endParaRPr lang="en-US" sz="2900"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12543496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CR Q3285 </a:t>
            </a:r>
            <a:r>
              <a:rPr lang="en-AU" dirty="0" err="1"/>
              <a:t>Nonendoscopic</a:t>
            </a:r>
            <a:r>
              <a:rPr lang="en-AU" dirty="0"/>
              <a:t> replacement of urinary catheter</a:t>
            </a:r>
          </a:p>
        </p:txBody>
      </p:sp>
      <p:sp>
        <p:nvSpPr>
          <p:cNvPr id="4" name="Content Placeholder 3"/>
          <p:cNvSpPr>
            <a:spLocks noGrp="1"/>
          </p:cNvSpPr>
          <p:nvPr>
            <p:ph sz="quarter" idx="15"/>
          </p:nvPr>
        </p:nvSpPr>
        <p:spPr/>
        <p:txBody>
          <a:bodyPr>
            <a:normAutofit lnSpcReduction="10000"/>
          </a:bodyPr>
          <a:lstStyle/>
          <a:p>
            <a:pPr marL="896938"/>
            <a:endParaRPr lang="en-US" b="0" i="0" u="none" strike="noStrike" baseline="30000" dirty="0">
              <a:solidFill>
                <a:srgbClr val="000000"/>
              </a:solidFill>
              <a:cs typeface="Segoe UI" panose="020B0502040204020203" pitchFamily="34" charset="0"/>
            </a:endParaRPr>
          </a:p>
          <a:p>
            <a:pPr marL="533400" marR="0" lvl="0" algn="l" defTabSz="914400" rtl="0" eaLnBrk="1" fontAlgn="auto" latinLnBrk="0" hangingPunct="1">
              <a:lnSpc>
                <a:spcPct val="100000"/>
              </a:lnSpc>
              <a:spcBef>
                <a:spcPct val="20000"/>
              </a:spcBef>
              <a:spcAft>
                <a:spcPts val="0"/>
              </a:spcAft>
              <a:buClrTx/>
              <a:buSzTx/>
              <a:buFontTx/>
              <a:buNone/>
              <a:tabLst/>
              <a:defRPr/>
            </a:pPr>
            <a:r>
              <a:rPr kumimoji="0" lang="en-AU" sz="2400" b="1" i="0" u="none" strike="noStrike" kern="0" cap="none" spc="0" normalizeH="0" baseline="30000" noProof="0" dirty="0">
                <a:ln>
                  <a:noFill/>
                </a:ln>
                <a:solidFill>
                  <a:srgbClr val="000000"/>
                </a:solidFill>
                <a:effectLst/>
                <a:uLnTx/>
                <a:uFillTx/>
                <a:ea typeface="+mn-ea"/>
                <a:cs typeface="+mn-cs"/>
              </a:rPr>
              <a:t>Q: </a:t>
            </a:r>
            <a:r>
              <a:rPr kumimoji="0" lang="en-US" sz="2400" b="0" i="0" u="none" strike="noStrike" kern="0" cap="none" spc="0" normalizeH="0" baseline="30000" noProof="0" dirty="0">
                <a:ln>
                  <a:noFill/>
                </a:ln>
                <a:solidFill>
                  <a:prstClr val="black"/>
                </a:solidFill>
                <a:effectLst/>
                <a:uLnTx/>
                <a:uFillTx/>
                <a:ea typeface="+mn-ea"/>
                <a:cs typeface="+mn-cs"/>
              </a:rPr>
              <a:t>What ACHI codes are assigned for </a:t>
            </a:r>
            <a:r>
              <a:rPr kumimoji="0" lang="en-US" sz="2400" b="0" i="0" u="none" strike="noStrike" kern="0" cap="none" spc="0" normalizeH="0" baseline="30000" noProof="0" dirty="0" err="1">
                <a:ln>
                  <a:noFill/>
                </a:ln>
                <a:solidFill>
                  <a:prstClr val="black"/>
                </a:solidFill>
                <a:effectLst/>
                <a:uLnTx/>
                <a:uFillTx/>
                <a:ea typeface="+mn-ea"/>
                <a:cs typeface="+mn-cs"/>
              </a:rPr>
              <a:t>nonendoscopic</a:t>
            </a:r>
            <a:r>
              <a:rPr kumimoji="0" lang="en-US" sz="2400" b="0" i="0" u="none" strike="noStrike" kern="0" cap="none" spc="0" normalizeH="0" baseline="30000" noProof="0" dirty="0">
                <a:ln>
                  <a:noFill/>
                </a:ln>
                <a:solidFill>
                  <a:prstClr val="black"/>
                </a:solidFill>
                <a:effectLst/>
                <a:uLnTx/>
                <a:uFillTx/>
                <a:ea typeface="+mn-ea"/>
                <a:cs typeface="+mn-cs"/>
              </a:rPr>
              <a:t> replacement of </a:t>
            </a:r>
            <a:r>
              <a:rPr kumimoji="0" lang="en-US" sz="2400" b="0" i="0" u="none" strike="noStrike" kern="0" cap="none" spc="0" normalizeH="0" baseline="30000" noProof="0" dirty="0">
                <a:ln>
                  <a:noFill/>
                </a:ln>
                <a:solidFill>
                  <a:srgbClr val="020202"/>
                </a:solidFill>
                <a:effectLst/>
                <a:uLnTx/>
                <a:uFillTx/>
                <a:ea typeface="+mn-ea"/>
                <a:cs typeface="+mn-cs"/>
              </a:rPr>
              <a:t>IDC?</a:t>
            </a:r>
            <a:endParaRPr kumimoji="0" lang="en-US" sz="2400" b="0" i="0" u="none" strike="noStrike" kern="0" cap="none" spc="0" normalizeH="0" baseline="0" noProof="0" dirty="0">
              <a:ln>
                <a:noFill/>
              </a:ln>
              <a:solidFill>
                <a:srgbClr val="020202"/>
              </a:solidFill>
              <a:effectLst/>
              <a:uLnTx/>
              <a:uFillTx/>
              <a:ea typeface="+mn-ea"/>
              <a:cs typeface="+mn-cs"/>
            </a:endParaRPr>
          </a:p>
          <a:p>
            <a:pPr marL="533400" marR="0" lvl="0" algn="l" defTabSz="914400" rtl="0" eaLnBrk="1" fontAlgn="auto" latinLnBrk="0" hangingPunct="1">
              <a:lnSpc>
                <a:spcPct val="100000"/>
              </a:lnSpc>
              <a:spcBef>
                <a:spcPct val="20000"/>
              </a:spcBef>
              <a:spcAft>
                <a:spcPts val="0"/>
              </a:spcAft>
              <a:buClrTx/>
              <a:buSzTx/>
              <a:buFontTx/>
              <a:buNone/>
              <a:tabLst/>
              <a:defRPr/>
            </a:pPr>
            <a:r>
              <a:rPr kumimoji="0" lang="en-AU" sz="2400" b="1" i="0" u="none" strike="noStrike" kern="0" cap="none" spc="0" normalizeH="0" baseline="30000" noProof="0" dirty="0">
                <a:ln>
                  <a:noFill/>
                </a:ln>
                <a:solidFill>
                  <a:srgbClr val="000000"/>
                </a:solidFill>
                <a:effectLst/>
                <a:uLnTx/>
                <a:uFillTx/>
                <a:ea typeface="+mn-ea"/>
                <a:cs typeface="+mn-cs"/>
              </a:rPr>
              <a:t>A: </a:t>
            </a:r>
            <a:r>
              <a:rPr kumimoji="0" lang="en-US" sz="2400" b="0" i="0" u="none" strike="noStrike" kern="0" cap="none" spc="0" normalizeH="0" baseline="30000" noProof="0" dirty="0">
                <a:ln>
                  <a:noFill/>
                </a:ln>
                <a:solidFill>
                  <a:prstClr val="black"/>
                </a:solidFill>
                <a:effectLst/>
                <a:uLnTx/>
                <a:uFillTx/>
                <a:ea typeface="+mn-ea"/>
                <a:cs typeface="+mn-cs"/>
              </a:rPr>
              <a:t>Assign the following codes for </a:t>
            </a:r>
            <a:r>
              <a:rPr kumimoji="0" lang="en-US" sz="2400" b="0" i="0" u="none" strike="noStrike" kern="0" cap="none" spc="0" normalizeH="0" baseline="30000" noProof="0" dirty="0" err="1">
                <a:ln>
                  <a:noFill/>
                </a:ln>
                <a:solidFill>
                  <a:prstClr val="black"/>
                </a:solidFill>
                <a:effectLst/>
                <a:uLnTx/>
                <a:uFillTx/>
                <a:ea typeface="+mn-ea"/>
                <a:cs typeface="+mn-cs"/>
              </a:rPr>
              <a:t>nonendoscopic</a:t>
            </a:r>
            <a:r>
              <a:rPr kumimoji="0" lang="en-US" sz="2400" b="0" i="0" u="none" strike="noStrike" kern="0" cap="none" spc="0" normalizeH="0" baseline="30000" noProof="0" dirty="0">
                <a:ln>
                  <a:noFill/>
                </a:ln>
                <a:solidFill>
                  <a:prstClr val="black"/>
                </a:solidFill>
                <a:effectLst/>
                <a:uLnTx/>
                <a:uFillTx/>
                <a:ea typeface="+mn-ea"/>
                <a:cs typeface="+mn-cs"/>
              </a:rPr>
              <a:t> replacement of an indwelling urinary catheter (</a:t>
            </a:r>
            <a:r>
              <a:rPr kumimoji="0" lang="en-US" sz="2400" b="0" i="0" u="none" strike="noStrike" kern="0" cap="none" spc="0" normalizeH="0" baseline="30000" noProof="0" dirty="0">
                <a:ln>
                  <a:noFill/>
                </a:ln>
                <a:solidFill>
                  <a:srgbClr val="020202"/>
                </a:solidFill>
                <a:effectLst/>
                <a:uLnTx/>
                <a:uFillTx/>
                <a:ea typeface="+mn-ea"/>
                <a:cs typeface="+mn-cs"/>
              </a:rPr>
              <a:t>IDC) following an admission for trial of void (TOV) that was unsuccessful:</a:t>
            </a:r>
            <a:r>
              <a:rPr kumimoji="0" lang="en-US" sz="2400" b="0" i="0" u="none" strike="noStrike" kern="0" cap="none" spc="0" normalizeH="0" baseline="30000" noProof="0" dirty="0">
                <a:ln>
                  <a:noFill/>
                </a:ln>
                <a:solidFill>
                  <a:srgbClr val="000000"/>
                </a:solidFill>
                <a:effectLst/>
                <a:uLnTx/>
                <a:uFillTx/>
                <a:ea typeface="+mn-ea"/>
                <a:cs typeface="+mn-cs"/>
              </a:rPr>
              <a:t> </a:t>
            </a:r>
            <a:endParaRPr kumimoji="0" lang="en-US" sz="2400" b="0" i="0" u="none" strike="noStrike" kern="0" cap="none" spc="0" normalizeH="0" baseline="0" noProof="0" dirty="0">
              <a:ln>
                <a:noFill/>
              </a:ln>
              <a:solidFill>
                <a:srgbClr val="000000"/>
              </a:solidFill>
              <a:effectLst/>
              <a:uLnTx/>
              <a:uFillTx/>
              <a:ea typeface="+mn-ea"/>
              <a:cs typeface="+mn-cs"/>
            </a:endParaRPr>
          </a:p>
          <a:p>
            <a:pPr marL="1252538" marR="0" lvl="0" algn="l" defTabSz="914400" rtl="0" eaLnBrk="1" fontAlgn="auto" latinLnBrk="0" hangingPunct="1">
              <a:lnSpc>
                <a:spcPct val="100000"/>
              </a:lnSpc>
              <a:spcBef>
                <a:spcPct val="20000"/>
              </a:spcBef>
              <a:spcAft>
                <a:spcPts val="0"/>
              </a:spcAft>
              <a:buClrTx/>
              <a:buSzTx/>
              <a:buFontTx/>
              <a:buNone/>
              <a:tabLst/>
              <a:defRPr/>
            </a:pPr>
            <a:r>
              <a:rPr kumimoji="0" lang="en-US" sz="2400" b="0" i="0" u="none" strike="noStrike" kern="0" cap="none" spc="0" normalizeH="0" baseline="30000" noProof="0" dirty="0">
                <a:ln>
                  <a:noFill/>
                </a:ln>
                <a:solidFill>
                  <a:srgbClr val="020202"/>
                </a:solidFill>
                <a:effectLst/>
                <a:uLnTx/>
                <a:uFillTx/>
                <a:ea typeface="+mn-ea"/>
                <a:cs typeface="+mn-cs"/>
              </a:rPr>
              <a:t>92119-00 </a:t>
            </a:r>
            <a:r>
              <a:rPr kumimoji="0" lang="en-US" sz="2400" b="1" i="0" u="none" strike="noStrike" kern="0" cap="none" spc="0" normalizeH="0" baseline="30000" noProof="0" dirty="0">
                <a:ln>
                  <a:noFill/>
                </a:ln>
                <a:solidFill>
                  <a:srgbClr val="020202"/>
                </a:solidFill>
                <a:effectLst/>
                <a:uLnTx/>
                <a:uFillTx/>
                <a:ea typeface="+mn-ea"/>
                <a:cs typeface="+mn-cs"/>
              </a:rPr>
              <a:t>[1902] </a:t>
            </a:r>
            <a:r>
              <a:rPr kumimoji="0" lang="en-US" sz="2400" b="0" i="1" u="none" strike="noStrike" kern="0" cap="none" spc="0" normalizeH="0" baseline="30000" noProof="0" dirty="0">
                <a:ln>
                  <a:noFill/>
                </a:ln>
                <a:solidFill>
                  <a:srgbClr val="020202"/>
                </a:solidFill>
                <a:effectLst/>
                <a:uLnTx/>
                <a:uFillTx/>
                <a:ea typeface="+mn-ea"/>
                <a:cs typeface="+mn-cs"/>
              </a:rPr>
              <a:t>Removal of other urinary drainage device</a:t>
            </a:r>
            <a:endParaRPr kumimoji="0" lang="en-US" sz="2400" b="0" i="0" u="none" strike="noStrike" kern="0" cap="none" spc="0" normalizeH="0" baseline="0" noProof="0" dirty="0">
              <a:ln>
                <a:noFill/>
              </a:ln>
              <a:solidFill>
                <a:srgbClr val="020202"/>
              </a:solidFill>
              <a:effectLst/>
              <a:uLnTx/>
              <a:uFillTx/>
              <a:ea typeface="+mn-ea"/>
              <a:cs typeface="+mn-cs"/>
            </a:endParaRPr>
          </a:p>
          <a:p>
            <a:pPr marL="1252538" marR="0" lvl="0" algn="l" defTabSz="914400" rtl="0" eaLnBrk="1" fontAlgn="auto" latinLnBrk="0" hangingPunct="1">
              <a:lnSpc>
                <a:spcPct val="100000"/>
              </a:lnSpc>
              <a:spcBef>
                <a:spcPct val="20000"/>
              </a:spcBef>
              <a:spcAft>
                <a:spcPts val="0"/>
              </a:spcAft>
              <a:buClrTx/>
              <a:buSzTx/>
              <a:buFontTx/>
              <a:buNone/>
              <a:tabLst/>
              <a:defRPr/>
            </a:pPr>
            <a:r>
              <a:rPr kumimoji="0" lang="en-AU" sz="2400" b="0" i="0" u="none" strike="noStrike" kern="0" cap="none" spc="0" normalizeH="0" baseline="30000" noProof="0" dirty="0">
                <a:ln>
                  <a:noFill/>
                </a:ln>
                <a:solidFill>
                  <a:prstClr val="black"/>
                </a:solidFill>
                <a:effectLst/>
                <a:uLnTx/>
                <a:uFillTx/>
                <a:ea typeface="+mn-ea"/>
                <a:cs typeface="+mn-cs"/>
              </a:rPr>
              <a:t>and</a:t>
            </a:r>
            <a:endParaRPr kumimoji="0" lang="en-AU" sz="2400" b="0" i="0" u="none" strike="noStrike" kern="0" cap="none" spc="0" normalizeH="0" baseline="0" noProof="0" dirty="0">
              <a:ln>
                <a:noFill/>
              </a:ln>
              <a:solidFill>
                <a:prstClr val="black"/>
              </a:solidFill>
              <a:effectLst/>
              <a:uLnTx/>
              <a:uFillTx/>
              <a:ea typeface="+mn-ea"/>
              <a:cs typeface="+mn-cs"/>
            </a:endParaRPr>
          </a:p>
          <a:p>
            <a:pPr marL="1252538" marR="0" lvl="0" algn="l" defTabSz="914400" rtl="0" eaLnBrk="1" fontAlgn="auto" latinLnBrk="0" hangingPunct="1">
              <a:lnSpc>
                <a:spcPct val="100000"/>
              </a:lnSpc>
              <a:spcBef>
                <a:spcPct val="20000"/>
              </a:spcBef>
              <a:spcAft>
                <a:spcPts val="0"/>
              </a:spcAft>
              <a:buClrTx/>
              <a:buSzTx/>
              <a:buFontTx/>
              <a:buNone/>
              <a:tabLst/>
              <a:defRPr/>
            </a:pPr>
            <a:r>
              <a:rPr kumimoji="0" lang="en-AU" sz="2400" b="0" i="0" u="none" strike="noStrike" kern="0" cap="none" spc="0" normalizeH="0" baseline="30000" noProof="0" dirty="0">
                <a:ln>
                  <a:noFill/>
                </a:ln>
                <a:solidFill>
                  <a:srgbClr val="020202"/>
                </a:solidFill>
                <a:effectLst/>
                <a:uLnTx/>
                <a:uFillTx/>
                <a:ea typeface="+mn-ea"/>
                <a:cs typeface="+mn-cs"/>
              </a:rPr>
              <a:t>36800-00 </a:t>
            </a:r>
            <a:r>
              <a:rPr kumimoji="0" lang="en-AU" sz="2400" b="1" i="0" u="none" strike="noStrike" kern="0" cap="none" spc="0" normalizeH="0" baseline="30000" noProof="0" dirty="0">
                <a:ln>
                  <a:noFill/>
                </a:ln>
                <a:solidFill>
                  <a:srgbClr val="020202"/>
                </a:solidFill>
                <a:effectLst/>
                <a:uLnTx/>
                <a:uFillTx/>
                <a:ea typeface="+mn-ea"/>
                <a:cs typeface="+mn-cs"/>
              </a:rPr>
              <a:t>[1090] </a:t>
            </a:r>
            <a:r>
              <a:rPr kumimoji="0" lang="en-AU" sz="2400" b="0" i="1" u="none" strike="noStrike" kern="0" cap="none" spc="0" normalizeH="0" baseline="30000" noProof="0" dirty="0">
                <a:ln>
                  <a:noFill/>
                </a:ln>
                <a:solidFill>
                  <a:srgbClr val="020202"/>
                </a:solidFill>
                <a:effectLst/>
                <a:uLnTx/>
                <a:uFillTx/>
                <a:ea typeface="+mn-ea"/>
                <a:cs typeface="+mn-cs"/>
              </a:rPr>
              <a:t>Bladder catheterisation</a:t>
            </a:r>
            <a:endParaRPr kumimoji="0" lang="en-AU" sz="2400" b="0" i="0" u="none" strike="noStrike" kern="0" cap="none" spc="0" normalizeH="0" baseline="0" noProof="0" dirty="0">
              <a:ln>
                <a:noFill/>
              </a:ln>
              <a:solidFill>
                <a:srgbClr val="020202"/>
              </a:solidFill>
              <a:effectLst/>
              <a:uLnTx/>
              <a:uFillTx/>
              <a:ea typeface="+mn-ea"/>
              <a:cs typeface="+mn-cs"/>
            </a:endParaRPr>
          </a:p>
          <a:p>
            <a:pPr marL="533400" marR="0" lvl="0" algn="l" defTabSz="914400" rtl="0" eaLnBrk="1" fontAlgn="auto" latinLnBrk="0" hangingPunct="1">
              <a:lnSpc>
                <a:spcPct val="100000"/>
              </a:lnSpc>
              <a:spcBef>
                <a:spcPct val="20000"/>
              </a:spcBef>
              <a:spcAft>
                <a:spcPts val="0"/>
              </a:spcAft>
              <a:buClrTx/>
              <a:buSzTx/>
              <a:buFontTx/>
              <a:buNone/>
              <a:tabLst/>
              <a:defRPr/>
            </a:pPr>
            <a:r>
              <a:rPr kumimoji="0" lang="en-US" sz="2400" b="0" i="0" u="none" strike="noStrike" kern="0" cap="none" spc="0" normalizeH="0" baseline="30000" noProof="0" dirty="0">
                <a:ln>
                  <a:noFill/>
                </a:ln>
                <a:solidFill>
                  <a:prstClr val="black"/>
                </a:solidFill>
                <a:effectLst/>
                <a:uLnTx/>
                <a:uFillTx/>
                <a:ea typeface="+mn-ea"/>
                <a:cs typeface="+mn-cs"/>
              </a:rPr>
              <a:t>Follow the ACHI Alphabetic Index:</a:t>
            </a:r>
            <a:endParaRPr kumimoji="0" lang="en-US" sz="2400" b="0" i="0" u="none" strike="noStrike" kern="0" cap="none" spc="0" normalizeH="0" baseline="0" noProof="0" dirty="0">
              <a:ln>
                <a:noFill/>
              </a:ln>
              <a:solidFill>
                <a:prstClr val="black"/>
              </a:solidFill>
              <a:effectLst/>
              <a:uLnTx/>
              <a:uFillTx/>
              <a:ea typeface="+mn-ea"/>
              <a:cs typeface="+mn-cs"/>
            </a:endParaRPr>
          </a:p>
          <a:p>
            <a:pPr marL="1252538" marR="0" lvl="0" algn="l" defTabSz="914400" rtl="0" eaLnBrk="1" fontAlgn="auto" latinLnBrk="0" hangingPunct="1">
              <a:lnSpc>
                <a:spcPct val="100000"/>
              </a:lnSpc>
              <a:spcBef>
                <a:spcPct val="20000"/>
              </a:spcBef>
              <a:spcAft>
                <a:spcPts val="0"/>
              </a:spcAft>
              <a:buClrTx/>
              <a:buSzTx/>
              <a:buFontTx/>
              <a:buNone/>
              <a:tabLst/>
              <a:defRPr/>
            </a:pPr>
            <a:r>
              <a:rPr kumimoji="0" lang="en-AU" sz="2400" b="1" i="0" u="none" strike="noStrike" kern="0" cap="none" spc="0" normalizeH="0" baseline="30000" noProof="0" dirty="0">
                <a:ln>
                  <a:noFill/>
                </a:ln>
                <a:solidFill>
                  <a:srgbClr val="000000"/>
                </a:solidFill>
                <a:effectLst/>
                <a:uLnTx/>
                <a:uFillTx/>
                <a:ea typeface="+mn-ea"/>
                <a:cs typeface="+mn-cs"/>
              </a:rPr>
              <a:t>Removal </a:t>
            </a:r>
            <a:r>
              <a:rPr kumimoji="0" lang="en-AU" sz="2400" b="0" i="1" u="none" strike="noStrike" kern="0" cap="none" spc="0" normalizeH="0" baseline="30000" noProof="0" dirty="0">
                <a:ln>
                  <a:noFill/>
                </a:ln>
                <a:solidFill>
                  <a:srgbClr val="000000"/>
                </a:solidFill>
                <a:effectLst/>
                <a:uLnTx/>
                <a:uFillTx/>
                <a:ea typeface="+mn-ea"/>
                <a:cs typeface="+mn-cs"/>
              </a:rPr>
              <a:t>— see also </a:t>
            </a:r>
            <a:r>
              <a:rPr kumimoji="0" lang="en-AU" sz="2400" b="0" i="1" u="none" strike="noStrike" kern="0" cap="none" spc="0" normalizeH="0" baseline="30000" noProof="0" dirty="0">
                <a:ln>
                  <a:noFill/>
                </a:ln>
                <a:solidFill>
                  <a:srgbClr val="020202"/>
                </a:solidFill>
                <a:effectLst/>
                <a:uLnTx/>
                <a:uFillTx/>
                <a:ea typeface="+mn-ea"/>
                <a:cs typeface="+mn-cs"/>
              </a:rPr>
              <a:t>Excision</a:t>
            </a:r>
            <a:endParaRPr kumimoji="0" lang="en-AU" sz="2400" b="0" i="0" u="none" strike="noStrike" kern="0" cap="none" spc="0" normalizeH="0" baseline="0" noProof="0" dirty="0">
              <a:ln>
                <a:noFill/>
              </a:ln>
              <a:solidFill>
                <a:srgbClr val="020202"/>
              </a:solidFill>
              <a:effectLst/>
              <a:uLnTx/>
              <a:uFillTx/>
              <a:ea typeface="+mn-ea"/>
              <a:cs typeface="+mn-cs"/>
            </a:endParaRPr>
          </a:p>
          <a:p>
            <a:pPr marL="1252538" marR="0" lvl="0" algn="l" defTabSz="914400" rtl="0" eaLnBrk="1" fontAlgn="auto" latinLnBrk="0" hangingPunct="1">
              <a:lnSpc>
                <a:spcPct val="100000"/>
              </a:lnSpc>
              <a:spcBef>
                <a:spcPct val="20000"/>
              </a:spcBef>
              <a:spcAft>
                <a:spcPts val="0"/>
              </a:spcAft>
              <a:buClrTx/>
              <a:buSzTx/>
              <a:buFontTx/>
              <a:buNone/>
              <a:tabLst/>
              <a:defRPr/>
            </a:pPr>
            <a:r>
              <a:rPr kumimoji="0" lang="en-AU" sz="2400" b="0" i="0" u="none" strike="noStrike" kern="0" cap="none" spc="0" normalizeH="0" baseline="30000" noProof="0" dirty="0">
                <a:ln>
                  <a:noFill/>
                </a:ln>
                <a:solidFill>
                  <a:srgbClr val="000000"/>
                </a:solidFill>
                <a:effectLst/>
                <a:uLnTx/>
                <a:uFillTx/>
                <a:ea typeface="+mn-ea"/>
                <a:cs typeface="+mn-cs"/>
              </a:rPr>
              <a:t>- catheter</a:t>
            </a:r>
            <a:endParaRPr kumimoji="0" lang="en-AU" sz="2400" b="0" i="0" u="none" strike="noStrike" kern="0" cap="none" spc="0" normalizeH="0" baseline="0" noProof="0" dirty="0">
              <a:ln>
                <a:noFill/>
              </a:ln>
              <a:solidFill>
                <a:srgbClr val="000000"/>
              </a:solidFill>
              <a:effectLst/>
              <a:uLnTx/>
              <a:uFillTx/>
              <a:ea typeface="+mn-ea"/>
              <a:cs typeface="+mn-cs"/>
            </a:endParaRPr>
          </a:p>
          <a:p>
            <a:pPr marL="1252538" marR="0" lvl="0" algn="l" defTabSz="914400" rtl="0" eaLnBrk="1" fontAlgn="auto" latinLnBrk="0" hangingPunct="1">
              <a:lnSpc>
                <a:spcPct val="100000"/>
              </a:lnSpc>
              <a:spcBef>
                <a:spcPct val="20000"/>
              </a:spcBef>
              <a:spcAft>
                <a:spcPts val="0"/>
              </a:spcAft>
              <a:buClrTx/>
              <a:buSzTx/>
              <a:buFontTx/>
              <a:buNone/>
              <a:tabLst/>
              <a:defRPr/>
            </a:pPr>
            <a:r>
              <a:rPr kumimoji="0" lang="en-AU" sz="2400" b="0" i="0" u="none" strike="noStrike" kern="0" cap="none" spc="0" normalizeH="0" baseline="30000" noProof="0" dirty="0">
                <a:ln>
                  <a:noFill/>
                </a:ln>
                <a:solidFill>
                  <a:srgbClr val="000000"/>
                </a:solidFill>
                <a:effectLst/>
                <a:uLnTx/>
                <a:uFillTx/>
                <a:ea typeface="+mn-ea"/>
                <a:cs typeface="+mn-cs"/>
              </a:rPr>
              <a:t>- - bladder (endoscopic) (indwelling) </a:t>
            </a:r>
            <a:r>
              <a:rPr kumimoji="0" lang="en-AU" sz="2400" b="1" i="0" u="none" strike="noStrike" kern="0" cap="none" spc="0" normalizeH="0" baseline="30000" noProof="0" dirty="0">
                <a:ln>
                  <a:noFill/>
                </a:ln>
                <a:solidFill>
                  <a:srgbClr val="000000"/>
                </a:solidFill>
                <a:effectLst/>
                <a:uLnTx/>
                <a:uFillTx/>
                <a:ea typeface="+mn-ea"/>
                <a:cs typeface="+mn-cs"/>
              </a:rPr>
              <a:t> </a:t>
            </a:r>
            <a:endParaRPr kumimoji="0" lang="en-AU" sz="2400" b="0" i="0" u="none" strike="noStrike" kern="0" cap="none" spc="0" normalizeH="0" baseline="0" noProof="0" dirty="0">
              <a:ln>
                <a:noFill/>
              </a:ln>
              <a:solidFill>
                <a:srgbClr val="000000"/>
              </a:solidFill>
              <a:effectLst/>
              <a:uLnTx/>
              <a:uFillTx/>
              <a:ea typeface="+mn-ea"/>
              <a:cs typeface="+mn-cs"/>
            </a:endParaRPr>
          </a:p>
          <a:p>
            <a:pPr marL="1252538" marR="0" lvl="0" algn="l" defTabSz="914400" rtl="0" eaLnBrk="1" fontAlgn="auto" latinLnBrk="0" hangingPunct="1">
              <a:lnSpc>
                <a:spcPct val="100000"/>
              </a:lnSpc>
              <a:spcBef>
                <a:spcPct val="20000"/>
              </a:spcBef>
              <a:spcAft>
                <a:spcPts val="0"/>
              </a:spcAft>
              <a:buClrTx/>
              <a:buSzTx/>
              <a:buFontTx/>
              <a:buNone/>
              <a:tabLst/>
              <a:defRPr/>
            </a:pPr>
            <a:r>
              <a:rPr kumimoji="0" lang="it-IT" sz="2400" b="0" i="0" u="none" strike="noStrike" kern="0" cap="none" spc="0" normalizeH="0" baseline="30000" noProof="0" dirty="0">
                <a:ln>
                  <a:noFill/>
                </a:ln>
                <a:solidFill>
                  <a:srgbClr val="000000"/>
                </a:solidFill>
                <a:effectLst/>
                <a:uLnTx/>
                <a:uFillTx/>
                <a:ea typeface="+mn-ea"/>
                <a:cs typeface="+mn-cs"/>
              </a:rPr>
              <a:t>- - - nonoperative (nonendoscopic) NEC </a:t>
            </a:r>
            <a:r>
              <a:rPr kumimoji="0" lang="it-IT" sz="2400" b="0" i="0" u="none" strike="noStrike" kern="0" cap="none" spc="0" normalizeH="0" baseline="30000" noProof="0" dirty="0">
                <a:ln>
                  <a:noFill/>
                </a:ln>
                <a:solidFill>
                  <a:srgbClr val="020202"/>
                </a:solidFill>
                <a:effectLst/>
                <a:uLnTx/>
                <a:uFillTx/>
                <a:ea typeface="+mn-ea"/>
                <a:cs typeface="+mn-cs"/>
              </a:rPr>
              <a:t>92119-00</a:t>
            </a:r>
            <a:r>
              <a:rPr kumimoji="0" lang="it-IT" sz="2400" b="0" i="0" u="none" strike="noStrike" kern="0" cap="none" spc="0" normalizeH="0" baseline="30000" noProof="0" dirty="0">
                <a:ln>
                  <a:noFill/>
                </a:ln>
                <a:solidFill>
                  <a:srgbClr val="000000"/>
                </a:solidFill>
                <a:effectLst/>
                <a:uLnTx/>
                <a:uFillTx/>
                <a:ea typeface="+mn-ea"/>
                <a:cs typeface="+mn-cs"/>
              </a:rPr>
              <a:t> </a:t>
            </a:r>
            <a:r>
              <a:rPr kumimoji="0" lang="it-IT" sz="2400" b="1" i="0" u="none" strike="noStrike" kern="0" cap="none" spc="0" normalizeH="0" baseline="30000" noProof="0" dirty="0">
                <a:ln>
                  <a:noFill/>
                </a:ln>
                <a:solidFill>
                  <a:srgbClr val="000000"/>
                </a:solidFill>
                <a:effectLst/>
                <a:uLnTx/>
                <a:uFillTx/>
                <a:ea typeface="+mn-ea"/>
                <a:cs typeface="+mn-cs"/>
              </a:rPr>
              <a:t>[</a:t>
            </a:r>
            <a:r>
              <a:rPr kumimoji="0" lang="it-IT" sz="2400" b="1" i="0" u="none" strike="noStrike" kern="0" cap="none" spc="0" normalizeH="0" baseline="30000" noProof="0" dirty="0">
                <a:ln>
                  <a:noFill/>
                </a:ln>
                <a:solidFill>
                  <a:srgbClr val="020202"/>
                </a:solidFill>
                <a:effectLst/>
                <a:uLnTx/>
                <a:uFillTx/>
                <a:ea typeface="+mn-ea"/>
                <a:cs typeface="+mn-cs"/>
              </a:rPr>
              <a:t>1902</a:t>
            </a:r>
            <a:r>
              <a:rPr kumimoji="0" lang="it-IT" sz="2400" b="1" i="0" u="none" strike="noStrike" kern="0" cap="none" spc="0" normalizeH="0" baseline="30000" noProof="0" dirty="0">
                <a:ln>
                  <a:noFill/>
                </a:ln>
                <a:solidFill>
                  <a:srgbClr val="000000"/>
                </a:solidFill>
                <a:effectLst/>
                <a:uLnTx/>
                <a:uFillTx/>
                <a:ea typeface="+mn-ea"/>
                <a:cs typeface="+mn-cs"/>
              </a:rPr>
              <a:t>]</a:t>
            </a:r>
            <a:endParaRPr kumimoji="0" lang="it-IT" sz="2400" b="0" i="0" u="none" strike="noStrike" kern="0" cap="none" spc="0" normalizeH="0" baseline="0" noProof="0" dirty="0">
              <a:ln>
                <a:noFill/>
              </a:ln>
              <a:solidFill>
                <a:srgbClr val="000000"/>
              </a:solidFill>
              <a:effectLst/>
              <a:uLnTx/>
              <a:uFillTx/>
              <a:ea typeface="+mn-ea"/>
              <a:cs typeface="+mn-cs"/>
            </a:endParaRPr>
          </a:p>
          <a:p>
            <a:pPr marL="1252538" marR="0" lvl="0" algn="l" defTabSz="914400" rtl="0" eaLnBrk="1" fontAlgn="auto" latinLnBrk="0" hangingPunct="1">
              <a:lnSpc>
                <a:spcPct val="100000"/>
              </a:lnSpc>
              <a:spcBef>
                <a:spcPct val="20000"/>
              </a:spcBef>
              <a:spcAft>
                <a:spcPts val="0"/>
              </a:spcAft>
              <a:buClrTx/>
              <a:buSzTx/>
              <a:buFontTx/>
              <a:buNone/>
              <a:tabLst/>
              <a:defRPr/>
            </a:pPr>
            <a:r>
              <a:rPr kumimoji="0" lang="en-AU" sz="2400" b="1" i="0" u="none" strike="noStrike" kern="0" cap="none" spc="0" normalizeH="0" baseline="30000" noProof="0" dirty="0">
                <a:ln>
                  <a:noFill/>
                </a:ln>
                <a:solidFill>
                  <a:srgbClr val="000000"/>
                </a:solidFill>
                <a:effectLst/>
                <a:uLnTx/>
                <a:uFillTx/>
                <a:ea typeface="+mn-ea"/>
                <a:cs typeface="+mn-cs"/>
              </a:rPr>
              <a:t>Insertion,  </a:t>
            </a:r>
            <a:r>
              <a:rPr kumimoji="0" lang="en-AU" sz="2400" b="0" i="0" u="none" strike="noStrike" kern="0" cap="none" spc="0" normalizeH="0" baseline="30000" noProof="0" dirty="0">
                <a:ln>
                  <a:noFill/>
                </a:ln>
                <a:solidFill>
                  <a:srgbClr val="000000"/>
                </a:solidFill>
                <a:effectLst/>
                <a:uLnTx/>
                <a:uFillTx/>
                <a:ea typeface="+mn-ea"/>
                <a:cs typeface="+mn-cs"/>
              </a:rPr>
              <a:t>- catheter,  - - bladder, indwelling </a:t>
            </a:r>
            <a:r>
              <a:rPr kumimoji="0" lang="en-AU" sz="2400" b="0" i="0" u="none" strike="noStrike" kern="0" cap="none" spc="0" normalizeH="0" baseline="30000" noProof="0" dirty="0">
                <a:ln>
                  <a:noFill/>
                </a:ln>
                <a:solidFill>
                  <a:srgbClr val="020202"/>
                </a:solidFill>
                <a:effectLst/>
                <a:uLnTx/>
                <a:uFillTx/>
                <a:ea typeface="+mn-ea"/>
                <a:cs typeface="+mn-cs"/>
              </a:rPr>
              <a:t>36800-00</a:t>
            </a:r>
            <a:r>
              <a:rPr kumimoji="0" lang="en-AU" sz="2400" b="0" i="0" u="none" strike="noStrike" kern="0" cap="none" spc="0" normalizeH="0" baseline="30000" noProof="0" dirty="0">
                <a:ln>
                  <a:noFill/>
                </a:ln>
                <a:solidFill>
                  <a:srgbClr val="000000"/>
                </a:solidFill>
                <a:effectLst/>
                <a:uLnTx/>
                <a:uFillTx/>
                <a:ea typeface="+mn-ea"/>
                <a:cs typeface="+mn-cs"/>
              </a:rPr>
              <a:t> </a:t>
            </a:r>
            <a:r>
              <a:rPr kumimoji="0" lang="en-AU" sz="2400" b="1" i="0" u="none" strike="noStrike" kern="0" cap="none" spc="0" normalizeH="0" baseline="30000" noProof="0" dirty="0">
                <a:ln>
                  <a:noFill/>
                </a:ln>
                <a:solidFill>
                  <a:srgbClr val="000000"/>
                </a:solidFill>
                <a:effectLst/>
                <a:uLnTx/>
                <a:uFillTx/>
                <a:ea typeface="+mn-ea"/>
                <a:cs typeface="+mn-cs"/>
              </a:rPr>
              <a:t>[</a:t>
            </a:r>
            <a:r>
              <a:rPr kumimoji="0" lang="en-AU" sz="2400" b="1" i="0" u="none" strike="noStrike" kern="0" cap="none" spc="0" normalizeH="0" baseline="30000" noProof="0" dirty="0">
                <a:ln>
                  <a:noFill/>
                </a:ln>
                <a:solidFill>
                  <a:srgbClr val="020202"/>
                </a:solidFill>
                <a:effectLst/>
                <a:uLnTx/>
                <a:uFillTx/>
                <a:ea typeface="+mn-ea"/>
                <a:cs typeface="+mn-cs"/>
              </a:rPr>
              <a:t>1090</a:t>
            </a:r>
            <a:r>
              <a:rPr kumimoji="0" lang="en-AU" sz="2400" b="1" i="0" u="none" strike="noStrike" kern="0" cap="none" spc="0" normalizeH="0" baseline="30000" noProof="0" dirty="0">
                <a:ln>
                  <a:noFill/>
                </a:ln>
                <a:solidFill>
                  <a:srgbClr val="000000"/>
                </a:solidFill>
                <a:effectLst/>
                <a:uLnTx/>
                <a:uFillTx/>
                <a:ea typeface="+mn-ea"/>
                <a:cs typeface="+mn-cs"/>
              </a:rPr>
              <a:t>]</a:t>
            </a:r>
            <a:endParaRPr lang="en-US" sz="2400" i="1" baseline="30000" dirty="0">
              <a:solidFill>
                <a:srgbClr val="000000"/>
              </a:solidFill>
              <a:cs typeface="Segoe UI" panose="020B0502040204020203" pitchFamily="34" charset="0"/>
            </a:endParaRPr>
          </a:p>
          <a:p>
            <a:pPr defTabSz="179388"/>
            <a:endParaRPr lang="en-US" sz="2900"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4554305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Codes B95 – B97 – note in the Tabular List</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r>
              <a:rPr lang="en-AU" sz="4000" b="1" i="0" u="none" strike="noStrike" baseline="30000" dirty="0">
                <a:solidFill>
                  <a:srgbClr val="000000"/>
                </a:solidFill>
                <a:latin typeface="Arial" panose="020B0604020202020204" pitchFamily="34" charset="0"/>
              </a:rPr>
              <a:t>(B95–B97)</a:t>
            </a:r>
            <a:endParaRPr lang="en-AU" sz="4000" b="1" i="0" u="none" strike="noStrike" baseline="0" dirty="0">
              <a:solidFill>
                <a:srgbClr val="000000"/>
              </a:solidFill>
              <a:latin typeface="Arial" panose="020B0604020202020204" pitchFamily="34" charset="0"/>
            </a:endParaRPr>
          </a:p>
          <a:p>
            <a:r>
              <a:rPr lang="en-US" sz="4800" b="1" i="1" u="none" strike="noStrike" baseline="30000" dirty="0">
                <a:solidFill>
                  <a:srgbClr val="000000"/>
                </a:solidFill>
              </a:rPr>
              <a:t>Note:</a:t>
            </a:r>
            <a:r>
              <a:rPr lang="en-US" sz="4800" baseline="30000" dirty="0">
                <a:solidFill>
                  <a:srgbClr val="000000"/>
                </a:solidFill>
              </a:rPr>
              <a:t> </a:t>
            </a:r>
            <a:r>
              <a:rPr lang="en-US" sz="4800" b="0" i="0" u="none" strike="noStrike" baseline="30000" dirty="0">
                <a:solidFill>
                  <a:srgbClr val="000000"/>
                </a:solidFill>
              </a:rPr>
              <a:t>A code from these categories must be assigned if it provides more specificity about the infectious agent. </a:t>
            </a:r>
          </a:p>
          <a:p>
            <a:r>
              <a:rPr lang="en-US" sz="4800" b="0" i="0" u="none" strike="noStrike" baseline="30000" dirty="0">
                <a:solidFill>
                  <a:srgbClr val="000000"/>
                </a:solidFill>
              </a:rPr>
              <a:t>Do not assign a code from these categories if the same agent has been identified in the infection code (</a:t>
            </a:r>
            <a:r>
              <a:rPr lang="en-US" sz="4800" b="0" i="0" u="none" strike="noStrike" baseline="30000" dirty="0" err="1">
                <a:solidFill>
                  <a:srgbClr val="000000"/>
                </a:solidFill>
              </a:rPr>
              <a:t>eg</a:t>
            </a:r>
            <a:r>
              <a:rPr lang="en-US" sz="4800" b="0" i="0" u="none" strike="noStrike" baseline="30000" dirty="0">
                <a:solidFill>
                  <a:srgbClr val="000000"/>
                </a:solidFill>
              </a:rPr>
              <a:t> streptococcal sepsis in </a:t>
            </a:r>
            <a:r>
              <a:rPr lang="en-US" sz="4800" b="0" i="0" u="none" strike="noStrike" baseline="30000" dirty="0">
                <a:solidFill>
                  <a:srgbClr val="020202"/>
                </a:solidFill>
              </a:rPr>
              <a:t>A40</a:t>
            </a:r>
            <a:r>
              <a:rPr lang="en-US" sz="4800" b="0" i="0" u="none" strike="noStrike" baseline="30000" dirty="0">
                <a:solidFill>
                  <a:srgbClr val="000000"/>
                </a:solidFill>
              </a:rPr>
              <a:t>.-).</a:t>
            </a: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21125717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85284AE-A4D3-958C-7CF5-9BA3A7FFE424}"/>
              </a:ext>
            </a:extLst>
          </p:cNvPr>
          <p:cNvSpPr>
            <a:spLocks noGrp="1"/>
          </p:cNvSpPr>
          <p:nvPr>
            <p:ph type="body" sz="quarter" idx="13"/>
          </p:nvPr>
        </p:nvSpPr>
        <p:spPr/>
        <p:txBody>
          <a:bodyPr/>
          <a:lstStyle/>
          <a:p>
            <a:r>
              <a:rPr lang="en-AU" dirty="0"/>
              <a:t>ACS 0110</a:t>
            </a:r>
          </a:p>
        </p:txBody>
      </p:sp>
      <p:sp>
        <p:nvSpPr>
          <p:cNvPr id="3" name="Content Placeholder 2">
            <a:extLst>
              <a:ext uri="{FF2B5EF4-FFF2-40B4-BE49-F238E27FC236}">
                <a16:creationId xmlns:a16="http://schemas.microsoft.com/office/drawing/2014/main" id="{48F76815-56BD-9018-0B39-9CB858181CE5}"/>
              </a:ext>
            </a:extLst>
          </p:cNvPr>
          <p:cNvSpPr>
            <a:spLocks noGrp="1"/>
          </p:cNvSpPr>
          <p:nvPr>
            <p:ph sz="quarter" idx="15"/>
          </p:nvPr>
        </p:nvSpPr>
        <p:spPr/>
        <p:txBody>
          <a:bodyPr/>
          <a:lstStyle/>
          <a:p>
            <a:endParaRPr lang="en-AU" dirty="0"/>
          </a:p>
          <a:p>
            <a:r>
              <a:rPr lang="en-AU" dirty="0"/>
              <a:t>ACS 0110 Septicaemia in 6</a:t>
            </a:r>
            <a:r>
              <a:rPr lang="en-AU" baseline="30000" dirty="0"/>
              <a:t>th</a:t>
            </a:r>
            <a:r>
              <a:rPr lang="en-AU" dirty="0"/>
              <a:t> edition</a:t>
            </a:r>
          </a:p>
          <a:p>
            <a:endParaRPr lang="en-AU" dirty="0"/>
          </a:p>
          <a:p>
            <a:r>
              <a:rPr lang="en-AU" dirty="0"/>
              <a:t>ACS 0110 SIRS, Sepsis, Severe sepsis and septic shock in 11th</a:t>
            </a:r>
          </a:p>
        </p:txBody>
      </p:sp>
      <p:sp>
        <p:nvSpPr>
          <p:cNvPr id="4" name="Slide Number Placeholder 3">
            <a:extLst>
              <a:ext uri="{FF2B5EF4-FFF2-40B4-BE49-F238E27FC236}">
                <a16:creationId xmlns:a16="http://schemas.microsoft.com/office/drawing/2014/main" id="{614BE3B9-ADC1-9D81-14B1-C5B6D161FB8E}"/>
              </a:ext>
            </a:extLst>
          </p:cNvPr>
          <p:cNvSpPr>
            <a:spLocks noGrp="1"/>
          </p:cNvSpPr>
          <p:nvPr>
            <p:ph type="sldNum" sz="quarter" idx="17"/>
          </p:nvPr>
        </p:nvSpPr>
        <p:spPr/>
        <p:txBody>
          <a:bodyPr/>
          <a:lstStyle/>
          <a:p>
            <a:fld id="{256D3EEF-DE4E-429D-8EC4-DDC531AFF587}" type="slidenum">
              <a:rPr lang="en-US" smtClean="0"/>
              <a:pPr/>
              <a:t>23</a:t>
            </a:fld>
            <a:endParaRPr lang="en-US" dirty="0"/>
          </a:p>
        </p:txBody>
      </p:sp>
    </p:spTree>
    <p:extLst>
      <p:ext uri="{BB962C8B-B14F-4D97-AF65-F5344CB8AC3E}">
        <p14:creationId xmlns:p14="http://schemas.microsoft.com/office/powerpoint/2010/main" val="24680899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Hepatitis – Classification Table 6</a:t>
            </a:r>
            <a:r>
              <a:rPr lang="en-AU" baseline="30000" dirty="0"/>
              <a:t>th</a:t>
            </a:r>
            <a:r>
              <a:rPr lang="en-AU" dirty="0"/>
              <a:t> edition</a:t>
            </a:r>
          </a:p>
        </p:txBody>
      </p:sp>
      <p:sp>
        <p:nvSpPr>
          <p:cNvPr id="4" name="Content Placeholder 3"/>
          <p:cNvSpPr>
            <a:spLocks noGrp="1"/>
          </p:cNvSpPr>
          <p:nvPr>
            <p:ph sz="quarter" idx="15"/>
          </p:nvPr>
        </p:nvSpPr>
        <p:spPr/>
        <p:txBody>
          <a:bodyPr>
            <a:normAutofit/>
          </a:bodyPr>
          <a:lstStyle/>
          <a:p>
            <a:r>
              <a:rPr lang="en-AU" sz="2800" b="0" i="0" u="none" strike="noStrike" baseline="30000" dirty="0"/>
              <a:t>Hepatitis B</a:t>
            </a:r>
            <a:r>
              <a:rPr lang="en-AU" sz="2800" b="0" i="0" u="none" strike="noStrike" baseline="0" dirty="0"/>
              <a:t>		</a:t>
            </a:r>
          </a:p>
          <a:p>
            <a:r>
              <a:rPr lang="en-AU" sz="2800" b="0" i="0" u="none" strike="noStrike" baseline="30000" dirty="0"/>
              <a:t>		B16.-	</a:t>
            </a:r>
            <a:r>
              <a:rPr lang="en-AU" sz="2800" b="0" i="1" u="none" strike="noStrike" baseline="30000" dirty="0"/>
              <a:t>Acute hepatitis B</a:t>
            </a:r>
            <a:endParaRPr lang="en-AU" sz="2800" b="0" i="0" u="none" strike="noStrike" baseline="0" dirty="0"/>
          </a:p>
          <a:p>
            <a:r>
              <a:rPr lang="en-US" sz="2800" b="0" i="0" u="none" strike="noStrike" baseline="30000" dirty="0"/>
              <a:t>		B18.0	</a:t>
            </a:r>
            <a:r>
              <a:rPr lang="en-US" sz="2800" b="0" i="1" u="none" strike="noStrike" baseline="30000" dirty="0"/>
              <a:t>Chronic viral hepatitis B with delta-agent</a:t>
            </a:r>
            <a:endParaRPr lang="en-US" sz="2800" b="0" i="0" u="none" strike="noStrike" baseline="0" dirty="0"/>
          </a:p>
          <a:p>
            <a:r>
              <a:rPr lang="en-US" sz="2800" b="0" i="0" u="none" strike="noStrike" baseline="30000" dirty="0"/>
              <a:t>		B18.1	</a:t>
            </a:r>
            <a:r>
              <a:rPr lang="en-US" sz="2800" b="0" i="1" u="none" strike="noStrike" baseline="30000" dirty="0"/>
              <a:t>Chronic viral hepatitis B without delta-agent</a:t>
            </a:r>
            <a:endParaRPr lang="en-US" sz="2800" b="0" i="0" u="none" strike="noStrike" baseline="0" dirty="0"/>
          </a:p>
          <a:p>
            <a:r>
              <a:rPr lang="en-US" sz="2800" b="0" i="0" u="none" strike="noStrike" baseline="30000" dirty="0"/>
              <a:t>		O98.4	</a:t>
            </a:r>
            <a:r>
              <a:rPr lang="en-US" sz="2800" b="0" i="1" u="none" strike="noStrike" baseline="30000" dirty="0"/>
              <a:t>Viral hepatitis complicating pregnancy, childbirth and the puerperium</a:t>
            </a:r>
            <a:endParaRPr lang="en-US" sz="2800" b="0" i="0" u="none" strike="noStrike" baseline="0" dirty="0"/>
          </a:p>
          <a:p>
            <a:pPr marL="2776538" indent="-981075"/>
            <a:r>
              <a:rPr lang="en-US" sz="2800" b="0" i="0" u="none" strike="noStrike" baseline="30000" dirty="0">
                <a:solidFill>
                  <a:srgbClr val="00B0F0"/>
                </a:solidFill>
              </a:rPr>
              <a:t>Z22.51	</a:t>
            </a:r>
            <a:r>
              <a:rPr lang="en-US" sz="2800" b="0" i="1" u="none" strike="noStrike" baseline="30000" dirty="0">
                <a:solidFill>
                  <a:srgbClr val="00B0F0"/>
                </a:solidFill>
              </a:rPr>
              <a:t>Carrier of viral hepatitis B.  </a:t>
            </a:r>
            <a:r>
              <a:rPr lang="en-US" sz="2800" b="0" i="0" u="none" strike="noStrike" baseline="30000" dirty="0">
                <a:solidFill>
                  <a:srgbClr val="00B0F0"/>
                </a:solidFill>
              </a:rPr>
              <a:t>Documentation of 'hepatitis B positive' or 'hepatitis B carrier' without any indication of an infectious process should be coded to Z22.51.</a:t>
            </a:r>
            <a:endParaRPr lang="en-US" sz="2800" b="0" i="0" u="none" strike="noStrike" baseline="0" dirty="0">
              <a:solidFill>
                <a:srgbClr val="00B0F0"/>
              </a:solidFill>
            </a:endParaRPr>
          </a:p>
          <a:p>
            <a:endParaRPr lang="en-AU" sz="2800" b="0" i="0" u="none" strike="noStrike" baseline="0" dirty="0"/>
          </a:p>
          <a:p>
            <a:r>
              <a:rPr lang="en-US" sz="2800" b="0" i="0" u="none" strike="noStrike" baseline="30000" dirty="0"/>
              <a:t>O98.4 is assigned where acute or chronic hepatitis B complicates the pregnancy, childbirth or puerperium (along with an additional code from B16 or B18 to specify the type of hepatitis). </a:t>
            </a:r>
            <a:r>
              <a:rPr lang="en-US" sz="2800" b="0" i="0" u="none" strike="noStrike" baseline="30000" dirty="0">
                <a:solidFill>
                  <a:srgbClr val="00B0F0"/>
                </a:solidFill>
              </a:rPr>
              <a:t>If the obstetric patient is a carrier assign Z22.51.</a:t>
            </a:r>
            <a:r>
              <a:rPr lang="en-US" sz="2800" b="0" i="0" u="none" strike="noStrike" baseline="0" dirty="0">
                <a:solidFill>
                  <a:srgbClr val="00B0F0"/>
                </a:solidFill>
              </a:rPr>
              <a:t>	</a:t>
            </a: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2571435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Hepatitis – Classification Table 11</a:t>
            </a:r>
            <a:r>
              <a:rPr lang="en-AU" baseline="30000" dirty="0"/>
              <a:t>th</a:t>
            </a:r>
            <a:r>
              <a:rPr lang="en-AU" dirty="0"/>
              <a:t> edition</a:t>
            </a:r>
          </a:p>
        </p:txBody>
      </p:sp>
      <p:sp>
        <p:nvSpPr>
          <p:cNvPr id="4" name="Content Placeholder 3"/>
          <p:cNvSpPr>
            <a:spLocks noGrp="1"/>
          </p:cNvSpPr>
          <p:nvPr>
            <p:ph sz="quarter" idx="15"/>
          </p:nvPr>
        </p:nvSpPr>
        <p:spPr/>
        <p:txBody>
          <a:bodyPr>
            <a:normAutofit/>
          </a:bodyPr>
          <a:lstStyle/>
          <a:p>
            <a:r>
              <a:rPr lang="en-AU" sz="2800" b="0" i="0" u="none" strike="noStrike" baseline="30000" dirty="0">
                <a:solidFill>
                  <a:srgbClr val="000000"/>
                </a:solidFill>
              </a:rPr>
              <a:t>Hepatitis B</a:t>
            </a:r>
            <a:r>
              <a:rPr lang="en-AU" sz="2800" b="0" i="0" u="none" strike="noStrike" baseline="0" dirty="0">
                <a:solidFill>
                  <a:srgbClr val="000000"/>
                </a:solidFill>
              </a:rPr>
              <a:t>	</a:t>
            </a:r>
          </a:p>
          <a:p>
            <a:pPr marL="719138"/>
            <a:r>
              <a:rPr lang="en-AU" sz="2800" b="0" i="0" u="none" strike="noStrike" baseline="30000" dirty="0">
                <a:solidFill>
                  <a:srgbClr val="020202"/>
                </a:solidFill>
              </a:rPr>
              <a:t>B16</a:t>
            </a:r>
            <a:r>
              <a:rPr lang="en-AU" sz="2800" b="0" i="0" u="none" strike="noStrike" baseline="30000" dirty="0">
                <a:solidFill>
                  <a:srgbClr val="000000"/>
                </a:solidFill>
              </a:rPr>
              <a:t>.-	</a:t>
            </a:r>
            <a:r>
              <a:rPr lang="en-AU" sz="2800" b="0" i="1" u="none" strike="noStrike" baseline="30000" dirty="0">
                <a:solidFill>
                  <a:srgbClr val="000000"/>
                </a:solidFill>
              </a:rPr>
              <a:t>Acute hepatitis B</a:t>
            </a:r>
            <a:endParaRPr lang="en-AU" sz="2800" b="0" i="0" u="none" strike="noStrike" baseline="0" dirty="0">
              <a:solidFill>
                <a:srgbClr val="000000"/>
              </a:solidFill>
            </a:endParaRPr>
          </a:p>
          <a:p>
            <a:pPr marL="719138"/>
            <a:r>
              <a:rPr lang="en-US" sz="2800" b="0" i="0" u="none" strike="noStrike" baseline="30000" dirty="0">
                <a:solidFill>
                  <a:srgbClr val="020202"/>
                </a:solidFill>
              </a:rPr>
              <a:t>B18.0</a:t>
            </a:r>
            <a:r>
              <a:rPr lang="en-US" sz="2800" b="0" i="0" u="none" strike="noStrike" baseline="30000" dirty="0">
                <a:solidFill>
                  <a:srgbClr val="000000"/>
                </a:solidFill>
              </a:rPr>
              <a:t>	</a:t>
            </a:r>
            <a:r>
              <a:rPr lang="en-US" sz="2800" b="0" i="1" u="none" strike="noStrike" baseline="30000" dirty="0">
                <a:solidFill>
                  <a:srgbClr val="000000"/>
                </a:solidFill>
              </a:rPr>
              <a:t>Chronic viral hepatitis B with delta</a:t>
            </a:r>
            <a:r>
              <a:rPr lang="en-US" sz="2800" b="0" i="0" u="none" strike="noStrike" baseline="30000" dirty="0">
                <a:solidFill>
                  <a:srgbClr val="000000"/>
                </a:solidFill>
              </a:rPr>
              <a:t>-</a:t>
            </a:r>
            <a:r>
              <a:rPr lang="en-US" sz="2800" b="0" i="1" u="none" strike="noStrike" baseline="30000" dirty="0">
                <a:solidFill>
                  <a:srgbClr val="000000"/>
                </a:solidFill>
              </a:rPr>
              <a:t>agent</a:t>
            </a:r>
            <a:endParaRPr lang="en-US" sz="2800" b="0" i="0" u="none" strike="noStrike" baseline="0" dirty="0">
              <a:solidFill>
                <a:srgbClr val="000000"/>
              </a:solidFill>
            </a:endParaRPr>
          </a:p>
          <a:p>
            <a:pPr marL="719138"/>
            <a:r>
              <a:rPr lang="en-US" sz="2800" b="0" i="0" u="none" strike="noStrike" baseline="30000" dirty="0">
                <a:solidFill>
                  <a:srgbClr val="020202"/>
                </a:solidFill>
              </a:rPr>
              <a:t>B18.1</a:t>
            </a:r>
            <a:r>
              <a:rPr lang="en-US" sz="2800" b="0" i="0" u="none" strike="noStrike" baseline="30000" dirty="0">
                <a:solidFill>
                  <a:srgbClr val="000000"/>
                </a:solidFill>
              </a:rPr>
              <a:t>	</a:t>
            </a:r>
            <a:r>
              <a:rPr lang="en-US" sz="2800" b="0" i="1" u="none" strike="noStrike" baseline="30000" dirty="0">
                <a:solidFill>
                  <a:srgbClr val="000000"/>
                </a:solidFill>
              </a:rPr>
              <a:t>Chronic viral hepatitis B without delta</a:t>
            </a:r>
            <a:r>
              <a:rPr lang="en-US" sz="2800" b="0" i="0" u="none" strike="noStrike" baseline="30000" dirty="0">
                <a:solidFill>
                  <a:srgbClr val="000000"/>
                </a:solidFill>
              </a:rPr>
              <a:t>-</a:t>
            </a:r>
            <a:r>
              <a:rPr lang="en-US" sz="2800" b="0" i="1" u="none" strike="noStrike" baseline="30000" dirty="0">
                <a:solidFill>
                  <a:srgbClr val="000000"/>
                </a:solidFill>
              </a:rPr>
              <a:t>agent</a:t>
            </a:r>
            <a:endParaRPr lang="en-US" sz="2800" b="0" i="0" u="none" strike="noStrike" baseline="0" dirty="0">
              <a:solidFill>
                <a:srgbClr val="000000"/>
              </a:solidFill>
            </a:endParaRPr>
          </a:p>
          <a:p>
            <a:pPr marL="719138"/>
            <a:r>
              <a:rPr lang="en-US" sz="2800" b="0" i="0" u="none" strike="noStrike" baseline="30000" dirty="0">
                <a:solidFill>
                  <a:srgbClr val="020202"/>
                </a:solidFill>
              </a:rPr>
              <a:t>O98.4</a:t>
            </a:r>
            <a:r>
              <a:rPr lang="en-US" sz="2800" b="0" i="0" u="none" strike="noStrike" baseline="30000" dirty="0">
                <a:solidFill>
                  <a:srgbClr val="000000"/>
                </a:solidFill>
              </a:rPr>
              <a:t>	</a:t>
            </a:r>
            <a:r>
              <a:rPr lang="en-US" sz="2800" b="0" i="1" u="none" strike="noStrike" baseline="30000" dirty="0">
                <a:solidFill>
                  <a:srgbClr val="000000"/>
                </a:solidFill>
              </a:rPr>
              <a:t>Viral hepatitis in pregnancy, childbirth and the puerperium</a:t>
            </a:r>
            <a:r>
              <a:rPr lang="en-US" sz="2800" b="0" i="0" u="none" strike="noStrike" baseline="0" dirty="0">
                <a:solidFill>
                  <a:srgbClr val="000000"/>
                </a:solidFill>
              </a:rPr>
              <a:t>	</a:t>
            </a:r>
            <a:r>
              <a:rPr lang="en-US" sz="2800" b="0" i="0" u="none" strike="noStrike" baseline="30000" dirty="0">
                <a:solidFill>
                  <a:srgbClr val="000000"/>
                </a:solidFill>
              </a:rPr>
              <a:t>	</a:t>
            </a:r>
          </a:p>
          <a:p>
            <a:endParaRPr lang="en-US" baseline="30000" dirty="0">
              <a:solidFill>
                <a:srgbClr val="000000"/>
              </a:solidFill>
            </a:endParaRPr>
          </a:p>
          <a:p>
            <a:r>
              <a:rPr lang="en-US" sz="2800" b="0" i="0" u="none" strike="noStrike" baseline="30000" dirty="0">
                <a:solidFill>
                  <a:srgbClr val="00B0F0"/>
                </a:solidFill>
              </a:rPr>
              <a:t>When documentation is unclear or ambiguous terms such as 'hepatitis B', 'hepatitis B positive' or 'past history of hepatitis B' are documented, verify with the clinician if the disease is at the acute or chronic stage. Where consultation is not possible, assign the code for chronic viral hepatitis B (B18.1).</a:t>
            </a:r>
          </a:p>
          <a:p>
            <a:endParaRPr lang="en-US" dirty="0">
              <a:solidFill>
                <a:srgbClr val="000000"/>
              </a:solidFill>
            </a:endParaRPr>
          </a:p>
          <a:p>
            <a:r>
              <a:rPr lang="en-US" sz="2800" b="0" i="0" u="none" strike="noStrike" baseline="30000" dirty="0">
                <a:solidFill>
                  <a:srgbClr val="00B0F0"/>
                </a:solidFill>
              </a:rPr>
              <a:t>Where hepatitis B complicates the pregnancy, childbirth or puerperium, assign O98.4 and an additional code from B16 or B18.</a:t>
            </a:r>
            <a:r>
              <a:rPr lang="en-US" sz="2800" b="0" i="0" u="none" strike="noStrike" baseline="0" dirty="0">
                <a:solidFill>
                  <a:srgbClr val="000000"/>
                </a:solidFill>
              </a:rPr>
              <a:t>	</a:t>
            </a: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3175138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Hepatitis – Classification Table 10</a:t>
            </a:r>
            <a:r>
              <a:rPr lang="en-AU" baseline="30000" dirty="0"/>
              <a:t>th</a:t>
            </a:r>
            <a:r>
              <a:rPr lang="en-AU" dirty="0"/>
              <a:t> edition</a:t>
            </a:r>
          </a:p>
        </p:txBody>
      </p:sp>
      <p:graphicFrame>
        <p:nvGraphicFramePr>
          <p:cNvPr id="2" name="Table 2">
            <a:extLst>
              <a:ext uri="{FF2B5EF4-FFF2-40B4-BE49-F238E27FC236}">
                <a16:creationId xmlns:a16="http://schemas.microsoft.com/office/drawing/2014/main" id="{24AC82A6-9F51-4A49-96B5-12A9CA375E54}"/>
              </a:ext>
            </a:extLst>
          </p:cNvPr>
          <p:cNvGraphicFramePr>
            <a:graphicFrameLocks noGrp="1"/>
          </p:cNvGraphicFramePr>
          <p:nvPr>
            <p:ph sz="quarter" idx="15"/>
            <p:extLst>
              <p:ext uri="{D42A27DB-BD31-4B8C-83A1-F6EECF244321}">
                <p14:modId xmlns:p14="http://schemas.microsoft.com/office/powerpoint/2010/main" val="2340785636"/>
              </p:ext>
            </p:extLst>
          </p:nvPr>
        </p:nvGraphicFramePr>
        <p:xfrm>
          <a:off x="406401" y="1125538"/>
          <a:ext cx="11430000" cy="3413760"/>
        </p:xfrm>
        <a:graphic>
          <a:graphicData uri="http://schemas.openxmlformats.org/drawingml/2006/table">
            <a:tbl>
              <a:tblPr firstRow="1" bandRow="1">
                <a:tableStyleId>{5C22544A-7EE6-4342-B048-85BDC9FD1C3A}</a:tableStyleId>
              </a:tblPr>
              <a:tblGrid>
                <a:gridCol w="6310085">
                  <a:extLst>
                    <a:ext uri="{9D8B030D-6E8A-4147-A177-3AD203B41FA5}">
                      <a16:colId xmlns:a16="http://schemas.microsoft.com/office/drawing/2014/main" val="764629580"/>
                    </a:ext>
                  </a:extLst>
                </a:gridCol>
                <a:gridCol w="5119915">
                  <a:extLst>
                    <a:ext uri="{9D8B030D-6E8A-4147-A177-3AD203B41FA5}">
                      <a16:colId xmlns:a16="http://schemas.microsoft.com/office/drawing/2014/main" val="2997595847"/>
                    </a:ext>
                  </a:extLst>
                </a:gridCol>
              </a:tblGrid>
              <a:tr h="370840">
                <a:tc>
                  <a:txBody>
                    <a:bodyPr/>
                    <a:lstStyle/>
                    <a:p>
                      <a:pPr algn="ctr"/>
                      <a:r>
                        <a:rPr lang="en-AU" sz="3200" dirty="0"/>
                        <a:t>6</a:t>
                      </a:r>
                      <a:r>
                        <a:rPr lang="en-AU" sz="3200" baseline="30000" dirty="0"/>
                        <a:t>th</a:t>
                      </a:r>
                      <a:r>
                        <a:rPr lang="en-AU" sz="3200" dirty="0"/>
                        <a:t> Edition</a:t>
                      </a:r>
                    </a:p>
                  </a:txBody>
                  <a:tcPr/>
                </a:tc>
                <a:tc>
                  <a:txBody>
                    <a:bodyPr/>
                    <a:lstStyle/>
                    <a:p>
                      <a:pPr algn="ctr"/>
                      <a:r>
                        <a:rPr lang="en-AU" sz="3200" dirty="0"/>
                        <a:t>11</a:t>
                      </a:r>
                      <a:r>
                        <a:rPr lang="en-AU" sz="3200" baseline="30000" dirty="0"/>
                        <a:t>th</a:t>
                      </a:r>
                      <a:r>
                        <a:rPr lang="en-AU" sz="3200" dirty="0"/>
                        <a:t> Edition</a:t>
                      </a:r>
                    </a:p>
                  </a:txBody>
                  <a:tcPr/>
                </a:tc>
                <a:extLst>
                  <a:ext uri="{0D108BD9-81ED-4DB2-BD59-A6C34878D82A}">
                    <a16:rowId xmlns:a16="http://schemas.microsoft.com/office/drawing/2014/main" val="1528923118"/>
                  </a:ext>
                </a:extLst>
              </a:tr>
              <a:tr h="370840">
                <a:tc>
                  <a:txBody>
                    <a:bodyPr/>
                    <a:lstStyle/>
                    <a:p>
                      <a:pPr marL="144145" indent="-144145">
                        <a:tabLst>
                          <a:tab pos="71755" algn="l"/>
                          <a:tab pos="144145" algn="l"/>
                          <a:tab pos="215900" algn="l"/>
                          <a:tab pos="288290" algn="l"/>
                          <a:tab pos="431800" algn="l"/>
                          <a:tab pos="504190" algn="l"/>
                          <a:tab pos="575945" algn="l"/>
                          <a:tab pos="648335" algn="l"/>
                        </a:tabLst>
                      </a:pPr>
                      <a:r>
                        <a:rPr lang="en-AU" sz="1800" dirty="0">
                          <a:solidFill>
                            <a:schemeClr val="tx1"/>
                          </a:solidFill>
                          <a:effectLst/>
                          <a:latin typeface="+mn-lt"/>
                          <a:ea typeface="Calibri" panose="020F0502020204030204" pitchFamily="34" charset="0"/>
                          <a:cs typeface="Times New Roman" panose="02020603050405020304" pitchFamily="18" charset="0"/>
                        </a:rPr>
                        <a:t>Hepatitis</a:t>
                      </a:r>
                    </a:p>
                    <a:p>
                      <a:pPr marL="144145" indent="-144145">
                        <a:tabLst>
                          <a:tab pos="71755" algn="l"/>
                          <a:tab pos="144145" algn="l"/>
                          <a:tab pos="215900" algn="l"/>
                          <a:tab pos="288290" algn="l"/>
                          <a:tab pos="431800" algn="l"/>
                          <a:tab pos="504190" algn="l"/>
                          <a:tab pos="575945" algn="l"/>
                          <a:tab pos="648335" algn="l"/>
                        </a:tabLst>
                      </a:pPr>
                      <a:r>
                        <a:rPr lang="en-AU" sz="1800" dirty="0">
                          <a:solidFill>
                            <a:schemeClr val="tx1"/>
                          </a:solidFill>
                          <a:effectLst/>
                          <a:latin typeface="+mn-lt"/>
                          <a:ea typeface="Calibri" panose="020F0502020204030204" pitchFamily="34" charset="0"/>
                          <a:cs typeface="Times New Roman" panose="02020603050405020304" pitchFamily="18" charset="0"/>
                        </a:rPr>
                        <a:t>- viral</a:t>
                      </a:r>
                    </a:p>
                    <a:p>
                      <a:pPr marL="144145" indent="-144145">
                        <a:tabLst>
                          <a:tab pos="71755" algn="l"/>
                          <a:tab pos="144145" algn="l"/>
                          <a:tab pos="215900" algn="l"/>
                          <a:tab pos="288290" algn="l"/>
                          <a:tab pos="431800" algn="l"/>
                          <a:tab pos="504190" algn="l"/>
                          <a:tab pos="575945" algn="l"/>
                          <a:tab pos="648335" algn="l"/>
                          <a:tab pos="791845" algn="l"/>
                        </a:tabLst>
                      </a:pPr>
                      <a:r>
                        <a:rPr lang="en-AU" sz="1800" dirty="0">
                          <a:solidFill>
                            <a:schemeClr val="tx1"/>
                          </a:solidFill>
                          <a:effectLst/>
                          <a:latin typeface="+mn-lt"/>
                          <a:ea typeface="Calibri" panose="020F0502020204030204" pitchFamily="34" charset="0"/>
                          <a:cs typeface="Times New Roman" panose="02020603050405020304" pitchFamily="18" charset="0"/>
                        </a:rPr>
                        <a:t>-	-	type </a:t>
                      </a:r>
                    </a:p>
                    <a:p>
                      <a:pPr marL="215900" indent="-215900">
                        <a:tabLst>
                          <a:tab pos="71755" algn="l"/>
                          <a:tab pos="144145" algn="l"/>
                          <a:tab pos="215900" algn="l"/>
                          <a:tab pos="288290" algn="l"/>
                          <a:tab pos="431800" algn="l"/>
                          <a:tab pos="504190" algn="l"/>
                          <a:tab pos="575945" algn="l"/>
                          <a:tab pos="648335" algn="l"/>
                          <a:tab pos="791845" algn="l"/>
                        </a:tabLst>
                      </a:pPr>
                      <a:r>
                        <a:rPr lang="en-AU" sz="1800" dirty="0">
                          <a:solidFill>
                            <a:schemeClr val="tx1"/>
                          </a:solidFill>
                          <a:effectLst/>
                          <a:latin typeface="+mn-lt"/>
                          <a:ea typeface="Calibri" panose="020F0502020204030204" pitchFamily="34" charset="0"/>
                          <a:cs typeface="Times New Roman" panose="02020603050405020304" pitchFamily="18" charset="0"/>
                        </a:rPr>
                        <a:t>-	-	-	B </a:t>
                      </a:r>
                      <a:r>
                        <a:rPr lang="en-AU" sz="1800" dirty="0">
                          <a:solidFill>
                            <a:srgbClr val="FF0000"/>
                          </a:solidFill>
                          <a:effectLst/>
                          <a:latin typeface="+mn-lt"/>
                          <a:ea typeface="Calibri" panose="020F0502020204030204" pitchFamily="34" charset="0"/>
                          <a:cs typeface="Times New Roman" panose="02020603050405020304" pitchFamily="18" charset="0"/>
                        </a:rPr>
                        <a:t>B16.9 </a:t>
                      </a:r>
                    </a:p>
                    <a:p>
                      <a:pPr marL="288290" indent="-288290">
                        <a:tabLst>
                          <a:tab pos="71755" algn="l"/>
                          <a:tab pos="144145" algn="l"/>
                          <a:tab pos="215900" algn="l"/>
                          <a:tab pos="288290" algn="l"/>
                          <a:tab pos="431800" algn="l"/>
                          <a:tab pos="504190" algn="l"/>
                          <a:tab pos="575945" algn="l"/>
                          <a:tab pos="648335" algn="l"/>
                          <a:tab pos="791845" algn="l"/>
                        </a:tabLst>
                      </a:pPr>
                      <a:r>
                        <a:rPr lang="en-AU" sz="1800" dirty="0">
                          <a:solidFill>
                            <a:schemeClr val="tx1"/>
                          </a:solidFill>
                          <a:effectLst/>
                          <a:latin typeface="+mn-lt"/>
                          <a:ea typeface="Calibri" panose="020F0502020204030204" pitchFamily="34" charset="0"/>
                          <a:cs typeface="Times New Roman" panose="02020603050405020304" pitchFamily="18" charset="0"/>
                        </a:rPr>
                        <a:t>-	-	-	-	with </a:t>
                      </a:r>
                    </a:p>
                    <a:p>
                      <a:pPr>
                        <a:tabLst>
                          <a:tab pos="71755" algn="l"/>
                          <a:tab pos="144145" algn="l"/>
                          <a:tab pos="215900" algn="l"/>
                          <a:tab pos="288290" algn="l"/>
                          <a:tab pos="431800" algn="l"/>
                          <a:tab pos="504190" algn="l"/>
                          <a:tab pos="575945" algn="l"/>
                          <a:tab pos="648335" algn="l"/>
                          <a:tab pos="791845" algn="l"/>
                        </a:tabLst>
                      </a:pPr>
                      <a:r>
                        <a:rPr lang="en-AU" sz="1800" dirty="0">
                          <a:solidFill>
                            <a:schemeClr val="tx1"/>
                          </a:solidFill>
                          <a:effectLst/>
                          <a:latin typeface="+mn-lt"/>
                          <a:ea typeface="Calibri" panose="020F0502020204030204" pitchFamily="34" charset="0"/>
                          <a:cs typeface="Times New Roman" panose="02020603050405020304" pitchFamily="18" charset="0"/>
                        </a:rPr>
                        <a:t>-	-	-	-	-	delta-agent (coinfection) (without hepatic coma) B16.1 </a:t>
                      </a:r>
                    </a:p>
                    <a:p>
                      <a:pPr marL="431800" indent="-431800">
                        <a:tabLst>
                          <a:tab pos="71755" algn="l"/>
                          <a:tab pos="144145" algn="l"/>
                          <a:tab pos="215900" algn="l"/>
                          <a:tab pos="288290" algn="l"/>
                          <a:tab pos="431800" algn="l"/>
                          <a:tab pos="504190" algn="l"/>
                          <a:tab pos="575945" algn="l"/>
                          <a:tab pos="648335" algn="l"/>
                          <a:tab pos="791845" algn="l"/>
                        </a:tabLst>
                      </a:pPr>
                      <a:r>
                        <a:rPr lang="en-AU" sz="1800" dirty="0">
                          <a:solidFill>
                            <a:schemeClr val="tx1"/>
                          </a:solidFill>
                          <a:effectLst/>
                          <a:latin typeface="+mn-lt"/>
                          <a:ea typeface="Calibri" panose="020F0502020204030204" pitchFamily="34" charset="0"/>
                          <a:cs typeface="Times New Roman" panose="02020603050405020304" pitchFamily="18" charset="0"/>
                        </a:rPr>
                        <a:t>-	-	-	-	-	-	with hepatic coma B16.0 </a:t>
                      </a:r>
                    </a:p>
                    <a:p>
                      <a:pPr>
                        <a:tabLst>
                          <a:tab pos="71755" algn="l"/>
                          <a:tab pos="144145" algn="l"/>
                          <a:tab pos="215900" algn="l"/>
                          <a:tab pos="288290" algn="l"/>
                          <a:tab pos="431800" algn="l"/>
                          <a:tab pos="504190" algn="l"/>
                          <a:tab pos="575945" algn="l"/>
                          <a:tab pos="648335" algn="l"/>
                          <a:tab pos="791845" algn="l"/>
                        </a:tabLst>
                      </a:pPr>
                      <a:r>
                        <a:rPr lang="en-AU" sz="1800" dirty="0">
                          <a:solidFill>
                            <a:schemeClr val="tx1"/>
                          </a:solidFill>
                          <a:effectLst/>
                          <a:latin typeface="+mn-lt"/>
                          <a:ea typeface="Calibri" panose="020F0502020204030204" pitchFamily="34" charset="0"/>
                          <a:cs typeface="Times New Roman" panose="02020603050405020304" pitchFamily="18" charset="0"/>
                        </a:rPr>
                        <a:t>-	-	-	-	-	hepatic coma (without delta-agent coinfection) B16.2 </a:t>
                      </a:r>
                    </a:p>
                    <a:p>
                      <a:pPr marL="215900" indent="-215900">
                        <a:tabLst>
                          <a:tab pos="71755" algn="l"/>
                          <a:tab pos="144145" algn="l"/>
                          <a:tab pos="215900" algn="l"/>
                          <a:tab pos="288290" algn="l"/>
                          <a:tab pos="431800" algn="l"/>
                          <a:tab pos="504190" algn="l"/>
                          <a:tab pos="575945" algn="l"/>
                          <a:tab pos="648335" algn="l"/>
                          <a:tab pos="791845" algn="l"/>
                        </a:tabLst>
                      </a:pPr>
                      <a:r>
                        <a:rPr lang="en-AU" sz="1800" dirty="0">
                          <a:solidFill>
                            <a:schemeClr val="tx1"/>
                          </a:solidFill>
                          <a:effectLst/>
                          <a:latin typeface="+mn-lt"/>
                          <a:ea typeface="Calibri" panose="020F0502020204030204" pitchFamily="34" charset="0"/>
                          <a:cs typeface="Times New Roman" panose="02020603050405020304" pitchFamily="18" charset="0"/>
                        </a:rPr>
                        <a:t>-	-	-	C </a:t>
                      </a:r>
                      <a:r>
                        <a:rPr lang="en-AU" sz="1800" dirty="0">
                          <a:solidFill>
                            <a:srgbClr val="FF0000"/>
                          </a:solidFill>
                          <a:effectLst/>
                          <a:latin typeface="+mn-lt"/>
                          <a:ea typeface="Calibri" panose="020F0502020204030204" pitchFamily="34" charset="0"/>
                          <a:cs typeface="Times New Roman" panose="02020603050405020304" pitchFamily="18" charset="0"/>
                        </a:rPr>
                        <a:t>B17.1 </a:t>
                      </a:r>
                    </a:p>
                    <a:p>
                      <a:pPr marL="288290" indent="-288290">
                        <a:tabLst>
                          <a:tab pos="71755" algn="l"/>
                          <a:tab pos="144145" algn="l"/>
                          <a:tab pos="215900" algn="l"/>
                          <a:tab pos="288290" algn="l"/>
                          <a:tab pos="431800" algn="l"/>
                          <a:tab pos="504190" algn="l"/>
                          <a:tab pos="575945" algn="l"/>
                          <a:tab pos="648335" algn="l"/>
                        </a:tabLst>
                      </a:pPr>
                      <a:r>
                        <a:rPr lang="en-AU" sz="1800" dirty="0">
                          <a:solidFill>
                            <a:schemeClr val="tx1"/>
                          </a:solidFill>
                          <a:effectLst/>
                          <a:latin typeface="+mn-lt"/>
                          <a:ea typeface="Calibri" panose="020F0502020204030204" pitchFamily="34" charset="0"/>
                          <a:cs typeface="Times New Roman" panose="02020603050405020304" pitchFamily="18" charset="0"/>
                        </a:rPr>
                        <a:t> </a:t>
                      </a:r>
                    </a:p>
                  </a:txBody>
                  <a:tcPr/>
                </a:tc>
                <a:tc>
                  <a:txBody>
                    <a:bodyPr/>
                    <a:lstStyle/>
                    <a:p>
                      <a:r>
                        <a:rPr kumimoji="0" lang="en-AU" sz="1800" dirty="0">
                          <a:solidFill>
                            <a:schemeClr val="tx1"/>
                          </a:solidFill>
                          <a:effectLst/>
                          <a:latin typeface="+mn-lt"/>
                          <a:ea typeface="+mn-ea"/>
                          <a:cs typeface="+mn-cs"/>
                        </a:rPr>
                        <a:t>Hepatitis</a:t>
                      </a:r>
                    </a:p>
                    <a:p>
                      <a:r>
                        <a:rPr kumimoji="0" lang="en-AU" sz="1800" dirty="0">
                          <a:solidFill>
                            <a:schemeClr val="tx1"/>
                          </a:solidFill>
                          <a:effectLst/>
                          <a:latin typeface="+mn-lt"/>
                          <a:ea typeface="+mn-ea"/>
                          <a:cs typeface="+mn-cs"/>
                        </a:rPr>
                        <a:t>- viral</a:t>
                      </a:r>
                    </a:p>
                    <a:p>
                      <a:r>
                        <a:rPr kumimoji="0" lang="en-AU" sz="1800" dirty="0">
                          <a:solidFill>
                            <a:schemeClr val="tx1"/>
                          </a:solidFill>
                          <a:effectLst/>
                          <a:latin typeface="+mn-lt"/>
                          <a:ea typeface="+mn-ea"/>
                          <a:cs typeface="+mn-cs"/>
                        </a:rPr>
                        <a:t>- - type </a:t>
                      </a:r>
                    </a:p>
                    <a:p>
                      <a:r>
                        <a:rPr kumimoji="0" lang="en-AU" sz="1800" dirty="0">
                          <a:solidFill>
                            <a:schemeClr val="tx1"/>
                          </a:solidFill>
                          <a:effectLst/>
                          <a:latin typeface="+mn-lt"/>
                          <a:ea typeface="+mn-ea"/>
                          <a:cs typeface="+mn-cs"/>
                        </a:rPr>
                        <a:t>- - - B (chronic) (without delta-agent) </a:t>
                      </a:r>
                      <a:r>
                        <a:rPr kumimoji="0" lang="en-AU" sz="1800" dirty="0">
                          <a:solidFill>
                            <a:srgbClr val="00B0F0"/>
                          </a:solidFill>
                          <a:effectLst/>
                          <a:latin typeface="+mn-lt"/>
                          <a:ea typeface="+mn-ea"/>
                          <a:cs typeface="+mn-cs"/>
                        </a:rPr>
                        <a:t>B18.1</a:t>
                      </a:r>
                    </a:p>
                    <a:p>
                      <a:r>
                        <a:rPr kumimoji="0" lang="en-AU" sz="1800" dirty="0">
                          <a:solidFill>
                            <a:schemeClr val="tx1"/>
                          </a:solidFill>
                          <a:effectLst/>
                          <a:latin typeface="+mn-lt"/>
                          <a:ea typeface="+mn-ea"/>
                          <a:cs typeface="+mn-cs"/>
                        </a:rPr>
                        <a:t>- - - - with delta-agent (hepatitis D) B18.0</a:t>
                      </a:r>
                    </a:p>
                    <a:p>
                      <a:r>
                        <a:rPr kumimoji="0" lang="en-AU" sz="1800" dirty="0">
                          <a:solidFill>
                            <a:schemeClr val="tx1"/>
                          </a:solidFill>
                          <a:effectLst/>
                          <a:latin typeface="+mn-lt"/>
                          <a:ea typeface="+mn-ea"/>
                          <a:cs typeface="+mn-cs"/>
                        </a:rPr>
                        <a:t>- - - - acute </a:t>
                      </a:r>
                      <a:r>
                        <a:rPr kumimoji="0" lang="en-AU" sz="1800" i="1" dirty="0">
                          <a:solidFill>
                            <a:schemeClr val="tx1"/>
                          </a:solidFill>
                          <a:effectLst/>
                          <a:latin typeface="+mn-lt"/>
                          <a:ea typeface="+mn-ea"/>
                          <a:cs typeface="+mn-cs"/>
                        </a:rPr>
                        <a:t>— see Hepatitis/viral/acute/type/B</a:t>
                      </a:r>
                      <a:r>
                        <a:rPr kumimoji="0" lang="en-AU" sz="1800" dirty="0">
                          <a:solidFill>
                            <a:schemeClr val="tx1"/>
                          </a:solidFill>
                          <a:effectLst/>
                          <a:latin typeface="+mn-lt"/>
                          <a:ea typeface="+mn-ea"/>
                          <a:cs typeface="+mn-cs"/>
                        </a:rPr>
                        <a:t> </a:t>
                      </a:r>
                    </a:p>
                    <a:p>
                      <a:r>
                        <a:rPr kumimoji="0" lang="en-AU" sz="1800" dirty="0">
                          <a:solidFill>
                            <a:schemeClr val="tx1"/>
                          </a:solidFill>
                          <a:effectLst/>
                          <a:latin typeface="+mn-lt"/>
                          <a:ea typeface="+mn-ea"/>
                          <a:cs typeface="+mn-cs"/>
                        </a:rPr>
                        <a:t>- - - C (chronic) </a:t>
                      </a:r>
                      <a:r>
                        <a:rPr kumimoji="0" lang="en-AU" sz="1800" dirty="0">
                          <a:solidFill>
                            <a:srgbClr val="00B0F0"/>
                          </a:solidFill>
                          <a:effectLst/>
                          <a:latin typeface="+mn-lt"/>
                          <a:ea typeface="+mn-ea"/>
                          <a:cs typeface="+mn-cs"/>
                        </a:rPr>
                        <a:t>B18.2</a:t>
                      </a:r>
                    </a:p>
                    <a:p>
                      <a:r>
                        <a:rPr kumimoji="0" lang="en-AU" sz="1800" dirty="0">
                          <a:solidFill>
                            <a:schemeClr val="tx1"/>
                          </a:solidFill>
                          <a:effectLst/>
                          <a:latin typeface="+mn-lt"/>
                          <a:ea typeface="+mn-ea"/>
                          <a:cs typeface="+mn-cs"/>
                        </a:rPr>
                        <a:t>- - - - acute B17.1 </a:t>
                      </a:r>
                    </a:p>
                  </a:txBody>
                  <a:tcPr/>
                </a:tc>
                <a:extLst>
                  <a:ext uri="{0D108BD9-81ED-4DB2-BD59-A6C34878D82A}">
                    <a16:rowId xmlns:a16="http://schemas.microsoft.com/office/drawing/2014/main" val="4129905275"/>
                  </a:ext>
                </a:extLst>
              </a:tr>
            </a:tbl>
          </a:graphicData>
        </a:graphic>
      </p:graphicFrame>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8915085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FFR with cardiac catheterisation/angiography</a:t>
            </a:r>
          </a:p>
        </p:txBody>
      </p:sp>
      <p:sp>
        <p:nvSpPr>
          <p:cNvPr id="4" name="Content Placeholder 3"/>
          <p:cNvSpPr>
            <a:spLocks noGrp="1"/>
          </p:cNvSpPr>
          <p:nvPr>
            <p:ph sz="quarter" idx="15"/>
          </p:nvPr>
        </p:nvSpPr>
        <p:spPr/>
        <p:txBody>
          <a:bodyPr>
            <a:normAutofit/>
          </a:bodyPr>
          <a:lstStyle/>
          <a:p>
            <a:pPr marL="896938"/>
            <a:endParaRPr lang="en-US" sz="4400" b="0" i="0" u="none" strike="noStrike" baseline="30000" dirty="0">
              <a:solidFill>
                <a:srgbClr val="000000"/>
              </a:solidFill>
              <a:cs typeface="Segoe UI" panose="020B0502040204020203" pitchFamily="34" charset="0"/>
            </a:endParaRPr>
          </a:p>
          <a:p>
            <a:pPr marL="896938"/>
            <a:r>
              <a:rPr lang="en-US" sz="4400" baseline="30000" dirty="0">
                <a:solidFill>
                  <a:srgbClr val="000000"/>
                </a:solidFill>
                <a:cs typeface="Segoe UI" panose="020B0502040204020203" pitchFamily="34" charset="0"/>
              </a:rPr>
              <a:t>See ACS 0933 Cardiac </a:t>
            </a:r>
            <a:r>
              <a:rPr lang="en-US" sz="4400" baseline="30000" dirty="0" err="1">
                <a:solidFill>
                  <a:srgbClr val="000000"/>
                </a:solidFill>
                <a:cs typeface="Segoe UI" panose="020B0502040204020203" pitchFamily="34" charset="0"/>
              </a:rPr>
              <a:t>Catheterisation</a:t>
            </a:r>
            <a:r>
              <a:rPr lang="en-US" sz="4400" baseline="30000" dirty="0">
                <a:solidFill>
                  <a:srgbClr val="000000"/>
                </a:solidFill>
                <a:cs typeface="Segoe UI" panose="020B0502040204020203" pitchFamily="34" charset="0"/>
              </a:rPr>
              <a:t> and Coronary Angiography</a:t>
            </a:r>
          </a:p>
          <a:p>
            <a:pPr marL="896938"/>
            <a:endParaRPr lang="en-US" sz="4000" b="0" i="0" u="none" strike="noStrike" baseline="30000" dirty="0">
              <a:solidFill>
                <a:srgbClr val="000000"/>
              </a:solidFill>
              <a:cs typeface="Segoe UI" panose="020B0502040204020203" pitchFamily="34" charset="0"/>
            </a:endParaRPr>
          </a:p>
          <a:p>
            <a:pPr marL="896938"/>
            <a:r>
              <a:rPr lang="en-US" sz="4000" b="0" i="0" u="none" strike="noStrike" baseline="30000" dirty="0">
                <a:solidFill>
                  <a:srgbClr val="00B0F0"/>
                </a:solidFill>
              </a:rPr>
              <a:t>38241-00 </a:t>
            </a:r>
            <a:r>
              <a:rPr lang="en-US" sz="4000" b="1" i="0" u="none" strike="noStrike" baseline="30000" dirty="0">
                <a:solidFill>
                  <a:srgbClr val="00B0F0"/>
                </a:solidFill>
              </a:rPr>
              <a:t>[668]</a:t>
            </a:r>
            <a:r>
              <a:rPr lang="en-US" sz="4000" b="0" i="0" u="none" strike="noStrike" baseline="30000" dirty="0">
                <a:solidFill>
                  <a:srgbClr val="00B0F0"/>
                </a:solidFill>
              </a:rPr>
              <a:t>	</a:t>
            </a:r>
            <a:r>
              <a:rPr lang="en-US" sz="4000" b="0" i="1" u="none" strike="noStrike" baseline="30000" dirty="0">
                <a:solidFill>
                  <a:srgbClr val="00B0F0"/>
                </a:solidFill>
              </a:rPr>
              <a:t>Coronary artery blood flow measurement</a:t>
            </a:r>
          </a:p>
          <a:p>
            <a:pPr marL="896938"/>
            <a:endParaRPr lang="en-US" sz="4000" i="1" baseline="30000" dirty="0">
              <a:solidFill>
                <a:srgbClr val="00B0F0"/>
              </a:solidFill>
              <a:cs typeface="Segoe UI" panose="020B0502040204020203" pitchFamily="34" charset="0"/>
            </a:endParaRPr>
          </a:p>
          <a:p>
            <a:pPr marL="896938"/>
            <a:r>
              <a:rPr lang="en-US" sz="4000" b="0" i="1" u="none" strike="noStrike" baseline="30000" dirty="0">
                <a:cs typeface="Segoe UI" panose="020B0502040204020203" pitchFamily="34" charset="0"/>
              </a:rPr>
              <a:t>Use the Lead Term</a:t>
            </a:r>
          </a:p>
          <a:p>
            <a:pPr marL="1344613"/>
            <a:r>
              <a:rPr lang="en-US" sz="4000" b="1" baseline="30000" dirty="0">
                <a:cs typeface="Segoe UI" panose="020B0502040204020203" pitchFamily="34" charset="0"/>
              </a:rPr>
              <a:t>FFR (fractional flow reserve), coronary</a:t>
            </a:r>
          </a:p>
          <a:p>
            <a:pPr marL="896938"/>
            <a:endParaRPr lang="en-US" b="1" i="0" u="none" strike="noStrike" baseline="30000" dirty="0">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40584679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a:xfrm>
            <a:off x="381000" y="333164"/>
            <a:ext cx="11430000" cy="671736"/>
          </a:xfrm>
        </p:spPr>
        <p:txBody>
          <a:bodyPr/>
          <a:lstStyle/>
          <a:p>
            <a:r>
              <a:rPr lang="en-AU" dirty="0"/>
              <a:t>ACS 0112 Infection with drug resistant microorganisms</a:t>
            </a:r>
          </a:p>
        </p:txBody>
      </p:sp>
      <p:sp>
        <p:nvSpPr>
          <p:cNvPr id="4" name="Content Placeholder 3"/>
          <p:cNvSpPr>
            <a:spLocks noGrp="1"/>
          </p:cNvSpPr>
          <p:nvPr>
            <p:ph sz="quarter" idx="15"/>
          </p:nvPr>
        </p:nvSpPr>
        <p:spPr/>
        <p:txBody>
          <a:bodyPr>
            <a:normAutofit/>
          </a:bodyPr>
          <a:lstStyle/>
          <a:p>
            <a:r>
              <a:rPr lang="en-US" sz="4000" b="1" i="0" u="none" strike="noStrike" baseline="30000" dirty="0">
                <a:solidFill>
                  <a:srgbClr val="000000"/>
                </a:solidFill>
              </a:rPr>
              <a:t>6th Edition</a:t>
            </a:r>
          </a:p>
          <a:p>
            <a:r>
              <a:rPr lang="en-US" b="0" i="0" u="none" strike="sngStrike" baseline="30000" dirty="0"/>
              <a:t>Z06.8</a:t>
            </a:r>
            <a:r>
              <a:rPr lang="en-US" b="0" i="1" u="none" strike="sngStrike" baseline="30000" dirty="0"/>
              <a:t> Agent</a:t>
            </a:r>
            <a:r>
              <a:rPr lang="en-US" b="0" i="0" u="none" strike="sngStrike" baseline="30000" dirty="0"/>
              <a:t> </a:t>
            </a:r>
            <a:r>
              <a:rPr lang="en-US" b="0" i="1" u="none" strike="sngStrike" baseline="30000" dirty="0"/>
              <a:t>resistant to multiple antibiotics</a:t>
            </a:r>
            <a:r>
              <a:rPr lang="en-US" b="0" i="0" u="none" strike="sngStrike" baseline="30000" dirty="0"/>
              <a:t> is assigned when an agent is resistant to two or more antibiotics, not including Methicillin (which is classified to Z06.32)</a:t>
            </a:r>
            <a:r>
              <a:rPr lang="en-US" sz="3200" b="0" i="0" u="none" strike="sngStrike" baseline="30000" dirty="0"/>
              <a:t>.</a:t>
            </a:r>
          </a:p>
          <a:p>
            <a:endParaRPr lang="en-US" sz="4000" b="1" i="0" u="none" strike="noStrike" baseline="30000" dirty="0">
              <a:solidFill>
                <a:srgbClr val="000000"/>
              </a:solidFill>
            </a:endParaRPr>
          </a:p>
          <a:p>
            <a:r>
              <a:rPr lang="en-US" sz="4000" b="1" i="0" u="none" strike="noStrike" baseline="30000" dirty="0">
                <a:solidFill>
                  <a:srgbClr val="000000"/>
                </a:solidFill>
              </a:rPr>
              <a:t>11th Edition</a:t>
            </a:r>
          </a:p>
          <a:p>
            <a:r>
              <a:rPr lang="en-US" sz="4000" b="1" i="0" u="none" strike="noStrike" baseline="30000" dirty="0">
                <a:solidFill>
                  <a:srgbClr val="000000"/>
                </a:solidFill>
              </a:rPr>
              <a:t>RESISTANCE TO MULTIPLE ANTIBIOTICS OR ANTIMICROBIALS</a:t>
            </a:r>
            <a:endParaRPr lang="en-US" sz="4000" b="1" i="0" u="none" strike="noStrike" baseline="0" dirty="0">
              <a:solidFill>
                <a:srgbClr val="000000"/>
              </a:solidFill>
            </a:endParaRPr>
          </a:p>
          <a:p>
            <a:r>
              <a:rPr lang="en-US" sz="2800" b="0" i="0" u="none" strike="noStrike" baseline="30000" dirty="0">
                <a:solidFill>
                  <a:srgbClr val="020202"/>
                </a:solidFill>
              </a:rPr>
              <a:t>Z06.67</a:t>
            </a:r>
            <a:r>
              <a:rPr lang="en-US" sz="2800" b="0" i="0" u="none" strike="noStrike" baseline="30000" dirty="0">
                <a:solidFill>
                  <a:srgbClr val="000000"/>
                </a:solidFill>
              </a:rPr>
              <a:t> </a:t>
            </a:r>
            <a:r>
              <a:rPr lang="en-US" sz="2800" b="0" i="1" u="none" strike="noStrike" baseline="30000" dirty="0">
                <a:solidFill>
                  <a:srgbClr val="000000"/>
                </a:solidFill>
              </a:rPr>
              <a:t>Resistance to multiple antibiotics</a:t>
            </a:r>
            <a:r>
              <a:rPr lang="en-US" sz="2800" b="0" i="0" u="none" strike="noStrike" baseline="30000" dirty="0">
                <a:solidFill>
                  <a:srgbClr val="000000"/>
                </a:solidFill>
              </a:rPr>
              <a:t> and </a:t>
            </a:r>
            <a:r>
              <a:rPr lang="en-US" sz="2800" b="0" i="0" u="none" strike="noStrike" baseline="30000" dirty="0">
                <a:solidFill>
                  <a:srgbClr val="020202"/>
                </a:solidFill>
              </a:rPr>
              <a:t>Z06.77</a:t>
            </a:r>
            <a:r>
              <a:rPr lang="en-US" sz="2800" b="0" i="0" u="none" strike="noStrike" baseline="30000" dirty="0">
                <a:solidFill>
                  <a:srgbClr val="000000"/>
                </a:solidFill>
              </a:rPr>
              <a:t> </a:t>
            </a:r>
            <a:r>
              <a:rPr lang="en-US" sz="2800" b="0" i="1" u="none" strike="noStrike" baseline="30000" dirty="0">
                <a:solidFill>
                  <a:srgbClr val="000000"/>
                </a:solidFill>
              </a:rPr>
              <a:t>Resistance to multiple antimicrobial drugs</a:t>
            </a:r>
            <a:r>
              <a:rPr lang="en-US" sz="2800" b="0" i="0" u="none" strike="noStrike" baseline="30000" dirty="0">
                <a:solidFill>
                  <a:srgbClr val="000000"/>
                </a:solidFill>
              </a:rPr>
              <a:t> are assigned when an agent is resistant to two or more types of antibiotics or antimicrobial drugs, but the type of antibiotics or antimicrobial drugs </a:t>
            </a:r>
            <a:r>
              <a:rPr lang="en-US" sz="2800" b="1" i="0" u="none" strike="noStrike" baseline="30000" dirty="0">
                <a:solidFill>
                  <a:srgbClr val="000000"/>
                </a:solidFill>
              </a:rPr>
              <a:t>are not specified</a:t>
            </a:r>
            <a:r>
              <a:rPr lang="en-US" sz="2800" b="0" i="0" u="none" strike="noStrike" baseline="30000" dirty="0">
                <a:solidFill>
                  <a:srgbClr val="000000"/>
                </a:solidFill>
              </a:rPr>
              <a:t>. </a:t>
            </a:r>
          </a:p>
          <a:p>
            <a:endParaRPr lang="en-US" baseline="30000" dirty="0">
              <a:solidFill>
                <a:srgbClr val="000000"/>
              </a:solidFill>
            </a:endParaRPr>
          </a:p>
          <a:p>
            <a:r>
              <a:rPr lang="en-US" sz="2800" b="0" i="0" u="none" strike="noStrike" baseline="30000" dirty="0">
                <a:solidFill>
                  <a:srgbClr val="000000"/>
                </a:solidFill>
              </a:rPr>
              <a:t>Where multiple resistant antibiotics or antimicrobial drugs are specified, </a:t>
            </a:r>
            <a:r>
              <a:rPr lang="en-US" sz="2800" b="1" i="0" u="none" strike="noStrike" baseline="30000" dirty="0">
                <a:solidFill>
                  <a:srgbClr val="000000"/>
                </a:solidFill>
              </a:rPr>
              <a:t>code each resistant drug type separately</a:t>
            </a:r>
            <a:r>
              <a:rPr lang="en-US" sz="2800" b="0" i="0" u="none" strike="noStrike" baseline="30000" dirty="0">
                <a:solidFill>
                  <a:srgbClr val="000000"/>
                </a:solidFill>
              </a:rPr>
              <a:t>.</a:t>
            </a: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7532347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a:xfrm>
            <a:off x="381000" y="333164"/>
            <a:ext cx="11430000" cy="671736"/>
          </a:xfrm>
        </p:spPr>
        <p:txBody>
          <a:bodyPr/>
          <a:lstStyle/>
          <a:p>
            <a:r>
              <a:rPr lang="en-AU" dirty="0"/>
              <a:t>Z06 Resistance to antimicrobial drugs &amp; ACS 0112 6</a:t>
            </a:r>
            <a:r>
              <a:rPr lang="en-AU" baseline="30000" dirty="0"/>
              <a:t>th</a:t>
            </a:r>
            <a:r>
              <a:rPr lang="en-AU" dirty="0"/>
              <a:t> edition</a:t>
            </a:r>
          </a:p>
        </p:txBody>
      </p:sp>
      <p:sp>
        <p:nvSpPr>
          <p:cNvPr id="4" name="Content Placeholder 3"/>
          <p:cNvSpPr>
            <a:spLocks noGrp="1"/>
          </p:cNvSpPr>
          <p:nvPr>
            <p:ph sz="quarter" idx="15"/>
          </p:nvPr>
        </p:nvSpPr>
        <p:spPr/>
        <p:txBody>
          <a:bodyPr>
            <a:normAutofit lnSpcReduction="10000"/>
          </a:bodyPr>
          <a:lstStyle/>
          <a:p>
            <a:r>
              <a:rPr lang="en-US" sz="2400" b="1" i="0" u="none" strike="noStrike" baseline="30000" dirty="0">
                <a:latin typeface="Symbol" panose="05050102010706020507" pitchFamily="18" charset="2"/>
              </a:rPr>
              <a:t>Ä</a:t>
            </a:r>
            <a:r>
              <a:rPr lang="en-US" sz="2400" b="1" i="0" u="none" strike="noStrike" baseline="30000" dirty="0">
                <a:latin typeface="Arial" panose="020B0604020202020204" pitchFamily="34" charset="0"/>
              </a:rPr>
              <a:t>Z06	Bacterial agents resistant to antibiotics</a:t>
            </a:r>
            <a:endParaRPr lang="en-US" sz="2400" b="1" i="0" u="none" strike="noStrike" baseline="0" dirty="0">
              <a:latin typeface="Arial" panose="020B0604020202020204" pitchFamily="34" charset="0"/>
            </a:endParaRPr>
          </a:p>
          <a:p>
            <a:r>
              <a:rPr lang="en-AU" sz="1800" b="0" i="0" u="none" strike="noStrike" baseline="30000" dirty="0">
                <a:solidFill>
                  <a:srgbClr val="FF0000"/>
                </a:solidFill>
                <a:latin typeface="Symbol" panose="05050102010706020507" pitchFamily="18" charset="2"/>
              </a:rPr>
              <a:t>Ñ</a:t>
            </a:r>
            <a:r>
              <a:rPr lang="en-AU" sz="1800" b="0" i="0" u="none" strike="noStrike" baseline="30000" dirty="0">
                <a:solidFill>
                  <a:srgbClr val="FF0000"/>
                </a:solidFill>
                <a:latin typeface="Arial" panose="020B0604020202020204" pitchFamily="34" charset="0"/>
              </a:rPr>
              <a:t>0112</a:t>
            </a:r>
          </a:p>
          <a:p>
            <a:r>
              <a:rPr lang="en-US" sz="1800" b="1" i="1" u="none" strike="noStrike" baseline="30000" dirty="0">
                <a:latin typeface="Times New Roman" panose="02020603050405020304" pitchFamily="18" charset="0"/>
              </a:rPr>
              <a:t>Note:</a:t>
            </a:r>
            <a:r>
              <a:rPr lang="en-US" sz="1800" b="0" i="0" u="none" strike="noStrike" baseline="30000" dirty="0">
                <a:latin typeface="Times New Roman" panose="02020603050405020304" pitchFamily="18" charset="0"/>
              </a:rPr>
              <a:t>	This category is intended for use as an additional code to identify the antibiotic to which a bacterial agent is resistant, in bacterial infection classified elsewhere.</a:t>
            </a:r>
            <a:endParaRPr lang="en-US" sz="1800" b="0" i="0" u="none" strike="noStrike" baseline="0" dirty="0">
              <a:latin typeface="Times New Roman" panose="02020603050405020304" pitchFamily="18" charset="0"/>
            </a:endParaRPr>
          </a:p>
          <a:p>
            <a:pPr marL="719138"/>
            <a:r>
              <a:rPr lang="en-US" sz="1800" b="1" i="0" u="none" strike="sngStrike" baseline="30000" dirty="0">
                <a:solidFill>
                  <a:srgbClr val="FF0000"/>
                </a:solidFill>
                <a:latin typeface="Symbol" panose="05050102010706020507" pitchFamily="18" charset="2"/>
              </a:rPr>
              <a:t>Ä</a:t>
            </a:r>
            <a:r>
              <a:rPr lang="en-US" sz="1800" b="1" i="0" u="none" strike="sngStrike" baseline="30000" dirty="0">
                <a:solidFill>
                  <a:srgbClr val="FF0000"/>
                </a:solidFill>
                <a:latin typeface="Arial" panose="020B0604020202020204" pitchFamily="34" charset="0"/>
              </a:rPr>
              <a:t>Z06.3	Agent resistant to penicillin and related antibiotics</a:t>
            </a:r>
            <a:endParaRPr lang="en-US" sz="1800" b="1" i="0" u="none" strike="sngStrike" baseline="0" dirty="0">
              <a:solidFill>
                <a:srgbClr val="FF0000"/>
              </a:solidFill>
              <a:latin typeface="Arial" panose="020B0604020202020204" pitchFamily="34" charset="0"/>
            </a:endParaRPr>
          </a:p>
          <a:p>
            <a:pPr marL="719138"/>
            <a:r>
              <a:rPr lang="en-AU" sz="1800" b="0" i="0" u="none" strike="sngStrike" baseline="30000" dirty="0">
                <a:solidFill>
                  <a:srgbClr val="FF0000"/>
                </a:solidFill>
                <a:latin typeface="Symbol" panose="05050102010706020507" pitchFamily="18" charset="2"/>
              </a:rPr>
              <a:t>Ä</a:t>
            </a:r>
            <a:r>
              <a:rPr lang="en-AU" sz="1800" b="0" i="0" u="none" strike="sngStrike" baseline="30000" dirty="0">
                <a:solidFill>
                  <a:srgbClr val="FF0000"/>
                </a:solidFill>
                <a:latin typeface="Arial" panose="020B0604020202020204" pitchFamily="34" charset="0"/>
              </a:rPr>
              <a:t>Z06.31	Penicillin resistant agent</a:t>
            </a:r>
            <a:endParaRPr lang="en-AU" sz="1800" b="0" i="0" u="none" strike="sngStrike" baseline="0" dirty="0">
              <a:solidFill>
                <a:srgbClr val="FF0000"/>
              </a:solidFill>
              <a:latin typeface="Arial" panose="020B0604020202020204" pitchFamily="34" charset="0"/>
            </a:endParaRPr>
          </a:p>
          <a:p>
            <a:pPr marL="719138"/>
            <a:r>
              <a:rPr lang="en-AU" sz="1800" b="0" i="0" u="none" strike="sngStrike" baseline="30000" dirty="0">
                <a:solidFill>
                  <a:srgbClr val="FF0000"/>
                </a:solidFill>
                <a:latin typeface="Symbol" panose="05050102010706020507" pitchFamily="18" charset="2"/>
              </a:rPr>
              <a:t>Ä</a:t>
            </a:r>
            <a:r>
              <a:rPr lang="en-AU" sz="1800" b="0" i="0" u="none" strike="sngStrike" baseline="30000" dirty="0">
                <a:solidFill>
                  <a:srgbClr val="FF0000"/>
                </a:solidFill>
                <a:latin typeface="Arial" panose="020B0604020202020204" pitchFamily="34" charset="0"/>
              </a:rPr>
              <a:t>Z06.32	Methicillin resistant agent</a:t>
            </a:r>
            <a:endParaRPr lang="en-AU" sz="1800" b="0" i="0" u="none" strike="sngStrike" baseline="0" dirty="0">
              <a:solidFill>
                <a:srgbClr val="FF0000"/>
              </a:solidFill>
              <a:latin typeface="Arial" panose="020B0604020202020204" pitchFamily="34" charset="0"/>
            </a:endParaRPr>
          </a:p>
          <a:p>
            <a:pPr marL="719138"/>
            <a:r>
              <a:rPr lang="en-US" sz="1800" b="0" i="0" u="none" strike="sngStrike" baseline="30000" dirty="0">
                <a:solidFill>
                  <a:srgbClr val="FF0000"/>
                </a:solidFill>
                <a:latin typeface="Times New Roman" panose="02020603050405020304" pitchFamily="18" charset="0"/>
              </a:rPr>
              <a:t>Agent resistant to multiple antibiotics including methicillin</a:t>
            </a:r>
            <a:endParaRPr lang="en-US" sz="1800" b="0" i="0" u="none" strike="sngStrike" baseline="0" dirty="0">
              <a:solidFill>
                <a:srgbClr val="FF0000"/>
              </a:solidFill>
              <a:latin typeface="Times New Roman" panose="02020603050405020304" pitchFamily="18" charset="0"/>
            </a:endParaRPr>
          </a:p>
          <a:p>
            <a:pPr marL="719138"/>
            <a:r>
              <a:rPr lang="en-US" sz="1800" b="0" i="0" u="none" strike="sngStrike" baseline="30000" dirty="0">
                <a:solidFill>
                  <a:srgbClr val="FF0000"/>
                </a:solidFill>
                <a:latin typeface="Symbol" panose="05050102010706020507" pitchFamily="18" charset="2"/>
              </a:rPr>
              <a:t>Ä</a:t>
            </a:r>
            <a:r>
              <a:rPr lang="en-US" sz="1800" b="0" i="0" u="none" strike="sngStrike" baseline="30000" dirty="0">
                <a:solidFill>
                  <a:srgbClr val="FF0000"/>
                </a:solidFill>
                <a:latin typeface="Arial" panose="020B0604020202020204" pitchFamily="34" charset="0"/>
              </a:rPr>
              <a:t>Z06.39	Agent resistant to other penicillin-related antibiotic</a:t>
            </a:r>
            <a:endParaRPr lang="en-US" sz="1800" b="0" i="0" u="none" strike="sngStrike" baseline="0" dirty="0">
              <a:solidFill>
                <a:srgbClr val="FF0000"/>
              </a:solidFill>
              <a:latin typeface="Arial" panose="020B0604020202020204" pitchFamily="34" charset="0"/>
            </a:endParaRPr>
          </a:p>
          <a:p>
            <a:pPr marL="719138"/>
            <a:r>
              <a:rPr lang="en-US" sz="1800" b="1" i="0" u="none" strike="sngStrike" baseline="30000" dirty="0">
                <a:solidFill>
                  <a:srgbClr val="FF0000"/>
                </a:solidFill>
                <a:latin typeface="Symbol" panose="05050102010706020507" pitchFamily="18" charset="2"/>
              </a:rPr>
              <a:t>Ä</a:t>
            </a:r>
            <a:r>
              <a:rPr lang="en-US" sz="1800" b="1" i="0" u="none" strike="sngStrike" baseline="30000" dirty="0">
                <a:solidFill>
                  <a:srgbClr val="FF0000"/>
                </a:solidFill>
                <a:latin typeface="Arial" panose="020B0604020202020204" pitchFamily="34" charset="0"/>
              </a:rPr>
              <a:t>Z06.4	Agent resistant to vancomycin and related antibiotics</a:t>
            </a:r>
            <a:endParaRPr lang="en-US" sz="1800" b="1" i="0" u="none" strike="sngStrike" baseline="0" dirty="0">
              <a:solidFill>
                <a:srgbClr val="FF0000"/>
              </a:solidFill>
              <a:latin typeface="Arial" panose="020B0604020202020204" pitchFamily="34" charset="0"/>
            </a:endParaRPr>
          </a:p>
          <a:p>
            <a:pPr marL="719138"/>
            <a:r>
              <a:rPr lang="en-AU" sz="1800" b="0" i="0" u="none" strike="sngStrike" baseline="30000" dirty="0">
                <a:solidFill>
                  <a:srgbClr val="FF0000"/>
                </a:solidFill>
                <a:latin typeface="Symbol" panose="05050102010706020507" pitchFamily="18" charset="2"/>
              </a:rPr>
              <a:t>Ä</a:t>
            </a:r>
            <a:r>
              <a:rPr lang="en-AU" sz="1800" b="0" i="0" u="none" strike="sngStrike" baseline="30000" dirty="0">
                <a:solidFill>
                  <a:srgbClr val="FF0000"/>
                </a:solidFill>
                <a:latin typeface="Arial" panose="020B0604020202020204" pitchFamily="34" charset="0"/>
              </a:rPr>
              <a:t>Z06.41	Vancomycin resistant agent</a:t>
            </a:r>
            <a:endParaRPr lang="en-AU" sz="1800" b="0" i="0" u="none" strike="sngStrike" baseline="0" dirty="0">
              <a:solidFill>
                <a:srgbClr val="FF0000"/>
              </a:solidFill>
              <a:latin typeface="Arial" panose="020B0604020202020204" pitchFamily="34" charset="0"/>
            </a:endParaRPr>
          </a:p>
          <a:p>
            <a:pPr marL="719138"/>
            <a:r>
              <a:rPr lang="en-US" sz="1800" b="0" i="0" u="none" strike="sngStrike" baseline="30000" dirty="0">
                <a:solidFill>
                  <a:srgbClr val="FF0000"/>
                </a:solidFill>
                <a:latin typeface="Symbol" panose="05050102010706020507" pitchFamily="18" charset="2"/>
              </a:rPr>
              <a:t>Ä</a:t>
            </a:r>
            <a:r>
              <a:rPr lang="en-US" sz="1800" b="0" i="0" u="none" strike="sngStrike" baseline="30000" dirty="0">
                <a:solidFill>
                  <a:srgbClr val="FF0000"/>
                </a:solidFill>
                <a:latin typeface="Arial" panose="020B0604020202020204" pitchFamily="34" charset="0"/>
              </a:rPr>
              <a:t>Z06.49	Agent resistant to other vancomycin-related antibiotic</a:t>
            </a:r>
            <a:endParaRPr lang="en-US" sz="1800" b="0" i="0" u="none" strike="sngStrike" baseline="0" dirty="0">
              <a:solidFill>
                <a:srgbClr val="FF0000"/>
              </a:solidFill>
              <a:latin typeface="Arial" panose="020B0604020202020204" pitchFamily="34" charset="0"/>
            </a:endParaRPr>
          </a:p>
          <a:p>
            <a:pPr marL="719138"/>
            <a:r>
              <a:rPr lang="en-US" sz="1800" b="0" i="0" u="none" strike="sngStrike" baseline="30000" dirty="0">
                <a:solidFill>
                  <a:srgbClr val="FF0000"/>
                </a:solidFill>
                <a:latin typeface="Symbol" panose="05050102010706020507" pitchFamily="18" charset="2"/>
              </a:rPr>
              <a:t>Ä</a:t>
            </a:r>
            <a:r>
              <a:rPr lang="en-US" sz="1800" b="0" i="0" u="none" strike="sngStrike" baseline="30000" dirty="0">
                <a:solidFill>
                  <a:srgbClr val="FF0000"/>
                </a:solidFill>
                <a:latin typeface="Arial" panose="020B0604020202020204" pitchFamily="34" charset="0"/>
              </a:rPr>
              <a:t>Z06.8	Agent resistant to multiple antibiotics</a:t>
            </a:r>
            <a:endParaRPr lang="en-US" sz="1800" b="0" i="0" u="none" strike="sngStrike" baseline="0" dirty="0">
              <a:solidFill>
                <a:srgbClr val="FF0000"/>
              </a:solidFill>
              <a:latin typeface="Arial" panose="020B0604020202020204" pitchFamily="34" charset="0"/>
            </a:endParaRPr>
          </a:p>
          <a:p>
            <a:pPr marL="719138" lvl="1" indent="0"/>
            <a:r>
              <a:rPr lang="en-US" sz="1800" b="1" i="1" u="none" strike="sngStrike" baseline="30000" dirty="0">
                <a:solidFill>
                  <a:srgbClr val="FF0000"/>
                </a:solidFill>
                <a:latin typeface="Times New Roman" panose="02020603050405020304" pitchFamily="18" charset="0"/>
              </a:rPr>
              <a:t>Note:</a:t>
            </a:r>
            <a:r>
              <a:rPr lang="en-US" sz="1800" b="0" i="0" u="none" strike="sngStrike" baseline="30000" dirty="0">
                <a:solidFill>
                  <a:srgbClr val="FF0000"/>
                </a:solidFill>
                <a:latin typeface="Times New Roman" panose="02020603050405020304" pitchFamily="18" charset="0"/>
              </a:rPr>
              <a:t>	This category is used to identify agent resistant to multiple antibiotics excluding those involving methicillin (Z06.32).</a:t>
            </a:r>
            <a:endParaRPr lang="en-US" sz="1800" b="0" i="0" u="none" strike="sngStrike" baseline="0" dirty="0">
              <a:solidFill>
                <a:srgbClr val="FF0000"/>
              </a:solidFill>
              <a:latin typeface="Times New Roman" panose="02020603050405020304" pitchFamily="18" charset="0"/>
            </a:endParaRPr>
          </a:p>
          <a:p>
            <a:pPr marL="719138"/>
            <a:r>
              <a:rPr lang="en-US" sz="1800" b="1" i="0" u="none" strike="sngStrike" baseline="30000" dirty="0">
                <a:solidFill>
                  <a:srgbClr val="FF0000"/>
                </a:solidFill>
                <a:latin typeface="Symbol" panose="05050102010706020507" pitchFamily="18" charset="2"/>
              </a:rPr>
              <a:t>Ä</a:t>
            </a:r>
            <a:r>
              <a:rPr lang="en-US" sz="1800" b="1" i="0" u="none" strike="sngStrike" baseline="30000" dirty="0">
                <a:solidFill>
                  <a:srgbClr val="FF0000"/>
                </a:solidFill>
                <a:latin typeface="Arial" panose="020B0604020202020204" pitchFamily="34" charset="0"/>
              </a:rPr>
              <a:t>Z06.9	Agent resistant to other and unspecified antibiotics</a:t>
            </a:r>
            <a:endParaRPr lang="en-US" sz="1800" b="1" i="0" u="none" strike="sngStrike" baseline="0" dirty="0">
              <a:solidFill>
                <a:srgbClr val="FF0000"/>
              </a:solidFill>
              <a:latin typeface="Arial" panose="020B0604020202020204" pitchFamily="34" charset="0"/>
            </a:endParaRPr>
          </a:p>
          <a:p>
            <a:pPr marL="719138"/>
            <a:r>
              <a:rPr lang="en-US" sz="1800" b="0" i="0" u="none" strike="sngStrike" baseline="30000" dirty="0">
                <a:solidFill>
                  <a:srgbClr val="FF0000"/>
                </a:solidFill>
                <a:latin typeface="Symbol" panose="05050102010706020507" pitchFamily="18" charset="2"/>
              </a:rPr>
              <a:t>Ä</a:t>
            </a:r>
            <a:r>
              <a:rPr lang="en-US" sz="1800" b="0" i="0" u="none" strike="sngStrike" baseline="30000" dirty="0">
                <a:solidFill>
                  <a:srgbClr val="FF0000"/>
                </a:solidFill>
                <a:latin typeface="Arial" panose="020B0604020202020204" pitchFamily="34" charset="0"/>
              </a:rPr>
              <a:t>Z06.90	Agent resistant to unspecified antibiotic</a:t>
            </a:r>
            <a:endParaRPr lang="en-US" sz="1800" b="0" i="0" u="none" strike="sngStrike" baseline="0" dirty="0">
              <a:solidFill>
                <a:srgbClr val="FF0000"/>
              </a:solidFill>
              <a:latin typeface="Arial" panose="020B0604020202020204" pitchFamily="34" charset="0"/>
            </a:endParaRPr>
          </a:p>
          <a:p>
            <a:pPr marL="719138"/>
            <a:r>
              <a:rPr lang="en-US" sz="1800" b="0" i="0" u="none" strike="sngStrike" baseline="30000" dirty="0">
                <a:solidFill>
                  <a:srgbClr val="FF0000"/>
                </a:solidFill>
                <a:latin typeface="Symbol" panose="05050102010706020507" pitchFamily="18" charset="2"/>
              </a:rPr>
              <a:t>Ä</a:t>
            </a:r>
            <a:r>
              <a:rPr lang="en-US" sz="1800" b="0" i="0" u="none" strike="sngStrike" baseline="30000" dirty="0">
                <a:solidFill>
                  <a:srgbClr val="FF0000"/>
                </a:solidFill>
                <a:latin typeface="Arial" panose="020B0604020202020204" pitchFamily="34" charset="0"/>
              </a:rPr>
              <a:t>Z06.99	Agent resistant to other single specified antibiotic</a:t>
            </a:r>
            <a:endParaRPr lang="en-US" sz="1800" b="0" i="0" u="none" strike="sngStrike" baseline="0" dirty="0">
              <a:solidFill>
                <a:srgbClr val="FF0000"/>
              </a:solidFill>
              <a:latin typeface="Arial" panose="020B0604020202020204" pitchFamily="34" charset="0"/>
            </a:endParaRP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692362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1A0624A2-3345-4DE9-BC37-1C42465AC703}"/>
              </a:ext>
            </a:extLst>
          </p:cNvPr>
          <p:cNvSpPr>
            <a:spLocks noGrp="1"/>
          </p:cNvSpPr>
          <p:nvPr>
            <p:ph type="body" sz="quarter" idx="13"/>
          </p:nvPr>
        </p:nvSpPr>
        <p:spPr/>
        <p:txBody>
          <a:bodyPr/>
          <a:lstStyle/>
          <a:p>
            <a:r>
              <a:rPr lang="en-AU" dirty="0"/>
              <a:t>Authors</a:t>
            </a:r>
          </a:p>
        </p:txBody>
      </p:sp>
      <p:sp>
        <p:nvSpPr>
          <p:cNvPr id="4" name="Content Placeholder 3"/>
          <p:cNvSpPr>
            <a:spLocks noGrp="1"/>
          </p:cNvSpPr>
          <p:nvPr>
            <p:ph sz="quarter" idx="15"/>
          </p:nvPr>
        </p:nvSpPr>
        <p:spPr/>
        <p:txBody>
          <a:bodyPr>
            <a:normAutofit fontScale="47500" lnSpcReduction="20000"/>
          </a:bodyPr>
          <a:lstStyle/>
          <a:p>
            <a:endParaRPr lang="en-AU" dirty="0"/>
          </a:p>
          <a:p>
            <a:r>
              <a:rPr lang="en-AU" sz="4200" dirty="0"/>
              <a:t>Anna Coote </a:t>
            </a:r>
            <a:r>
              <a:rPr lang="en-AU" sz="4200" dirty="0" err="1"/>
              <a:t>ADip</a:t>
            </a:r>
            <a:r>
              <a:rPr lang="en-AU" sz="4200" dirty="0"/>
              <a:t> MRA, Dip </a:t>
            </a:r>
            <a:r>
              <a:rPr lang="en-AU" sz="4200" dirty="0" err="1"/>
              <a:t>Tert</a:t>
            </a:r>
            <a:r>
              <a:rPr lang="en-AU" sz="4200" dirty="0"/>
              <a:t> ED, BA, MHP</a:t>
            </a:r>
          </a:p>
          <a:p>
            <a:pPr marL="628650" indent="-279400">
              <a:buFont typeface="Arial" panose="020B0604020202020204" pitchFamily="34" charset="0"/>
              <a:buChar char="•"/>
            </a:pPr>
            <a:r>
              <a:rPr lang="en-AU" sz="4200" dirty="0"/>
              <a:t>Health Information Manger and Clinical Coding Educator</a:t>
            </a:r>
          </a:p>
          <a:p>
            <a:pPr marL="628650" indent="-279400">
              <a:buFont typeface="Arial" panose="020B0604020202020204" pitchFamily="34" charset="0"/>
              <a:buChar char="•"/>
            </a:pPr>
            <a:r>
              <a:rPr lang="en-AU" sz="4200" dirty="0"/>
              <a:t>MPH University of NSW</a:t>
            </a:r>
          </a:p>
          <a:p>
            <a:pPr marL="628650" indent="-279400">
              <a:buFont typeface="Arial" panose="020B0604020202020204" pitchFamily="34" charset="0"/>
              <a:buChar char="•"/>
            </a:pPr>
            <a:r>
              <a:rPr lang="en-AU" sz="4200" dirty="0"/>
              <a:t>Diploma of Tertiary Education, University of New England</a:t>
            </a:r>
          </a:p>
          <a:p>
            <a:pPr marL="628650" indent="-279400">
              <a:buFont typeface="Arial" panose="020B0604020202020204" pitchFamily="34" charset="0"/>
              <a:buChar char="•"/>
            </a:pPr>
            <a:r>
              <a:rPr lang="en-AU" sz="4200" dirty="0"/>
              <a:t>Associate Diploma of Medical Record Administration, College of health Services</a:t>
            </a:r>
          </a:p>
          <a:p>
            <a:pPr marL="628650" indent="-279400">
              <a:buFont typeface="Arial" panose="020B0604020202020204" pitchFamily="34" charset="0"/>
              <a:buChar char="•"/>
            </a:pPr>
            <a:r>
              <a:rPr lang="en-AU" sz="4200" dirty="0"/>
              <a:t>Bachelor or Arts, Macquarie University</a:t>
            </a:r>
          </a:p>
          <a:p>
            <a:endParaRPr lang="en-AU" sz="4200" dirty="0"/>
          </a:p>
          <a:p>
            <a:endParaRPr lang="en-AU" sz="4200" dirty="0"/>
          </a:p>
          <a:p>
            <a:r>
              <a:rPr lang="en-AU" sz="4200" dirty="0"/>
              <a:t>Heather Grain  </a:t>
            </a:r>
            <a:r>
              <a:rPr lang="en-AU" sz="4200" dirty="0" err="1"/>
              <a:t>ADip</a:t>
            </a:r>
            <a:r>
              <a:rPr lang="en-AU" sz="4200" dirty="0"/>
              <a:t> HIM, Dip TDD, </a:t>
            </a:r>
            <a:r>
              <a:rPr lang="en-AU" sz="4200" dirty="0" err="1"/>
              <a:t>GDip</a:t>
            </a:r>
            <a:r>
              <a:rPr lang="en-AU" sz="4200" dirty="0"/>
              <a:t> IS, MHI, FAIDH, FMU, FIAHSI</a:t>
            </a:r>
          </a:p>
          <a:p>
            <a:pPr marL="717550" indent="-265113">
              <a:buFont typeface="Arial" panose="020B0604020202020204" pitchFamily="34" charset="0"/>
              <a:buChar char="•"/>
            </a:pPr>
            <a:r>
              <a:rPr lang="en-AU" sz="4200" dirty="0"/>
              <a:t>Director of Course Development eHealth Education</a:t>
            </a:r>
          </a:p>
          <a:p>
            <a:pPr marL="717550" indent="-265113">
              <a:buFont typeface="Arial" panose="020B0604020202020204" pitchFamily="34" charset="0"/>
              <a:buChar char="•"/>
            </a:pPr>
            <a:r>
              <a:rPr lang="en-AU" sz="4200" dirty="0"/>
              <a:t>Designer and Project Manager </a:t>
            </a:r>
            <a:r>
              <a:rPr lang="en-AU" sz="4200" dirty="0" err="1"/>
              <a:t>eHRol</a:t>
            </a:r>
            <a:r>
              <a:rPr lang="en-AU" sz="4200" dirty="0"/>
              <a:t> - the Clinical Coder Training Tool</a:t>
            </a:r>
          </a:p>
          <a:p>
            <a:pPr marL="717550" indent="-265113">
              <a:buFont typeface="Arial" panose="020B0604020202020204" pitchFamily="34" charset="0"/>
              <a:buChar char="•"/>
            </a:pPr>
            <a:r>
              <a:rPr lang="en-AU" sz="4200" dirty="0"/>
              <a:t>Convener ISO TC215 Health Informatics WG3 Semantic Content</a:t>
            </a:r>
          </a:p>
          <a:p>
            <a:pPr marL="717550" indent="-265113">
              <a:buFont typeface="Arial" panose="020B0604020202020204" pitchFamily="34" charset="0"/>
              <a:buChar char="•"/>
            </a:pPr>
            <a:r>
              <a:rPr lang="en-AU" sz="4200" dirty="0"/>
              <a:t>Past Chair HL7 Terminology Authority and Co-Chair Vocabulary</a:t>
            </a:r>
          </a:p>
          <a:p>
            <a:pPr marL="717550" indent="-265113">
              <a:buFont typeface="Arial" panose="020B0604020202020204" pitchFamily="34" charset="0"/>
              <a:buChar char="•"/>
            </a:pPr>
            <a:r>
              <a:rPr lang="en-AU" sz="4200" dirty="0"/>
              <a:t>Past Expert SNOMED International Education and representative to Quality and Implementation committees. </a:t>
            </a:r>
            <a:endParaRPr lang="en-AU" sz="4200" dirty="0">
              <a:effectLst/>
              <a:latin typeface="Calibri" panose="020F0502020204030204" pitchFamily="34" charset="0"/>
              <a:ea typeface="Times New Roman" panose="02020603050405020304" pitchFamily="18" charset="0"/>
            </a:endParaRPr>
          </a:p>
          <a:p>
            <a:r>
              <a:rPr lang="en-AU" dirty="0"/>
              <a:t> </a:t>
            </a:r>
            <a:endParaRPr lang="en-AU" sz="4400" dirty="0">
              <a:effectLst/>
              <a:latin typeface="Calibri" panose="020F0502020204030204" pitchFamily="34" charset="0"/>
              <a:ea typeface="Times New Roman" panose="02020603050405020304" pitchFamily="18" charset="0"/>
            </a:endParaRPr>
          </a:p>
          <a:p>
            <a:pPr marL="892175"/>
            <a:endParaRPr lang="en-AU" dirty="0"/>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59950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a:xfrm>
            <a:off x="381000" y="333164"/>
            <a:ext cx="11430000" cy="671736"/>
          </a:xfrm>
        </p:spPr>
        <p:txBody>
          <a:bodyPr/>
          <a:lstStyle/>
          <a:p>
            <a:r>
              <a:rPr lang="en-AU" dirty="0"/>
              <a:t>Z06 Resistance to antimicrobial drugs &amp; ACS 0112 – 11</a:t>
            </a:r>
            <a:r>
              <a:rPr lang="en-AU" baseline="30000" dirty="0"/>
              <a:t>th</a:t>
            </a:r>
            <a:r>
              <a:rPr lang="en-AU" dirty="0"/>
              <a:t> edition</a:t>
            </a:r>
          </a:p>
        </p:txBody>
      </p:sp>
      <p:sp>
        <p:nvSpPr>
          <p:cNvPr id="4" name="Content Placeholder 3"/>
          <p:cNvSpPr>
            <a:spLocks noGrp="1"/>
          </p:cNvSpPr>
          <p:nvPr>
            <p:ph sz="quarter" idx="15"/>
          </p:nvPr>
        </p:nvSpPr>
        <p:spPr/>
        <p:txBody>
          <a:bodyPr>
            <a:normAutofit/>
          </a:bodyPr>
          <a:lstStyle/>
          <a:p>
            <a:r>
              <a:rPr lang="en-AU" sz="3200" b="1" baseline="30000" dirty="0"/>
              <a:t>Z</a:t>
            </a:r>
            <a:r>
              <a:rPr lang="en-AU" sz="3200" b="1" i="0" u="none" strike="noStrike" baseline="30000" dirty="0"/>
              <a:t>06	Resistance to antimicrobial drugs  </a:t>
            </a:r>
          </a:p>
          <a:p>
            <a:r>
              <a:rPr lang="en-US" sz="1400" b="1" i="1" u="none" strike="noStrike" baseline="30000" dirty="0">
                <a:solidFill>
                  <a:srgbClr val="000000"/>
                </a:solidFill>
              </a:rPr>
              <a:t>Note:</a:t>
            </a:r>
            <a:r>
              <a:rPr lang="en-US" sz="1400" baseline="30000" dirty="0">
                <a:solidFill>
                  <a:srgbClr val="000000"/>
                </a:solidFill>
              </a:rPr>
              <a:t> </a:t>
            </a:r>
            <a:r>
              <a:rPr lang="en-US" sz="1400" b="0" i="0" u="none" strike="noStrike" baseline="30000" dirty="0">
                <a:solidFill>
                  <a:srgbClr val="000000"/>
                </a:solidFill>
              </a:rPr>
              <a:t>This category is intended for use as an additional code to identify the resistant properties of infectious agent(s) in infections classified elsewhere.</a:t>
            </a:r>
            <a:endParaRPr lang="en-US" sz="1400" b="0" i="0" u="none" strike="noStrike" baseline="0" dirty="0">
              <a:solidFill>
                <a:srgbClr val="000000"/>
              </a:solidFill>
            </a:endParaRPr>
          </a:p>
          <a:p>
            <a:pPr marL="533400"/>
            <a:r>
              <a:rPr lang="en-AU" b="1" i="0" u="none" strike="noStrike" baseline="30000" dirty="0">
                <a:solidFill>
                  <a:srgbClr val="000000"/>
                </a:solidFill>
              </a:rPr>
              <a:t>Z06.5	Resistance to beta-lactam antibiotics </a:t>
            </a:r>
          </a:p>
          <a:p>
            <a:pPr marL="533400"/>
            <a:r>
              <a:rPr lang="en-US" b="0" i="1" u="none" strike="noStrike" baseline="30000" dirty="0">
                <a:solidFill>
                  <a:srgbClr val="000000"/>
                </a:solidFill>
              </a:rPr>
              <a:t>Use additional code (</a:t>
            </a:r>
            <a:r>
              <a:rPr lang="en-US" b="0" i="1" u="none" strike="noStrike" baseline="30000" dirty="0">
                <a:solidFill>
                  <a:srgbClr val="020202"/>
                </a:solidFill>
              </a:rPr>
              <a:t>B95–B96</a:t>
            </a:r>
            <a:r>
              <a:rPr lang="en-US" b="0" i="1" u="none" strike="noStrike" baseline="30000" dirty="0">
                <a:solidFill>
                  <a:srgbClr val="000000"/>
                </a:solidFill>
              </a:rPr>
              <a:t>) to identify infectious agents resistant to beta-lactam antibiotics if applicable.</a:t>
            </a:r>
            <a:endParaRPr lang="en-US" b="0" i="1" u="none" strike="noStrike" baseline="0" dirty="0">
              <a:solidFill>
                <a:srgbClr val="000000"/>
              </a:solidFill>
            </a:endParaRPr>
          </a:p>
          <a:p>
            <a:pPr marL="533400"/>
            <a:r>
              <a:rPr lang="en-US" b="0" i="0" u="none" strike="noStrike" baseline="30000" dirty="0">
                <a:solidFill>
                  <a:srgbClr val="000000"/>
                </a:solidFill>
              </a:rPr>
              <a:t>Z06.50	Resistance to beta-lactam antibiotics, unspecified</a:t>
            </a:r>
            <a:endParaRPr lang="en-US" b="0" i="0" u="none" strike="noStrike" baseline="0" dirty="0">
              <a:solidFill>
                <a:srgbClr val="000000"/>
              </a:solidFill>
            </a:endParaRPr>
          </a:p>
          <a:p>
            <a:pPr marL="533400"/>
            <a:r>
              <a:rPr lang="en-AU" b="0" i="0" u="none" strike="noStrike" baseline="30000" dirty="0">
                <a:solidFill>
                  <a:srgbClr val="000000"/>
                </a:solidFill>
              </a:rPr>
              <a:t>Z06.51	Resistance to penicillin</a:t>
            </a:r>
            <a:endParaRPr lang="en-AU" b="0" i="0" u="none" strike="noStrike" baseline="0" dirty="0">
              <a:solidFill>
                <a:srgbClr val="000000"/>
              </a:solidFill>
            </a:endParaRPr>
          </a:p>
          <a:p>
            <a:pPr marL="1795463" lvl="1" indent="0"/>
            <a:r>
              <a:rPr lang="en-AU" sz="2800" b="0" i="0" u="none" strike="noStrike" baseline="30000" dirty="0">
                <a:solidFill>
                  <a:srgbClr val="000000"/>
                </a:solidFill>
              </a:rPr>
              <a:t>Resistance to:</a:t>
            </a:r>
            <a:r>
              <a:rPr lang="en-AU" sz="2800" dirty="0">
                <a:solidFill>
                  <a:srgbClr val="000000"/>
                </a:solidFill>
              </a:rPr>
              <a:t> </a:t>
            </a:r>
            <a:r>
              <a:rPr lang="en-AU" sz="2800" b="0" i="0" u="none" strike="noStrike" baseline="30000" dirty="0">
                <a:solidFill>
                  <a:srgbClr val="000000"/>
                </a:solidFill>
              </a:rPr>
              <a:t> amoxicillin,  ampicillin</a:t>
            </a:r>
            <a:endParaRPr lang="en-AU" sz="2800" b="0" i="0" u="none" strike="noStrike" baseline="0" dirty="0">
              <a:solidFill>
                <a:srgbClr val="000000"/>
              </a:solidFill>
            </a:endParaRPr>
          </a:p>
          <a:p>
            <a:pPr marL="533400"/>
            <a:r>
              <a:rPr lang="en-US" b="0" i="0" u="none" strike="noStrike" baseline="30000" dirty="0">
                <a:solidFill>
                  <a:srgbClr val="000000"/>
                </a:solidFill>
              </a:rPr>
              <a:t>Z06.52	Resistance to methicillin</a:t>
            </a:r>
          </a:p>
          <a:p>
            <a:pPr marL="1795463"/>
            <a:r>
              <a:rPr lang="en-AU" sz="2800" b="0" i="0" u="none" strike="noStrike" baseline="30000" dirty="0">
                <a:solidFill>
                  <a:srgbClr val="000000"/>
                </a:solidFill>
              </a:rPr>
              <a:t>Resistance to:  cloxacillin,  dicloxacillin,  flucloxacillin,  oxacillin</a:t>
            </a:r>
            <a:endParaRPr lang="en-AU" sz="2800" b="0" i="0" u="none" strike="noStrike" baseline="0" dirty="0">
              <a:solidFill>
                <a:srgbClr val="000000"/>
              </a:solidFill>
            </a:endParaRPr>
          </a:p>
          <a:p>
            <a:pPr marL="533400"/>
            <a:r>
              <a:rPr lang="en-AU" b="0" i="0" u="none" strike="noStrike" baseline="30000" dirty="0">
                <a:solidFill>
                  <a:srgbClr val="000000"/>
                </a:solidFill>
              </a:rPr>
              <a:t>Z06.53	Extended spectrum beta-lactamase [ESBL] resistance  CR</a:t>
            </a:r>
            <a:endParaRPr lang="en-AU" b="0" i="0" u="none" strike="noStrike" baseline="0" dirty="0">
              <a:solidFill>
                <a:srgbClr val="000000"/>
              </a:solidFill>
            </a:endParaRPr>
          </a:p>
          <a:p>
            <a:pPr marL="533400"/>
            <a:r>
              <a:rPr lang="en-US" b="0" i="0" u="none" strike="noStrike" baseline="30000" dirty="0">
                <a:solidFill>
                  <a:srgbClr val="000000"/>
                </a:solidFill>
              </a:rPr>
              <a:t>Z06.58	Resistance to other beta-lactam antibiotics</a:t>
            </a:r>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601394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ACS 0303 Abnormal Coagulation Profile due to Anticoagulants</a:t>
            </a:r>
          </a:p>
        </p:txBody>
      </p:sp>
      <p:sp>
        <p:nvSpPr>
          <p:cNvPr id="4" name="Content Placeholder 3"/>
          <p:cNvSpPr>
            <a:spLocks noGrp="1"/>
          </p:cNvSpPr>
          <p:nvPr>
            <p:ph sz="quarter" idx="15"/>
          </p:nvPr>
        </p:nvSpPr>
        <p:spPr/>
        <p:txBody>
          <a:bodyPr>
            <a:normAutofit fontScale="77500" lnSpcReduction="20000"/>
          </a:bodyPr>
          <a:lstStyle/>
          <a:p>
            <a:pPr marL="914400"/>
            <a:r>
              <a:rPr lang="en-US" sz="2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admission or prolonged stay due to anticoagulant status which no documentation of abnormal INR level and no documentation of complications of the anticoagulant</a:t>
            </a:r>
            <a:endParaRPr lang="en-AU"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1371600"/>
            <a:r>
              <a:rPr lang="en-US" sz="2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US" sz="28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Assign code Z92.1 </a:t>
            </a:r>
            <a:r>
              <a:rPr lang="en-US" sz="2800" i="1" dirty="0">
                <a:effectLst/>
                <a:latin typeface="Calibri" panose="020F0502020204030204" pitchFamily="34" charset="0"/>
                <a:ea typeface="Times New Roman" panose="02020603050405020304" pitchFamily="18" charset="0"/>
                <a:cs typeface="Times New Roman" panose="02020603050405020304" pitchFamily="18" charset="0"/>
              </a:rPr>
              <a:t>personal history of long term (current) use of anticoagulants</a:t>
            </a:r>
            <a:endParaRPr lang="en-AU" sz="2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914400"/>
            <a:r>
              <a:rPr lang="en-US" sz="2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treated for abnormal coagulation profile (abnormal INR level) and no documentation of complications of the anticoagulant</a:t>
            </a:r>
            <a:endParaRPr lang="en-AU"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1371600"/>
            <a:r>
              <a:rPr lang="en-US" sz="2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US" sz="28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Assign code R79.83 </a:t>
            </a:r>
            <a:r>
              <a:rPr lang="en-US" sz="2800" i="1" dirty="0">
                <a:effectLst/>
                <a:latin typeface="Calibri" panose="020F0502020204030204" pitchFamily="34" charset="0"/>
                <a:ea typeface="Times New Roman" panose="02020603050405020304" pitchFamily="18" charset="0"/>
                <a:cs typeface="Times New Roman" panose="02020603050405020304" pitchFamily="18" charset="0"/>
              </a:rPr>
              <a:t>Abnormal coagulation profile</a:t>
            </a:r>
            <a:endParaRPr lang="en-AU" sz="2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914400"/>
            <a:r>
              <a:rPr lang="en-US" sz="2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 bleeding occurs due to anticoagulants </a:t>
            </a:r>
            <a:endParaRPr lang="en-AU"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1371600"/>
            <a:r>
              <a:rPr lang="en-US" sz="2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AND</a:t>
            </a:r>
            <a:r>
              <a:rPr lang="en-US" sz="28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The relationship between the anticoagulant and the bleeding is documented in the clinical record</a:t>
            </a:r>
            <a:endParaRPr lang="en-AU"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1828800"/>
            <a:r>
              <a:rPr lang="en-US" sz="28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US" sz="28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Assign </a:t>
            </a:r>
            <a:endParaRPr lang="en-AU"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2601913" lvl="0" indent="-342900">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A code for the bleeding (epistaxis, etc.)</a:t>
            </a:r>
            <a:endParaRPr lang="en-AU"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2601913" lvl="0" indent="-342900">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Code D68.3 </a:t>
            </a:r>
            <a:r>
              <a:rPr lang="en-US" sz="2800" i="1" dirty="0" err="1">
                <a:effectLst/>
                <a:latin typeface="Calibri" panose="020F0502020204030204" pitchFamily="34" charset="0"/>
                <a:ea typeface="Times New Roman" panose="02020603050405020304" pitchFamily="18" charset="0"/>
                <a:cs typeface="Times New Roman" panose="02020603050405020304" pitchFamily="18" charset="0"/>
              </a:rPr>
              <a:t>Haemorrhagic</a:t>
            </a:r>
            <a:r>
              <a:rPr lang="en-US" sz="2800" i="1" dirty="0">
                <a:effectLst/>
                <a:latin typeface="Calibri" panose="020F0502020204030204" pitchFamily="34" charset="0"/>
                <a:ea typeface="Times New Roman" panose="02020603050405020304" pitchFamily="18" charset="0"/>
                <a:cs typeface="Times New Roman" panose="02020603050405020304" pitchFamily="18" charset="0"/>
              </a:rPr>
              <a:t> disorder due to circulating anticoagulants</a:t>
            </a:r>
            <a:endParaRPr lang="en-AU"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2601913" lvl="0" indent="-342900">
              <a:buFont typeface="Symbol" panose="05050102010706020507" pitchFamily="18" charset="2"/>
              <a:buChar char=""/>
            </a:pPr>
            <a:r>
              <a:rPr lang="en-US" sz="2800" dirty="0">
                <a:effectLst/>
                <a:latin typeface="Calibri" panose="020F0502020204030204" pitchFamily="34" charset="0"/>
                <a:ea typeface="Times New Roman" panose="02020603050405020304" pitchFamily="18" charset="0"/>
                <a:cs typeface="Times New Roman" panose="02020603050405020304" pitchFamily="18" charset="0"/>
              </a:rPr>
              <a:t>Place of occurrence code</a:t>
            </a:r>
            <a:endParaRPr lang="en-AU" sz="2800" dirty="0">
              <a:effectLst/>
              <a:latin typeface="Calibri" panose="020F0502020204030204" pitchFamily="34" charset="0"/>
              <a:ea typeface="Times New Roman" panose="02020603050405020304" pitchFamily="18" charset="0"/>
              <a:cs typeface="Times New Roman" panose="02020603050405020304" pitchFamily="18" charset="0"/>
            </a:endParaRP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951171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ACS 2118 Exposure to Tobacco smoke</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r>
              <a:rPr lang="en-AU" sz="4400" b="1" i="0" u="none" strike="noStrike" baseline="30000" dirty="0">
                <a:solidFill>
                  <a:srgbClr val="000000"/>
                </a:solidFill>
              </a:rPr>
              <a:t>CLASSIFICATION</a:t>
            </a:r>
            <a:endParaRPr lang="en-AU" sz="4400" b="1" i="0" u="none" strike="noStrike" baseline="0" dirty="0">
              <a:solidFill>
                <a:srgbClr val="000000"/>
              </a:solidFill>
            </a:endParaRPr>
          </a:p>
          <a:p>
            <a:r>
              <a:rPr lang="en-US" sz="4400" b="0" i="0" u="none" strike="noStrike" baseline="30000" dirty="0">
                <a:solidFill>
                  <a:srgbClr val="000000"/>
                </a:solidFill>
              </a:rPr>
              <a:t>Assign </a:t>
            </a:r>
            <a:r>
              <a:rPr lang="en-US" sz="4400" b="0" i="0" u="none" strike="noStrike" baseline="30000" dirty="0">
                <a:solidFill>
                  <a:srgbClr val="020202"/>
                </a:solidFill>
              </a:rPr>
              <a:t>Z58.7</a:t>
            </a:r>
            <a:r>
              <a:rPr lang="en-US" sz="4400" b="0" i="0" u="none" strike="noStrike" baseline="30000" dirty="0">
                <a:solidFill>
                  <a:srgbClr val="000000"/>
                </a:solidFill>
              </a:rPr>
              <a:t> </a:t>
            </a:r>
            <a:r>
              <a:rPr lang="en-US" sz="4400" b="0" i="1" u="none" strike="noStrike" baseline="30000" dirty="0">
                <a:solidFill>
                  <a:srgbClr val="000000"/>
                </a:solidFill>
              </a:rPr>
              <a:t>Exposure to tobacco smoke</a:t>
            </a:r>
            <a:r>
              <a:rPr lang="en-US" sz="4400" b="0" i="0" u="none" strike="noStrike" baseline="30000" dirty="0">
                <a:solidFill>
                  <a:srgbClr val="000000"/>
                </a:solidFill>
              </a:rPr>
              <a:t> when exposure to secondhand tobacco smoke is documented by a clinician, except if the patient is a current or ex-smoker.</a:t>
            </a:r>
          </a:p>
          <a:p>
            <a:endParaRPr lang="en-US" sz="4400" b="0" i="0" u="none" strike="noStrike" baseline="0" dirty="0">
              <a:solidFill>
                <a:srgbClr val="000000"/>
              </a:solidFill>
            </a:endParaRP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7758836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400E574-6764-C7C7-621D-C53D1EDCF74E}"/>
              </a:ext>
            </a:extLst>
          </p:cNvPr>
          <p:cNvSpPr>
            <a:spLocks noGrp="1"/>
          </p:cNvSpPr>
          <p:nvPr>
            <p:ph type="body" sz="quarter" idx="13"/>
          </p:nvPr>
        </p:nvSpPr>
        <p:spPr/>
        <p:txBody>
          <a:bodyPr/>
          <a:lstStyle/>
          <a:p>
            <a:r>
              <a:rPr lang="en-AU" dirty="0"/>
              <a:t>ACS 0807 Functional endoscopic sinus surgery (FESS)</a:t>
            </a:r>
          </a:p>
          <a:p>
            <a:endParaRPr lang="en-AU" dirty="0"/>
          </a:p>
        </p:txBody>
      </p:sp>
      <p:sp>
        <p:nvSpPr>
          <p:cNvPr id="3" name="Content Placeholder 2">
            <a:extLst>
              <a:ext uri="{FF2B5EF4-FFF2-40B4-BE49-F238E27FC236}">
                <a16:creationId xmlns:a16="http://schemas.microsoft.com/office/drawing/2014/main" id="{5AE28F9F-865A-37DE-272E-339E00D6E2C0}"/>
              </a:ext>
            </a:extLst>
          </p:cNvPr>
          <p:cNvSpPr>
            <a:spLocks noGrp="1"/>
          </p:cNvSpPr>
          <p:nvPr>
            <p:ph sz="quarter" idx="15"/>
          </p:nvPr>
        </p:nvSpPr>
        <p:spPr>
          <a:xfrm>
            <a:off x="1737658" y="1669232"/>
            <a:ext cx="11429999" cy="5112568"/>
          </a:xfrm>
        </p:spPr>
        <p:txBody>
          <a:bodyPr/>
          <a:lstStyle/>
          <a:p>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FESS is documented</a:t>
            </a:r>
          </a:p>
          <a:p>
            <a:pPr marL="363538"/>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24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assign ONLY 96257-01 </a:t>
            </a:r>
            <a:r>
              <a:rPr lang="en-AU" sz="2400" i="1" dirty="0">
                <a:effectLst/>
                <a:latin typeface="Calibri" panose="020F0502020204030204" pitchFamily="34" charset="0"/>
                <a:ea typeface="Times New Roman" panose="02020603050405020304" pitchFamily="18" charset="0"/>
                <a:cs typeface="Times New Roman" panose="02020603050405020304" pitchFamily="18" charset="0"/>
              </a:rPr>
              <a:t>Functional Endoscopic Sinus Surgery [FESS}</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1169988"/>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AND</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DO NOT assign codes for the individual procedures.</a:t>
            </a:r>
          </a:p>
          <a:p>
            <a:endParaRPr lang="en-AU" sz="2400" dirty="0">
              <a:latin typeface="Calibri" panose="020F0502020204030204" pitchFamily="34" charset="0"/>
              <a:ea typeface="Times New Roman" panose="02020603050405020304" pitchFamily="18" charset="0"/>
              <a:cs typeface="Times New Roman" panose="02020603050405020304" pitchFamily="18" charset="0"/>
            </a:endParaRPr>
          </a:p>
          <a:p>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IF</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FESS is NOT documented</a:t>
            </a:r>
          </a:p>
          <a:p>
            <a:pPr marL="363538"/>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THEN</a:t>
            </a:r>
            <a:r>
              <a:rPr lang="en-AU" sz="24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assign codes for the individual procedures.</a:t>
            </a:r>
          </a:p>
          <a:p>
            <a:pPr marL="1169988"/>
            <a:r>
              <a:rPr lang="en-AU" sz="2400" dirty="0">
                <a:solidFill>
                  <a:srgbClr val="FFFFFF"/>
                </a:solidFill>
                <a:effectLst/>
                <a:highlight>
                  <a:srgbClr val="000000"/>
                </a:highlight>
                <a:latin typeface="Calibri" panose="020F0502020204030204" pitchFamily="34" charset="0"/>
                <a:ea typeface="Times New Roman" panose="02020603050405020304" pitchFamily="18" charset="0"/>
                <a:cs typeface="Times New Roman" panose="02020603050405020304" pitchFamily="18" charset="0"/>
              </a:rPr>
              <a:t>AND</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assign code 41674-01 </a:t>
            </a:r>
            <a:r>
              <a:rPr lang="en-AU" sz="2400" i="1" dirty="0" err="1">
                <a:effectLst/>
                <a:latin typeface="Calibri" panose="020F0502020204030204" pitchFamily="34" charset="0"/>
                <a:ea typeface="Times New Roman" panose="02020603050405020304" pitchFamily="18" charset="0"/>
                <a:cs typeface="Times New Roman" panose="02020603050405020304" pitchFamily="18" charset="0"/>
              </a:rPr>
              <a:t>Sinoscopy</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where the procedure is performed endosco</a:t>
            </a:r>
            <a:r>
              <a:rPr lang="en-AU" sz="2400" dirty="0">
                <a:latin typeface="Calibri" panose="020F0502020204030204" pitchFamily="34" charset="0"/>
                <a:ea typeface="Times New Roman" panose="02020603050405020304" pitchFamily="18" charset="0"/>
                <a:cs typeface="Times New Roman" panose="02020603050405020304" pitchFamily="18" charset="0"/>
              </a:rPr>
              <a:t>pically</a:t>
            </a:r>
            <a:endParaRPr lang="en-AU"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sz="2400" b="1"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AU" dirty="0"/>
          </a:p>
        </p:txBody>
      </p:sp>
      <p:sp>
        <p:nvSpPr>
          <p:cNvPr id="4" name="Slide Number Placeholder 3">
            <a:extLst>
              <a:ext uri="{FF2B5EF4-FFF2-40B4-BE49-F238E27FC236}">
                <a16:creationId xmlns:a16="http://schemas.microsoft.com/office/drawing/2014/main" id="{28BE63AE-1247-1A0B-F4AB-2DD5DD5F286A}"/>
              </a:ext>
            </a:extLst>
          </p:cNvPr>
          <p:cNvSpPr>
            <a:spLocks noGrp="1"/>
          </p:cNvSpPr>
          <p:nvPr>
            <p:ph type="sldNum" sz="quarter" idx="17"/>
          </p:nvPr>
        </p:nvSpPr>
        <p:spPr/>
        <p:txBody>
          <a:bodyPr/>
          <a:lstStyle/>
          <a:p>
            <a:fld id="{256D3EEF-DE4E-429D-8EC4-DDC531AFF587}" type="slidenum">
              <a:rPr lang="en-US" smtClean="0"/>
              <a:pPr/>
              <a:t>33</a:t>
            </a:fld>
            <a:endParaRPr lang="en-US" dirty="0"/>
          </a:p>
        </p:txBody>
      </p:sp>
    </p:spTree>
    <p:extLst>
      <p:ext uri="{BB962C8B-B14F-4D97-AF65-F5344CB8AC3E}">
        <p14:creationId xmlns:p14="http://schemas.microsoft.com/office/powerpoint/2010/main" val="10589617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a:xfrm>
            <a:off x="406399" y="453008"/>
            <a:ext cx="11430000" cy="671736"/>
          </a:xfrm>
        </p:spPr>
        <p:txBody>
          <a:bodyPr/>
          <a:lstStyle/>
          <a:p>
            <a:r>
              <a:rPr lang="en-AU" dirty="0"/>
              <a:t>ACS 0807 Functional endoscopic sinus surgery (FESS)</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r>
              <a:rPr lang="en-US" sz="3200" b="0" i="0" u="none" strike="noStrike" baseline="30000" dirty="0"/>
              <a:t>Where FESS is documented, </a:t>
            </a:r>
            <a:r>
              <a:rPr lang="en-US" sz="3200" b="1" i="0" u="sng" strike="noStrike" baseline="30000" dirty="0">
                <a:solidFill>
                  <a:srgbClr val="00B0F0"/>
                </a:solidFill>
              </a:rPr>
              <a:t>assign only </a:t>
            </a:r>
            <a:r>
              <a:rPr lang="en-US" sz="3200" b="0" i="0" u="none" strike="noStrike" baseline="30000" dirty="0">
                <a:solidFill>
                  <a:srgbClr val="020202"/>
                </a:solidFill>
              </a:rPr>
              <a:t>96257-01 </a:t>
            </a:r>
            <a:r>
              <a:rPr lang="en-US" sz="3200" b="1" i="0" u="none" strike="noStrike" baseline="30000" dirty="0">
                <a:solidFill>
                  <a:srgbClr val="020202"/>
                </a:solidFill>
              </a:rPr>
              <a:t>[389] </a:t>
            </a:r>
            <a:r>
              <a:rPr lang="en-US" sz="3200" b="0" i="1" u="none" strike="noStrike" baseline="30000" dirty="0">
                <a:solidFill>
                  <a:srgbClr val="020202"/>
                </a:solidFill>
              </a:rPr>
              <a:t>Functional Endoscopic Sinus Surgery [FESS]</a:t>
            </a:r>
            <a:r>
              <a:rPr lang="en-US" sz="3200" b="0" i="0" u="none" strike="noStrike" baseline="30000" dirty="0">
                <a:solidFill>
                  <a:srgbClr val="020202"/>
                </a:solidFill>
              </a:rPr>
              <a:t>. </a:t>
            </a:r>
          </a:p>
          <a:p>
            <a:r>
              <a:rPr lang="en-US" sz="3200" b="0" i="0" u="none" strike="noStrike" baseline="30000" dirty="0">
                <a:solidFill>
                  <a:srgbClr val="020202"/>
                </a:solidFill>
              </a:rPr>
              <a:t>Do not assign additional codes for the individual sinus procedures performed during the FESS operative episode.</a:t>
            </a:r>
            <a:endParaRPr lang="en-US" sz="3200" b="1" i="0" u="none" strike="noStrike" baseline="30000" dirty="0">
              <a:solidFill>
                <a:srgbClr val="000000"/>
              </a:solidFill>
            </a:endParaRPr>
          </a:p>
          <a:p>
            <a:endParaRPr lang="en-US" sz="3200" b="1" baseline="30000" dirty="0">
              <a:solidFill>
                <a:srgbClr val="000000"/>
              </a:solidFill>
            </a:endParaRPr>
          </a:p>
          <a:p>
            <a:r>
              <a:rPr lang="en-US" sz="3200" b="1" i="0" u="none" strike="noStrike" baseline="30000" dirty="0">
                <a:solidFill>
                  <a:srgbClr val="000000"/>
                </a:solidFill>
              </a:rPr>
              <a:t>ENDOSCOPIC SINUS SURGERY WITHOUT DOCUMENTATION OF FESS</a:t>
            </a:r>
            <a:endParaRPr lang="en-US" sz="3200" b="1" i="0" u="none" strike="noStrike" baseline="0" dirty="0">
              <a:solidFill>
                <a:srgbClr val="000000"/>
              </a:solidFill>
            </a:endParaRPr>
          </a:p>
          <a:p>
            <a:r>
              <a:rPr lang="en-AU" sz="3200" b="0" i="0" u="none" strike="noStrike" baseline="30000" dirty="0"/>
              <a:t>Where functional endoscopy sinus surgery or FESS is </a:t>
            </a:r>
            <a:r>
              <a:rPr lang="en-AU" sz="3200" b="1" i="0" u="none" strike="noStrike" baseline="30000" dirty="0"/>
              <a:t>not </a:t>
            </a:r>
            <a:r>
              <a:rPr lang="en-AU" sz="3200" b="0" i="0" u="none" strike="noStrike" baseline="30000" dirty="0"/>
              <a:t>documented, assign codes for the individual sinus procedures documented as performed within the operative episode. If a procedure is performed endoscopically, assign </a:t>
            </a:r>
            <a:r>
              <a:rPr lang="en-AU" sz="3200" b="0" i="0" u="none" strike="noStrike" baseline="30000" dirty="0">
                <a:solidFill>
                  <a:srgbClr val="020202"/>
                </a:solidFill>
              </a:rPr>
              <a:t>41764-01 </a:t>
            </a:r>
            <a:r>
              <a:rPr lang="en-AU" sz="3200" b="1" i="0" u="none" strike="noStrike" baseline="30000" dirty="0">
                <a:solidFill>
                  <a:srgbClr val="020202"/>
                </a:solidFill>
              </a:rPr>
              <a:t>[370] </a:t>
            </a:r>
            <a:r>
              <a:rPr lang="en-AU" sz="3200" b="0" i="1" u="none" strike="noStrike" baseline="30000" dirty="0" err="1">
                <a:solidFill>
                  <a:srgbClr val="020202"/>
                </a:solidFill>
              </a:rPr>
              <a:t>Sinoscopy</a:t>
            </a:r>
            <a:r>
              <a:rPr lang="en-AU" sz="3200" b="0" i="1" u="none" strike="noStrike" baseline="30000" dirty="0">
                <a:solidFill>
                  <a:srgbClr val="020202"/>
                </a:solidFill>
              </a:rPr>
              <a:t> </a:t>
            </a:r>
            <a:r>
              <a:rPr lang="en-AU" sz="3200" b="0" i="0" u="none" strike="noStrike" baseline="30000" dirty="0">
                <a:solidFill>
                  <a:srgbClr val="020202"/>
                </a:solidFill>
              </a:rPr>
              <a:t>(see also ACS 0023 </a:t>
            </a:r>
            <a:r>
              <a:rPr lang="en-AU" sz="3200" b="0" i="1" u="none" strike="noStrike" baseline="30000" dirty="0">
                <a:solidFill>
                  <a:srgbClr val="020202"/>
                </a:solidFill>
              </a:rPr>
              <a:t>Laparoscopic/Arthroscopic/Endoscopic Surgery</a:t>
            </a:r>
            <a:r>
              <a:rPr lang="en-AU" sz="3200" b="0" i="0" u="none" strike="noStrike" baseline="30000" dirty="0">
                <a:solidFill>
                  <a:srgbClr val="020202"/>
                </a:solidFill>
              </a:rPr>
              <a:t>).</a:t>
            </a:r>
            <a:endParaRPr lang="en-US" sz="3200"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4149845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27FD2C2-7FC7-1586-DF74-83C115E14A96}"/>
              </a:ext>
            </a:extLst>
          </p:cNvPr>
          <p:cNvSpPr>
            <a:spLocks noGrp="1"/>
          </p:cNvSpPr>
          <p:nvPr>
            <p:ph type="body" sz="quarter" idx="13"/>
          </p:nvPr>
        </p:nvSpPr>
        <p:spPr/>
        <p:txBody>
          <a:bodyPr/>
          <a:lstStyle/>
          <a:p>
            <a:endParaRPr lang="en-AU"/>
          </a:p>
        </p:txBody>
      </p:sp>
      <p:sp>
        <p:nvSpPr>
          <p:cNvPr id="4" name="Slide Number Placeholder 3">
            <a:extLst>
              <a:ext uri="{FF2B5EF4-FFF2-40B4-BE49-F238E27FC236}">
                <a16:creationId xmlns:a16="http://schemas.microsoft.com/office/drawing/2014/main" id="{2A92A830-7982-09F4-B1AC-DDFA1AEFBFD5}"/>
              </a:ext>
            </a:extLst>
          </p:cNvPr>
          <p:cNvSpPr>
            <a:spLocks noGrp="1"/>
          </p:cNvSpPr>
          <p:nvPr>
            <p:ph type="sldNum" sz="quarter" idx="17"/>
          </p:nvPr>
        </p:nvSpPr>
        <p:spPr/>
        <p:txBody>
          <a:bodyPr/>
          <a:lstStyle/>
          <a:p>
            <a:fld id="{256D3EEF-DE4E-429D-8EC4-DDC531AFF587}" type="slidenum">
              <a:rPr lang="en-US" smtClean="0"/>
              <a:pPr/>
              <a:t>35</a:t>
            </a:fld>
            <a:endParaRPr lang="en-US" dirty="0"/>
          </a:p>
        </p:txBody>
      </p:sp>
      <p:pic>
        <p:nvPicPr>
          <p:cNvPr id="5" name="Picture 2" descr="http://users.mcmedia.com.au/stocky/DO/TawnyFrogmouth.jpg">
            <a:extLst>
              <a:ext uri="{FF2B5EF4-FFF2-40B4-BE49-F238E27FC236}">
                <a16:creationId xmlns:a16="http://schemas.microsoft.com/office/drawing/2014/main" id="{6126AF95-94F7-2649-667C-3696C7741135}"/>
              </a:ext>
            </a:extLst>
          </p:cNvPr>
          <p:cNvPicPr>
            <a:picLocks noGrp="1" noChangeAspect="1" noChangeArrowheads="1"/>
          </p:cNvPicPr>
          <p:nvPr>
            <p:ph sz="quarter" idx="15"/>
          </p:nvPr>
        </p:nvPicPr>
        <p:blipFill>
          <a:blip r:embed="rId3" cstate="print">
            <a:extLst>
              <a:ext uri="{28A0092B-C50C-407E-A947-70E740481C1C}">
                <a14:useLocalDpi xmlns:a14="http://schemas.microsoft.com/office/drawing/2010/main" val="0"/>
              </a:ext>
            </a:extLst>
          </a:blip>
          <a:srcRect/>
          <a:stretch>
            <a:fillRect/>
          </a:stretch>
        </p:blipFill>
        <p:spPr bwMode="auto">
          <a:xfrm>
            <a:off x="1164936" y="1225308"/>
            <a:ext cx="3809340" cy="50791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34282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ctrTitle"/>
          </p:nvPr>
        </p:nvSpPr>
        <p:spPr>
          <a:xfrm>
            <a:off x="1752600" y="4114800"/>
            <a:ext cx="8129614" cy="533400"/>
          </a:xfrm>
        </p:spPr>
        <p:txBody>
          <a:bodyPr>
            <a:normAutofit/>
          </a:bodyPr>
          <a:lstStyle/>
          <a:p>
            <a:r>
              <a:rPr lang="en-US" dirty="0"/>
              <a:t>Prepared by:  </a:t>
            </a:r>
            <a:r>
              <a:rPr lang="en-US" cap="none" dirty="0"/>
              <a:t>Anna Coote &amp; Heather Grain</a:t>
            </a:r>
          </a:p>
        </p:txBody>
      </p:sp>
      <p:sp>
        <p:nvSpPr>
          <p:cNvPr id="6" name="TextBox 5"/>
          <p:cNvSpPr txBox="1"/>
          <p:nvPr/>
        </p:nvSpPr>
        <p:spPr>
          <a:xfrm>
            <a:off x="2603612" y="819421"/>
            <a:ext cx="6984776" cy="2800767"/>
          </a:xfrm>
          <a:prstGeom prst="rect">
            <a:avLst/>
          </a:prstGeom>
          <a:noFill/>
        </p:spPr>
        <p:txBody>
          <a:bodyPr wrap="square" rtlCol="0">
            <a:spAutoFit/>
          </a:bodyPr>
          <a:lstStyle/>
          <a:p>
            <a:pPr algn="ctr"/>
            <a:endParaRPr lang="en-AU" sz="3200" dirty="0">
              <a:solidFill>
                <a:prstClr val="white"/>
              </a:solidFill>
              <a:latin typeface="Georgia" pitchFamily="18" charset="0"/>
            </a:endParaRPr>
          </a:p>
          <a:p>
            <a:pPr algn="ctr"/>
            <a:r>
              <a:rPr lang="en-AU" sz="3200" dirty="0">
                <a:solidFill>
                  <a:prstClr val="white"/>
                </a:solidFill>
                <a:latin typeface="Georgia" pitchFamily="18" charset="0"/>
              </a:rPr>
              <a:t>Changes from ICD-10-AM 6</a:t>
            </a:r>
            <a:r>
              <a:rPr lang="en-AU" sz="3200" baseline="30000" dirty="0">
                <a:solidFill>
                  <a:prstClr val="white"/>
                </a:solidFill>
                <a:latin typeface="Georgia" pitchFamily="18" charset="0"/>
              </a:rPr>
              <a:t>th</a:t>
            </a:r>
            <a:r>
              <a:rPr lang="en-AU" sz="3200" dirty="0">
                <a:solidFill>
                  <a:prstClr val="white"/>
                </a:solidFill>
                <a:latin typeface="Georgia" pitchFamily="18" charset="0"/>
              </a:rPr>
              <a:t> to 11</a:t>
            </a:r>
            <a:r>
              <a:rPr lang="en-AU" sz="3200" baseline="30000" dirty="0">
                <a:solidFill>
                  <a:prstClr val="white"/>
                </a:solidFill>
                <a:latin typeface="Georgia" pitchFamily="18" charset="0"/>
              </a:rPr>
              <a:t>th</a:t>
            </a:r>
            <a:r>
              <a:rPr lang="en-AU" sz="3200" dirty="0">
                <a:solidFill>
                  <a:prstClr val="white"/>
                </a:solidFill>
                <a:latin typeface="Georgia" pitchFamily="18" charset="0"/>
              </a:rPr>
              <a:t> edition</a:t>
            </a:r>
          </a:p>
          <a:p>
            <a:pPr algn="ctr"/>
            <a:endParaRPr lang="en-AU" sz="3200" dirty="0">
              <a:solidFill>
                <a:prstClr val="white"/>
              </a:solidFill>
              <a:latin typeface="Georgia" pitchFamily="18" charset="0"/>
            </a:endParaRPr>
          </a:p>
          <a:p>
            <a:pPr algn="ctr"/>
            <a:endParaRPr lang="en-AU" sz="4800" dirty="0">
              <a:solidFill>
                <a:prstClr val="white"/>
              </a:solidFill>
              <a:latin typeface="Georgia" pitchFamily="18" charset="0"/>
            </a:endParaRPr>
          </a:p>
        </p:txBody>
      </p:sp>
      <p:sp>
        <p:nvSpPr>
          <p:cNvPr id="7" name="Slide Number Placeholder 6"/>
          <p:cNvSpPr>
            <a:spLocks noGrp="1"/>
          </p:cNvSpPr>
          <p:nvPr>
            <p:ph type="sldNum" sz="quarter" idx="11"/>
          </p:nvPr>
        </p:nvSpPr>
        <p:spPr/>
        <p:txBody>
          <a:bodyPr/>
          <a:lstStyle/>
          <a:p>
            <a:fld id="{256D3EEF-DE4E-429D-8EC4-DDC531AFF587}" type="slidenum">
              <a:rPr lang="en-US">
                <a:solidFill>
                  <a:srgbClr val="262626"/>
                </a:solidFill>
                <a:latin typeface="Calibri"/>
              </a:rPr>
              <a:pPr/>
              <a:t>36</a:t>
            </a:fld>
            <a:endParaRPr lang="en-US" dirty="0">
              <a:solidFill>
                <a:srgbClr val="262626"/>
              </a:solidFill>
              <a:latin typeface="Calibri"/>
            </a:endParaRPr>
          </a:p>
        </p:txBody>
      </p:sp>
      <p:sp>
        <p:nvSpPr>
          <p:cNvPr id="3" name="Footer Placeholder 2">
            <a:extLst>
              <a:ext uri="{FF2B5EF4-FFF2-40B4-BE49-F238E27FC236}">
                <a16:creationId xmlns:a16="http://schemas.microsoft.com/office/drawing/2014/main" id="{053C748B-79C4-4C4B-886D-04138ED4B425}"/>
              </a:ext>
            </a:extLst>
          </p:cNvPr>
          <p:cNvSpPr>
            <a:spLocks noGrp="1"/>
          </p:cNvSpPr>
          <p:nvPr>
            <p:ph type="ftr" sz="quarter" idx="12"/>
          </p:nvPr>
        </p:nvSpPr>
        <p:spPr/>
        <p:txBody>
          <a:bodyPr/>
          <a:lstStyle/>
          <a:p>
            <a:r>
              <a:rPr lang="en-US" sz="1400" dirty="0">
                <a:solidFill>
                  <a:srgbClr val="00B0F0"/>
                </a:solidFill>
              </a:rPr>
              <a:t>Clinical Coding Education</a:t>
            </a:r>
          </a:p>
          <a:p>
            <a:r>
              <a:rPr lang="en-US" sz="1100" dirty="0">
                <a:solidFill>
                  <a:srgbClr val="00B0F0"/>
                </a:solidFill>
              </a:rPr>
              <a:t>clinicalcodingeducation.com</a:t>
            </a:r>
          </a:p>
          <a:p>
            <a:endParaRPr lang="en-US" sz="900" dirty="0"/>
          </a:p>
        </p:txBody>
      </p:sp>
      <p:pic>
        <p:nvPicPr>
          <p:cNvPr id="5" name="Picture 4">
            <a:extLst>
              <a:ext uri="{FF2B5EF4-FFF2-40B4-BE49-F238E27FC236}">
                <a16:creationId xmlns:a16="http://schemas.microsoft.com/office/drawing/2014/main" id="{E869F950-58D7-4F47-B973-551326046F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9649" y="5147215"/>
            <a:ext cx="3304373" cy="1425121"/>
          </a:xfrm>
          <a:prstGeom prst="rect">
            <a:avLst/>
          </a:prstGeom>
        </p:spPr>
      </p:pic>
    </p:spTree>
    <p:extLst>
      <p:ext uri="{BB962C8B-B14F-4D97-AF65-F5344CB8AC3E}">
        <p14:creationId xmlns:p14="http://schemas.microsoft.com/office/powerpoint/2010/main" val="2703768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Dagger and Asterisk codes</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pPr marL="896938"/>
            <a:endParaRPr lang="en-US" sz="3600" b="0" i="0" u="none" strike="noStrike" baseline="30000" dirty="0">
              <a:solidFill>
                <a:srgbClr val="000000"/>
              </a:solidFill>
            </a:endParaRPr>
          </a:p>
          <a:p>
            <a:pPr marL="896938"/>
            <a:r>
              <a:rPr lang="en-US" sz="3600" b="0" i="0" u="none" strike="noStrike" baseline="30000" dirty="0">
                <a:solidFill>
                  <a:srgbClr val="000000"/>
                </a:solidFill>
              </a:rPr>
              <a:t>Sequence the </a:t>
            </a:r>
            <a:r>
              <a:rPr lang="en-US" sz="3600" b="0" i="0" u="none" strike="noStrike" baseline="30000" dirty="0" err="1">
                <a:solidFill>
                  <a:srgbClr val="000000"/>
                </a:solidFill>
              </a:rPr>
              <a:t>aetiology</a:t>
            </a:r>
            <a:r>
              <a:rPr lang="en-US" sz="3600" b="0" i="0" u="none" strike="noStrike" baseline="30000" dirty="0">
                <a:solidFill>
                  <a:srgbClr val="000000"/>
                </a:solidFill>
              </a:rPr>
              <a:t> and manifestation (dagger and asterisk) codes </a:t>
            </a:r>
            <a:r>
              <a:rPr lang="en-US" sz="3600" b="1" i="0" u="none" strike="noStrike" baseline="30000" dirty="0">
                <a:solidFill>
                  <a:srgbClr val="000000"/>
                </a:solidFill>
              </a:rPr>
              <a:t>according to the principal diagnosis definitio</a:t>
            </a:r>
            <a:r>
              <a:rPr lang="en-US" sz="3600" b="0" i="0" u="none" strike="noStrike" baseline="30000" dirty="0">
                <a:solidFill>
                  <a:srgbClr val="000000"/>
                </a:solidFill>
              </a:rPr>
              <a:t>n. </a:t>
            </a:r>
          </a:p>
          <a:p>
            <a:pPr marL="896938"/>
            <a:endParaRPr lang="en-US" sz="3600" baseline="30000" dirty="0">
              <a:solidFill>
                <a:srgbClr val="000000"/>
              </a:solidFill>
            </a:endParaRPr>
          </a:p>
          <a:p>
            <a:pPr marL="896938"/>
            <a:r>
              <a:rPr lang="en-US" sz="3600" b="0" i="0" u="none" strike="noStrike" baseline="30000" dirty="0">
                <a:solidFill>
                  <a:srgbClr val="000000"/>
                </a:solidFill>
              </a:rPr>
              <a:t>While dagger and asterisk pairs are always shown with the </a:t>
            </a:r>
            <a:r>
              <a:rPr lang="en-US" sz="3600" b="0" i="0" u="none" strike="noStrike" baseline="30000" dirty="0" err="1">
                <a:solidFill>
                  <a:srgbClr val="000000"/>
                </a:solidFill>
              </a:rPr>
              <a:t>aetiology</a:t>
            </a:r>
            <a:r>
              <a:rPr lang="en-US" sz="3600" b="0" i="0" u="none" strike="noStrike" baseline="30000" dirty="0">
                <a:solidFill>
                  <a:srgbClr val="000000"/>
                </a:solidFill>
              </a:rPr>
              <a:t> code sequenced first in the Alphabetic Index, </a:t>
            </a:r>
            <a:r>
              <a:rPr lang="en-US" sz="3600" b="1" i="0" u="none" strike="noStrike" baseline="30000" dirty="0">
                <a:solidFill>
                  <a:srgbClr val="000000"/>
                </a:solidFill>
              </a:rPr>
              <a:t>either code can be assigned as the principal diagnosis. </a:t>
            </a:r>
          </a:p>
          <a:p>
            <a:pPr marL="896938"/>
            <a:endParaRPr lang="en-US" sz="3600" baseline="30000" dirty="0">
              <a:solidFill>
                <a:srgbClr val="000000"/>
              </a:solidFill>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3613374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Dagger and Asterisk codes - example</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pPr marL="896938"/>
            <a:r>
              <a:rPr lang="en-US" sz="3600" b="0" i="0" u="none" strike="noStrike" baseline="30000" dirty="0">
                <a:solidFill>
                  <a:srgbClr val="000000"/>
                </a:solidFill>
              </a:rPr>
              <a:t>Admitted for GI endoscopy for </a:t>
            </a:r>
            <a:r>
              <a:rPr lang="en-US" sz="3600" b="0" i="0" u="none" strike="noStrike" baseline="30000" dirty="0" err="1">
                <a:solidFill>
                  <a:srgbClr val="000000"/>
                </a:solidFill>
              </a:rPr>
              <a:t>oesophageal</a:t>
            </a:r>
            <a:r>
              <a:rPr lang="en-US" sz="3600" b="0" i="0" u="none" strike="noStrike" baseline="30000" dirty="0">
                <a:solidFill>
                  <a:srgbClr val="000000"/>
                </a:solidFill>
              </a:rPr>
              <a:t> varices due to cirrhosis</a:t>
            </a:r>
          </a:p>
          <a:p>
            <a:pPr marL="1698625">
              <a:spcBef>
                <a:spcPts val="0"/>
              </a:spcBef>
            </a:pPr>
            <a:r>
              <a:rPr lang="en-US" sz="3200" b="1" i="0" u="none" strike="noStrike" baseline="30000" dirty="0">
                <a:solidFill>
                  <a:srgbClr val="000000"/>
                </a:solidFill>
              </a:rPr>
              <a:t>Varix</a:t>
            </a:r>
          </a:p>
          <a:p>
            <a:pPr marL="1698625">
              <a:spcBef>
                <a:spcPts val="0"/>
              </a:spcBef>
            </a:pPr>
            <a:r>
              <a:rPr lang="en-AU" sz="3200" b="0" i="0" u="none" strike="noStrike" baseline="30000" dirty="0"/>
              <a:t>-</a:t>
            </a:r>
            <a:r>
              <a:rPr lang="en-AU" sz="3200" baseline="30000" dirty="0"/>
              <a:t> </a:t>
            </a:r>
            <a:r>
              <a:rPr lang="en-AU" sz="3200" b="0" i="0" u="none" strike="noStrike" baseline="30000" dirty="0"/>
              <a:t>oesophagus (ulcerated) </a:t>
            </a:r>
            <a:r>
              <a:rPr lang="en-AU" sz="3200" b="0" i="0" u="none" strike="noStrike" baseline="30000" dirty="0">
                <a:solidFill>
                  <a:srgbClr val="020202"/>
                </a:solidFill>
              </a:rPr>
              <a:t>I85.9</a:t>
            </a:r>
            <a:endParaRPr lang="en-AU" sz="3200" b="0" i="0" u="none" strike="noStrike" baseline="0" dirty="0">
              <a:solidFill>
                <a:srgbClr val="020202"/>
              </a:solidFill>
            </a:endParaRPr>
          </a:p>
          <a:p>
            <a:pPr marL="1698625">
              <a:spcBef>
                <a:spcPts val="0"/>
              </a:spcBef>
            </a:pPr>
            <a:r>
              <a:rPr lang="en-AU" sz="3200" b="0" i="0" u="none" strike="noStrike" baseline="30000" dirty="0"/>
              <a:t>- - in (due to)</a:t>
            </a:r>
            <a:endParaRPr lang="en-AU" sz="3200" dirty="0"/>
          </a:p>
          <a:p>
            <a:pPr marL="1698625">
              <a:spcBef>
                <a:spcPts val="0"/>
              </a:spcBef>
            </a:pPr>
            <a:r>
              <a:rPr lang="en-US" sz="3200" b="0" i="0" u="none" strike="noStrike" baseline="30000" dirty="0"/>
              <a:t>- -</a:t>
            </a:r>
            <a:r>
              <a:rPr lang="en-US" sz="3200" baseline="30000" dirty="0"/>
              <a:t> </a:t>
            </a:r>
            <a:r>
              <a:rPr lang="en-US" sz="3200" b="0" i="0" u="none" strike="noStrike" baseline="30000" dirty="0"/>
              <a:t>- cirrhosis of liver </a:t>
            </a:r>
            <a:r>
              <a:rPr lang="en-US" sz="3200" b="0" i="0" u="none" strike="noStrike" baseline="30000" dirty="0">
                <a:solidFill>
                  <a:srgbClr val="020202"/>
                </a:solidFill>
              </a:rPr>
              <a:t>K74.-† I98.2*</a:t>
            </a:r>
          </a:p>
          <a:p>
            <a:pPr marL="2155825" indent="-457200">
              <a:spcBef>
                <a:spcPts val="0"/>
              </a:spcBef>
              <a:buFontTx/>
              <a:buChar char="-"/>
            </a:pPr>
            <a:endParaRPr lang="en-US" baseline="30000" dirty="0">
              <a:solidFill>
                <a:srgbClr val="020202"/>
              </a:solidFill>
            </a:endParaRPr>
          </a:p>
          <a:p>
            <a:pPr marL="892175">
              <a:spcBef>
                <a:spcPts val="0"/>
              </a:spcBef>
            </a:pPr>
            <a:r>
              <a:rPr lang="en-US" sz="4000" baseline="30000" dirty="0">
                <a:solidFill>
                  <a:srgbClr val="020202"/>
                </a:solidFill>
              </a:rPr>
              <a:t>(1) i</a:t>
            </a:r>
            <a:r>
              <a:rPr lang="en-US" sz="4000" b="0" u="none" strike="noStrike" baseline="30000" dirty="0">
                <a:solidFill>
                  <a:srgbClr val="020202"/>
                </a:solidFill>
              </a:rPr>
              <a:t>98.2 </a:t>
            </a:r>
            <a:r>
              <a:rPr lang="en-US" sz="4000" b="0" i="1" u="none" strike="noStrike" baseline="30000" dirty="0" err="1">
                <a:solidFill>
                  <a:srgbClr val="020202"/>
                </a:solidFill>
              </a:rPr>
              <a:t>Oesophageal</a:t>
            </a:r>
            <a:r>
              <a:rPr lang="en-US" sz="4000" b="0" i="1" u="none" strike="noStrike" baseline="30000" dirty="0">
                <a:solidFill>
                  <a:srgbClr val="020202"/>
                </a:solidFill>
              </a:rPr>
              <a:t> varices without mention of bleeding in diseases classified elsewhere </a:t>
            </a:r>
          </a:p>
          <a:p>
            <a:pPr marL="892175">
              <a:spcBef>
                <a:spcPts val="0"/>
              </a:spcBef>
            </a:pPr>
            <a:endParaRPr lang="en-US" sz="4000" b="0" i="1" u="none" strike="noStrike" baseline="30000" dirty="0">
              <a:solidFill>
                <a:srgbClr val="020202"/>
              </a:solidFill>
            </a:endParaRPr>
          </a:p>
          <a:p>
            <a:pPr marL="892175">
              <a:spcBef>
                <a:spcPts val="0"/>
              </a:spcBef>
            </a:pPr>
            <a:r>
              <a:rPr lang="en-US" sz="4000" b="0" i="0" u="none" strike="noStrike" baseline="30000" dirty="0">
                <a:solidFill>
                  <a:srgbClr val="020202"/>
                </a:solidFill>
              </a:rPr>
              <a:t>(2) K74.6 </a:t>
            </a:r>
            <a:r>
              <a:rPr lang="en-US" sz="4000" i="1" baseline="30000" dirty="0">
                <a:solidFill>
                  <a:srgbClr val="020202"/>
                </a:solidFill>
              </a:rPr>
              <a:t>Other and unspecified cirrhosis of liver</a:t>
            </a:r>
          </a:p>
          <a:p>
            <a:pPr marL="1698625">
              <a:spcBef>
                <a:spcPts val="0"/>
              </a:spcBef>
            </a:pPr>
            <a:endParaRPr lang="en-US" b="0" u="none" strike="noStrike" baseline="0" dirty="0">
              <a:solidFill>
                <a:srgbClr val="020202"/>
              </a:solidFill>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925379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ACS 0031 Anaesthesia – 6</a:t>
            </a:r>
            <a:r>
              <a:rPr lang="en-AU" baseline="30000" dirty="0"/>
              <a:t>th</a:t>
            </a:r>
            <a:r>
              <a:rPr lang="en-AU" dirty="0"/>
              <a:t> Edition</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pPr marL="631825"/>
            <a:r>
              <a:rPr lang="en-AU" sz="4000" b="1" i="0" u="none" strike="noStrike" baseline="30000" dirty="0">
                <a:latin typeface="Arial" panose="020B0604020202020204" pitchFamily="34" charset="0"/>
              </a:rPr>
              <a:t>Classification</a:t>
            </a:r>
            <a:endParaRPr lang="en-AU" sz="4000" b="0" i="0" u="none" strike="noStrike" baseline="0" dirty="0">
              <a:latin typeface="Arial" panose="020B0604020202020204" pitchFamily="34" charset="0"/>
            </a:endParaRPr>
          </a:p>
          <a:p>
            <a:pPr marL="631825"/>
            <a:r>
              <a:rPr lang="en-US" sz="4000" b="0" i="0" u="none" strike="noStrike" baseline="30000" dirty="0">
                <a:latin typeface="Times New Roman" panose="02020603050405020304" pitchFamily="18" charset="0"/>
              </a:rPr>
              <a:t>Assign:</a:t>
            </a:r>
          </a:p>
          <a:p>
            <a:pPr marL="1344613"/>
            <a:r>
              <a:rPr lang="en-US" sz="4000" b="1" baseline="30000" dirty="0">
                <a:latin typeface="Times New Roman" panose="02020603050405020304" pitchFamily="18" charset="0"/>
              </a:rPr>
              <a:t>O</a:t>
            </a:r>
            <a:r>
              <a:rPr lang="en-US" sz="4000" b="1" i="0" u="none" strike="noStrike" baseline="30000" dirty="0">
                <a:latin typeface="Times New Roman" panose="02020603050405020304" pitchFamily="18" charset="0"/>
              </a:rPr>
              <a:t>nly one co</a:t>
            </a:r>
            <a:r>
              <a:rPr lang="en-US" sz="4000" i="0" u="none" strike="noStrike" baseline="30000" dirty="0">
                <a:latin typeface="Times New Roman" panose="02020603050405020304" pitchFamily="18" charset="0"/>
              </a:rPr>
              <a:t>de</a:t>
            </a:r>
            <a:r>
              <a:rPr lang="en-US" sz="4000" b="0" i="0" u="none" strike="noStrike" baseline="30000" dirty="0">
                <a:latin typeface="Times New Roman" panose="02020603050405020304" pitchFamily="18" charset="0"/>
              </a:rPr>
              <a:t> from block [1910] </a:t>
            </a:r>
            <a:r>
              <a:rPr lang="en-US" sz="4000" b="0" i="1" u="none" strike="noStrike" baseline="30000" dirty="0">
                <a:latin typeface="Times New Roman" panose="02020603050405020304" pitchFamily="18" charset="0"/>
              </a:rPr>
              <a:t>Cerebral </a:t>
            </a:r>
            <a:r>
              <a:rPr lang="en-US" sz="4000" b="0" i="1" u="none" strike="noStrike" baseline="30000" dirty="0" err="1">
                <a:latin typeface="Times New Roman" panose="02020603050405020304" pitchFamily="18" charset="0"/>
              </a:rPr>
              <a:t>anaesthesia</a:t>
            </a:r>
            <a:r>
              <a:rPr lang="en-US" sz="4000" b="0" i="0" u="none" strike="noStrike" baseline="30000" dirty="0">
                <a:latin typeface="Times New Roman" panose="02020603050405020304" pitchFamily="18" charset="0"/>
              </a:rPr>
              <a:t> </a:t>
            </a:r>
          </a:p>
          <a:p>
            <a:pPr marL="1344613"/>
            <a:r>
              <a:rPr lang="en-US" sz="4000" b="0" i="0" u="none" strike="noStrike" baseline="30000" dirty="0">
                <a:latin typeface="Times New Roman" panose="02020603050405020304" pitchFamily="18" charset="0"/>
              </a:rPr>
              <a:t>and/or </a:t>
            </a:r>
          </a:p>
          <a:p>
            <a:pPr marL="1344613"/>
            <a:r>
              <a:rPr lang="en-US" sz="4000" b="1" i="0" u="none" strike="noStrike" baseline="30000" dirty="0">
                <a:latin typeface="Times New Roman" panose="02020603050405020304" pitchFamily="18" charset="0"/>
              </a:rPr>
              <a:t>Only one code </a:t>
            </a:r>
            <a:r>
              <a:rPr lang="en-US" sz="4000" b="0" i="0" u="none" strike="noStrike" baseline="30000" dirty="0">
                <a:latin typeface="Times New Roman" panose="02020603050405020304" pitchFamily="18" charset="0"/>
              </a:rPr>
              <a:t>from block [1909] </a:t>
            </a:r>
            <a:r>
              <a:rPr lang="en-US" sz="4000" b="0" i="1" u="none" strike="noStrike" baseline="30000" dirty="0">
                <a:latin typeface="Times New Roman" panose="02020603050405020304" pitchFamily="18" charset="0"/>
              </a:rPr>
              <a:t>Conduction </a:t>
            </a:r>
            <a:r>
              <a:rPr lang="en-US" sz="4000" b="0" i="1" u="none" strike="noStrike" baseline="30000" dirty="0" err="1">
                <a:latin typeface="Times New Roman" panose="02020603050405020304" pitchFamily="18" charset="0"/>
              </a:rPr>
              <a:t>anaesthesia</a:t>
            </a:r>
            <a:r>
              <a:rPr lang="en-US" sz="4000" b="0" i="0" u="none" strike="noStrike" baseline="30000" dirty="0">
                <a:latin typeface="Times New Roman" panose="02020603050405020304" pitchFamily="18" charset="0"/>
              </a:rPr>
              <a:t> </a:t>
            </a:r>
          </a:p>
          <a:p>
            <a:pPr marL="631825"/>
            <a:r>
              <a:rPr lang="en-US" sz="4000" b="0" i="0" u="none" strike="noStrike" baseline="30000" dirty="0">
                <a:latin typeface="Times New Roman" panose="02020603050405020304" pitchFamily="18" charset="0"/>
              </a:rPr>
              <a:t>for each </a:t>
            </a:r>
            <a:r>
              <a:rPr lang="en-US" sz="4000" i="0" u="none" strike="noStrike" baseline="30000" dirty="0">
                <a:latin typeface="Times New Roman" panose="02020603050405020304" pitchFamily="18" charset="0"/>
              </a:rPr>
              <a:t>visit to theatre.</a:t>
            </a:r>
            <a:endParaRPr lang="en-AU" sz="4000" b="0" i="0" u="none" strike="noStrike" baseline="30000" dirty="0">
              <a:latin typeface="Times New Roman" panose="02020603050405020304" pitchFamily="18" charset="0"/>
            </a:endParaRPr>
          </a:p>
          <a:p>
            <a:endParaRPr lang="en-AU" sz="1800" b="0" i="0" u="none" strike="noStrike" baseline="0" dirty="0">
              <a:solidFill>
                <a:srgbClr val="000000"/>
              </a:solidFill>
            </a:endParaRP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145134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ACS 0031 Anaesthesia – 11</a:t>
            </a:r>
            <a:r>
              <a:rPr lang="en-AU" baseline="30000" dirty="0"/>
              <a:t>th</a:t>
            </a:r>
            <a:r>
              <a:rPr lang="en-AU" dirty="0"/>
              <a:t> Edition</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pPr marL="631825"/>
            <a:r>
              <a:rPr lang="en-AU" sz="4000" b="1" i="0" u="none" strike="noStrike" baseline="30000" dirty="0">
                <a:latin typeface="Arial" panose="020B0604020202020204" pitchFamily="34" charset="0"/>
              </a:rPr>
              <a:t>Classification</a:t>
            </a:r>
            <a:endParaRPr lang="en-AU" sz="4000" b="0" i="0" u="none" strike="noStrike" baseline="0" dirty="0">
              <a:latin typeface="Arial" panose="020B0604020202020204" pitchFamily="34" charset="0"/>
            </a:endParaRPr>
          </a:p>
          <a:p>
            <a:pPr marL="631825"/>
            <a:r>
              <a:rPr lang="en-US" sz="4000" b="0" i="0" u="none" strike="noStrike" baseline="30000" dirty="0">
                <a:latin typeface="Times New Roman" panose="02020603050405020304" pitchFamily="18" charset="0"/>
              </a:rPr>
              <a:t>Codes may be assigned:</a:t>
            </a:r>
          </a:p>
          <a:p>
            <a:pPr marL="1344613"/>
            <a:r>
              <a:rPr lang="en-US" sz="4000" b="1" i="0" u="none" strike="noStrike" baseline="30000" dirty="0">
                <a:latin typeface="Times New Roman" panose="02020603050405020304" pitchFamily="18" charset="0"/>
              </a:rPr>
              <a:t>only one co</a:t>
            </a:r>
            <a:r>
              <a:rPr lang="en-US" sz="4000" i="0" u="none" strike="noStrike" baseline="30000" dirty="0">
                <a:latin typeface="Times New Roman" panose="02020603050405020304" pitchFamily="18" charset="0"/>
              </a:rPr>
              <a:t>de</a:t>
            </a:r>
            <a:r>
              <a:rPr lang="en-US" sz="4000" b="0" i="0" u="none" strike="noStrike" baseline="30000" dirty="0">
                <a:latin typeface="Times New Roman" panose="02020603050405020304" pitchFamily="18" charset="0"/>
              </a:rPr>
              <a:t> from block [1910] </a:t>
            </a:r>
            <a:r>
              <a:rPr lang="en-US" sz="4000" b="0" i="1" u="none" strike="noStrike" baseline="30000" dirty="0">
                <a:latin typeface="Times New Roman" panose="02020603050405020304" pitchFamily="18" charset="0"/>
              </a:rPr>
              <a:t>Cerebral </a:t>
            </a:r>
            <a:r>
              <a:rPr lang="en-US" sz="4000" b="0" i="1" u="none" strike="noStrike" baseline="30000" dirty="0" err="1">
                <a:latin typeface="Times New Roman" panose="02020603050405020304" pitchFamily="18" charset="0"/>
              </a:rPr>
              <a:t>anaesthesia</a:t>
            </a:r>
            <a:r>
              <a:rPr lang="en-US" sz="4000" b="0" i="0" u="none" strike="noStrike" baseline="30000" dirty="0">
                <a:latin typeface="Times New Roman" panose="02020603050405020304" pitchFamily="18" charset="0"/>
              </a:rPr>
              <a:t> </a:t>
            </a:r>
          </a:p>
          <a:p>
            <a:pPr marL="1344613"/>
            <a:r>
              <a:rPr lang="en-US" sz="4000" b="0" i="0" u="none" strike="noStrike" baseline="30000" dirty="0">
                <a:latin typeface="Times New Roman" panose="02020603050405020304" pitchFamily="18" charset="0"/>
              </a:rPr>
              <a:t>and/or </a:t>
            </a:r>
          </a:p>
          <a:p>
            <a:pPr marL="1344613"/>
            <a:r>
              <a:rPr lang="en-US" sz="4000" b="1" baseline="30000" dirty="0">
                <a:latin typeface="Times New Roman" panose="02020603050405020304" pitchFamily="18" charset="0"/>
              </a:rPr>
              <a:t>multiple codes </a:t>
            </a:r>
            <a:r>
              <a:rPr lang="en-US" sz="4000" b="0" i="0" u="none" strike="noStrike" baseline="30000" dirty="0">
                <a:latin typeface="Times New Roman" panose="02020603050405020304" pitchFamily="18" charset="0"/>
              </a:rPr>
              <a:t>from block [1909] </a:t>
            </a:r>
            <a:r>
              <a:rPr lang="en-US" sz="4000" b="0" i="1" u="none" strike="noStrike" baseline="30000" dirty="0">
                <a:latin typeface="Times New Roman" panose="02020603050405020304" pitchFamily="18" charset="0"/>
              </a:rPr>
              <a:t>Conduction </a:t>
            </a:r>
            <a:r>
              <a:rPr lang="en-US" sz="4000" b="0" i="1" u="none" strike="noStrike" baseline="30000" dirty="0" err="1">
                <a:latin typeface="Times New Roman" panose="02020603050405020304" pitchFamily="18" charset="0"/>
              </a:rPr>
              <a:t>anaesthesia</a:t>
            </a:r>
            <a:r>
              <a:rPr lang="en-US" sz="4000" b="0" i="0" u="none" strike="noStrike" baseline="30000" dirty="0">
                <a:latin typeface="Times New Roman" panose="02020603050405020304" pitchFamily="18" charset="0"/>
              </a:rPr>
              <a:t> </a:t>
            </a:r>
          </a:p>
          <a:p>
            <a:pPr marL="631825"/>
            <a:r>
              <a:rPr lang="en-US" sz="4000" b="0" i="0" u="none" strike="noStrike" baseline="30000" dirty="0">
                <a:latin typeface="Times New Roman" panose="02020603050405020304" pitchFamily="18" charset="0"/>
              </a:rPr>
              <a:t>for each </a:t>
            </a:r>
            <a:r>
              <a:rPr lang="en-US" sz="4000" i="0" u="none" strike="noStrike" baseline="30000" dirty="0">
                <a:latin typeface="Times New Roman" panose="02020603050405020304" pitchFamily="18" charset="0"/>
              </a:rPr>
              <a:t>visit to theatre.</a:t>
            </a:r>
            <a:endParaRPr lang="en-AU" sz="4000" i="0" u="none" strike="noStrike" baseline="30000" dirty="0">
              <a:latin typeface="Times New Roman" panose="02020603050405020304" pitchFamily="18" charset="0"/>
            </a:endParaRPr>
          </a:p>
          <a:p>
            <a:endParaRPr lang="en-AU" sz="1800" b="0" i="0" u="none" strike="noStrike" baseline="0" dirty="0">
              <a:solidFill>
                <a:srgbClr val="000000"/>
              </a:solidFill>
            </a:endParaRP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4093132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ACS 0031 Anaesthesia 11</a:t>
            </a:r>
            <a:r>
              <a:rPr lang="en-AU" baseline="30000" dirty="0"/>
              <a:t>th</a:t>
            </a:r>
            <a:r>
              <a:rPr lang="en-AU" dirty="0"/>
              <a:t> Edition, example</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endParaRPr lang="en-AU" sz="1800" baseline="30000" dirty="0">
              <a:solidFill>
                <a:srgbClr val="000000"/>
              </a:solidFill>
            </a:endParaRPr>
          </a:p>
          <a:p>
            <a:endParaRPr lang="en-AU" sz="1800" b="0" i="0" u="none" strike="noStrike" baseline="0" dirty="0">
              <a:solidFill>
                <a:srgbClr val="000000"/>
              </a:solidFill>
            </a:endParaRPr>
          </a:p>
          <a:p>
            <a:pPr marL="892175"/>
            <a:r>
              <a:rPr lang="en-AU" sz="3200" b="1" i="0" u="none" strike="noStrike" baseline="30000" dirty="0">
                <a:solidFill>
                  <a:srgbClr val="000000"/>
                </a:solidFill>
              </a:rPr>
              <a:t>EXAMPLE 5:</a:t>
            </a:r>
          </a:p>
          <a:p>
            <a:pPr marL="892175"/>
            <a:r>
              <a:rPr lang="en-US" sz="3200" b="0" i="0" u="none" strike="noStrike" baseline="30000" dirty="0">
                <a:solidFill>
                  <a:srgbClr val="000000"/>
                </a:solidFill>
              </a:rPr>
              <a:t>Patient has spinal </a:t>
            </a:r>
            <a:r>
              <a:rPr lang="en-US" sz="3200" b="0" i="0" u="none" strike="noStrike" baseline="30000" dirty="0" err="1">
                <a:solidFill>
                  <a:srgbClr val="000000"/>
                </a:solidFill>
              </a:rPr>
              <a:t>anaesthetic</a:t>
            </a:r>
            <a:r>
              <a:rPr lang="en-US" sz="3200" b="0" i="0" u="none" strike="noStrike" baseline="30000" dirty="0">
                <a:solidFill>
                  <a:srgbClr val="000000"/>
                </a:solidFill>
              </a:rPr>
              <a:t> and femoral nerve block for a total knee replacement (TKR) and ASA is documented as 2.</a:t>
            </a:r>
          </a:p>
          <a:p>
            <a:pPr marL="892175"/>
            <a:r>
              <a:rPr lang="en-AU" sz="3200" b="0" i="0" u="none" strike="noStrike" baseline="30000" dirty="0">
                <a:solidFill>
                  <a:srgbClr val="000000"/>
                </a:solidFill>
              </a:rPr>
              <a:t>Codes:</a:t>
            </a:r>
            <a:r>
              <a:rPr lang="en-AU" sz="3200" b="0" i="0" u="none" strike="noStrike" baseline="30000" dirty="0">
                <a:solidFill>
                  <a:srgbClr val="020202"/>
                </a:solidFill>
              </a:rPr>
              <a:t>	92508-29</a:t>
            </a:r>
            <a:r>
              <a:rPr lang="en-AU" sz="3200" b="0" i="0" u="none" strike="noStrike" baseline="30000" dirty="0">
                <a:solidFill>
                  <a:srgbClr val="000000"/>
                </a:solidFill>
              </a:rPr>
              <a:t> </a:t>
            </a:r>
            <a:r>
              <a:rPr lang="en-AU" sz="3200" b="1" i="0" u="none" strike="noStrike" baseline="30000" dirty="0">
                <a:solidFill>
                  <a:srgbClr val="000000"/>
                </a:solidFill>
              </a:rPr>
              <a:t>[</a:t>
            </a:r>
            <a:r>
              <a:rPr lang="en-AU" sz="3200" b="1" i="0" u="none" strike="noStrike" baseline="30000" dirty="0">
                <a:solidFill>
                  <a:srgbClr val="020202"/>
                </a:solidFill>
              </a:rPr>
              <a:t>1909</a:t>
            </a:r>
            <a:r>
              <a:rPr lang="en-AU" sz="3200" b="1" i="0" u="none" strike="noStrike" baseline="30000" dirty="0">
                <a:solidFill>
                  <a:srgbClr val="000000"/>
                </a:solidFill>
              </a:rPr>
              <a:t>] </a:t>
            </a:r>
            <a:r>
              <a:rPr lang="en-AU" sz="3200" b="0" i="0" u="none" strike="noStrike" baseline="30000" dirty="0">
                <a:solidFill>
                  <a:srgbClr val="000000"/>
                </a:solidFill>
              </a:rPr>
              <a:t>	</a:t>
            </a:r>
            <a:r>
              <a:rPr lang="en-AU" sz="3200" b="0" i="1" u="none" strike="noStrike" baseline="30000" dirty="0">
                <a:solidFill>
                  <a:srgbClr val="000000"/>
                </a:solidFill>
              </a:rPr>
              <a:t>Neuraxial block, ASA 2, nonemergency</a:t>
            </a:r>
            <a:endParaRPr lang="en-AU" sz="3200" b="0" i="0" u="none" strike="noStrike" baseline="0" dirty="0">
              <a:solidFill>
                <a:srgbClr val="000000"/>
              </a:solidFill>
            </a:endParaRPr>
          </a:p>
          <a:p>
            <a:pPr marL="892175" marR="1130" defTabSz="2286000">
              <a:tabLst>
                <a:tab pos="1882775" algn="l"/>
              </a:tabLst>
            </a:pPr>
            <a:r>
              <a:rPr lang="en-US" sz="3200" b="0" i="0" u="none" strike="noStrike" baseline="30000" dirty="0">
                <a:solidFill>
                  <a:srgbClr val="020202"/>
                </a:solidFill>
              </a:rPr>
              <a:t>	92512-29</a:t>
            </a:r>
            <a:r>
              <a:rPr lang="en-US" sz="3200" b="0" i="0" u="none" strike="noStrike" baseline="30000" dirty="0">
                <a:solidFill>
                  <a:srgbClr val="000000"/>
                </a:solidFill>
              </a:rPr>
              <a:t> </a:t>
            </a:r>
            <a:r>
              <a:rPr lang="en-US" sz="3200" b="1" i="0" u="none" strike="noStrike" baseline="30000" dirty="0">
                <a:solidFill>
                  <a:srgbClr val="000000"/>
                </a:solidFill>
              </a:rPr>
              <a:t>[</a:t>
            </a:r>
            <a:r>
              <a:rPr lang="en-US" sz="3200" b="1" i="0" u="none" strike="noStrike" baseline="30000" dirty="0">
                <a:solidFill>
                  <a:srgbClr val="020202"/>
                </a:solidFill>
              </a:rPr>
              <a:t>1909</a:t>
            </a:r>
            <a:r>
              <a:rPr lang="en-US" sz="3200" b="1" i="0" u="none" strike="noStrike" baseline="30000" dirty="0">
                <a:solidFill>
                  <a:srgbClr val="000000"/>
                </a:solidFill>
              </a:rPr>
              <a:t>]</a:t>
            </a:r>
            <a:r>
              <a:rPr lang="en-US" sz="3200" b="0" i="0" u="none" strike="noStrike" baseline="30000" dirty="0">
                <a:solidFill>
                  <a:srgbClr val="000000"/>
                </a:solidFill>
              </a:rPr>
              <a:t> </a:t>
            </a:r>
            <a:r>
              <a:rPr lang="en-US" sz="3200" baseline="30000" dirty="0">
                <a:solidFill>
                  <a:srgbClr val="000000"/>
                </a:solidFill>
              </a:rPr>
              <a:t>	</a:t>
            </a:r>
            <a:r>
              <a:rPr lang="en-US" sz="3200" b="0" i="1" u="none" strike="noStrike" baseline="30000" dirty="0">
                <a:solidFill>
                  <a:srgbClr val="000000"/>
                </a:solidFill>
              </a:rPr>
              <a:t>Regional block, nerve of lower limb, ASA 2, nonemergency</a:t>
            </a:r>
            <a:r>
              <a:rPr lang="en-US" sz="3200" b="0" i="0" u="none" strike="noStrike" baseline="0" dirty="0">
                <a:solidFill>
                  <a:srgbClr val="000000"/>
                </a:solidFill>
              </a:rPr>
              <a:t>	</a:t>
            </a:r>
          </a:p>
          <a:p>
            <a:pPr marL="896938"/>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134575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FF844DB4-EC37-4F8A-98AE-2CE4930A486E}"/>
              </a:ext>
            </a:extLst>
          </p:cNvPr>
          <p:cNvSpPr>
            <a:spLocks noGrp="1"/>
          </p:cNvSpPr>
          <p:nvPr>
            <p:ph type="body" sz="quarter" idx="13"/>
          </p:nvPr>
        </p:nvSpPr>
        <p:spPr/>
        <p:txBody>
          <a:bodyPr/>
          <a:lstStyle/>
          <a:p>
            <a:r>
              <a:rPr lang="en-AU" dirty="0"/>
              <a:t>ACS 0943 Thrombolytic Therapy</a:t>
            </a:r>
          </a:p>
        </p:txBody>
      </p:sp>
      <p:sp>
        <p:nvSpPr>
          <p:cNvPr id="4" name="Content Placeholder 3"/>
          <p:cNvSpPr>
            <a:spLocks noGrp="1"/>
          </p:cNvSpPr>
          <p:nvPr>
            <p:ph sz="quarter" idx="15"/>
          </p:nvPr>
        </p:nvSpPr>
        <p:spPr/>
        <p:txBody>
          <a:bodyPr>
            <a:normAutofit/>
          </a:bodyPr>
          <a:lstStyle/>
          <a:p>
            <a:pPr marL="896938"/>
            <a:endParaRPr lang="en-US" b="0" i="0" u="none" strike="noStrike" baseline="30000" dirty="0">
              <a:solidFill>
                <a:srgbClr val="000000"/>
              </a:solidFill>
              <a:cs typeface="Segoe UI" panose="020B0502040204020203" pitchFamily="34" charset="0"/>
            </a:endParaRPr>
          </a:p>
          <a:p>
            <a:r>
              <a:rPr lang="en-AU" sz="4400" b="1" i="0" u="none" strike="noStrike" baseline="30000" dirty="0">
                <a:solidFill>
                  <a:srgbClr val="000000"/>
                </a:solidFill>
              </a:rPr>
              <a:t>CLASSIFICATION</a:t>
            </a:r>
            <a:endParaRPr lang="en-AU" sz="4400" b="1" i="0" u="none" strike="noStrike" baseline="0" dirty="0">
              <a:solidFill>
                <a:srgbClr val="000000"/>
              </a:solidFill>
            </a:endParaRPr>
          </a:p>
          <a:p>
            <a:pPr marL="457200" indent="-457200">
              <a:buFont typeface="Arial" panose="020B0604020202020204" pitchFamily="34" charset="0"/>
              <a:buChar char="•"/>
            </a:pPr>
            <a:r>
              <a:rPr lang="en-US" sz="3200" b="0" i="0" u="none" strike="noStrike" baseline="30000" dirty="0">
                <a:solidFill>
                  <a:srgbClr val="000000"/>
                </a:solidFill>
              </a:rPr>
              <a:t>Systemic thrombolytic therapy is classified to </a:t>
            </a:r>
            <a:r>
              <a:rPr lang="en-US" sz="3200" b="0" i="0" u="none" strike="noStrike" baseline="30000" dirty="0">
                <a:solidFill>
                  <a:srgbClr val="020202"/>
                </a:solidFill>
              </a:rPr>
              <a:t>96199-01</a:t>
            </a:r>
            <a:r>
              <a:rPr lang="en-US" sz="3200" b="0" i="0" u="none" strike="noStrike" baseline="30000" dirty="0">
                <a:solidFill>
                  <a:srgbClr val="000000"/>
                </a:solidFill>
              </a:rPr>
              <a:t> </a:t>
            </a:r>
            <a:r>
              <a:rPr lang="en-US" sz="3200" b="1" i="0" u="none" strike="noStrike" baseline="30000" dirty="0">
                <a:solidFill>
                  <a:srgbClr val="000000"/>
                </a:solidFill>
              </a:rPr>
              <a:t>[</a:t>
            </a:r>
            <a:r>
              <a:rPr lang="en-US" sz="3200" b="1" i="0" u="none" strike="noStrike" baseline="30000" dirty="0">
                <a:solidFill>
                  <a:srgbClr val="020202"/>
                </a:solidFill>
              </a:rPr>
              <a:t>1920</a:t>
            </a:r>
            <a:r>
              <a:rPr lang="en-US" sz="3200" b="1" i="0" u="none" strike="noStrike" baseline="30000" dirty="0">
                <a:solidFill>
                  <a:srgbClr val="000000"/>
                </a:solidFill>
              </a:rPr>
              <a:t>]</a:t>
            </a:r>
            <a:r>
              <a:rPr lang="en-US" sz="3200" b="0" i="0" u="none" strike="noStrike" baseline="30000" dirty="0">
                <a:solidFill>
                  <a:srgbClr val="000000"/>
                </a:solidFill>
              </a:rPr>
              <a:t> </a:t>
            </a:r>
            <a:r>
              <a:rPr lang="en-US" sz="3200" i="1" u="sng" strike="noStrike" baseline="30000" dirty="0">
                <a:solidFill>
                  <a:srgbClr val="000000"/>
                </a:solidFill>
              </a:rPr>
              <a:t>Intravenous</a:t>
            </a:r>
            <a:r>
              <a:rPr lang="en-US" sz="3200" b="0" i="1" u="none" strike="noStrike" baseline="30000" dirty="0">
                <a:solidFill>
                  <a:srgbClr val="000000"/>
                </a:solidFill>
              </a:rPr>
              <a:t> administration of pharmacological agent, thrombolytic agent</a:t>
            </a:r>
            <a:r>
              <a:rPr lang="en-US" sz="3200" b="0" i="0" u="none" strike="noStrike" baseline="30000" dirty="0">
                <a:solidFill>
                  <a:srgbClr val="000000"/>
                </a:solidFill>
              </a:rPr>
              <a:t> OR </a:t>
            </a:r>
            <a:r>
              <a:rPr lang="en-US" sz="3200" b="0" i="0" u="none" strike="noStrike" baseline="30000" dirty="0">
                <a:solidFill>
                  <a:srgbClr val="020202"/>
                </a:solidFill>
              </a:rPr>
              <a:t>96196-01</a:t>
            </a:r>
            <a:r>
              <a:rPr lang="en-US" sz="3200" b="0" i="0" u="none" strike="noStrike" baseline="30000" dirty="0">
                <a:solidFill>
                  <a:srgbClr val="000000"/>
                </a:solidFill>
              </a:rPr>
              <a:t> </a:t>
            </a:r>
            <a:r>
              <a:rPr lang="en-US" sz="3200" b="1" i="0" u="none" strike="noStrike" baseline="30000" dirty="0">
                <a:solidFill>
                  <a:srgbClr val="000000"/>
                </a:solidFill>
              </a:rPr>
              <a:t>[</a:t>
            </a:r>
            <a:r>
              <a:rPr lang="en-US" sz="3200" b="1" i="0" u="none" strike="noStrike" baseline="30000" dirty="0">
                <a:solidFill>
                  <a:srgbClr val="020202"/>
                </a:solidFill>
              </a:rPr>
              <a:t>1920</a:t>
            </a:r>
            <a:r>
              <a:rPr lang="en-US" sz="3200" b="1" i="0" u="none" strike="noStrike" baseline="30000" dirty="0">
                <a:solidFill>
                  <a:srgbClr val="000000"/>
                </a:solidFill>
              </a:rPr>
              <a:t>]</a:t>
            </a:r>
            <a:r>
              <a:rPr lang="en-US" sz="3200" b="0" i="0" u="none" strike="noStrike" baseline="30000" dirty="0">
                <a:solidFill>
                  <a:srgbClr val="000000"/>
                </a:solidFill>
              </a:rPr>
              <a:t> </a:t>
            </a:r>
            <a:r>
              <a:rPr lang="en-US" sz="3200" i="1" u="sng" strike="noStrike" baseline="30000" dirty="0">
                <a:solidFill>
                  <a:srgbClr val="000000"/>
                </a:solidFill>
              </a:rPr>
              <a:t>Intra-arterial</a:t>
            </a:r>
            <a:r>
              <a:rPr lang="en-US" sz="3200" b="0" i="1" u="none" strike="noStrike" baseline="30000" dirty="0">
                <a:solidFill>
                  <a:srgbClr val="000000"/>
                </a:solidFill>
              </a:rPr>
              <a:t> administration of pharmacological agent, thrombolytic agent.</a:t>
            </a:r>
          </a:p>
          <a:p>
            <a:pPr marL="457200" indent="-457200">
              <a:buFont typeface="Arial" panose="020B0604020202020204" pitchFamily="34" charset="0"/>
              <a:buChar char="•"/>
            </a:pPr>
            <a:r>
              <a:rPr lang="en-US" sz="3200" b="0" i="0" u="none" strike="noStrike" baseline="30000" dirty="0">
                <a:solidFill>
                  <a:srgbClr val="000000"/>
                </a:solidFill>
              </a:rPr>
              <a:t>Local/transcatheter thrombolytic therapy is classified to </a:t>
            </a:r>
            <a:r>
              <a:rPr lang="en-US" sz="3200" b="0" i="0" u="none" strike="noStrike" baseline="30000" dirty="0">
                <a:solidFill>
                  <a:srgbClr val="020202"/>
                </a:solidFill>
              </a:rPr>
              <a:t>35317-01</a:t>
            </a:r>
            <a:r>
              <a:rPr lang="en-US" sz="3200" b="0" i="0" u="none" strike="noStrike" baseline="30000" dirty="0">
                <a:solidFill>
                  <a:srgbClr val="000000"/>
                </a:solidFill>
              </a:rPr>
              <a:t> </a:t>
            </a:r>
            <a:r>
              <a:rPr lang="en-US" sz="3200" b="1" i="0" u="none" strike="noStrike" baseline="30000" dirty="0">
                <a:solidFill>
                  <a:srgbClr val="000000"/>
                </a:solidFill>
              </a:rPr>
              <a:t>[</a:t>
            </a:r>
            <a:r>
              <a:rPr lang="en-US" sz="3200" b="1" i="0" u="none" strike="noStrike" baseline="30000" dirty="0">
                <a:solidFill>
                  <a:srgbClr val="020202"/>
                </a:solidFill>
              </a:rPr>
              <a:t>741</a:t>
            </a:r>
            <a:r>
              <a:rPr lang="en-US" sz="3200" b="1" i="0" u="none" strike="noStrike" baseline="30000" dirty="0">
                <a:solidFill>
                  <a:srgbClr val="000000"/>
                </a:solidFill>
              </a:rPr>
              <a:t>]</a:t>
            </a:r>
            <a:r>
              <a:rPr lang="en-US" sz="3200" b="0" i="0" u="none" strike="noStrike" baseline="30000" dirty="0">
                <a:solidFill>
                  <a:srgbClr val="000000"/>
                </a:solidFill>
              </a:rPr>
              <a:t> </a:t>
            </a:r>
            <a:r>
              <a:rPr lang="en-US" sz="3200" b="0" i="1" u="none" strike="noStrike" baseline="30000" dirty="0">
                <a:solidFill>
                  <a:srgbClr val="000000"/>
                </a:solidFill>
              </a:rPr>
              <a:t>Peripheral arterial or venous </a:t>
            </a:r>
            <a:r>
              <a:rPr lang="en-US" sz="3200" b="0" i="1" u="none" strike="noStrike" baseline="30000" dirty="0" err="1">
                <a:solidFill>
                  <a:srgbClr val="000000"/>
                </a:solidFill>
              </a:rPr>
              <a:t>catheterisation</a:t>
            </a:r>
            <a:r>
              <a:rPr lang="en-US" sz="3200" b="0" i="1" u="none" strike="noStrike" baseline="30000" dirty="0">
                <a:solidFill>
                  <a:srgbClr val="000000"/>
                </a:solidFill>
              </a:rPr>
              <a:t> with administration of thrombolytic agent.</a:t>
            </a:r>
          </a:p>
          <a:p>
            <a:pPr marL="457200" indent="-457200">
              <a:buFont typeface="Arial" panose="020B0604020202020204" pitchFamily="34" charset="0"/>
              <a:buChar char="•"/>
            </a:pPr>
            <a:r>
              <a:rPr lang="en-US" sz="3200" b="0" i="0" u="none" strike="noStrike" baseline="30000" dirty="0">
                <a:solidFill>
                  <a:srgbClr val="000000"/>
                </a:solidFill>
              </a:rPr>
              <a:t>Assign </a:t>
            </a:r>
            <a:r>
              <a:rPr lang="en-US" sz="3200" b="0" i="0" u="none" strike="noStrike" baseline="30000" dirty="0">
                <a:solidFill>
                  <a:srgbClr val="020202"/>
                </a:solidFill>
              </a:rPr>
              <a:t>96199-01</a:t>
            </a:r>
            <a:r>
              <a:rPr lang="en-US" sz="3200" b="0" i="0" u="none" strike="noStrike" baseline="30000" dirty="0">
                <a:solidFill>
                  <a:srgbClr val="000000"/>
                </a:solidFill>
              </a:rPr>
              <a:t> </a:t>
            </a:r>
            <a:r>
              <a:rPr lang="en-US" sz="3200" b="1" i="0" u="none" strike="noStrike" baseline="30000" dirty="0">
                <a:solidFill>
                  <a:srgbClr val="000000"/>
                </a:solidFill>
              </a:rPr>
              <a:t>[</a:t>
            </a:r>
            <a:r>
              <a:rPr lang="en-US" sz="3200" b="1" i="0" u="none" strike="noStrike" baseline="30000" dirty="0">
                <a:solidFill>
                  <a:srgbClr val="020202"/>
                </a:solidFill>
              </a:rPr>
              <a:t>1920</a:t>
            </a:r>
            <a:r>
              <a:rPr lang="en-US" sz="3200" b="1" i="0" u="none" strike="noStrike" baseline="30000" dirty="0">
                <a:solidFill>
                  <a:srgbClr val="000000"/>
                </a:solidFill>
              </a:rPr>
              <a:t>]</a:t>
            </a:r>
            <a:r>
              <a:rPr lang="en-US" sz="3200" b="0" i="0" u="none" strike="noStrike" baseline="30000" dirty="0">
                <a:solidFill>
                  <a:srgbClr val="000000"/>
                </a:solidFill>
              </a:rPr>
              <a:t> or </a:t>
            </a:r>
            <a:r>
              <a:rPr lang="en-US" sz="3200" b="0" i="0" u="none" strike="noStrike" baseline="30000" dirty="0">
                <a:solidFill>
                  <a:srgbClr val="020202"/>
                </a:solidFill>
              </a:rPr>
              <a:t>96196-01</a:t>
            </a:r>
            <a:r>
              <a:rPr lang="en-US" sz="3200" b="0" i="0" u="none" strike="noStrike" baseline="30000" dirty="0">
                <a:solidFill>
                  <a:srgbClr val="000000"/>
                </a:solidFill>
              </a:rPr>
              <a:t> </a:t>
            </a:r>
            <a:r>
              <a:rPr lang="en-US" sz="3200" b="1" i="0" u="none" strike="noStrike" baseline="30000" dirty="0">
                <a:solidFill>
                  <a:srgbClr val="000000"/>
                </a:solidFill>
              </a:rPr>
              <a:t>[</a:t>
            </a:r>
            <a:r>
              <a:rPr lang="en-US" sz="3200" b="1" i="0" u="none" strike="noStrike" baseline="30000" dirty="0">
                <a:solidFill>
                  <a:srgbClr val="020202"/>
                </a:solidFill>
              </a:rPr>
              <a:t>1920</a:t>
            </a:r>
            <a:r>
              <a:rPr lang="en-US" sz="3200" b="1" i="0" u="none" strike="noStrike" baseline="30000" dirty="0">
                <a:solidFill>
                  <a:srgbClr val="000000"/>
                </a:solidFill>
              </a:rPr>
              <a:t>]</a:t>
            </a:r>
            <a:r>
              <a:rPr lang="en-US" sz="3200" b="0" i="0" u="none" strike="noStrike" baseline="30000" dirty="0">
                <a:solidFill>
                  <a:srgbClr val="000000"/>
                </a:solidFill>
              </a:rPr>
              <a:t> when systemic thrombolytic therapy is administered during the admitted episode of care. </a:t>
            </a:r>
          </a:p>
          <a:p>
            <a:pPr marL="457200" indent="-457200">
              <a:buFont typeface="Arial" panose="020B0604020202020204" pitchFamily="34" charset="0"/>
              <a:buChar char="•"/>
            </a:pPr>
            <a:r>
              <a:rPr lang="en-US" sz="3200" b="0" i="0" u="none" strike="noStrike" baseline="30000" dirty="0">
                <a:solidFill>
                  <a:srgbClr val="000000"/>
                </a:solidFill>
              </a:rPr>
              <a:t>Do not assign transcatheter thrombolysis where performed with endovascular interventions as it is inherent in these procedures</a:t>
            </a:r>
            <a:endParaRPr lang="en-US" b="0" i="0" u="none" strike="noStrike" baseline="30000" dirty="0">
              <a:solidFill>
                <a:srgbClr val="000000"/>
              </a:solidFill>
              <a:cs typeface="Segoe UI" panose="020B0502040204020203" pitchFamily="34" charset="0"/>
            </a:endParaRPr>
          </a:p>
        </p:txBody>
      </p:sp>
      <p:sp>
        <p:nvSpPr>
          <p:cNvPr id="5" name="Slide Number Placeholder 4"/>
          <p:cNvSpPr>
            <a:spLocks noGrp="1"/>
          </p:cNvSpPr>
          <p:nvPr>
            <p:ph type="sldNum" sz="quarter" idx="17"/>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56D3EEF-DE4E-429D-8EC4-DDC531AFF587}" type="slidenum">
              <a:rPr kumimoji="0" lang="en-US" sz="1200" b="1" i="0" u="none" strike="noStrike" kern="1200" cap="none" spc="0" normalizeH="0" baseline="0" noProof="0">
                <a:ln>
                  <a:noFill/>
                </a:ln>
                <a:solidFill>
                  <a:srgbClr val="262626"/>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1" i="0" u="none" strike="noStrike" kern="1200" cap="none" spc="0" normalizeH="0" baseline="0" noProof="0" dirty="0">
              <a:ln>
                <a:noFill/>
              </a:ln>
              <a:solidFill>
                <a:srgbClr val="262626"/>
              </a:solidFill>
              <a:effectLst/>
              <a:uLnTx/>
              <a:uFillTx/>
              <a:latin typeface="Calibri"/>
              <a:ea typeface="+mn-ea"/>
              <a:cs typeface="+mn-cs"/>
            </a:endParaRPr>
          </a:p>
        </p:txBody>
      </p:sp>
    </p:spTree>
    <p:extLst>
      <p:ext uri="{BB962C8B-B14F-4D97-AF65-F5344CB8AC3E}">
        <p14:creationId xmlns:p14="http://schemas.microsoft.com/office/powerpoint/2010/main" val="4008415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itchbook">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6016</TotalTime>
  <Words>3224</Words>
  <Application>Microsoft Office PowerPoint</Application>
  <PresentationFormat>Widescreen</PresentationFormat>
  <Paragraphs>449</Paragraphs>
  <Slides>36</Slides>
  <Notes>35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Arial</vt:lpstr>
      <vt:lpstr>Calibri</vt:lpstr>
      <vt:lpstr>Century</vt:lpstr>
      <vt:lpstr>Georgia</vt:lpstr>
      <vt:lpstr>Symbol</vt:lpstr>
      <vt:lpstr>Times New Roman</vt:lpstr>
      <vt:lpstr>Wingdings</vt:lpstr>
      <vt:lpstr>Pitchbook</vt:lpstr>
      <vt:lpstr>PowerPoint Presentation</vt:lpstr>
      <vt:lpstr>Prepared by:  Anna Coote &amp; Heather Grain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Prepared by:  Anna Coote &amp; Heather Grain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dc:creator>
  <cp:lastModifiedBy>Anna Coote</cp:lastModifiedBy>
  <cp:revision>218</cp:revision>
  <dcterms:created xsi:type="dcterms:W3CDTF">2020-08-15T04:34:47Z</dcterms:created>
  <dcterms:modified xsi:type="dcterms:W3CDTF">2022-10-24T22:07:53Z</dcterms:modified>
</cp:coreProperties>
</file>