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5"/>
  </p:notesMasterIdLst>
  <p:sldIdLst>
    <p:sldId id="565" r:id="rId2"/>
    <p:sldId id="358" r:id="rId3"/>
    <p:sldId id="428" r:id="rId4"/>
    <p:sldId id="556" r:id="rId5"/>
    <p:sldId id="554" r:id="rId6"/>
    <p:sldId id="550" r:id="rId7"/>
    <p:sldId id="552" r:id="rId8"/>
    <p:sldId id="553" r:id="rId9"/>
    <p:sldId id="551" r:id="rId10"/>
    <p:sldId id="561" r:id="rId11"/>
    <p:sldId id="562" r:id="rId12"/>
    <p:sldId id="563" r:id="rId13"/>
    <p:sldId id="564" r:id="rId14"/>
    <p:sldId id="558" r:id="rId15"/>
    <p:sldId id="555" r:id="rId16"/>
    <p:sldId id="557" r:id="rId17"/>
    <p:sldId id="566" r:id="rId18"/>
    <p:sldId id="573" r:id="rId19"/>
    <p:sldId id="574" r:id="rId20"/>
    <p:sldId id="575" r:id="rId21"/>
    <p:sldId id="576" r:id="rId22"/>
    <p:sldId id="577" r:id="rId23"/>
    <p:sldId id="578" r:id="rId24"/>
    <p:sldId id="567" r:id="rId25"/>
    <p:sldId id="568" r:id="rId26"/>
    <p:sldId id="569" r:id="rId27"/>
    <p:sldId id="570" r:id="rId28"/>
    <p:sldId id="571" r:id="rId29"/>
    <p:sldId id="572" r:id="rId30"/>
    <p:sldId id="579" r:id="rId31"/>
    <p:sldId id="580" r:id="rId32"/>
    <p:sldId id="581" r:id="rId33"/>
    <p:sldId id="5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2073AE"/>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9" autoAdjust="0"/>
    <p:restoredTop sz="82643" autoAdjust="0"/>
  </p:normalViewPr>
  <p:slideViewPr>
    <p:cSldViewPr snapToGrid="0">
      <p:cViewPr varScale="1">
        <p:scale>
          <a:sx n="94" d="100"/>
          <a:sy n="94" d="100"/>
        </p:scale>
        <p:origin x="612" y="96"/>
      </p:cViewPr>
      <p:guideLst/>
    </p:cSldViewPr>
  </p:slideViewPr>
  <p:outlineViewPr>
    <p:cViewPr>
      <p:scale>
        <a:sx n="33" d="100"/>
        <a:sy n="33" d="100"/>
      </p:scale>
      <p:origin x="0" y="-8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6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6C2F4-B633-4102-B108-9039F1EF70B3}" type="datetimeFigureOut">
              <a:rPr lang="en-AU" smtClean="0"/>
              <a:t>4/11/2022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40E8A-E3D9-45E6-8C9B-F2F85B52DA15}" type="slidenum">
              <a:rPr lang="en-AU" smtClean="0"/>
              <a:t>‹#›</a:t>
            </a:fld>
            <a:endParaRPr lang="en-AU"/>
          </a:p>
        </p:txBody>
      </p:sp>
    </p:spTree>
    <p:extLst>
      <p:ext uri="{BB962C8B-B14F-4D97-AF65-F5344CB8AC3E}">
        <p14:creationId xmlns:p14="http://schemas.microsoft.com/office/powerpoint/2010/main" val="4090833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A019F3-8596-4028-9847-CBD3A185B07A}"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5576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includes</a:t>
            </a:r>
            <a:r>
              <a:rPr lang="en-US" baseline="0" dirty="0"/>
              <a:t> nursing, pharmaceuticals, cleaning, radiology, pathology, etc.</a:t>
            </a:r>
            <a:endParaRPr lang="en-AU" dirty="0"/>
          </a:p>
          <a:p>
            <a:r>
              <a:rPr lang="en-AU" dirty="0"/>
              <a:t>Coders will find that after coding they check the resultant DRG to see if it represents the episode that they have coded.  </a:t>
            </a:r>
          </a:p>
        </p:txBody>
      </p:sp>
      <p:sp>
        <p:nvSpPr>
          <p:cNvPr id="4" name="Slide Number Placeholder 3"/>
          <p:cNvSpPr>
            <a:spLocks noGrp="1"/>
          </p:cNvSpPr>
          <p:nvPr>
            <p:ph type="sldNum" sz="quarter" idx="5"/>
          </p:nvPr>
        </p:nvSpPr>
        <p:spPr/>
        <p:txBody>
          <a:bodyPr/>
          <a:lstStyle/>
          <a:p>
            <a:fld id="{E1C40E8A-E3D9-45E6-8C9B-F2F85B52DA15}" type="slidenum">
              <a:rPr lang="en-AU" smtClean="0"/>
              <a:t>13</a:t>
            </a:fld>
            <a:endParaRPr lang="en-AU"/>
          </a:p>
        </p:txBody>
      </p:sp>
    </p:spTree>
    <p:extLst>
      <p:ext uri="{BB962C8B-B14F-4D97-AF65-F5344CB8AC3E}">
        <p14:creationId xmlns:p14="http://schemas.microsoft.com/office/powerpoint/2010/main" val="2660283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Coders must resist pressure (doctors, admin, finance) to “up-code”, </a:t>
            </a:r>
            <a:r>
              <a:rPr lang="en-AU" dirty="0" err="1"/>
              <a:t>eg.</a:t>
            </a:r>
            <a:r>
              <a:rPr lang="en-AU" dirty="0"/>
              <a:t> add a code that does not meet the ACS.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Clinical Coding audits are essential</a:t>
            </a:r>
            <a:r>
              <a:rPr lang="en-AU" baseline="0" dirty="0"/>
              <a:t> to ensure that everyone is playing the game fairly.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Diamond python</a:t>
            </a:r>
          </a:p>
          <a:p>
            <a:endParaRPr lang="en-AU" dirty="0"/>
          </a:p>
        </p:txBody>
      </p:sp>
      <p:sp>
        <p:nvSpPr>
          <p:cNvPr id="4" name="Slide Number Placeholder 3"/>
          <p:cNvSpPr>
            <a:spLocks noGrp="1"/>
          </p:cNvSpPr>
          <p:nvPr>
            <p:ph type="sldNum" sz="quarter" idx="5"/>
          </p:nvPr>
        </p:nvSpPr>
        <p:spPr/>
        <p:txBody>
          <a:bodyPr/>
          <a:lstStyle/>
          <a:p>
            <a:fld id="{E1C40E8A-E3D9-45E6-8C9B-F2F85B52DA15}" type="slidenum">
              <a:rPr lang="en-AU" smtClean="0"/>
              <a:t>14</a:t>
            </a:fld>
            <a:endParaRPr lang="en-AU"/>
          </a:p>
        </p:txBody>
      </p:sp>
    </p:spTree>
    <p:extLst>
      <p:ext uri="{BB962C8B-B14F-4D97-AF65-F5344CB8AC3E}">
        <p14:creationId xmlns:p14="http://schemas.microsoft.com/office/powerpoint/2010/main" val="1445670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Casemix</a:t>
            </a:r>
            <a:r>
              <a:rPr lang="en-AU" dirty="0"/>
              <a:t> payment results in a less complicated billing system for health care facilities.</a:t>
            </a:r>
          </a:p>
          <a:p>
            <a:r>
              <a:rPr lang="en-AU" dirty="0"/>
              <a:t>Consistency – </a:t>
            </a:r>
            <a:r>
              <a:rPr lang="en-AU" dirty="0" err="1"/>
              <a:t>eg</a:t>
            </a:r>
            <a:r>
              <a:rPr lang="en-AU" dirty="0"/>
              <a:t> what is the PDx?  Reason for admission.  Determined by the clinician.  Condition requiring most resources.  </a:t>
            </a:r>
          </a:p>
          <a:p>
            <a:r>
              <a:rPr lang="en-AU" dirty="0"/>
              <a:t>Accuracy – incorrect codes can result in incorrect billing, incorrect planning, etc.</a:t>
            </a:r>
          </a:p>
          <a:p>
            <a:r>
              <a:rPr lang="en-AU" dirty="0"/>
              <a:t>Abstracting – abstracting and then determining which conditions and procedures meet the standards is at the core of the system</a:t>
            </a:r>
          </a:p>
          <a:p>
            <a:r>
              <a:rPr lang="en-AU" dirty="0"/>
              <a:t>Misuse – we need to understand and be ready to resist</a:t>
            </a:r>
          </a:p>
          <a:p>
            <a:r>
              <a:rPr lang="en-AU" dirty="0"/>
              <a:t>Education – procedures/diagnoses change</a:t>
            </a:r>
          </a:p>
          <a:p>
            <a:r>
              <a:rPr lang="en-AU" dirty="0"/>
              <a:t>Auditing – essential to confirm accuracy, and very useful for coders to learn from mistakes and improve skills.</a:t>
            </a:r>
          </a:p>
        </p:txBody>
      </p:sp>
      <p:sp>
        <p:nvSpPr>
          <p:cNvPr id="4" name="Slide Number Placeholder 3"/>
          <p:cNvSpPr>
            <a:spLocks noGrp="1"/>
          </p:cNvSpPr>
          <p:nvPr>
            <p:ph type="sldNum" sz="quarter" idx="5"/>
          </p:nvPr>
        </p:nvSpPr>
        <p:spPr/>
        <p:txBody>
          <a:bodyPr/>
          <a:lstStyle/>
          <a:p>
            <a:fld id="{E1C40E8A-E3D9-45E6-8C9B-F2F85B52DA15}" type="slidenum">
              <a:rPr lang="en-AU" smtClean="0"/>
              <a:t>15</a:t>
            </a:fld>
            <a:endParaRPr lang="en-AU"/>
          </a:p>
        </p:txBody>
      </p:sp>
    </p:spTree>
    <p:extLst>
      <p:ext uri="{BB962C8B-B14F-4D97-AF65-F5344CB8AC3E}">
        <p14:creationId xmlns:p14="http://schemas.microsoft.com/office/powerpoint/2010/main" val="2890039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THIS HAS BEEN A VERY BRIEF OVERVIEW, THERE’S A LOT MISSING, BUT I THINK IT IS SUFFICIENT TO INTRODUCE YOU TO THE IDEA OF CASEMIX AND DRGs AT THE START OF A WORKSHOP ON IMPLEMENTING CLINICAL CODING AS PART OF A MOVE TO ABF.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See next slides for examples of how DRGs change depending on </a:t>
            </a:r>
            <a:r>
              <a:rPr lang="en-AU" baseline="0"/>
              <a:t>the conditions coded.</a:t>
            </a: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E1C40E8A-E3D9-45E6-8C9B-F2F85B52DA15}" type="slidenum">
              <a:rPr lang="en-AU" smtClean="0"/>
              <a:t>16</a:t>
            </a:fld>
            <a:endParaRPr lang="en-AU"/>
          </a:p>
        </p:txBody>
      </p:sp>
    </p:spTree>
    <p:extLst>
      <p:ext uri="{BB962C8B-B14F-4D97-AF65-F5344CB8AC3E}">
        <p14:creationId xmlns:p14="http://schemas.microsoft.com/office/powerpoint/2010/main" val="3798884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A019F3-8596-4028-9847-CBD3A185B07A}"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9058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A019F3-8596-4028-9847-CBD3A185B07A}"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7464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will be a very brief introduction to </a:t>
            </a:r>
            <a:r>
              <a:rPr lang="en-AU" dirty="0" err="1"/>
              <a:t>Casemix</a:t>
            </a:r>
            <a:r>
              <a:rPr lang="en-AU" dirty="0"/>
              <a:t> payment and its implications for clinical coders.</a:t>
            </a:r>
          </a:p>
          <a:p>
            <a:r>
              <a:rPr lang="en-AU" dirty="0"/>
              <a:t>It is not intended to be a comprehensive overview,</a:t>
            </a:r>
          </a:p>
          <a:p>
            <a:r>
              <a:rPr lang="en-AU" dirty="0"/>
              <a:t>Types of payment – what are the options, historical and current, and most efficient</a:t>
            </a:r>
          </a:p>
          <a:p>
            <a:endParaRPr lang="en-AU" dirty="0"/>
          </a:p>
        </p:txBody>
      </p:sp>
      <p:sp>
        <p:nvSpPr>
          <p:cNvPr id="4" name="Slide Number Placeholder 3"/>
          <p:cNvSpPr>
            <a:spLocks noGrp="1"/>
          </p:cNvSpPr>
          <p:nvPr>
            <p:ph type="sldNum" sz="quarter" idx="5"/>
          </p:nvPr>
        </p:nvSpPr>
        <p:spPr/>
        <p:txBody>
          <a:bodyPr/>
          <a:lstStyle/>
          <a:p>
            <a:fld id="{E1C40E8A-E3D9-45E6-8C9B-F2F85B52DA15}" type="slidenum">
              <a:rPr lang="en-AU" smtClean="0"/>
              <a:t>4</a:t>
            </a:fld>
            <a:endParaRPr lang="en-AU"/>
          </a:p>
        </p:txBody>
      </p:sp>
    </p:spTree>
    <p:extLst>
      <p:ext uri="{BB962C8B-B14F-4D97-AF65-F5344CB8AC3E}">
        <p14:creationId xmlns:p14="http://schemas.microsoft.com/office/powerpoint/2010/main" val="163662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Fee for service – every service is paid for – medications, nursing care, surgery, allied health, food, etc.</a:t>
            </a:r>
          </a:p>
          <a:p>
            <a:r>
              <a:rPr lang="en-AU" dirty="0"/>
              <a:t>Discounted – a fee schedule is set by the authority</a:t>
            </a:r>
          </a:p>
          <a:p>
            <a:r>
              <a:rPr lang="en-AU" dirty="0"/>
              <a:t>Capitation – a fee for the number of people enrolled in the service</a:t>
            </a:r>
          </a:p>
          <a:p>
            <a:r>
              <a:rPr lang="en-AU" dirty="0" err="1"/>
              <a:t>Casemix</a:t>
            </a:r>
            <a:r>
              <a:rPr lang="en-AU" dirty="0"/>
              <a:t> – let’s look at this in detail.</a:t>
            </a:r>
          </a:p>
        </p:txBody>
      </p:sp>
      <p:sp>
        <p:nvSpPr>
          <p:cNvPr id="4" name="Slide Number Placeholder 3"/>
          <p:cNvSpPr>
            <a:spLocks noGrp="1"/>
          </p:cNvSpPr>
          <p:nvPr>
            <p:ph type="sldNum" sz="quarter" idx="5"/>
          </p:nvPr>
        </p:nvSpPr>
        <p:spPr/>
        <p:txBody>
          <a:bodyPr/>
          <a:lstStyle/>
          <a:p>
            <a:fld id="{E1C40E8A-E3D9-45E6-8C9B-F2F85B52DA15}" type="slidenum">
              <a:rPr lang="en-AU" smtClean="0"/>
              <a:t>5</a:t>
            </a:fld>
            <a:endParaRPr lang="en-AU"/>
          </a:p>
        </p:txBody>
      </p:sp>
    </p:spTree>
    <p:extLst>
      <p:ext uri="{BB962C8B-B14F-4D97-AF65-F5344CB8AC3E}">
        <p14:creationId xmlns:p14="http://schemas.microsoft.com/office/powerpoint/2010/main" val="11989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useful definition, and the rest of this presentation will explain how this happens.</a:t>
            </a:r>
          </a:p>
          <a:p>
            <a:r>
              <a:rPr lang="en-AU" dirty="0"/>
              <a:t>It’s a patient </a:t>
            </a:r>
            <a:r>
              <a:rPr lang="en-AU" b="1" dirty="0"/>
              <a:t>classification</a:t>
            </a:r>
          </a:p>
          <a:p>
            <a:r>
              <a:rPr lang="en-AU" b="1" dirty="0"/>
              <a:t>Types of patient: </a:t>
            </a:r>
            <a:r>
              <a:rPr lang="en-AU" b="0" dirty="0"/>
              <a:t> - not who they are, but their condition and treatment</a:t>
            </a:r>
            <a:endParaRPr lang="en-AU" b="1" dirty="0"/>
          </a:p>
          <a:p>
            <a:r>
              <a:rPr lang="en-AU" b="0" dirty="0" err="1"/>
              <a:t>Eg.</a:t>
            </a:r>
            <a:r>
              <a:rPr lang="en-AU" b="0" dirty="0"/>
              <a:t> all patients having a knee arthroscopy – similar resources regardless of what was done by arthroscopy, or the reason.</a:t>
            </a:r>
          </a:p>
          <a:p>
            <a:r>
              <a:rPr lang="en-AU" b="0" dirty="0" err="1"/>
              <a:t>Eg.</a:t>
            </a:r>
            <a:r>
              <a:rPr lang="en-AU" b="0" dirty="0"/>
              <a:t> all patients having a lung transplant</a:t>
            </a:r>
          </a:p>
          <a:p>
            <a:endParaRPr lang="en-AU" b="0" dirty="0"/>
          </a:p>
        </p:txBody>
      </p:sp>
      <p:sp>
        <p:nvSpPr>
          <p:cNvPr id="4" name="Slide Number Placeholder 3"/>
          <p:cNvSpPr>
            <a:spLocks noGrp="1"/>
          </p:cNvSpPr>
          <p:nvPr>
            <p:ph type="sldNum" sz="quarter" idx="5"/>
          </p:nvPr>
        </p:nvSpPr>
        <p:spPr/>
        <p:txBody>
          <a:bodyPr/>
          <a:lstStyle/>
          <a:p>
            <a:fld id="{E1C40E8A-E3D9-45E6-8C9B-F2F85B52DA15}" type="slidenum">
              <a:rPr lang="en-AU" smtClean="0"/>
              <a:t>6</a:t>
            </a:fld>
            <a:endParaRPr lang="en-AU"/>
          </a:p>
        </p:txBody>
      </p:sp>
    </p:spTree>
    <p:extLst>
      <p:ext uri="{BB962C8B-B14F-4D97-AF65-F5344CB8AC3E}">
        <p14:creationId xmlns:p14="http://schemas.microsoft.com/office/powerpoint/2010/main" val="414179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can be other criteria, </a:t>
            </a:r>
            <a:r>
              <a:rPr lang="en-AU" dirty="0" err="1"/>
              <a:t>eg.</a:t>
            </a:r>
            <a:r>
              <a:rPr lang="en-AU" dirty="0"/>
              <a:t> type of discharge, same day status, mental health status.</a:t>
            </a:r>
          </a:p>
          <a:p>
            <a:r>
              <a:rPr lang="en-AU" dirty="0"/>
              <a:t>The important thing to note is that it’s </a:t>
            </a:r>
            <a:r>
              <a:rPr lang="en-AU" b="1" dirty="0"/>
              <a:t>your</a:t>
            </a:r>
            <a:r>
              <a:rPr lang="en-AU" dirty="0"/>
              <a:t> codes for Dx and Procedures that are important in this algorithm.</a:t>
            </a:r>
          </a:p>
          <a:p>
            <a:r>
              <a:rPr lang="en-AU" dirty="0"/>
              <a:t>Reason for admission – the PDx – important part of CC’s work</a:t>
            </a:r>
          </a:p>
          <a:p>
            <a:r>
              <a:rPr lang="en-AU" dirty="0"/>
              <a:t>Additional </a:t>
            </a:r>
            <a:r>
              <a:rPr lang="en-AU" dirty="0" err="1"/>
              <a:t>Dxes</a:t>
            </a:r>
            <a:r>
              <a:rPr lang="en-AU" baseline="0" dirty="0"/>
              <a:t> – important part of CC’s work, especially when not provided by the clinician</a:t>
            </a:r>
          </a:p>
          <a:p>
            <a:r>
              <a:rPr lang="en-AU" baseline="0" dirty="0"/>
              <a:t>Patient age – over a particular age, and under a particular age (don’t ask me I’m a coder not a grouper) the DRG will increase compared to a patient who is not elderly or very young.</a:t>
            </a:r>
          </a:p>
          <a:p>
            <a:r>
              <a:rPr lang="en-AU" baseline="0" dirty="0"/>
              <a:t>AUTOMATIC – DRGs are calculated by a computer system, not by people. </a:t>
            </a:r>
            <a:endParaRPr lang="en-AU" dirty="0"/>
          </a:p>
        </p:txBody>
      </p:sp>
      <p:sp>
        <p:nvSpPr>
          <p:cNvPr id="4" name="Slide Number Placeholder 3"/>
          <p:cNvSpPr>
            <a:spLocks noGrp="1"/>
          </p:cNvSpPr>
          <p:nvPr>
            <p:ph type="sldNum" sz="quarter" idx="5"/>
          </p:nvPr>
        </p:nvSpPr>
        <p:spPr/>
        <p:txBody>
          <a:bodyPr/>
          <a:lstStyle/>
          <a:p>
            <a:fld id="{E1C40E8A-E3D9-45E6-8C9B-F2F85B52DA15}" type="slidenum">
              <a:rPr lang="en-AU" smtClean="0"/>
              <a:t>7</a:t>
            </a:fld>
            <a:endParaRPr lang="en-AU"/>
          </a:p>
        </p:txBody>
      </p:sp>
    </p:spTree>
    <p:extLst>
      <p:ext uri="{BB962C8B-B14F-4D97-AF65-F5344CB8AC3E}">
        <p14:creationId xmlns:p14="http://schemas.microsoft.com/office/powerpoint/2010/main" val="1101796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 = complication  &amp;/or morbidity</a:t>
            </a:r>
          </a:p>
        </p:txBody>
      </p:sp>
      <p:sp>
        <p:nvSpPr>
          <p:cNvPr id="4" name="Slide Number Placeholder 3"/>
          <p:cNvSpPr>
            <a:spLocks noGrp="1"/>
          </p:cNvSpPr>
          <p:nvPr>
            <p:ph type="sldNum" sz="quarter" idx="5"/>
          </p:nvPr>
        </p:nvSpPr>
        <p:spPr/>
        <p:txBody>
          <a:bodyPr/>
          <a:lstStyle/>
          <a:p>
            <a:fld id="{E1C40E8A-E3D9-45E6-8C9B-F2F85B52DA15}" type="slidenum">
              <a:rPr lang="en-AU" smtClean="0"/>
              <a:t>8</a:t>
            </a:fld>
            <a:endParaRPr lang="en-AU"/>
          </a:p>
        </p:txBody>
      </p:sp>
    </p:spTree>
    <p:extLst>
      <p:ext uri="{BB962C8B-B14F-4D97-AF65-F5344CB8AC3E}">
        <p14:creationId xmlns:p14="http://schemas.microsoft.com/office/powerpoint/2010/main" val="60315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 of the listed procedures are of the same </a:t>
            </a:r>
            <a:r>
              <a:rPr lang="en-AU" b="1" dirty="0"/>
              <a:t>type</a:t>
            </a:r>
            <a:r>
              <a:rPr lang="en-AU" b="0" dirty="0"/>
              <a:t> and are considered</a:t>
            </a:r>
            <a:r>
              <a:rPr lang="en-AU" dirty="0"/>
              <a:t> to have the same resource use</a:t>
            </a:r>
          </a:p>
        </p:txBody>
      </p:sp>
      <p:sp>
        <p:nvSpPr>
          <p:cNvPr id="4" name="Slide Number Placeholder 3"/>
          <p:cNvSpPr>
            <a:spLocks noGrp="1"/>
          </p:cNvSpPr>
          <p:nvPr>
            <p:ph type="sldNum" sz="quarter" idx="5"/>
          </p:nvPr>
        </p:nvSpPr>
        <p:spPr/>
        <p:txBody>
          <a:bodyPr/>
          <a:lstStyle/>
          <a:p>
            <a:fld id="{E1C40E8A-E3D9-45E6-8C9B-F2F85B52DA15}" type="slidenum">
              <a:rPr lang="en-AU" smtClean="0"/>
              <a:t>9</a:t>
            </a:fld>
            <a:endParaRPr lang="en-AU"/>
          </a:p>
        </p:txBody>
      </p:sp>
    </p:spTree>
    <p:extLst>
      <p:ext uri="{BB962C8B-B14F-4D97-AF65-F5344CB8AC3E}">
        <p14:creationId xmlns:p14="http://schemas.microsoft.com/office/powerpoint/2010/main" val="870640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dirty="0"/>
              <a:t>Average cost </a:t>
            </a:r>
            <a:r>
              <a:rPr lang="en-AU" baseline="0" dirty="0"/>
              <a:t>– = cost of providing inpatient services for all episodes of care in the period  /  total number of episodes in the period – all episodes all care</a:t>
            </a:r>
          </a:p>
          <a:p>
            <a:r>
              <a:rPr lang="en-AU" baseline="0" dirty="0"/>
              <a:t>i.e. The average cost of an episode of care.  This figure is often calculated from actual figures from past years, then rounded up or down to an agreed amount to be applied in a given year e.g. $5,000 average cost in 2014.</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     Note:  costs include all costs, direct and indirect.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Average cost of all DRGs - a process of determining the cost of the diagnoses and procedures for health care facilities, including but not limited to food, linen, maintenance, medical records, surgery, salaries of clinical staff (nurses doctors, PT, etc)</a:t>
            </a:r>
          </a:p>
          <a:p>
            <a:endParaRPr lang="en-AU" dirty="0"/>
          </a:p>
        </p:txBody>
      </p:sp>
      <p:sp>
        <p:nvSpPr>
          <p:cNvPr id="4" name="Slide Number Placeholder 3"/>
          <p:cNvSpPr>
            <a:spLocks noGrp="1"/>
          </p:cNvSpPr>
          <p:nvPr>
            <p:ph type="sldNum" sz="quarter" idx="5"/>
          </p:nvPr>
        </p:nvSpPr>
        <p:spPr/>
        <p:txBody>
          <a:bodyPr/>
          <a:lstStyle/>
          <a:p>
            <a:fld id="{E1C40E8A-E3D9-45E6-8C9B-F2F85B52DA15}" type="slidenum">
              <a:rPr lang="en-AU" smtClean="0"/>
              <a:t>11</a:t>
            </a:fld>
            <a:endParaRPr lang="en-AU"/>
          </a:p>
        </p:txBody>
      </p:sp>
    </p:spTree>
    <p:extLst>
      <p:ext uri="{BB962C8B-B14F-4D97-AF65-F5344CB8AC3E}">
        <p14:creationId xmlns:p14="http://schemas.microsoft.com/office/powerpoint/2010/main" val="1586378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12192000" cy="1143000"/>
          </a:xfrm>
          <a:prstGeom prst="rect">
            <a:avLst/>
          </a:prstGeom>
          <a:solidFill>
            <a:schemeClr val="accent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2" name="Rectangle 2"/>
          <p:cNvSpPr>
            <a:spLocks noGrp="1"/>
          </p:cNvSpPr>
          <p:nvPr>
            <p:ph type="ctrTitle"/>
          </p:nvPr>
        </p:nvSpPr>
        <p:spPr>
          <a:xfrm>
            <a:off x="304800" y="4114800"/>
            <a:ext cx="11582400" cy="533400"/>
          </a:xfrm>
          <a:prstGeom prst="rect">
            <a:avLst/>
          </a:prstGeom>
          <a:noFill/>
        </p:spPr>
        <p:txBody>
          <a:bodyPr vert="horz"/>
          <a:lstStyle>
            <a:lvl1pPr algn="l" eaLnBrk="1" latinLnBrk="0" hangingPunct="1">
              <a:defRPr kumimoji="0" sz="2000" b="0" cap="all" spc="150" baseline="0">
                <a:solidFill>
                  <a:schemeClr val="bg1"/>
                </a:solidFill>
              </a:defRPr>
            </a:lvl1pPr>
            <a:extLst/>
          </a:lstStyle>
          <a:p>
            <a:pPr eaLnBrk="1" latinLnBrk="1" hangingPunct="1"/>
            <a:r>
              <a:rPr lang="en-US" dirty="0"/>
              <a:t>Click to edit Master title style</a:t>
            </a:r>
            <a:endParaRPr dirty="0"/>
          </a:p>
        </p:txBody>
      </p:sp>
      <p:sp>
        <p:nvSpPr>
          <p:cNvPr id="3" name="Rectangle 3"/>
          <p:cNvSpPr>
            <a:spLocks noGrp="1"/>
          </p:cNvSpPr>
          <p:nvPr>
            <p:ph type="subTitle" idx="1" hasCustomPrompt="1"/>
          </p:nvPr>
        </p:nvSpPr>
        <p:spPr>
          <a:xfrm>
            <a:off x="304800" y="4706112"/>
            <a:ext cx="11582400" cy="277368"/>
          </a:xfrm>
          <a:solidFill>
            <a:schemeClr val="bg1"/>
          </a:solidFill>
        </p:spPr>
        <p:txBody>
          <a:bodyPr/>
          <a:lstStyle>
            <a:lvl1pPr marL="0" indent="0" algn="l" eaLnBrk="1" latinLnBrk="0" hangingPunct="1">
              <a:buNone/>
              <a:defRPr kumimoji="0" sz="1100" b="1">
                <a:solidFill>
                  <a:schemeClr val="accent4">
                    <a:shade val="50000"/>
                  </a:schemeClr>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r>
              <a:rPr kumimoji="0" lang="en-US" dirty="0"/>
              <a:t>Click to add author information</a:t>
            </a:r>
          </a:p>
        </p:txBody>
      </p:sp>
      <p:sp>
        <p:nvSpPr>
          <p:cNvPr id="15" name="Rectangle 15"/>
          <p:cNvSpPr>
            <a:spLocks noGrp="1"/>
          </p:cNvSpPr>
          <p:nvPr>
            <p:ph type="sldNum" sz="quarter" idx="11"/>
          </p:nvPr>
        </p:nvSpPr>
        <p:spPr>
          <a:xfrm>
            <a:off x="10613887" y="6412103"/>
            <a:ext cx="1361440" cy="304800"/>
          </a:xfrm>
        </p:spPr>
        <p:txBody>
          <a:bodyPr anchor="ctr"/>
          <a:lstStyle/>
          <a:p>
            <a:pPr algn="r"/>
            <a:fld id="{256D3EEF-DE4E-429D-8EC4-DDC531AFF587}" type="slidenum">
              <a:rPr kumimoji="0" lang="en-US" sz="1000" smtClean="0"/>
              <a:pPr algn="r"/>
              <a:t>‹#›</a:t>
            </a:fld>
            <a:endParaRPr kumimoji="0" lang="en-US" dirty="0"/>
          </a:p>
        </p:txBody>
      </p:sp>
      <p:sp>
        <p:nvSpPr>
          <p:cNvPr id="16" name="Rectangle 16"/>
          <p:cNvSpPr>
            <a:spLocks noGrp="1"/>
          </p:cNvSpPr>
          <p:nvPr>
            <p:ph type="ftr" sz="quarter" idx="12"/>
          </p:nvPr>
        </p:nvSpPr>
        <p:spPr>
          <a:xfrm>
            <a:off x="2534478" y="6136438"/>
            <a:ext cx="2862470" cy="703729"/>
          </a:xfrm>
          <a:prstGeom prst="rect">
            <a:avLst/>
          </a:prstGeom>
        </p:spPr>
        <p:txBody>
          <a:bodyPr/>
          <a:lstStyle>
            <a:lvl1pPr>
              <a:defRPr sz="1600">
                <a:latin typeface="Century" panose="02040604050505020304" pitchFamily="18" charset="0"/>
              </a:defRPr>
            </a:lvl1pPr>
          </a:lstStyle>
          <a:p>
            <a:r>
              <a:rPr lang="en-US" dirty="0"/>
              <a:t>Clinical Coding Education   </a:t>
            </a:r>
          </a:p>
          <a:p>
            <a:r>
              <a:rPr lang="en-US" dirty="0"/>
              <a:t>clinicalcodingeducation.com</a:t>
            </a:r>
          </a:p>
        </p:txBody>
      </p:sp>
      <p:sp>
        <p:nvSpPr>
          <p:cNvPr id="8" name="Rectangle 10"/>
          <p:cNvSpPr/>
          <p:nvPr userDrawn="1"/>
        </p:nvSpPr>
        <p:spPr>
          <a:xfrm>
            <a:off x="0" y="0"/>
            <a:ext cx="12192000" cy="4038600"/>
          </a:xfrm>
          <a:prstGeom prst="rect">
            <a:avLst/>
          </a:prstGeom>
          <a:solidFill>
            <a:srgbClr val="0000CC"/>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12" name="Rectangle 11"/>
          <p:cNvSpPr/>
          <p:nvPr userDrawn="1"/>
        </p:nvSpPr>
        <p:spPr>
          <a:xfrm>
            <a:off x="0" y="4645880"/>
            <a:ext cx="12192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pic>
        <p:nvPicPr>
          <p:cNvPr id="7" name="Picture 6" descr="Logo, icon, company name&#10;&#10;Description automatically generated">
            <a:extLst>
              <a:ext uri="{FF2B5EF4-FFF2-40B4-BE49-F238E27FC236}">
                <a16:creationId xmlns:a16="http://schemas.microsoft.com/office/drawing/2014/main" id="{867AFBE7-C5F5-4EC5-9BCF-8F5F99DFBC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575" y="5089714"/>
            <a:ext cx="1451624" cy="1510058"/>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02EE322B-B352-4342-A973-A360FA0445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09113" y="5050099"/>
            <a:ext cx="3109623" cy="1202315"/>
          </a:xfrm>
          <a:prstGeom prst="rect">
            <a:avLst/>
          </a:prstGeom>
        </p:spPr>
      </p:pic>
      <p:sp>
        <p:nvSpPr>
          <p:cNvPr id="17" name="Rectangle 16">
            <a:extLst>
              <a:ext uri="{FF2B5EF4-FFF2-40B4-BE49-F238E27FC236}">
                <a16:creationId xmlns:a16="http://schemas.microsoft.com/office/drawing/2014/main" id="{D85CD257-DB42-4B58-B535-A7D6B8299F37}"/>
              </a:ext>
            </a:extLst>
          </p:cNvPr>
          <p:cNvSpPr txBox="1">
            <a:spLocks/>
          </p:cNvSpPr>
          <p:nvPr userDrawn="1"/>
        </p:nvSpPr>
        <p:spPr>
          <a:xfrm>
            <a:off x="8257597" y="6171707"/>
            <a:ext cx="2207478" cy="856129"/>
          </a:xfrm>
          <a:prstGeom prst="rect">
            <a:avLst/>
          </a:prstGeom>
        </p:spPr>
        <p:txBody>
          <a:bodyPr/>
          <a:lstStyle>
            <a:defPPr>
              <a:defRPr lang="en-US"/>
            </a:defPPr>
            <a:lvl1pPr marL="0" algn="l" defTabSz="914400" rtl="0" eaLnBrk="1" latinLnBrk="0" hangingPunct="1">
              <a:defRPr sz="1600" kern="1200">
                <a:solidFill>
                  <a:schemeClr val="tx1"/>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eHealth Education</a:t>
            </a:r>
          </a:p>
          <a:p>
            <a:pPr algn="r"/>
            <a:r>
              <a:rPr lang="en-US" dirty="0"/>
              <a:t>ehe.edu.au</a:t>
            </a:r>
          </a:p>
        </p:txBody>
      </p:sp>
    </p:spTree>
    <p:extLst>
      <p:ext uri="{BB962C8B-B14F-4D97-AF65-F5344CB8AC3E}">
        <p14:creationId xmlns:p14="http://schemas.microsoft.com/office/powerpoint/2010/main" val="219915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10" name="Rectangle 8"/>
          <p:cNvSpPr>
            <a:spLocks noGrp="1"/>
          </p:cNvSpPr>
          <p:nvPr>
            <p:ph type="body" sz="quarter" idx="14" hasCustomPrompt="1"/>
          </p:nvPr>
        </p:nvSpPr>
        <p:spPr>
          <a:xfrm>
            <a:off x="58928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8" name="Rectangle 11"/>
          <p:cNvSpPr>
            <a:spLocks noGrp="1"/>
          </p:cNvSpPr>
          <p:nvPr>
            <p:ph sz="quarter" idx="16"/>
          </p:nvPr>
        </p:nvSpPr>
        <p:spPr>
          <a:xfrm>
            <a:off x="5892800" y="609600"/>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9" name="Rectangle 8"/>
          <p:cNvSpPr>
            <a:spLocks noGrp="1"/>
          </p:cNvSpPr>
          <p:nvPr>
            <p:ph type="body" sz="quarter" idx="13" hasCustomPrompt="1"/>
          </p:nvPr>
        </p:nvSpPr>
        <p:spPr>
          <a:xfrm>
            <a:off x="406400" y="381000"/>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0" name="Rectangle 11"/>
          <p:cNvSpPr>
            <a:spLocks noGrp="1"/>
          </p:cNvSpPr>
          <p:nvPr>
            <p:ph sz="quarter" idx="15"/>
          </p:nvPr>
        </p:nvSpPr>
        <p:spPr>
          <a:xfrm>
            <a:off x="406400" y="609600"/>
            <a:ext cx="52832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2" name="Rectangle 8"/>
          <p:cNvSpPr>
            <a:spLocks noGrp="1"/>
          </p:cNvSpPr>
          <p:nvPr>
            <p:ph type="body" sz="quarter" idx="17" hasCustomPrompt="1"/>
          </p:nvPr>
        </p:nvSpPr>
        <p:spPr>
          <a:xfrm>
            <a:off x="5888736" y="234086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3" name="Rectangle 11"/>
          <p:cNvSpPr>
            <a:spLocks noGrp="1"/>
          </p:cNvSpPr>
          <p:nvPr>
            <p:ph sz="quarter" idx="18"/>
          </p:nvPr>
        </p:nvSpPr>
        <p:spPr>
          <a:xfrm>
            <a:off x="5888736" y="256946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4" name="Rectangle 8"/>
          <p:cNvSpPr>
            <a:spLocks noGrp="1"/>
          </p:cNvSpPr>
          <p:nvPr>
            <p:ph type="body" sz="quarter" idx="19" hasCustomPrompt="1"/>
          </p:nvPr>
        </p:nvSpPr>
        <p:spPr>
          <a:xfrm>
            <a:off x="5892800" y="429158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5" name="Rectangle 11"/>
          <p:cNvSpPr>
            <a:spLocks noGrp="1"/>
          </p:cNvSpPr>
          <p:nvPr>
            <p:ph sz="quarter" idx="20"/>
          </p:nvPr>
        </p:nvSpPr>
        <p:spPr>
          <a:xfrm>
            <a:off x="5892800" y="452018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7" name="Rectangle 17"/>
          <p:cNvSpPr>
            <a:spLocks noGrp="1"/>
          </p:cNvSpPr>
          <p:nvPr>
            <p:ph type="dt" sz="half" idx="21"/>
          </p:nvPr>
        </p:nvSpPr>
        <p:spPr>
          <a:xfrm>
            <a:off x="9347200" y="76200"/>
            <a:ext cx="1828800" cy="228600"/>
          </a:xfrm>
          <a:prstGeom prst="rect">
            <a:avLst/>
          </a:prstGeom>
        </p:spPr>
        <p:txBody>
          <a:bodyPr/>
          <a:lstStyle/>
          <a:p>
            <a:pPr algn="r"/>
            <a:endParaRPr kumimoji="0" lang="en-US" dirty="0"/>
          </a:p>
        </p:txBody>
      </p:sp>
      <p:sp>
        <p:nvSpPr>
          <p:cNvPr id="18" name="Rectangle 18"/>
          <p:cNvSpPr>
            <a:spLocks noGrp="1"/>
          </p:cNvSpPr>
          <p:nvPr>
            <p:ph type="sldNum" sz="quarter" idx="22"/>
          </p:nvPr>
        </p:nvSpPr>
        <p:spPr/>
        <p:txBody>
          <a:bodyPr/>
          <a:lstStyle/>
          <a:p>
            <a:pPr algn="r"/>
            <a:fld id="{256D3EEF-DE4E-429D-8EC4-DDC531AFF587}" type="slidenum">
              <a:rPr kumimoji="0" lang="en-US" sz="1000" smtClean="0"/>
              <a:pPr algn="r"/>
              <a:t>‹#›</a:t>
            </a:fld>
            <a:endParaRPr kumimoji="0" lang="en-US" dirty="0"/>
          </a:p>
        </p:txBody>
      </p:sp>
      <p:sp>
        <p:nvSpPr>
          <p:cNvPr id="21" name="Rectangle 21"/>
          <p:cNvSpPr>
            <a:spLocks noGrp="1"/>
          </p:cNvSpPr>
          <p:nvPr>
            <p:ph type="ftr" sz="quarter" idx="23"/>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79606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18" name="Rectangle 8"/>
          <p:cNvSpPr>
            <a:spLocks noGrp="1"/>
          </p:cNvSpPr>
          <p:nvPr>
            <p:ph type="body" sz="quarter" idx="13" hasCustomPrompt="1"/>
          </p:nvPr>
        </p:nvSpPr>
        <p:spPr>
          <a:xfrm>
            <a:off x="5888736" y="381000"/>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1" name="Rectangle 11"/>
          <p:cNvSpPr>
            <a:spLocks noGrp="1"/>
          </p:cNvSpPr>
          <p:nvPr>
            <p:ph sz="quarter" idx="15"/>
          </p:nvPr>
        </p:nvSpPr>
        <p:spPr>
          <a:xfrm>
            <a:off x="5888736" y="609600"/>
            <a:ext cx="52832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9" name="Rectangle 8"/>
          <p:cNvSpPr>
            <a:spLocks noGrp="1"/>
          </p:cNvSpPr>
          <p:nvPr>
            <p:ph type="body" sz="quarter" idx="14" hasCustomPrompt="1"/>
          </p:nvPr>
        </p:nvSpPr>
        <p:spPr>
          <a:xfrm>
            <a:off x="4064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0" name="Rectangle 11"/>
          <p:cNvSpPr>
            <a:spLocks noGrp="1"/>
          </p:cNvSpPr>
          <p:nvPr>
            <p:ph sz="quarter" idx="16"/>
          </p:nvPr>
        </p:nvSpPr>
        <p:spPr>
          <a:xfrm>
            <a:off x="406400" y="609600"/>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3" name="Rectangle 8"/>
          <p:cNvSpPr>
            <a:spLocks noGrp="1"/>
          </p:cNvSpPr>
          <p:nvPr>
            <p:ph type="body" sz="quarter" idx="17" hasCustomPrompt="1"/>
          </p:nvPr>
        </p:nvSpPr>
        <p:spPr>
          <a:xfrm>
            <a:off x="402336" y="234086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4" name="Rectangle 11"/>
          <p:cNvSpPr>
            <a:spLocks noGrp="1"/>
          </p:cNvSpPr>
          <p:nvPr>
            <p:ph sz="quarter" idx="18"/>
          </p:nvPr>
        </p:nvSpPr>
        <p:spPr>
          <a:xfrm>
            <a:off x="402336" y="256946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5" name="Rectangle 8"/>
          <p:cNvSpPr>
            <a:spLocks noGrp="1"/>
          </p:cNvSpPr>
          <p:nvPr>
            <p:ph type="body" sz="quarter" idx="19" hasCustomPrompt="1"/>
          </p:nvPr>
        </p:nvSpPr>
        <p:spPr>
          <a:xfrm>
            <a:off x="406400" y="429158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6" name="Rectangle 11"/>
          <p:cNvSpPr>
            <a:spLocks noGrp="1"/>
          </p:cNvSpPr>
          <p:nvPr>
            <p:ph sz="quarter" idx="20"/>
          </p:nvPr>
        </p:nvSpPr>
        <p:spPr>
          <a:xfrm>
            <a:off x="406400" y="452018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7" name="Rectangle 17"/>
          <p:cNvSpPr>
            <a:spLocks noGrp="1"/>
          </p:cNvSpPr>
          <p:nvPr>
            <p:ph type="dt" sz="half" idx="21"/>
          </p:nvPr>
        </p:nvSpPr>
        <p:spPr>
          <a:xfrm>
            <a:off x="9347200" y="76200"/>
            <a:ext cx="1828800" cy="228600"/>
          </a:xfrm>
          <a:prstGeom prst="rect">
            <a:avLst/>
          </a:prstGeom>
        </p:spPr>
        <p:txBody>
          <a:bodyPr/>
          <a:lstStyle/>
          <a:p>
            <a:pPr algn="r"/>
            <a:endParaRPr kumimoji="0" lang="en-US" dirty="0"/>
          </a:p>
        </p:txBody>
      </p:sp>
      <p:sp>
        <p:nvSpPr>
          <p:cNvPr id="19" name="Rectangle 19"/>
          <p:cNvSpPr>
            <a:spLocks noGrp="1"/>
          </p:cNvSpPr>
          <p:nvPr>
            <p:ph type="sldNum" sz="quarter" idx="22"/>
          </p:nvPr>
        </p:nvSpPr>
        <p:spPr/>
        <p:txBody>
          <a:bodyPr/>
          <a:lstStyle/>
          <a:p>
            <a:pPr algn="r"/>
            <a:fld id="{256D3EEF-DE4E-429D-8EC4-DDC531AFF587}" type="slidenum">
              <a:rPr kumimoji="0" lang="en-US" sz="1000" smtClean="0"/>
              <a:pPr algn="r"/>
              <a:t>‹#›</a:t>
            </a:fld>
            <a:endParaRPr kumimoji="0" lang="en-US" dirty="0"/>
          </a:p>
        </p:txBody>
      </p:sp>
      <p:sp>
        <p:nvSpPr>
          <p:cNvPr id="20" name="Rectangle 20"/>
          <p:cNvSpPr>
            <a:spLocks noGrp="1"/>
          </p:cNvSpPr>
          <p:nvPr>
            <p:ph type="ftr" sz="quarter" idx="23"/>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2301012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23" name="Rectangle 8"/>
          <p:cNvSpPr>
            <a:spLocks noGrp="1"/>
          </p:cNvSpPr>
          <p:nvPr>
            <p:ph type="body" sz="quarter" idx="13" hasCustomPrompt="1"/>
          </p:nvPr>
        </p:nvSpPr>
        <p:spPr>
          <a:xfrm>
            <a:off x="4064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4" name="Rectangle 11"/>
          <p:cNvSpPr>
            <a:spLocks noGrp="1"/>
          </p:cNvSpPr>
          <p:nvPr>
            <p:ph sz="quarter" idx="15"/>
          </p:nvPr>
        </p:nvSpPr>
        <p:spPr>
          <a:xfrm>
            <a:off x="406400" y="609600"/>
            <a:ext cx="52832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5" name="Rectangle 8"/>
          <p:cNvSpPr>
            <a:spLocks noGrp="1"/>
          </p:cNvSpPr>
          <p:nvPr>
            <p:ph type="body" sz="quarter" idx="16" hasCustomPrompt="1"/>
          </p:nvPr>
        </p:nvSpPr>
        <p:spPr>
          <a:xfrm>
            <a:off x="4023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6" name="Rectangle 11"/>
          <p:cNvSpPr>
            <a:spLocks noGrp="1"/>
          </p:cNvSpPr>
          <p:nvPr>
            <p:ph sz="quarter" idx="17"/>
          </p:nvPr>
        </p:nvSpPr>
        <p:spPr>
          <a:xfrm>
            <a:off x="4023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8" name="Rectangle 8"/>
          <p:cNvSpPr>
            <a:spLocks noGrp="1"/>
          </p:cNvSpPr>
          <p:nvPr>
            <p:ph type="body" sz="quarter" idx="14" hasCustomPrompt="1"/>
          </p:nvPr>
        </p:nvSpPr>
        <p:spPr>
          <a:xfrm>
            <a:off x="58928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9" name="Rectangle 11"/>
          <p:cNvSpPr>
            <a:spLocks noGrp="1"/>
          </p:cNvSpPr>
          <p:nvPr>
            <p:ph sz="quarter" idx="18"/>
          </p:nvPr>
        </p:nvSpPr>
        <p:spPr>
          <a:xfrm>
            <a:off x="5892800" y="609600"/>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31" name="Rectangle 8"/>
          <p:cNvSpPr>
            <a:spLocks noGrp="1"/>
          </p:cNvSpPr>
          <p:nvPr>
            <p:ph type="body" sz="quarter" idx="19" hasCustomPrompt="1"/>
          </p:nvPr>
        </p:nvSpPr>
        <p:spPr>
          <a:xfrm>
            <a:off x="5888736" y="234086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32" name="Rectangle 11"/>
          <p:cNvSpPr>
            <a:spLocks noGrp="1"/>
          </p:cNvSpPr>
          <p:nvPr>
            <p:ph sz="quarter" idx="20"/>
          </p:nvPr>
        </p:nvSpPr>
        <p:spPr>
          <a:xfrm>
            <a:off x="5888736" y="256946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33" name="Rectangle 8"/>
          <p:cNvSpPr>
            <a:spLocks noGrp="1"/>
          </p:cNvSpPr>
          <p:nvPr>
            <p:ph type="body" sz="quarter" idx="21" hasCustomPrompt="1"/>
          </p:nvPr>
        </p:nvSpPr>
        <p:spPr>
          <a:xfrm>
            <a:off x="5892800" y="429158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34" name="Rectangle 11"/>
          <p:cNvSpPr>
            <a:spLocks noGrp="1"/>
          </p:cNvSpPr>
          <p:nvPr>
            <p:ph sz="quarter" idx="22"/>
          </p:nvPr>
        </p:nvSpPr>
        <p:spPr>
          <a:xfrm>
            <a:off x="5892800" y="452018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6" name="Rectangle 16"/>
          <p:cNvSpPr>
            <a:spLocks noGrp="1"/>
          </p:cNvSpPr>
          <p:nvPr>
            <p:ph type="dt" sz="half" idx="23"/>
          </p:nvPr>
        </p:nvSpPr>
        <p:spPr>
          <a:xfrm>
            <a:off x="9347200" y="76200"/>
            <a:ext cx="1828800" cy="228600"/>
          </a:xfrm>
          <a:prstGeom prst="rect">
            <a:avLst/>
          </a:prstGeom>
        </p:spPr>
        <p:txBody>
          <a:bodyPr/>
          <a:lstStyle/>
          <a:p>
            <a:pPr algn="r"/>
            <a:endParaRPr kumimoji="0" lang="en-US" dirty="0"/>
          </a:p>
        </p:txBody>
      </p:sp>
      <p:sp>
        <p:nvSpPr>
          <p:cNvPr id="17" name="Rectangle 17"/>
          <p:cNvSpPr>
            <a:spLocks noGrp="1"/>
          </p:cNvSpPr>
          <p:nvPr>
            <p:ph type="sldNum" sz="quarter" idx="24"/>
          </p:nvPr>
        </p:nvSpPr>
        <p:spPr/>
        <p:txBody>
          <a:bodyPr/>
          <a:lstStyle/>
          <a:p>
            <a:pPr algn="r"/>
            <a:fld id="{256D3EEF-DE4E-429D-8EC4-DDC531AFF587}" type="slidenum">
              <a:rPr kumimoji="0" lang="en-US" sz="1000" smtClean="0"/>
              <a:pPr algn="r"/>
              <a:t>‹#›</a:t>
            </a:fld>
            <a:endParaRPr kumimoji="0" lang="en-US" dirty="0"/>
          </a:p>
        </p:txBody>
      </p:sp>
      <p:sp>
        <p:nvSpPr>
          <p:cNvPr id="18" name="Rectangle 18"/>
          <p:cNvSpPr>
            <a:spLocks noGrp="1"/>
          </p:cNvSpPr>
          <p:nvPr>
            <p:ph type="ftr" sz="quarter" idx="25"/>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3630307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21" name="Rectangle 8"/>
          <p:cNvSpPr>
            <a:spLocks noGrp="1"/>
          </p:cNvSpPr>
          <p:nvPr>
            <p:ph type="body" sz="quarter" idx="14" hasCustomPrompt="1"/>
          </p:nvPr>
        </p:nvSpPr>
        <p:spPr>
          <a:xfrm>
            <a:off x="410464"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2" name="Rectangle 11"/>
          <p:cNvSpPr>
            <a:spLocks noGrp="1"/>
          </p:cNvSpPr>
          <p:nvPr>
            <p:ph sz="quarter" idx="16"/>
          </p:nvPr>
        </p:nvSpPr>
        <p:spPr>
          <a:xfrm>
            <a:off x="410464" y="609600"/>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5" name="Rectangle 8"/>
          <p:cNvSpPr>
            <a:spLocks noGrp="1"/>
          </p:cNvSpPr>
          <p:nvPr>
            <p:ph type="body" sz="quarter" idx="17" hasCustomPrompt="1"/>
          </p:nvPr>
        </p:nvSpPr>
        <p:spPr>
          <a:xfrm>
            <a:off x="406400" y="234086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6" name="Rectangle 11"/>
          <p:cNvSpPr>
            <a:spLocks noGrp="1"/>
          </p:cNvSpPr>
          <p:nvPr>
            <p:ph sz="quarter" idx="18"/>
          </p:nvPr>
        </p:nvSpPr>
        <p:spPr>
          <a:xfrm>
            <a:off x="406400" y="256946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7" name="Rectangle 8"/>
          <p:cNvSpPr>
            <a:spLocks noGrp="1"/>
          </p:cNvSpPr>
          <p:nvPr>
            <p:ph type="body" sz="quarter" idx="19" hasCustomPrompt="1"/>
          </p:nvPr>
        </p:nvSpPr>
        <p:spPr>
          <a:xfrm>
            <a:off x="410464" y="429158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8" name="Rectangle 11"/>
          <p:cNvSpPr>
            <a:spLocks noGrp="1"/>
          </p:cNvSpPr>
          <p:nvPr>
            <p:ph sz="quarter" idx="20"/>
          </p:nvPr>
        </p:nvSpPr>
        <p:spPr>
          <a:xfrm>
            <a:off x="410464" y="452018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2" name="Rectangle 8"/>
          <p:cNvSpPr>
            <a:spLocks noGrp="1"/>
          </p:cNvSpPr>
          <p:nvPr>
            <p:ph type="body" sz="quarter" idx="21" hasCustomPrompt="1"/>
          </p:nvPr>
        </p:nvSpPr>
        <p:spPr>
          <a:xfrm>
            <a:off x="58928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3" name="Rectangle 11"/>
          <p:cNvSpPr>
            <a:spLocks noGrp="1"/>
          </p:cNvSpPr>
          <p:nvPr>
            <p:ph sz="quarter" idx="22"/>
          </p:nvPr>
        </p:nvSpPr>
        <p:spPr>
          <a:xfrm>
            <a:off x="5892800" y="609600"/>
            <a:ext cx="52832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5" name="Rectangle 8"/>
          <p:cNvSpPr>
            <a:spLocks noGrp="1"/>
          </p:cNvSpPr>
          <p:nvPr>
            <p:ph type="body" sz="quarter" idx="23" hasCustomPrompt="1"/>
          </p:nvPr>
        </p:nvSpPr>
        <p:spPr>
          <a:xfrm>
            <a:off x="58887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6" name="Rectangle 11"/>
          <p:cNvSpPr>
            <a:spLocks noGrp="1"/>
          </p:cNvSpPr>
          <p:nvPr>
            <p:ph sz="quarter" idx="24"/>
          </p:nvPr>
        </p:nvSpPr>
        <p:spPr>
          <a:xfrm>
            <a:off x="58887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7" name="Rectangle 17"/>
          <p:cNvSpPr>
            <a:spLocks noGrp="1"/>
          </p:cNvSpPr>
          <p:nvPr>
            <p:ph type="dt" sz="half" idx="25"/>
          </p:nvPr>
        </p:nvSpPr>
        <p:spPr>
          <a:xfrm>
            <a:off x="9347200" y="76200"/>
            <a:ext cx="1828800" cy="228600"/>
          </a:xfrm>
          <a:prstGeom prst="rect">
            <a:avLst/>
          </a:prstGeom>
        </p:spPr>
        <p:txBody>
          <a:bodyPr/>
          <a:lstStyle/>
          <a:p>
            <a:pPr algn="r"/>
            <a:endParaRPr kumimoji="0" lang="en-US" dirty="0"/>
          </a:p>
        </p:txBody>
      </p:sp>
      <p:sp>
        <p:nvSpPr>
          <p:cNvPr id="18" name="Rectangle 18"/>
          <p:cNvSpPr>
            <a:spLocks noGrp="1"/>
          </p:cNvSpPr>
          <p:nvPr>
            <p:ph type="sldNum" sz="quarter" idx="26"/>
          </p:nvPr>
        </p:nvSpPr>
        <p:spPr/>
        <p:txBody>
          <a:bodyPr/>
          <a:lstStyle/>
          <a:p>
            <a:pPr algn="r"/>
            <a:fld id="{256D3EEF-DE4E-429D-8EC4-DDC531AFF587}" type="slidenum">
              <a:rPr kumimoji="0" lang="en-US" sz="1000" smtClean="0"/>
              <a:pPr algn="r"/>
              <a:t>‹#›</a:t>
            </a:fld>
            <a:endParaRPr kumimoji="0" lang="en-US" dirty="0"/>
          </a:p>
        </p:txBody>
      </p:sp>
      <p:sp>
        <p:nvSpPr>
          <p:cNvPr id="23" name="Rectangle 23"/>
          <p:cNvSpPr>
            <a:spLocks noGrp="1"/>
          </p:cNvSpPr>
          <p:nvPr>
            <p:ph type="ftr" sz="quarter" idx="27"/>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3939068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9" name="Rectangle 6"/>
          <p:cNvSpPr/>
          <p:nvPr/>
        </p:nvSpPr>
        <p:spPr>
          <a:xfrm>
            <a:off x="1828800" y="1447800"/>
            <a:ext cx="22352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8" name="Rectangle 6"/>
          <p:cNvSpPr/>
          <p:nvPr/>
        </p:nvSpPr>
        <p:spPr>
          <a:xfrm>
            <a:off x="1828800" y="3886200"/>
            <a:ext cx="22352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26" name="Rectangle 6"/>
          <p:cNvSpPr/>
          <p:nvPr/>
        </p:nvSpPr>
        <p:spPr>
          <a:xfrm>
            <a:off x="4673600" y="1447800"/>
            <a:ext cx="22352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25" name="Rectangle 6"/>
          <p:cNvSpPr/>
          <p:nvPr/>
        </p:nvSpPr>
        <p:spPr>
          <a:xfrm>
            <a:off x="4673600" y="3886200"/>
            <a:ext cx="22352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31" name="Rectangle 6"/>
          <p:cNvSpPr/>
          <p:nvPr/>
        </p:nvSpPr>
        <p:spPr>
          <a:xfrm>
            <a:off x="7518400" y="1447800"/>
            <a:ext cx="22352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3" name="Rectangle 6"/>
          <p:cNvSpPr/>
          <p:nvPr/>
        </p:nvSpPr>
        <p:spPr>
          <a:xfrm>
            <a:off x="7518400" y="3886200"/>
            <a:ext cx="22352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24" name="Rectangle 10"/>
          <p:cNvSpPr>
            <a:spLocks noGrp="1"/>
          </p:cNvSpPr>
          <p:nvPr>
            <p:ph type="pic" sz="quarter" idx="13" hasCustomPrompt="1"/>
          </p:nvPr>
        </p:nvSpPr>
        <p:spPr>
          <a:xfrm>
            <a:off x="2032000" y="1600200"/>
            <a:ext cx="1828800" cy="685800"/>
          </a:xfrm>
        </p:spPr>
        <p:txBody>
          <a:bodyPr/>
          <a:lstStyle/>
          <a:p>
            <a:r>
              <a:rPr kumimoji="0" lang="en-US" dirty="0"/>
              <a:t>Company</a:t>
            </a:r>
            <a:r>
              <a:rPr kumimoji="0" lang="en-US" baseline="0" dirty="0"/>
              <a:t> Logo</a:t>
            </a:r>
            <a:endParaRPr kumimoji="0" lang="en-US" dirty="0"/>
          </a:p>
        </p:txBody>
      </p:sp>
      <p:sp>
        <p:nvSpPr>
          <p:cNvPr id="19" name="Rectangle 10"/>
          <p:cNvSpPr>
            <a:spLocks noGrp="1"/>
          </p:cNvSpPr>
          <p:nvPr>
            <p:ph type="pic" sz="quarter" idx="29" hasCustomPrompt="1"/>
          </p:nvPr>
        </p:nvSpPr>
        <p:spPr>
          <a:xfrm>
            <a:off x="2032000" y="4038600"/>
            <a:ext cx="1828800" cy="685800"/>
          </a:xfrm>
        </p:spPr>
        <p:txBody>
          <a:bodyPr/>
          <a:lstStyle/>
          <a:p>
            <a:r>
              <a:rPr kumimoji="0" lang="en-US" dirty="0"/>
              <a:t>Company</a:t>
            </a:r>
            <a:r>
              <a:rPr kumimoji="0" lang="en-US" baseline="0" dirty="0"/>
              <a:t> Logo</a:t>
            </a:r>
            <a:endParaRPr kumimoji="0" lang="en-US" dirty="0"/>
          </a:p>
        </p:txBody>
      </p:sp>
      <p:sp>
        <p:nvSpPr>
          <p:cNvPr id="27" name="Rectangle 10"/>
          <p:cNvSpPr>
            <a:spLocks noGrp="1"/>
          </p:cNvSpPr>
          <p:nvPr>
            <p:ph type="pic" sz="quarter" idx="17" hasCustomPrompt="1"/>
          </p:nvPr>
        </p:nvSpPr>
        <p:spPr>
          <a:xfrm>
            <a:off x="4876800" y="1600200"/>
            <a:ext cx="1828800" cy="685800"/>
          </a:xfrm>
        </p:spPr>
        <p:txBody>
          <a:bodyPr/>
          <a:lstStyle/>
          <a:p>
            <a:r>
              <a:rPr kumimoji="0" lang="en-US" dirty="0"/>
              <a:t>Company</a:t>
            </a:r>
            <a:r>
              <a:rPr kumimoji="0" lang="en-US" baseline="0" dirty="0"/>
              <a:t> Logo</a:t>
            </a:r>
            <a:endParaRPr kumimoji="0" lang="en-US" dirty="0"/>
          </a:p>
        </p:txBody>
      </p:sp>
      <p:sp>
        <p:nvSpPr>
          <p:cNvPr id="11" name="Rectangle 10"/>
          <p:cNvSpPr>
            <a:spLocks noGrp="1"/>
          </p:cNvSpPr>
          <p:nvPr>
            <p:ph type="pic" sz="quarter" idx="30" hasCustomPrompt="1"/>
          </p:nvPr>
        </p:nvSpPr>
        <p:spPr>
          <a:xfrm>
            <a:off x="4876800" y="4038600"/>
            <a:ext cx="1828800" cy="685800"/>
          </a:xfrm>
        </p:spPr>
        <p:txBody>
          <a:bodyPr/>
          <a:lstStyle/>
          <a:p>
            <a:r>
              <a:rPr kumimoji="0" lang="en-US" dirty="0"/>
              <a:t>Company</a:t>
            </a:r>
            <a:r>
              <a:rPr kumimoji="0" lang="en-US" baseline="0" dirty="0"/>
              <a:t> Logo</a:t>
            </a:r>
            <a:endParaRPr kumimoji="0" lang="en-US" dirty="0"/>
          </a:p>
        </p:txBody>
      </p:sp>
      <p:sp>
        <p:nvSpPr>
          <p:cNvPr id="4" name="Rectangle 10"/>
          <p:cNvSpPr>
            <a:spLocks noGrp="1"/>
          </p:cNvSpPr>
          <p:nvPr>
            <p:ph type="pic" sz="quarter" idx="21" hasCustomPrompt="1"/>
          </p:nvPr>
        </p:nvSpPr>
        <p:spPr>
          <a:xfrm>
            <a:off x="7721600" y="1600200"/>
            <a:ext cx="1828800" cy="685800"/>
          </a:xfrm>
        </p:spPr>
        <p:txBody>
          <a:bodyPr/>
          <a:lstStyle/>
          <a:p>
            <a:r>
              <a:rPr kumimoji="0" lang="en-US" dirty="0"/>
              <a:t>Company</a:t>
            </a:r>
            <a:r>
              <a:rPr kumimoji="0" lang="en-US" baseline="0" dirty="0"/>
              <a:t> Logo</a:t>
            </a:r>
            <a:endParaRPr kumimoji="0" lang="en-US" dirty="0"/>
          </a:p>
        </p:txBody>
      </p:sp>
      <p:sp>
        <p:nvSpPr>
          <p:cNvPr id="15" name="Rectangle 10"/>
          <p:cNvSpPr>
            <a:spLocks noGrp="1"/>
          </p:cNvSpPr>
          <p:nvPr>
            <p:ph type="pic" sz="quarter" idx="31" hasCustomPrompt="1"/>
          </p:nvPr>
        </p:nvSpPr>
        <p:spPr>
          <a:xfrm>
            <a:off x="7721600" y="4038600"/>
            <a:ext cx="1828800" cy="685800"/>
          </a:xfrm>
        </p:spPr>
        <p:txBody>
          <a:bodyPr/>
          <a:lstStyle/>
          <a:p>
            <a:r>
              <a:rPr kumimoji="0" lang="en-US" dirty="0"/>
              <a:t>Company</a:t>
            </a:r>
            <a:r>
              <a:rPr kumimoji="0" lang="en-US" baseline="0" dirty="0"/>
              <a:t> Logo</a:t>
            </a:r>
            <a:endParaRPr kumimoji="0" lang="en-US" dirty="0"/>
          </a:p>
        </p:txBody>
      </p:sp>
      <p:sp>
        <p:nvSpPr>
          <p:cNvPr id="7" name="Rectangle 12"/>
          <p:cNvSpPr>
            <a:spLocks noGrp="1"/>
          </p:cNvSpPr>
          <p:nvPr>
            <p:ph type="body" sz="quarter" idx="14" hasCustomPrompt="1"/>
          </p:nvPr>
        </p:nvSpPr>
        <p:spPr>
          <a:xfrm>
            <a:off x="2032000" y="2895600"/>
            <a:ext cx="1828800" cy="304800"/>
          </a:xfrm>
        </p:spPr>
        <p:txBody>
          <a:bodyPr anchor="ctr"/>
          <a:lstStyle>
            <a:lvl1pPr algn="ctr" eaLnBrk="1" latinLnBrk="0" hangingPunct="1">
              <a:defRPr kumimoji="0" b="1"/>
            </a:lvl1pPr>
            <a:extLst/>
          </a:lstStyle>
          <a:p>
            <a:pPr lvl="0"/>
            <a:r>
              <a:rPr kumimoji="0" lang="en-US" dirty="0"/>
              <a:t>Amount</a:t>
            </a:r>
          </a:p>
        </p:txBody>
      </p:sp>
      <p:sp>
        <p:nvSpPr>
          <p:cNvPr id="28" name="Rectangle 12"/>
          <p:cNvSpPr>
            <a:spLocks noGrp="1"/>
          </p:cNvSpPr>
          <p:nvPr>
            <p:ph type="body" sz="quarter" idx="33" hasCustomPrompt="1"/>
          </p:nvPr>
        </p:nvSpPr>
        <p:spPr>
          <a:xfrm>
            <a:off x="2032000" y="5334000"/>
            <a:ext cx="1828800" cy="304800"/>
          </a:xfrm>
        </p:spPr>
        <p:txBody>
          <a:bodyPr anchor="ctr"/>
          <a:lstStyle>
            <a:lvl1pPr algn="ctr" eaLnBrk="1" latinLnBrk="0" hangingPunct="1">
              <a:defRPr kumimoji="0" b="1"/>
            </a:lvl1pPr>
            <a:extLst/>
          </a:lstStyle>
          <a:p>
            <a:pPr lvl="0"/>
            <a:r>
              <a:rPr kumimoji="0" lang="en-US" dirty="0"/>
              <a:t>Amount</a:t>
            </a:r>
          </a:p>
        </p:txBody>
      </p:sp>
      <p:sp>
        <p:nvSpPr>
          <p:cNvPr id="30" name="Rectangle 12"/>
          <p:cNvSpPr>
            <a:spLocks noGrp="1"/>
          </p:cNvSpPr>
          <p:nvPr>
            <p:ph type="body" sz="quarter" idx="18" hasCustomPrompt="1"/>
          </p:nvPr>
        </p:nvSpPr>
        <p:spPr>
          <a:xfrm>
            <a:off x="4876800" y="2895600"/>
            <a:ext cx="1828800" cy="304800"/>
          </a:xfrm>
        </p:spPr>
        <p:txBody>
          <a:bodyPr anchor="ctr"/>
          <a:lstStyle>
            <a:lvl1pPr algn="ctr" eaLnBrk="1" latinLnBrk="0" hangingPunct="1">
              <a:defRPr kumimoji="0" b="1"/>
            </a:lvl1pPr>
            <a:extLst/>
          </a:lstStyle>
          <a:p>
            <a:pPr lvl="0"/>
            <a:r>
              <a:rPr kumimoji="0" lang="en-US" dirty="0"/>
              <a:t>Amount</a:t>
            </a:r>
          </a:p>
        </p:txBody>
      </p:sp>
      <p:sp>
        <p:nvSpPr>
          <p:cNvPr id="13" name="Rectangle 12"/>
          <p:cNvSpPr>
            <a:spLocks noGrp="1"/>
          </p:cNvSpPr>
          <p:nvPr>
            <p:ph type="body" sz="quarter" idx="34" hasCustomPrompt="1"/>
          </p:nvPr>
        </p:nvSpPr>
        <p:spPr>
          <a:xfrm>
            <a:off x="4876800" y="5334000"/>
            <a:ext cx="1828800" cy="304800"/>
          </a:xfrm>
        </p:spPr>
        <p:txBody>
          <a:bodyPr anchor="ctr"/>
          <a:lstStyle>
            <a:lvl1pPr algn="ctr" eaLnBrk="1" latinLnBrk="0" hangingPunct="1">
              <a:defRPr kumimoji="0" b="1"/>
            </a:lvl1pPr>
            <a:extLst/>
          </a:lstStyle>
          <a:p>
            <a:pPr lvl="0"/>
            <a:r>
              <a:rPr kumimoji="0" lang="en-US" dirty="0"/>
              <a:t>Amount</a:t>
            </a:r>
          </a:p>
        </p:txBody>
      </p:sp>
      <p:sp>
        <p:nvSpPr>
          <p:cNvPr id="14" name="Rectangle 12"/>
          <p:cNvSpPr>
            <a:spLocks noGrp="1"/>
          </p:cNvSpPr>
          <p:nvPr>
            <p:ph type="body" sz="quarter" idx="22" hasCustomPrompt="1"/>
          </p:nvPr>
        </p:nvSpPr>
        <p:spPr>
          <a:xfrm>
            <a:off x="7721600" y="2895600"/>
            <a:ext cx="1828800" cy="304800"/>
          </a:xfrm>
        </p:spPr>
        <p:txBody>
          <a:bodyPr anchor="ctr"/>
          <a:lstStyle>
            <a:lvl1pPr algn="ctr" eaLnBrk="1" latinLnBrk="0" hangingPunct="1">
              <a:defRPr kumimoji="0" b="1"/>
            </a:lvl1pPr>
            <a:extLst/>
          </a:lstStyle>
          <a:p>
            <a:pPr lvl="0"/>
            <a:r>
              <a:rPr kumimoji="0" lang="en-US" dirty="0"/>
              <a:t>Amount</a:t>
            </a:r>
          </a:p>
        </p:txBody>
      </p:sp>
      <p:sp>
        <p:nvSpPr>
          <p:cNvPr id="2" name="Rectangle 12"/>
          <p:cNvSpPr>
            <a:spLocks noGrp="1"/>
          </p:cNvSpPr>
          <p:nvPr>
            <p:ph type="body" sz="quarter" idx="35" hasCustomPrompt="1"/>
          </p:nvPr>
        </p:nvSpPr>
        <p:spPr>
          <a:xfrm>
            <a:off x="7721600" y="5334000"/>
            <a:ext cx="1828800" cy="304800"/>
          </a:xfrm>
        </p:spPr>
        <p:txBody>
          <a:bodyPr anchor="ctr"/>
          <a:lstStyle>
            <a:lvl1pPr algn="ctr" eaLnBrk="1" latinLnBrk="0" hangingPunct="1">
              <a:defRPr kumimoji="0" b="1"/>
            </a:lvl1pPr>
            <a:extLst/>
          </a:lstStyle>
          <a:p>
            <a:pPr lvl="0"/>
            <a:r>
              <a:rPr kumimoji="0" lang="en-US" dirty="0"/>
              <a:t>Amount</a:t>
            </a:r>
          </a:p>
        </p:txBody>
      </p:sp>
      <p:sp>
        <p:nvSpPr>
          <p:cNvPr id="44" name="Rectangle 11"/>
          <p:cNvSpPr>
            <a:spLocks noGrp="1"/>
          </p:cNvSpPr>
          <p:nvPr>
            <p:ph type="body" sz="quarter" idx="15" hasCustomPrompt="1"/>
          </p:nvPr>
        </p:nvSpPr>
        <p:spPr>
          <a:xfrm>
            <a:off x="2032000" y="3200400"/>
            <a:ext cx="18288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5" name="Rectangle 11"/>
          <p:cNvSpPr>
            <a:spLocks noGrp="1"/>
          </p:cNvSpPr>
          <p:nvPr>
            <p:ph type="body" sz="quarter" idx="37" hasCustomPrompt="1"/>
          </p:nvPr>
        </p:nvSpPr>
        <p:spPr>
          <a:xfrm>
            <a:off x="2032000" y="5638800"/>
            <a:ext cx="18288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4" name="Rectangle 11"/>
          <p:cNvSpPr>
            <a:spLocks noGrp="1"/>
          </p:cNvSpPr>
          <p:nvPr>
            <p:ph type="body" sz="quarter" idx="19" hasCustomPrompt="1"/>
          </p:nvPr>
        </p:nvSpPr>
        <p:spPr>
          <a:xfrm>
            <a:off x="4876800" y="3200400"/>
            <a:ext cx="18288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40" name="Rectangle 11"/>
          <p:cNvSpPr>
            <a:spLocks noGrp="1"/>
          </p:cNvSpPr>
          <p:nvPr>
            <p:ph type="body" sz="quarter" idx="38" hasCustomPrompt="1"/>
          </p:nvPr>
        </p:nvSpPr>
        <p:spPr>
          <a:xfrm>
            <a:off x="4876800" y="5638800"/>
            <a:ext cx="18288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8" name="Rectangle 11"/>
          <p:cNvSpPr>
            <a:spLocks noGrp="1"/>
          </p:cNvSpPr>
          <p:nvPr>
            <p:ph type="body" sz="quarter" idx="23" hasCustomPrompt="1"/>
          </p:nvPr>
        </p:nvSpPr>
        <p:spPr>
          <a:xfrm>
            <a:off x="7721600" y="3200400"/>
            <a:ext cx="18288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3" name="Rectangle 11"/>
          <p:cNvSpPr>
            <a:spLocks noGrp="1"/>
          </p:cNvSpPr>
          <p:nvPr>
            <p:ph type="body" sz="quarter" idx="39" hasCustomPrompt="1"/>
          </p:nvPr>
        </p:nvSpPr>
        <p:spPr>
          <a:xfrm>
            <a:off x="7721600" y="5638800"/>
            <a:ext cx="18288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5" name="Rectangle 14"/>
          <p:cNvSpPr>
            <a:spLocks noGrp="1"/>
          </p:cNvSpPr>
          <p:nvPr>
            <p:ph type="body" sz="quarter" idx="16" hasCustomPrompt="1"/>
          </p:nvPr>
        </p:nvSpPr>
        <p:spPr>
          <a:xfrm>
            <a:off x="2032000" y="2286000"/>
            <a:ext cx="1828800" cy="609600"/>
          </a:xfrm>
        </p:spPr>
        <p:txBody>
          <a:bodyPr anchor="ctr"/>
          <a:lstStyle>
            <a:lvl1pPr algn="ctr" eaLnBrk="1" latinLnBrk="0" hangingPunct="1">
              <a:defRPr kumimoji="0" sz="800"/>
            </a:lvl1pPr>
            <a:extLst/>
          </a:lstStyle>
          <a:p>
            <a:pPr lvl="0"/>
            <a:r>
              <a:rPr kumimoji="0" lang="en-US" dirty="0"/>
              <a:t>Description</a:t>
            </a:r>
          </a:p>
        </p:txBody>
      </p:sp>
      <p:sp>
        <p:nvSpPr>
          <p:cNvPr id="56" name="Rectangle 14"/>
          <p:cNvSpPr>
            <a:spLocks noGrp="1"/>
          </p:cNvSpPr>
          <p:nvPr>
            <p:ph type="body" sz="quarter" idx="41" hasCustomPrompt="1"/>
          </p:nvPr>
        </p:nvSpPr>
        <p:spPr>
          <a:xfrm>
            <a:off x="2032000" y="4724400"/>
            <a:ext cx="1828800" cy="609600"/>
          </a:xfrm>
        </p:spPr>
        <p:txBody>
          <a:bodyPr anchor="ctr"/>
          <a:lstStyle>
            <a:lvl1pPr algn="ctr" eaLnBrk="1" latinLnBrk="0" hangingPunct="1">
              <a:defRPr kumimoji="0" sz="800"/>
            </a:lvl1pPr>
            <a:extLst/>
          </a:lstStyle>
          <a:p>
            <a:pPr lvl="0"/>
            <a:r>
              <a:rPr kumimoji="0" lang="en-US" dirty="0"/>
              <a:t>Description</a:t>
            </a:r>
          </a:p>
        </p:txBody>
      </p:sp>
      <p:sp>
        <p:nvSpPr>
          <p:cNvPr id="62" name="Rectangle 14"/>
          <p:cNvSpPr>
            <a:spLocks noGrp="1"/>
          </p:cNvSpPr>
          <p:nvPr>
            <p:ph type="body" sz="quarter" idx="20" hasCustomPrompt="1"/>
          </p:nvPr>
        </p:nvSpPr>
        <p:spPr>
          <a:xfrm>
            <a:off x="4876800" y="2286000"/>
            <a:ext cx="1828800" cy="609600"/>
          </a:xfrm>
        </p:spPr>
        <p:txBody>
          <a:bodyPr anchor="ctr"/>
          <a:lstStyle>
            <a:lvl1pPr algn="ctr" eaLnBrk="1" latinLnBrk="0" hangingPunct="1">
              <a:defRPr kumimoji="0" sz="800"/>
            </a:lvl1pPr>
            <a:extLst/>
          </a:lstStyle>
          <a:p>
            <a:pPr lvl="0"/>
            <a:r>
              <a:rPr kumimoji="0" lang="en-US" dirty="0"/>
              <a:t>Description</a:t>
            </a:r>
          </a:p>
        </p:txBody>
      </p:sp>
      <p:sp>
        <p:nvSpPr>
          <p:cNvPr id="37" name="Rectangle 14"/>
          <p:cNvSpPr>
            <a:spLocks noGrp="1"/>
          </p:cNvSpPr>
          <p:nvPr>
            <p:ph type="body" sz="quarter" idx="42" hasCustomPrompt="1"/>
          </p:nvPr>
        </p:nvSpPr>
        <p:spPr>
          <a:xfrm>
            <a:off x="4876800" y="4724400"/>
            <a:ext cx="1828800" cy="609600"/>
          </a:xfrm>
        </p:spPr>
        <p:txBody>
          <a:bodyPr anchor="ctr"/>
          <a:lstStyle>
            <a:lvl1pPr algn="ctr" eaLnBrk="1" latinLnBrk="0" hangingPunct="1">
              <a:defRPr kumimoji="0" sz="800"/>
            </a:lvl1pPr>
            <a:extLst/>
          </a:lstStyle>
          <a:p>
            <a:pPr lvl="0"/>
            <a:r>
              <a:rPr kumimoji="0" lang="en-US" dirty="0"/>
              <a:t>Description</a:t>
            </a:r>
          </a:p>
        </p:txBody>
      </p:sp>
      <p:sp>
        <p:nvSpPr>
          <p:cNvPr id="41" name="Rectangle 14"/>
          <p:cNvSpPr>
            <a:spLocks noGrp="1"/>
          </p:cNvSpPr>
          <p:nvPr>
            <p:ph type="body" sz="quarter" idx="24" hasCustomPrompt="1"/>
          </p:nvPr>
        </p:nvSpPr>
        <p:spPr>
          <a:xfrm>
            <a:off x="7721600" y="2286000"/>
            <a:ext cx="1828800" cy="609600"/>
          </a:xfrm>
        </p:spPr>
        <p:txBody>
          <a:bodyPr anchor="ctr"/>
          <a:lstStyle>
            <a:lvl1pPr algn="ctr" eaLnBrk="1" latinLnBrk="0" hangingPunct="1">
              <a:defRPr kumimoji="0" sz="800"/>
            </a:lvl1pPr>
            <a:extLst/>
          </a:lstStyle>
          <a:p>
            <a:pPr lvl="0"/>
            <a:r>
              <a:rPr kumimoji="0" lang="en-US" dirty="0"/>
              <a:t>Description</a:t>
            </a:r>
          </a:p>
        </p:txBody>
      </p:sp>
      <p:sp>
        <p:nvSpPr>
          <p:cNvPr id="52" name="Rectangle 14"/>
          <p:cNvSpPr>
            <a:spLocks noGrp="1"/>
          </p:cNvSpPr>
          <p:nvPr>
            <p:ph type="body" sz="quarter" idx="43" hasCustomPrompt="1"/>
          </p:nvPr>
        </p:nvSpPr>
        <p:spPr>
          <a:xfrm>
            <a:off x="7721600" y="4724400"/>
            <a:ext cx="1828800" cy="609600"/>
          </a:xfrm>
        </p:spPr>
        <p:txBody>
          <a:bodyPr anchor="ctr"/>
          <a:lstStyle>
            <a:lvl1pPr algn="ctr" eaLnBrk="1" latinLnBrk="0" hangingPunct="1">
              <a:defRPr kumimoji="0" sz="800"/>
            </a:lvl1pPr>
            <a:extLst/>
          </a:lstStyle>
          <a:p>
            <a:pPr lvl="0"/>
            <a:r>
              <a:rPr kumimoji="0" lang="en-US" dirty="0"/>
              <a:t>Description</a:t>
            </a:r>
          </a:p>
        </p:txBody>
      </p:sp>
      <p:sp>
        <p:nvSpPr>
          <p:cNvPr id="39" name="Rectangle 51"/>
          <p:cNvSpPr>
            <a:spLocks noGrp="1"/>
          </p:cNvSpPr>
          <p:nvPr>
            <p:ph type="body" sz="quarter" idx="46"/>
          </p:nvPr>
        </p:nvSpPr>
        <p:spPr>
          <a:xfrm>
            <a:off x="406400" y="381000"/>
            <a:ext cx="10769600" cy="838200"/>
          </a:xfrm>
        </p:spPr>
        <p:txBody>
          <a:bodyPr/>
          <a:lstStyle>
            <a:lvl1pPr eaLnBrk="1" latinLnBrk="0" hangingPunct="1">
              <a:defRPr kumimoji="0" sz="1200"/>
            </a:lvl1pPr>
            <a:extLst/>
          </a:lstStyle>
          <a:p>
            <a:pPr lvl="0" eaLnBrk="1" latinLnBrk="1" hangingPunct="1"/>
            <a:r>
              <a:rPr lang="en-US"/>
              <a:t>Click to edit Master text styles</a:t>
            </a:r>
          </a:p>
        </p:txBody>
      </p:sp>
      <p:sp>
        <p:nvSpPr>
          <p:cNvPr id="42" name="Rectangle 42"/>
          <p:cNvSpPr>
            <a:spLocks noGrp="1"/>
          </p:cNvSpPr>
          <p:nvPr>
            <p:ph type="dt" sz="half" idx="47"/>
          </p:nvPr>
        </p:nvSpPr>
        <p:spPr>
          <a:xfrm>
            <a:off x="9347200" y="76200"/>
            <a:ext cx="1828800" cy="228600"/>
          </a:xfrm>
          <a:prstGeom prst="rect">
            <a:avLst/>
          </a:prstGeom>
        </p:spPr>
        <p:txBody>
          <a:bodyPr/>
          <a:lstStyle/>
          <a:p>
            <a:pPr algn="r"/>
            <a:endParaRPr kumimoji="0" lang="en-US" dirty="0"/>
          </a:p>
        </p:txBody>
      </p:sp>
      <p:sp>
        <p:nvSpPr>
          <p:cNvPr id="43" name="Rectangle 43"/>
          <p:cNvSpPr>
            <a:spLocks noGrp="1"/>
          </p:cNvSpPr>
          <p:nvPr>
            <p:ph type="sldNum" sz="quarter" idx="48"/>
          </p:nvPr>
        </p:nvSpPr>
        <p:spPr/>
        <p:txBody>
          <a:bodyPr/>
          <a:lstStyle/>
          <a:p>
            <a:pPr algn="r"/>
            <a:fld id="{256D3EEF-DE4E-429D-8EC4-DDC531AFF587}" type="slidenum">
              <a:rPr kumimoji="0" lang="en-US" sz="1000" smtClean="0"/>
              <a:pPr algn="r"/>
              <a:t>‹#›</a:t>
            </a:fld>
            <a:endParaRPr kumimoji="0" lang="en-US" dirty="0"/>
          </a:p>
        </p:txBody>
      </p:sp>
      <p:sp>
        <p:nvSpPr>
          <p:cNvPr id="45" name="Rectangle 45"/>
          <p:cNvSpPr>
            <a:spLocks noGrp="1"/>
          </p:cNvSpPr>
          <p:nvPr>
            <p:ph type="ftr" sz="quarter" idx="49"/>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105219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Up">
    <p:spTree>
      <p:nvGrpSpPr>
        <p:cNvPr id="1" name=""/>
        <p:cNvGrpSpPr/>
        <p:nvPr/>
      </p:nvGrpSpPr>
      <p:grpSpPr>
        <a:xfrm>
          <a:off x="0" y="0"/>
          <a:ext cx="0" cy="0"/>
          <a:chOff x="0" y="0"/>
          <a:chExt cx="0" cy="0"/>
        </a:xfrm>
      </p:grpSpPr>
      <p:sp>
        <p:nvSpPr>
          <p:cNvPr id="8" name="Rectangle 8"/>
          <p:cNvSpPr>
            <a:spLocks noGrp="1"/>
          </p:cNvSpPr>
          <p:nvPr>
            <p:ph type="body" sz="quarter" idx="13" hasCustomPrompt="1"/>
          </p:nvPr>
        </p:nvSpPr>
        <p:spPr>
          <a:xfrm>
            <a:off x="406400" y="381000"/>
            <a:ext cx="11430000" cy="671736"/>
          </a:xfrm>
          <a:solidFill>
            <a:schemeClr val="accent6">
              <a:shade val="75000"/>
            </a:schemeClr>
          </a:solidFill>
        </p:spPr>
        <p:txBody>
          <a:bodyPr>
            <a:noAutofit/>
          </a:bodyPr>
          <a:lstStyle>
            <a:lvl1pPr eaLnBrk="1" latinLnBrk="0" hangingPunct="1">
              <a:defRPr kumimoji="0" sz="3200" b="1">
                <a:solidFill>
                  <a:schemeClr val="bg1"/>
                </a:solidFill>
              </a:defRPr>
            </a:lvl1pPr>
            <a:extLst/>
          </a:lstStyle>
          <a:p>
            <a:pPr lvl="0"/>
            <a:r>
              <a:rPr kumimoji="0" lang="en-US" dirty="0"/>
              <a:t>Click to add heading</a:t>
            </a:r>
          </a:p>
        </p:txBody>
      </p:sp>
      <p:sp>
        <p:nvSpPr>
          <p:cNvPr id="11" name="Rectangle 11"/>
          <p:cNvSpPr>
            <a:spLocks noGrp="1"/>
          </p:cNvSpPr>
          <p:nvPr>
            <p:ph sz="quarter" idx="15"/>
          </p:nvPr>
        </p:nvSpPr>
        <p:spPr>
          <a:xfrm>
            <a:off x="406399" y="1124744"/>
            <a:ext cx="11429999" cy="5112568"/>
          </a:xfrm>
        </p:spPr>
        <p:txBody>
          <a:bodyPr>
            <a:normAutofit/>
          </a:bodyPr>
          <a:lstStyle>
            <a:lvl1pPr>
              <a:defRPr sz="2800"/>
            </a:lvl1pPr>
            <a:lvl2pPr>
              <a:defRPr sz="2400"/>
            </a:lvl2pPr>
            <a:lvl3pPr>
              <a:defRPr sz="1800"/>
            </a:lvl3pPr>
            <a:lvl4pPr>
              <a:defRPr sz="1600"/>
            </a:lvl4pPr>
            <a:lvl5pPr>
              <a:defRPr sz="1600"/>
            </a:lvl5pPr>
            <a:extLst/>
          </a:lstStyle>
          <a:p>
            <a:pPr lvl="0" eaLnBrk="1" latinLnBrk="1" hangingPunct="1"/>
            <a:r>
              <a:rPr lang="en-US" dirty="0"/>
              <a:t>Click to edit Master text styles</a:t>
            </a:r>
          </a:p>
          <a:p>
            <a:pPr lvl="1" eaLnBrk="1" latinLnBrk="1" hangingPunct="1"/>
            <a:r>
              <a:rPr lang="en-US" dirty="0"/>
              <a:t>Second level</a:t>
            </a:r>
          </a:p>
          <a:p>
            <a:pPr lvl="2" eaLnBrk="1" latinLnBrk="1" hangingPunct="1"/>
            <a:r>
              <a:rPr lang="en-US" dirty="0"/>
              <a:t>Third level</a:t>
            </a:r>
          </a:p>
          <a:p>
            <a:pPr lvl="3" eaLnBrk="1" latinLnBrk="1" hangingPunct="1"/>
            <a:r>
              <a:rPr lang="en-US" dirty="0"/>
              <a:t>Fourth level</a:t>
            </a:r>
          </a:p>
          <a:p>
            <a:pPr lvl="4" eaLnBrk="1" latinLnBrk="1" hangingPunct="1"/>
            <a:r>
              <a:rPr lang="en-US" dirty="0"/>
              <a:t>Fifth level</a:t>
            </a:r>
            <a:endParaRPr dirty="0"/>
          </a:p>
        </p:txBody>
      </p:sp>
      <p:sp>
        <p:nvSpPr>
          <p:cNvPr id="10" name="Rectangle 10"/>
          <p:cNvSpPr>
            <a:spLocks noGrp="1"/>
          </p:cNvSpPr>
          <p:nvPr>
            <p:ph type="sldNum" sz="quarter" idx="17"/>
          </p:nvPr>
        </p:nvSpPr>
        <p:spPr>
          <a:xfrm>
            <a:off x="10515600" y="6477000"/>
            <a:ext cx="1320800" cy="304800"/>
          </a:xfrm>
        </p:spPr>
        <p:txBody>
          <a:bodyPr/>
          <a:lstStyle>
            <a:lvl1pPr>
              <a:defRPr sz="1200" b="1"/>
            </a:lvl1pPr>
            <a:extLst/>
          </a:lstStyle>
          <a:p>
            <a:fld id="{256D3EEF-DE4E-429D-8EC4-DDC531AFF587}" type="slidenum">
              <a:rPr lang="en-US" smtClean="0"/>
              <a:pPr/>
              <a:t>‹#›</a:t>
            </a:fld>
            <a:endParaRPr lang="en-US" dirty="0"/>
          </a:p>
        </p:txBody>
      </p:sp>
      <p:sp>
        <p:nvSpPr>
          <p:cNvPr id="14" name="Rectangle 9">
            <a:extLst>
              <a:ext uri="{FF2B5EF4-FFF2-40B4-BE49-F238E27FC236}">
                <a16:creationId xmlns:a16="http://schemas.microsoft.com/office/drawing/2014/main" id="{1B0E59A4-16AC-4FB3-97C8-BC344E503F9D}"/>
              </a:ext>
            </a:extLst>
          </p:cNvPr>
          <p:cNvSpPr txBox="1">
            <a:spLocks/>
          </p:cNvSpPr>
          <p:nvPr userDrawn="1"/>
        </p:nvSpPr>
        <p:spPr>
          <a:xfrm>
            <a:off x="3846443" y="6309320"/>
            <a:ext cx="4611757" cy="475793"/>
          </a:xfrm>
          <a:prstGeom prst="rect">
            <a:avLst/>
          </a:prstGeom>
        </p:spPr>
        <p:txBody>
          <a:bodyPr vert="horz" anchor="ctr"/>
          <a:lstStyle>
            <a:defPPr>
              <a:defRPr lang="en-US"/>
            </a:defPPr>
            <a:lvl1pPr marL="0" algn="ctr" defTabSz="914400" rtl="0" eaLnBrk="1" latinLnBrk="0" hangingPunct="1">
              <a:defRPr kumimoji="0" sz="1000" kern="1200">
                <a:solidFill>
                  <a:sysClr val="windowText" lastClr="000000"/>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latin typeface="Calibri" panose="020F0502020204030204" pitchFamily="34" charset="0"/>
                <a:cs typeface="Calibri" panose="020F0502020204030204" pitchFamily="34" charset="0"/>
              </a:rPr>
              <a:t>        Clinical Coding Education		   eHealth Education </a:t>
            </a:r>
          </a:p>
        </p:txBody>
      </p:sp>
      <p:pic>
        <p:nvPicPr>
          <p:cNvPr id="15" name="Picture 14" descr="Logo, icon, company name&#10;&#10;Description automatically generated">
            <a:extLst>
              <a:ext uri="{FF2B5EF4-FFF2-40B4-BE49-F238E27FC236}">
                <a16:creationId xmlns:a16="http://schemas.microsoft.com/office/drawing/2014/main" id="{8FF09510-EFAE-445D-99BD-5A88B175E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0" y="6326995"/>
            <a:ext cx="437207" cy="454806"/>
          </a:xfrm>
          <a:prstGeom prst="rect">
            <a:avLst/>
          </a:prstGeom>
        </p:spPr>
      </p:pic>
      <p:pic>
        <p:nvPicPr>
          <p:cNvPr id="6" name="Picture 5" descr="Logo&#10;&#10;Description automatically generated">
            <a:extLst>
              <a:ext uri="{FF2B5EF4-FFF2-40B4-BE49-F238E27FC236}">
                <a16:creationId xmlns:a16="http://schemas.microsoft.com/office/drawing/2014/main" id="{D57A44C0-52AC-4F96-8F0E-0D34863F8E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4922" y="6235143"/>
            <a:ext cx="553278" cy="553278"/>
          </a:xfrm>
          <a:prstGeom prst="rect">
            <a:avLst/>
          </a:prstGeom>
        </p:spPr>
      </p:pic>
    </p:spTree>
    <p:extLst>
      <p:ext uri="{BB962C8B-B14F-4D97-AF65-F5344CB8AC3E}">
        <p14:creationId xmlns:p14="http://schemas.microsoft.com/office/powerpoint/2010/main" val="98196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12192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14" name="Title 13"/>
          <p:cNvSpPr>
            <a:spLocks noGrp="1"/>
          </p:cNvSpPr>
          <p:nvPr>
            <p:ph type="ctrTitle"/>
          </p:nvPr>
        </p:nvSpPr>
        <p:spPr>
          <a:xfrm>
            <a:off x="304800" y="4114800"/>
            <a:ext cx="11651974" cy="533400"/>
          </a:xfrm>
          <a:prstGeom prst="rect">
            <a:avLst/>
          </a:prstGeom>
          <a:noFill/>
        </p:spPr>
        <p:txBody>
          <a:bodyPr vert="horz"/>
          <a:lstStyle>
            <a:lvl1pPr algn="l" eaLnBrk="1" latinLnBrk="0" hangingPunct="1">
              <a:defRPr kumimoji="0" sz="2000" b="0" cap="all" spc="150" baseline="0">
                <a:solidFill>
                  <a:schemeClr val="bg1"/>
                </a:solidFill>
              </a:defRPr>
            </a:lvl1pPr>
            <a:extLst/>
          </a:lstStyle>
          <a:p>
            <a:r>
              <a:rPr kumimoji="0" lang="en-US"/>
              <a:t>Click to edit Master title style</a:t>
            </a:r>
            <a:endParaRPr kumimoji="0" lang="en-US" dirty="0"/>
          </a:p>
        </p:txBody>
      </p:sp>
      <p:sp>
        <p:nvSpPr>
          <p:cNvPr id="3" name="Rectangle 3"/>
          <p:cNvSpPr>
            <a:spLocks noGrp="1"/>
          </p:cNvSpPr>
          <p:nvPr>
            <p:ph type="dt" sz="half" idx="10"/>
          </p:nvPr>
        </p:nvSpPr>
        <p:spPr>
          <a:xfrm>
            <a:off x="304800" y="6477000"/>
            <a:ext cx="2133600" cy="304800"/>
          </a:xfrm>
          <a:prstGeom prst="rect">
            <a:avLst/>
          </a:prstGeom>
        </p:spPr>
        <p:txBody>
          <a:bodyPr anchor="ctr"/>
          <a:lstStyle>
            <a:lvl1pPr algn="l" eaLnBrk="1" latinLnBrk="0" hangingPunct="1">
              <a:defRPr kumimoji="0">
                <a:solidFill>
                  <a:srgbClr val="A0A0A0"/>
                </a:solidFill>
              </a:defRPr>
            </a:lvl1pPr>
            <a:extLst/>
          </a:lstStyle>
          <a:p>
            <a:endParaRPr kumimoji="0" lang="en-US" dirty="0"/>
          </a:p>
        </p:txBody>
      </p:sp>
      <p:sp>
        <p:nvSpPr>
          <p:cNvPr id="4" name="Rectangle 4"/>
          <p:cNvSpPr>
            <a:spLocks noGrp="1"/>
          </p:cNvSpPr>
          <p:nvPr>
            <p:ph type="ftr" sz="quarter" idx="11"/>
          </p:nvPr>
        </p:nvSpPr>
        <p:spPr>
          <a:xfrm>
            <a:off x="3023659" y="6477000"/>
            <a:ext cx="4978400" cy="304800"/>
          </a:xfrm>
          <a:prstGeom prst="rect">
            <a:avLst/>
          </a:prstGeom>
        </p:spPr>
        <p:txBody>
          <a:bodyPr/>
          <a:lstStyle>
            <a:lvl1pPr eaLnBrk="1" latinLnBrk="0" hangingPunct="1">
              <a:defRPr kumimoji="0">
                <a:solidFill>
                  <a:schemeClr val="bg1"/>
                </a:solidFill>
              </a:defRPr>
            </a:lvl1pPr>
            <a:extLst/>
          </a:lstStyle>
          <a:p>
            <a:r>
              <a:rPr kumimoji="0" lang="en-US">
                <a:solidFill>
                  <a:schemeClr val="bg1"/>
                </a:solidFill>
              </a:rPr>
              <a:t>Clinical Coding Education    clinicalcodingeducation.com</a:t>
            </a:r>
            <a:endParaRPr kumimoji="0" lang="en-US" dirty="0">
              <a:solidFill>
                <a:schemeClr val="bg1"/>
              </a:solidFill>
            </a:endParaRPr>
          </a:p>
        </p:txBody>
      </p:sp>
      <p:sp>
        <p:nvSpPr>
          <p:cNvPr id="13" name="Slide Number Placeholder 12"/>
          <p:cNvSpPr>
            <a:spLocks noGrp="1"/>
          </p:cNvSpPr>
          <p:nvPr>
            <p:ph type="sldNum" sz="quarter" idx="12"/>
          </p:nvPr>
        </p:nvSpPr>
        <p:spPr>
          <a:xfrm>
            <a:off x="8052859" y="6477000"/>
            <a:ext cx="1361440" cy="304800"/>
          </a:xfrm>
        </p:spPr>
        <p:txBody>
          <a:bodyPr anchor="ctr"/>
          <a:lstStyle/>
          <a:p>
            <a:pPr algn="r"/>
            <a:fld id="{256D3EEF-DE4E-429D-8EC4-DDC531AFF587}" type="slidenum">
              <a:rPr kumimoji="0" lang="en-US" sz="1000" smtClean="0"/>
              <a:pPr algn="r"/>
              <a:t>‹#›</a:t>
            </a:fld>
            <a:endParaRPr kumimoji="0" lang="en-US" dirty="0"/>
          </a:p>
        </p:txBody>
      </p:sp>
      <p:sp>
        <p:nvSpPr>
          <p:cNvPr id="11" name="Rectangle 10"/>
          <p:cNvSpPr/>
          <p:nvPr userDrawn="1"/>
        </p:nvSpPr>
        <p:spPr>
          <a:xfrm>
            <a:off x="0" y="4645880"/>
            <a:ext cx="12192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Tree>
    <p:extLst>
      <p:ext uri="{BB962C8B-B14F-4D97-AF65-F5344CB8AC3E}">
        <p14:creationId xmlns:p14="http://schemas.microsoft.com/office/powerpoint/2010/main" val="10789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ing Only">
    <p:bg>
      <p:bgPr>
        <a:solidFill>
          <a:schemeClr val="bg1"/>
        </a:solidFill>
        <a:effectLst/>
      </p:bgPr>
    </p:bg>
    <p:spTree>
      <p:nvGrpSpPr>
        <p:cNvPr id="1" name=""/>
        <p:cNvGrpSpPr/>
        <p:nvPr/>
      </p:nvGrpSpPr>
      <p:grpSpPr>
        <a:xfrm>
          <a:off x="0" y="0"/>
          <a:ext cx="0" cy="0"/>
          <a:chOff x="0" y="0"/>
          <a:chExt cx="0" cy="0"/>
        </a:xfrm>
      </p:grpSpPr>
      <p:sp>
        <p:nvSpPr>
          <p:cNvPr id="19" name="Rectangle 8"/>
          <p:cNvSpPr>
            <a:spLocks noGrp="1"/>
          </p:cNvSpPr>
          <p:nvPr>
            <p:ph type="body" sz="quarter" idx="13" hasCustomPrompt="1"/>
          </p:nvPr>
        </p:nvSpPr>
        <p:spPr>
          <a:xfrm>
            <a:off x="406400" y="380999"/>
            <a:ext cx="11356028" cy="503583"/>
          </a:xfrm>
          <a:solidFill>
            <a:schemeClr val="accent6">
              <a:shade val="75000"/>
            </a:schemeClr>
          </a:solidFill>
        </p:spPr>
        <p:txBody>
          <a:bodyPr>
            <a:normAutofit/>
          </a:bodyPr>
          <a:lstStyle>
            <a:lvl1pPr eaLnBrk="1" latinLnBrk="0" hangingPunct="1">
              <a:defRPr kumimoji="0" sz="2400" b="1">
                <a:solidFill>
                  <a:schemeClr val="bg1"/>
                </a:solidFill>
              </a:defRPr>
            </a:lvl1pPr>
            <a:extLst/>
          </a:lstStyle>
          <a:p>
            <a:pPr lvl="0"/>
            <a:r>
              <a:rPr kumimoji="0" lang="en-US" dirty="0"/>
              <a:t>Click to add heading</a:t>
            </a:r>
          </a:p>
        </p:txBody>
      </p:sp>
      <p:sp>
        <p:nvSpPr>
          <p:cNvPr id="8" name="Rectangle 8"/>
          <p:cNvSpPr>
            <a:spLocks noGrp="1"/>
          </p:cNvSpPr>
          <p:nvPr>
            <p:ph type="sldNum" sz="quarter" idx="15"/>
          </p:nvPr>
        </p:nvSpPr>
        <p:spPr>
          <a:xfrm>
            <a:off x="10441628" y="6477000"/>
            <a:ext cx="1320800" cy="304800"/>
          </a:xfrm>
        </p:spPr>
        <p:txBody>
          <a:bodyPr/>
          <a:lstStyle/>
          <a:p>
            <a:pPr algn="r"/>
            <a:fld id="{256D3EEF-DE4E-429D-8EC4-DDC531AFF587}" type="slidenum">
              <a:rPr kumimoji="0" lang="en-US" sz="1000" smtClean="0"/>
              <a:pPr algn="r"/>
              <a:t>‹#›</a:t>
            </a:fld>
            <a:endParaRPr kumimoji="0" lang="en-US" dirty="0"/>
          </a:p>
        </p:txBody>
      </p:sp>
      <p:sp>
        <p:nvSpPr>
          <p:cNvPr id="9" name="Rectangle 9"/>
          <p:cNvSpPr>
            <a:spLocks noGrp="1"/>
          </p:cNvSpPr>
          <p:nvPr>
            <p:ph type="ftr" sz="quarter" idx="16"/>
          </p:nvPr>
        </p:nvSpPr>
        <p:spPr>
          <a:xfrm>
            <a:off x="5246643" y="6480313"/>
            <a:ext cx="2177887" cy="304800"/>
          </a:xfrm>
          <a:prstGeom prst="rect">
            <a:avLst/>
          </a:prstGeom>
        </p:spPr>
        <p:txBody>
          <a:bodyPr/>
          <a:lstStyle>
            <a:lvl1pPr>
              <a:defRPr>
                <a:latin typeface="Century" panose="02040604050505020304" pitchFamily="18" charset="0"/>
              </a:defRPr>
            </a:lvl1pPr>
          </a:lstStyle>
          <a:p>
            <a:pPr algn="l"/>
            <a:r>
              <a:rPr lang="en-US"/>
              <a:t>Clinical Coding Education    clinicalcodingeducation.com</a:t>
            </a:r>
            <a:endParaRPr lang="en-US" dirty="0"/>
          </a:p>
        </p:txBody>
      </p:sp>
      <p:pic>
        <p:nvPicPr>
          <p:cNvPr id="10" name="Picture 9" descr="Logo, icon, company name&#10;&#10;Description automatically generated">
            <a:extLst>
              <a:ext uri="{FF2B5EF4-FFF2-40B4-BE49-F238E27FC236}">
                <a16:creationId xmlns:a16="http://schemas.microsoft.com/office/drawing/2014/main" id="{FE2C6770-0805-4D08-9441-02D71F7E7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6276" y="6515097"/>
            <a:ext cx="219759" cy="228605"/>
          </a:xfrm>
          <a:prstGeom prst="rect">
            <a:avLst/>
          </a:prstGeom>
        </p:spPr>
      </p:pic>
    </p:spTree>
    <p:extLst>
      <p:ext uri="{BB962C8B-B14F-4D97-AF65-F5344CB8AC3E}">
        <p14:creationId xmlns:p14="http://schemas.microsoft.com/office/powerpoint/2010/main" val="329518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31" name="Rectangle 8"/>
          <p:cNvSpPr>
            <a:spLocks noGrp="1"/>
          </p:cNvSpPr>
          <p:nvPr>
            <p:ph type="body" sz="quarter" idx="13" hasCustomPrompt="1"/>
          </p:nvPr>
        </p:nvSpPr>
        <p:spPr>
          <a:xfrm>
            <a:off x="406400" y="381000"/>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9" name="Rectangle 11"/>
          <p:cNvSpPr>
            <a:spLocks noGrp="1"/>
          </p:cNvSpPr>
          <p:nvPr>
            <p:ph sz="quarter" idx="15"/>
          </p:nvPr>
        </p:nvSpPr>
        <p:spPr>
          <a:xfrm>
            <a:off x="406400" y="609600"/>
            <a:ext cx="52832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4" name="Rectangle 8"/>
          <p:cNvSpPr>
            <a:spLocks noGrp="1"/>
          </p:cNvSpPr>
          <p:nvPr>
            <p:ph type="body" sz="quarter" idx="16" hasCustomPrompt="1"/>
          </p:nvPr>
        </p:nvSpPr>
        <p:spPr>
          <a:xfrm>
            <a:off x="5888736" y="381000"/>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5" name="Rectangle 11"/>
          <p:cNvSpPr>
            <a:spLocks noGrp="1"/>
          </p:cNvSpPr>
          <p:nvPr>
            <p:ph sz="quarter" idx="17"/>
          </p:nvPr>
        </p:nvSpPr>
        <p:spPr>
          <a:xfrm>
            <a:off x="5888736" y="609600"/>
            <a:ext cx="52832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3" name="Rectangle 13"/>
          <p:cNvSpPr>
            <a:spLocks noGrp="1"/>
          </p:cNvSpPr>
          <p:nvPr>
            <p:ph type="dt" sz="half" idx="18"/>
          </p:nvPr>
        </p:nvSpPr>
        <p:spPr>
          <a:xfrm>
            <a:off x="9347200" y="76200"/>
            <a:ext cx="1828800" cy="228600"/>
          </a:xfrm>
          <a:prstGeom prst="rect">
            <a:avLst/>
          </a:prstGeom>
        </p:spPr>
        <p:txBody>
          <a:bodyPr/>
          <a:lstStyle/>
          <a:p>
            <a:pPr algn="r"/>
            <a:endParaRPr kumimoji="0" lang="en-US" dirty="0"/>
          </a:p>
        </p:txBody>
      </p:sp>
      <p:sp>
        <p:nvSpPr>
          <p:cNvPr id="16" name="Rectangle 16"/>
          <p:cNvSpPr>
            <a:spLocks noGrp="1"/>
          </p:cNvSpPr>
          <p:nvPr>
            <p:ph type="sldNum" sz="quarter" idx="19"/>
          </p:nvPr>
        </p:nvSpPr>
        <p:spPr/>
        <p:txBody>
          <a:bodyPr/>
          <a:lstStyle/>
          <a:p>
            <a:pPr algn="r"/>
            <a:fld id="{256D3EEF-DE4E-429D-8EC4-DDC531AFF587}" type="slidenum">
              <a:rPr kumimoji="0" lang="en-US" sz="1000" smtClean="0"/>
              <a:pPr algn="r"/>
              <a:t>‹#›</a:t>
            </a:fld>
            <a:endParaRPr kumimoji="0" lang="en-US" dirty="0"/>
          </a:p>
        </p:txBody>
      </p:sp>
      <p:sp>
        <p:nvSpPr>
          <p:cNvPr id="17" name="Rectangle 17"/>
          <p:cNvSpPr>
            <a:spLocks noGrp="1"/>
          </p:cNvSpPr>
          <p:nvPr>
            <p:ph type="ftr" sz="quarter" idx="20"/>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277184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9" name="Rectangle 8"/>
          <p:cNvSpPr>
            <a:spLocks noGrp="1"/>
          </p:cNvSpPr>
          <p:nvPr>
            <p:ph type="body" sz="quarter" idx="13" hasCustomPrompt="1"/>
          </p:nvPr>
        </p:nvSpPr>
        <p:spPr>
          <a:xfrm>
            <a:off x="4064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8" name="Rectangle 11"/>
          <p:cNvSpPr>
            <a:spLocks noGrp="1"/>
          </p:cNvSpPr>
          <p:nvPr>
            <p:ph sz="quarter" idx="15"/>
          </p:nvPr>
        </p:nvSpPr>
        <p:spPr>
          <a:xfrm>
            <a:off x="406400" y="609600"/>
            <a:ext cx="52832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5" name="Rectangle 8"/>
          <p:cNvSpPr>
            <a:spLocks noGrp="1"/>
          </p:cNvSpPr>
          <p:nvPr>
            <p:ph type="body" sz="quarter" idx="16" hasCustomPrompt="1"/>
          </p:nvPr>
        </p:nvSpPr>
        <p:spPr>
          <a:xfrm>
            <a:off x="4023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7" name="Rectangle 11"/>
          <p:cNvSpPr>
            <a:spLocks noGrp="1"/>
          </p:cNvSpPr>
          <p:nvPr>
            <p:ph sz="quarter" idx="17"/>
          </p:nvPr>
        </p:nvSpPr>
        <p:spPr>
          <a:xfrm>
            <a:off x="4023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0" name="Rectangle 8"/>
          <p:cNvSpPr>
            <a:spLocks noGrp="1"/>
          </p:cNvSpPr>
          <p:nvPr>
            <p:ph type="body" sz="quarter" idx="18" hasCustomPrompt="1"/>
          </p:nvPr>
        </p:nvSpPr>
        <p:spPr>
          <a:xfrm>
            <a:off x="5888736" y="381000"/>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1" name="Rectangle 11"/>
          <p:cNvSpPr>
            <a:spLocks noGrp="1"/>
          </p:cNvSpPr>
          <p:nvPr>
            <p:ph sz="quarter" idx="19"/>
          </p:nvPr>
        </p:nvSpPr>
        <p:spPr>
          <a:xfrm>
            <a:off x="5888736" y="609600"/>
            <a:ext cx="52832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3" name="Rectangle 13"/>
          <p:cNvSpPr>
            <a:spLocks noGrp="1"/>
          </p:cNvSpPr>
          <p:nvPr>
            <p:ph type="dt" sz="half" idx="20"/>
          </p:nvPr>
        </p:nvSpPr>
        <p:spPr>
          <a:xfrm>
            <a:off x="9347200" y="76200"/>
            <a:ext cx="1828800" cy="228600"/>
          </a:xfrm>
          <a:prstGeom prst="rect">
            <a:avLst/>
          </a:prstGeom>
        </p:spPr>
        <p:txBody>
          <a:bodyPr/>
          <a:lstStyle/>
          <a:p>
            <a:pPr algn="r"/>
            <a:endParaRPr kumimoji="0" lang="en-US" dirty="0"/>
          </a:p>
        </p:txBody>
      </p:sp>
      <p:sp>
        <p:nvSpPr>
          <p:cNvPr id="19" name="Rectangle 19"/>
          <p:cNvSpPr>
            <a:spLocks noGrp="1"/>
          </p:cNvSpPr>
          <p:nvPr>
            <p:ph type="sldNum" sz="quarter" idx="21"/>
          </p:nvPr>
        </p:nvSpPr>
        <p:spPr/>
        <p:txBody>
          <a:bodyPr/>
          <a:lstStyle/>
          <a:p>
            <a:pPr algn="r"/>
            <a:fld id="{256D3EEF-DE4E-429D-8EC4-DDC531AFF587}" type="slidenum">
              <a:rPr kumimoji="0" lang="en-US" sz="1000" smtClean="0"/>
              <a:pPr algn="r"/>
              <a:t>‹#›</a:t>
            </a:fld>
            <a:endParaRPr kumimoji="0" lang="en-US" dirty="0"/>
          </a:p>
        </p:txBody>
      </p:sp>
      <p:sp>
        <p:nvSpPr>
          <p:cNvPr id="22" name="Rectangle 22"/>
          <p:cNvSpPr>
            <a:spLocks noGrp="1"/>
          </p:cNvSpPr>
          <p:nvPr>
            <p:ph type="ftr" sz="quarter" idx="22"/>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79344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13" name="Rectangle 8"/>
          <p:cNvSpPr>
            <a:spLocks noGrp="1"/>
          </p:cNvSpPr>
          <p:nvPr>
            <p:ph type="body" sz="quarter" idx="13" hasCustomPrompt="1"/>
          </p:nvPr>
        </p:nvSpPr>
        <p:spPr>
          <a:xfrm>
            <a:off x="406400" y="381000"/>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4" name="Rectangle 11"/>
          <p:cNvSpPr>
            <a:spLocks noGrp="1"/>
          </p:cNvSpPr>
          <p:nvPr>
            <p:ph sz="quarter" idx="15"/>
          </p:nvPr>
        </p:nvSpPr>
        <p:spPr>
          <a:xfrm>
            <a:off x="406400" y="609600"/>
            <a:ext cx="52832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6" name="Rectangle 8"/>
          <p:cNvSpPr>
            <a:spLocks noGrp="1"/>
          </p:cNvSpPr>
          <p:nvPr>
            <p:ph type="body" sz="quarter" idx="16" hasCustomPrompt="1"/>
          </p:nvPr>
        </p:nvSpPr>
        <p:spPr>
          <a:xfrm>
            <a:off x="58928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7" name="Rectangle 11"/>
          <p:cNvSpPr>
            <a:spLocks noGrp="1"/>
          </p:cNvSpPr>
          <p:nvPr>
            <p:ph sz="quarter" idx="17"/>
          </p:nvPr>
        </p:nvSpPr>
        <p:spPr>
          <a:xfrm>
            <a:off x="5892800" y="609600"/>
            <a:ext cx="52832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9" name="Rectangle 8"/>
          <p:cNvSpPr>
            <a:spLocks noGrp="1"/>
          </p:cNvSpPr>
          <p:nvPr>
            <p:ph type="body" sz="quarter" idx="18" hasCustomPrompt="1"/>
          </p:nvPr>
        </p:nvSpPr>
        <p:spPr>
          <a:xfrm>
            <a:off x="58887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0" name="Rectangle 11"/>
          <p:cNvSpPr>
            <a:spLocks noGrp="1"/>
          </p:cNvSpPr>
          <p:nvPr>
            <p:ph sz="quarter" idx="19"/>
          </p:nvPr>
        </p:nvSpPr>
        <p:spPr>
          <a:xfrm>
            <a:off x="58887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1" name="Rectangle 21"/>
          <p:cNvSpPr>
            <a:spLocks noGrp="1"/>
          </p:cNvSpPr>
          <p:nvPr>
            <p:ph type="dt" sz="half" idx="20"/>
          </p:nvPr>
        </p:nvSpPr>
        <p:spPr>
          <a:xfrm>
            <a:off x="9347200" y="76200"/>
            <a:ext cx="1828800" cy="228600"/>
          </a:xfrm>
          <a:prstGeom prst="rect">
            <a:avLst/>
          </a:prstGeom>
        </p:spPr>
        <p:txBody>
          <a:bodyPr/>
          <a:lstStyle/>
          <a:p>
            <a:pPr algn="r"/>
            <a:endParaRPr kumimoji="0" lang="en-US" dirty="0"/>
          </a:p>
        </p:txBody>
      </p:sp>
      <p:sp>
        <p:nvSpPr>
          <p:cNvPr id="22" name="Rectangle 22"/>
          <p:cNvSpPr>
            <a:spLocks noGrp="1"/>
          </p:cNvSpPr>
          <p:nvPr>
            <p:ph type="sldNum" sz="quarter" idx="21"/>
          </p:nvPr>
        </p:nvSpPr>
        <p:spPr/>
        <p:txBody>
          <a:bodyPr/>
          <a:lstStyle/>
          <a:p>
            <a:pPr algn="r"/>
            <a:fld id="{256D3EEF-DE4E-429D-8EC4-DDC531AFF587}" type="slidenum">
              <a:rPr kumimoji="0" lang="en-US" sz="1000" smtClean="0"/>
              <a:pPr algn="r"/>
              <a:t>‹#›</a:t>
            </a:fld>
            <a:endParaRPr kumimoji="0" lang="en-US" dirty="0"/>
          </a:p>
        </p:txBody>
      </p:sp>
      <p:sp>
        <p:nvSpPr>
          <p:cNvPr id="23" name="Rectangle 23"/>
          <p:cNvSpPr>
            <a:spLocks noGrp="1"/>
          </p:cNvSpPr>
          <p:nvPr>
            <p:ph type="ftr" sz="quarter" idx="22"/>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49479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13" name="Rectangle 8"/>
          <p:cNvSpPr>
            <a:spLocks noGrp="1"/>
          </p:cNvSpPr>
          <p:nvPr>
            <p:ph type="body" sz="quarter" idx="13" hasCustomPrompt="1"/>
          </p:nvPr>
        </p:nvSpPr>
        <p:spPr>
          <a:xfrm>
            <a:off x="406400" y="381000"/>
            <a:ext cx="107696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5" name="Rectangle 11"/>
          <p:cNvSpPr>
            <a:spLocks noGrp="1"/>
          </p:cNvSpPr>
          <p:nvPr>
            <p:ph sz="quarter" idx="15"/>
          </p:nvPr>
        </p:nvSpPr>
        <p:spPr>
          <a:xfrm>
            <a:off x="402336" y="609600"/>
            <a:ext cx="10765536"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7" name="Rectangle 8"/>
          <p:cNvSpPr>
            <a:spLocks noGrp="1"/>
          </p:cNvSpPr>
          <p:nvPr>
            <p:ph type="body" sz="quarter" idx="16" hasCustomPrompt="1"/>
          </p:nvPr>
        </p:nvSpPr>
        <p:spPr>
          <a:xfrm>
            <a:off x="4023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8" name="Rectangle 11"/>
          <p:cNvSpPr>
            <a:spLocks noGrp="1"/>
          </p:cNvSpPr>
          <p:nvPr>
            <p:ph sz="quarter" idx="17"/>
          </p:nvPr>
        </p:nvSpPr>
        <p:spPr>
          <a:xfrm>
            <a:off x="4023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1" name="Rectangle 8"/>
          <p:cNvSpPr>
            <a:spLocks noGrp="1"/>
          </p:cNvSpPr>
          <p:nvPr>
            <p:ph type="body" sz="quarter" idx="20" hasCustomPrompt="1"/>
          </p:nvPr>
        </p:nvSpPr>
        <p:spPr>
          <a:xfrm>
            <a:off x="58887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3" name="Rectangle 11"/>
          <p:cNvSpPr>
            <a:spLocks noGrp="1"/>
          </p:cNvSpPr>
          <p:nvPr>
            <p:ph sz="quarter" idx="21"/>
          </p:nvPr>
        </p:nvSpPr>
        <p:spPr>
          <a:xfrm>
            <a:off x="58887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9" name="Rectangle 19"/>
          <p:cNvSpPr>
            <a:spLocks noGrp="1"/>
          </p:cNvSpPr>
          <p:nvPr>
            <p:ph type="dt" sz="half" idx="22"/>
          </p:nvPr>
        </p:nvSpPr>
        <p:spPr>
          <a:xfrm>
            <a:off x="9347200" y="76200"/>
            <a:ext cx="1828800" cy="228600"/>
          </a:xfrm>
          <a:prstGeom prst="rect">
            <a:avLst/>
          </a:prstGeom>
        </p:spPr>
        <p:txBody>
          <a:bodyPr/>
          <a:lstStyle/>
          <a:p>
            <a:pPr algn="r"/>
            <a:endParaRPr kumimoji="0" lang="en-US" dirty="0"/>
          </a:p>
        </p:txBody>
      </p:sp>
      <p:sp>
        <p:nvSpPr>
          <p:cNvPr id="20" name="Rectangle 20"/>
          <p:cNvSpPr>
            <a:spLocks noGrp="1"/>
          </p:cNvSpPr>
          <p:nvPr>
            <p:ph type="sldNum" sz="quarter" idx="23"/>
          </p:nvPr>
        </p:nvSpPr>
        <p:spPr/>
        <p:txBody>
          <a:bodyPr/>
          <a:lstStyle/>
          <a:p>
            <a:pPr algn="r"/>
            <a:fld id="{256D3EEF-DE4E-429D-8EC4-DDC531AFF587}" type="slidenum">
              <a:rPr kumimoji="0" lang="en-US" sz="1000" smtClean="0"/>
              <a:pPr algn="r"/>
              <a:t>‹#›</a:t>
            </a:fld>
            <a:endParaRPr kumimoji="0" lang="en-US" dirty="0"/>
          </a:p>
        </p:txBody>
      </p:sp>
      <p:sp>
        <p:nvSpPr>
          <p:cNvPr id="22" name="Rectangle 22"/>
          <p:cNvSpPr>
            <a:spLocks noGrp="1"/>
          </p:cNvSpPr>
          <p:nvPr>
            <p:ph type="ftr" sz="quarter" idx="24"/>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28973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16" name="Rectangle 8"/>
          <p:cNvSpPr>
            <a:spLocks noGrp="1"/>
          </p:cNvSpPr>
          <p:nvPr>
            <p:ph type="body" sz="quarter" idx="13" hasCustomPrompt="1"/>
          </p:nvPr>
        </p:nvSpPr>
        <p:spPr>
          <a:xfrm>
            <a:off x="4064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7" name="Rectangle 11"/>
          <p:cNvSpPr>
            <a:spLocks noGrp="1"/>
          </p:cNvSpPr>
          <p:nvPr>
            <p:ph sz="quarter" idx="15"/>
          </p:nvPr>
        </p:nvSpPr>
        <p:spPr>
          <a:xfrm>
            <a:off x="406400" y="609600"/>
            <a:ext cx="52832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8" name="Rectangle 8"/>
          <p:cNvSpPr>
            <a:spLocks noGrp="1"/>
          </p:cNvSpPr>
          <p:nvPr>
            <p:ph type="body" sz="quarter" idx="16" hasCustomPrompt="1"/>
          </p:nvPr>
        </p:nvSpPr>
        <p:spPr>
          <a:xfrm>
            <a:off x="4023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0" name="Rectangle 11"/>
          <p:cNvSpPr>
            <a:spLocks noGrp="1"/>
          </p:cNvSpPr>
          <p:nvPr>
            <p:ph sz="quarter" idx="17"/>
          </p:nvPr>
        </p:nvSpPr>
        <p:spPr>
          <a:xfrm>
            <a:off x="4023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1" name="Rectangle 8"/>
          <p:cNvSpPr>
            <a:spLocks noGrp="1"/>
          </p:cNvSpPr>
          <p:nvPr>
            <p:ph type="body" sz="quarter" idx="18" hasCustomPrompt="1"/>
          </p:nvPr>
        </p:nvSpPr>
        <p:spPr>
          <a:xfrm>
            <a:off x="58928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4" name="Rectangle 11"/>
          <p:cNvSpPr>
            <a:spLocks noGrp="1"/>
          </p:cNvSpPr>
          <p:nvPr>
            <p:ph sz="quarter" idx="19"/>
          </p:nvPr>
        </p:nvSpPr>
        <p:spPr>
          <a:xfrm>
            <a:off x="5892800" y="609600"/>
            <a:ext cx="52832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5" name="Rectangle 8"/>
          <p:cNvSpPr>
            <a:spLocks noGrp="1"/>
          </p:cNvSpPr>
          <p:nvPr>
            <p:ph type="body" sz="quarter" idx="20" hasCustomPrompt="1"/>
          </p:nvPr>
        </p:nvSpPr>
        <p:spPr>
          <a:xfrm>
            <a:off x="58887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6" name="Rectangle 11"/>
          <p:cNvSpPr>
            <a:spLocks noGrp="1"/>
          </p:cNvSpPr>
          <p:nvPr>
            <p:ph sz="quarter" idx="21"/>
          </p:nvPr>
        </p:nvSpPr>
        <p:spPr>
          <a:xfrm>
            <a:off x="58887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3" name="Rectangle 23"/>
          <p:cNvSpPr>
            <a:spLocks noGrp="1"/>
          </p:cNvSpPr>
          <p:nvPr>
            <p:ph type="dt" sz="half" idx="22"/>
          </p:nvPr>
        </p:nvSpPr>
        <p:spPr>
          <a:xfrm>
            <a:off x="9347200" y="76200"/>
            <a:ext cx="1828800" cy="228600"/>
          </a:xfrm>
          <a:prstGeom prst="rect">
            <a:avLst/>
          </a:prstGeom>
        </p:spPr>
        <p:txBody>
          <a:bodyPr/>
          <a:lstStyle/>
          <a:p>
            <a:pPr algn="r"/>
            <a:endParaRPr kumimoji="0" lang="en-US" dirty="0"/>
          </a:p>
        </p:txBody>
      </p:sp>
      <p:sp>
        <p:nvSpPr>
          <p:cNvPr id="27" name="Rectangle 27"/>
          <p:cNvSpPr>
            <a:spLocks noGrp="1"/>
          </p:cNvSpPr>
          <p:nvPr>
            <p:ph type="sldNum" sz="quarter" idx="23"/>
          </p:nvPr>
        </p:nvSpPr>
        <p:spPr/>
        <p:txBody>
          <a:bodyPr/>
          <a:lstStyle/>
          <a:p>
            <a:pPr algn="r"/>
            <a:fld id="{256D3EEF-DE4E-429D-8EC4-DDC531AFF587}" type="slidenum">
              <a:rPr kumimoji="0" lang="en-US" sz="1000" smtClean="0"/>
              <a:pPr algn="r"/>
              <a:t>‹#›</a:t>
            </a:fld>
            <a:endParaRPr kumimoji="0" lang="en-US" dirty="0"/>
          </a:p>
        </p:txBody>
      </p:sp>
      <p:sp>
        <p:nvSpPr>
          <p:cNvPr id="28" name="Rectangle 28"/>
          <p:cNvSpPr>
            <a:spLocks noGrp="1"/>
          </p:cNvSpPr>
          <p:nvPr>
            <p:ph type="ftr" sz="quarter" idx="24"/>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82665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480800" y="0"/>
            <a:ext cx="711200" cy="6858000"/>
          </a:xfrm>
          <a:prstGeom prst="rect">
            <a:avLst/>
          </a:prstGeom>
          <a:solidFill>
            <a:schemeClr val="accent1">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3" name="Rectangle 3"/>
          <p:cNvSpPr>
            <a:spLocks noGrp="1"/>
          </p:cNvSpPr>
          <p:nvPr>
            <p:ph type="body" idx="1"/>
          </p:nvPr>
        </p:nvSpPr>
        <p:spPr>
          <a:xfrm>
            <a:off x="406400" y="1222512"/>
            <a:ext cx="10769600" cy="5025887"/>
          </a:xfrm>
          <a:prstGeom prst="rect">
            <a:avLst/>
          </a:prstGeom>
        </p:spPr>
        <p:txBody>
          <a:bodyPr vert="horz">
            <a:normAutofit/>
          </a:bodyPr>
          <a:lstStyle/>
          <a:p>
            <a:pPr lvl="0" eaLnBrk="1" latinLnBrk="1" hangingPunct="1"/>
            <a:r>
              <a:rPr kumimoji="0" lang="en-US" dirty="0"/>
              <a:t>Click to edit Master text styles</a:t>
            </a:r>
          </a:p>
          <a:p>
            <a:pPr lvl="1" eaLnBrk="1" latinLnBrk="1" hangingPunct="1"/>
            <a:r>
              <a:rPr kumimoji="0" lang="en-US" dirty="0"/>
              <a:t>Second level</a:t>
            </a:r>
          </a:p>
          <a:p>
            <a:pPr lvl="2" eaLnBrk="1" latinLnBrk="1" hangingPunct="1"/>
            <a:r>
              <a:rPr kumimoji="0" lang="en-US" dirty="0"/>
              <a:t>Third level</a:t>
            </a:r>
          </a:p>
          <a:p>
            <a:pPr lvl="3" eaLnBrk="1" latinLnBrk="1" hangingPunct="1"/>
            <a:r>
              <a:rPr kumimoji="0" lang="en-US" dirty="0"/>
              <a:t>Fourth level</a:t>
            </a:r>
          </a:p>
          <a:p>
            <a:pPr lvl="4" eaLnBrk="1" latinLnBrk="1" hangingPunct="1"/>
            <a:r>
              <a:rPr kumimoji="0" lang="en-US" dirty="0"/>
              <a:t>Fifth level</a:t>
            </a:r>
          </a:p>
        </p:txBody>
      </p:sp>
      <p:sp>
        <p:nvSpPr>
          <p:cNvPr id="6" name="Rectangle 6"/>
          <p:cNvSpPr>
            <a:spLocks noGrp="1"/>
          </p:cNvSpPr>
          <p:nvPr>
            <p:ph type="sldNum" sz="quarter" idx="4"/>
          </p:nvPr>
        </p:nvSpPr>
        <p:spPr>
          <a:xfrm>
            <a:off x="9855200" y="6492874"/>
            <a:ext cx="1320800" cy="304800"/>
          </a:xfrm>
          <a:prstGeom prst="rect">
            <a:avLst/>
          </a:prstGeom>
        </p:spPr>
        <p:txBody>
          <a:bodyPr vert="horz" anchor="ctr"/>
          <a:lstStyle>
            <a:lvl1pPr algn="r" eaLnBrk="1" latinLnBrk="0" hangingPunct="1">
              <a:defRPr kumimoji="0" sz="1000"/>
            </a:lvl1pPr>
            <a:extLst/>
          </a:lstStyle>
          <a:p>
            <a:pPr algn="r"/>
            <a:fld id="{256D3EEF-DE4E-429D-8EC4-DDC531AFF587}" type="slidenum">
              <a:rPr kumimoji="0" lang="en-US" sz="1000" smtClean="0"/>
              <a:pPr algn="r"/>
              <a:t>‹#›</a:t>
            </a:fld>
            <a:endParaRPr kumimoji="0" lang="en-US" sz="1000" dirty="0"/>
          </a:p>
        </p:txBody>
      </p:sp>
      <p:sp>
        <p:nvSpPr>
          <p:cNvPr id="11" name="Rectangle 10"/>
          <p:cNvSpPr/>
          <p:nvPr/>
        </p:nvSpPr>
        <p:spPr>
          <a:xfrm>
            <a:off x="0" y="0"/>
            <a:ext cx="1016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5" name="Title Placeholder 4">
            <a:extLst>
              <a:ext uri="{FF2B5EF4-FFF2-40B4-BE49-F238E27FC236}">
                <a16:creationId xmlns:a16="http://schemas.microsoft.com/office/drawing/2014/main" id="{B02E7540-06D3-441A-ABA5-5C0420557F55}"/>
              </a:ext>
            </a:extLst>
          </p:cNvPr>
          <p:cNvSpPr>
            <a:spLocks noGrp="1"/>
          </p:cNvSpPr>
          <p:nvPr>
            <p:ph type="title"/>
          </p:nvPr>
        </p:nvSpPr>
        <p:spPr>
          <a:xfrm>
            <a:off x="406400" y="365126"/>
            <a:ext cx="10947400" cy="628786"/>
          </a:xfrm>
          <a:prstGeom prst="rect">
            <a:avLst/>
          </a:prstGeom>
          <a:solidFill>
            <a:srgbClr val="2073AE"/>
          </a:solidFill>
        </p:spPr>
        <p:txBody>
          <a:bodyPr vert="horz" lIns="91440" tIns="45720" rIns="91440" bIns="45720" rtlCol="0" anchor="ctr">
            <a:normAutofit/>
          </a:bodyPr>
          <a:lstStyle/>
          <a:p>
            <a:r>
              <a:rPr lang="en-US" dirty="0"/>
              <a:t>Click to edit Master title style</a:t>
            </a:r>
            <a:endParaRPr lang="en-AU" dirty="0"/>
          </a:p>
        </p:txBody>
      </p:sp>
      <p:sp>
        <p:nvSpPr>
          <p:cNvPr id="15" name="Rectangle 9">
            <a:extLst>
              <a:ext uri="{FF2B5EF4-FFF2-40B4-BE49-F238E27FC236}">
                <a16:creationId xmlns:a16="http://schemas.microsoft.com/office/drawing/2014/main" id="{787C3AB6-A48E-4CE4-8C3E-07873280D7F0}"/>
              </a:ext>
            </a:extLst>
          </p:cNvPr>
          <p:cNvSpPr txBox="1">
            <a:spLocks/>
          </p:cNvSpPr>
          <p:nvPr userDrawn="1"/>
        </p:nvSpPr>
        <p:spPr>
          <a:xfrm>
            <a:off x="3812875" y="6476999"/>
            <a:ext cx="4456482" cy="304800"/>
          </a:xfrm>
          <a:prstGeom prst="rect">
            <a:avLst/>
          </a:prstGeom>
        </p:spPr>
        <p:txBody>
          <a:bodyPr vert="horz" anchor="ctr"/>
          <a:lstStyle>
            <a:defPPr>
              <a:defRPr lang="en-US"/>
            </a:defPPr>
            <a:lvl1pPr marL="0" algn="ctr" defTabSz="914400" rtl="0" eaLnBrk="1" latinLnBrk="0" hangingPunct="1">
              <a:defRPr kumimoji="0" sz="1000" kern="1200">
                <a:solidFill>
                  <a:sysClr val="windowText" lastClr="000000"/>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b="0" i="1" dirty="0">
                <a:latin typeface="+mj-lt"/>
              </a:rPr>
              <a:t>    Clinical Coding Education                    eHealth Education </a:t>
            </a:r>
          </a:p>
        </p:txBody>
      </p:sp>
      <p:pic>
        <p:nvPicPr>
          <p:cNvPr id="16" name="Picture 15" descr="Logo, icon, company name&#10;&#10;Description automatically generated">
            <a:extLst>
              <a:ext uri="{FF2B5EF4-FFF2-40B4-BE49-F238E27FC236}">
                <a16:creationId xmlns:a16="http://schemas.microsoft.com/office/drawing/2014/main" id="{A787A683-F366-4BCD-ACA7-8EA80964CAB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576380" y="6378571"/>
            <a:ext cx="422782" cy="439800"/>
          </a:xfrm>
          <a:prstGeom prst="rect">
            <a:avLst/>
          </a:prstGeom>
        </p:spPr>
      </p:pic>
      <p:pic>
        <p:nvPicPr>
          <p:cNvPr id="9" name="Picture 8" descr="Logo&#10;&#10;Description automatically generated">
            <a:extLst>
              <a:ext uri="{FF2B5EF4-FFF2-40B4-BE49-F238E27FC236}">
                <a16:creationId xmlns:a16="http://schemas.microsoft.com/office/drawing/2014/main" id="{6C476F60-33D3-4929-AC86-CBD63CA8A70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75933" y="6248399"/>
            <a:ext cx="549275" cy="549275"/>
          </a:xfrm>
          <a:prstGeom prst="rect">
            <a:avLst/>
          </a:prstGeom>
        </p:spPr>
      </p:pic>
    </p:spTree>
    <p:extLst>
      <p:ext uri="{BB962C8B-B14F-4D97-AF65-F5344CB8AC3E}">
        <p14:creationId xmlns:p14="http://schemas.microsoft.com/office/powerpoint/2010/main" val="1833855117"/>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64" r:id="rId3"/>
    <p:sldLayoutId id="2147483665"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hdr="0" ftr="0" dt="0"/>
  <p:txStyles>
    <p:titleStyle>
      <a:lvl1pPr algn="l" rtl="0" eaLnBrk="1" latinLnBrk="0" hangingPunct="1">
        <a:spcBef>
          <a:spcPct val="0"/>
        </a:spcBef>
        <a:buNone/>
        <a:defRPr kumimoji="0"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kumimoji="0" sz="2400">
          <a:solidFill>
            <a:schemeClr val="tx1"/>
          </a:solidFill>
          <a:latin typeface="+mn-lt"/>
          <a:ea typeface="+mn-ea"/>
          <a:cs typeface="+mn-cs"/>
        </a:defRPr>
      </a:lvl1pPr>
      <a:lvl2pPr marL="742950" indent="-285750" algn="l" rtl="0" eaLnBrk="1" latinLnBrk="0" hangingPunct="1">
        <a:spcBef>
          <a:spcPct val="20000"/>
        </a:spcBef>
        <a:buFontTx/>
        <a:buNone/>
        <a:defRPr kumimoji="0" sz="2400">
          <a:solidFill>
            <a:schemeClr val="tx1"/>
          </a:solidFill>
          <a:latin typeface="+mn-lt"/>
          <a:ea typeface="+mn-ea"/>
          <a:cs typeface="+mn-cs"/>
        </a:defRPr>
      </a:lvl2pPr>
      <a:lvl3pPr marL="1143000" indent="-228600" algn="l" rtl="0" eaLnBrk="1" latinLnBrk="0" hangingPunct="1">
        <a:spcBef>
          <a:spcPct val="20000"/>
        </a:spcBef>
        <a:buFontTx/>
        <a:buNone/>
        <a:defRPr kumimoji="0" sz="2400">
          <a:solidFill>
            <a:schemeClr val="tx1"/>
          </a:solidFill>
          <a:latin typeface="+mn-lt"/>
          <a:ea typeface="+mn-ea"/>
          <a:cs typeface="+mn-cs"/>
        </a:defRPr>
      </a:lvl3pPr>
      <a:lvl4pPr marL="1600200" indent="-228600" algn="l" rtl="0" eaLnBrk="1" latinLnBrk="0" hangingPunct="1">
        <a:spcBef>
          <a:spcPct val="20000"/>
        </a:spcBef>
        <a:buFontTx/>
        <a:buNone/>
        <a:defRPr kumimoji="0" sz="2400">
          <a:solidFill>
            <a:schemeClr val="tx1"/>
          </a:solidFill>
          <a:latin typeface="+mn-lt"/>
          <a:ea typeface="+mn-ea"/>
          <a:cs typeface="+mn-cs"/>
        </a:defRPr>
      </a:lvl4pPr>
      <a:lvl5pPr marL="2057400" indent="-228600" algn="l" rtl="0" eaLnBrk="1" latinLnBrk="0" hangingPunct="1">
        <a:spcBef>
          <a:spcPct val="20000"/>
        </a:spcBef>
        <a:buFontTx/>
        <a:buNone/>
        <a:defRPr kumimoji="0" sz="24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07B1FE-3E6D-DE06-20CF-C0EC32741434}"/>
              </a:ext>
            </a:extLst>
          </p:cNvPr>
          <p:cNvSpPr>
            <a:spLocks noGrp="1"/>
          </p:cNvSpPr>
          <p:nvPr>
            <p:ph type="body" sz="quarter" idx="13"/>
          </p:nvPr>
        </p:nvSpPr>
        <p:spPr/>
        <p:txBody>
          <a:bodyPr/>
          <a:lstStyle/>
          <a:p>
            <a:r>
              <a:rPr lang="en-AU" dirty="0"/>
              <a:t>Are you ready to start?</a:t>
            </a:r>
          </a:p>
        </p:txBody>
      </p:sp>
      <p:sp>
        <p:nvSpPr>
          <p:cNvPr id="4" name="Slide Number Placeholder 3">
            <a:extLst>
              <a:ext uri="{FF2B5EF4-FFF2-40B4-BE49-F238E27FC236}">
                <a16:creationId xmlns:a16="http://schemas.microsoft.com/office/drawing/2014/main" id="{AE56AB2D-FA08-7567-A790-9335F7099E0D}"/>
              </a:ext>
            </a:extLst>
          </p:cNvPr>
          <p:cNvSpPr>
            <a:spLocks noGrp="1"/>
          </p:cNvSpPr>
          <p:nvPr>
            <p:ph type="sldNum" sz="quarter" idx="17"/>
          </p:nvPr>
        </p:nvSpPr>
        <p:spPr/>
        <p:txBody>
          <a:bodyPr/>
          <a:lstStyle/>
          <a:p>
            <a:fld id="{256D3EEF-DE4E-429D-8EC4-DDC531AFF587}" type="slidenum">
              <a:rPr lang="en-US" smtClean="0"/>
              <a:pPr/>
              <a:t>1</a:t>
            </a:fld>
            <a:endParaRPr lang="en-US" dirty="0"/>
          </a:p>
        </p:txBody>
      </p:sp>
      <p:pic>
        <p:nvPicPr>
          <p:cNvPr id="5" name="Content Placeholder 4">
            <a:extLst>
              <a:ext uri="{FF2B5EF4-FFF2-40B4-BE49-F238E27FC236}">
                <a16:creationId xmlns:a16="http://schemas.microsoft.com/office/drawing/2014/main" id="{C7158081-3F56-4513-B562-E29C6E831193}"/>
              </a:ext>
            </a:extLst>
          </p:cNvPr>
          <p:cNvPicPr>
            <a:picLocks noGrp="1" noChangeAspect="1"/>
          </p:cNvPicPr>
          <p:nvPr>
            <p:ph sz="quarter" idx="15"/>
          </p:nvPr>
        </p:nvPicPr>
        <p:blipFill>
          <a:blip r:embed="rId2"/>
          <a:stretch>
            <a:fillRect/>
          </a:stretch>
        </p:blipFill>
        <p:spPr>
          <a:xfrm>
            <a:off x="807525" y="1336880"/>
            <a:ext cx="6547004" cy="4929212"/>
          </a:xfrm>
          <a:prstGeom prst="rect">
            <a:avLst/>
          </a:prstGeom>
        </p:spPr>
      </p:pic>
      <p:sp>
        <p:nvSpPr>
          <p:cNvPr id="6" name="TextBox 5">
            <a:extLst>
              <a:ext uri="{FF2B5EF4-FFF2-40B4-BE49-F238E27FC236}">
                <a16:creationId xmlns:a16="http://schemas.microsoft.com/office/drawing/2014/main" id="{6ECAD167-A1A4-8EE8-9838-741C74B7C4A6}"/>
              </a:ext>
            </a:extLst>
          </p:cNvPr>
          <p:cNvSpPr txBox="1"/>
          <p:nvPr/>
        </p:nvSpPr>
        <p:spPr>
          <a:xfrm>
            <a:off x="7688826" y="2782529"/>
            <a:ext cx="1954537" cy="369332"/>
          </a:xfrm>
          <a:prstGeom prst="rect">
            <a:avLst/>
          </a:prstGeom>
          <a:noFill/>
        </p:spPr>
        <p:txBody>
          <a:bodyPr wrap="square" rtlCol="0">
            <a:spAutoFit/>
          </a:bodyPr>
          <a:lstStyle/>
          <a:p>
            <a:r>
              <a:rPr lang="en-AU" dirty="0"/>
              <a:t>Emu</a:t>
            </a:r>
          </a:p>
        </p:txBody>
      </p:sp>
    </p:spTree>
    <p:extLst>
      <p:ext uri="{BB962C8B-B14F-4D97-AF65-F5344CB8AC3E}">
        <p14:creationId xmlns:p14="http://schemas.microsoft.com/office/powerpoint/2010/main" val="3859767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DDD9A-CC2F-69AE-EB53-1658F7FCE381}"/>
              </a:ext>
            </a:extLst>
          </p:cNvPr>
          <p:cNvSpPr>
            <a:spLocks noGrp="1"/>
          </p:cNvSpPr>
          <p:nvPr>
            <p:ph type="body" sz="quarter" idx="13"/>
          </p:nvPr>
        </p:nvSpPr>
        <p:spPr/>
        <p:txBody>
          <a:bodyPr/>
          <a:lstStyle/>
          <a:p>
            <a:r>
              <a:rPr lang="en-AU" dirty="0"/>
              <a:t>DRG structure</a:t>
            </a:r>
          </a:p>
        </p:txBody>
      </p:sp>
      <p:sp>
        <p:nvSpPr>
          <p:cNvPr id="3" name="Content Placeholder 2">
            <a:extLst>
              <a:ext uri="{FF2B5EF4-FFF2-40B4-BE49-F238E27FC236}">
                <a16:creationId xmlns:a16="http://schemas.microsoft.com/office/drawing/2014/main" id="{DE0A9B90-1F9E-DE3D-8942-40873FBD9472}"/>
              </a:ext>
            </a:extLst>
          </p:cNvPr>
          <p:cNvSpPr>
            <a:spLocks noGrp="1"/>
          </p:cNvSpPr>
          <p:nvPr>
            <p:ph sz="quarter" idx="15"/>
          </p:nvPr>
        </p:nvSpPr>
        <p:spPr/>
        <p:txBody>
          <a:bodyPr/>
          <a:lstStyle/>
          <a:p>
            <a:r>
              <a:rPr lang="en-AU" dirty="0"/>
              <a:t>4 DIGIT NUMERIC STRUCTURE</a:t>
            </a:r>
          </a:p>
          <a:p>
            <a:pPr marL="457200" lvl="1" indent="0">
              <a:buNone/>
            </a:pPr>
            <a:r>
              <a:rPr lang="en-AU" sz="3200" dirty="0" err="1"/>
              <a:t>Eg.</a:t>
            </a:r>
            <a:r>
              <a:rPr lang="en-AU" sz="3200" dirty="0"/>
              <a:t> A12B</a:t>
            </a:r>
          </a:p>
          <a:p>
            <a:pPr lvl="1"/>
            <a:endParaRPr lang="en-AU" dirty="0"/>
          </a:p>
          <a:p>
            <a:r>
              <a:rPr lang="en-US" dirty="0"/>
              <a:t>The last digit indicates the level of the DRG</a:t>
            </a:r>
            <a:endParaRPr lang="en-GB" sz="3600" dirty="0"/>
          </a:p>
          <a:p>
            <a:pPr lvl="1"/>
            <a:r>
              <a:rPr lang="en-US" sz="2800" dirty="0"/>
              <a:t>A – the highest weight for a DRG</a:t>
            </a:r>
            <a:endParaRPr lang="en-GB" sz="3200" dirty="0"/>
          </a:p>
          <a:p>
            <a:pPr lvl="1"/>
            <a:r>
              <a:rPr lang="en-US" sz="2800" dirty="0"/>
              <a:t>B – the second highest weight for a DRG</a:t>
            </a:r>
            <a:endParaRPr lang="en-GB" sz="3200" dirty="0"/>
          </a:p>
          <a:p>
            <a:pPr lvl="1"/>
            <a:r>
              <a:rPr lang="en-US" sz="2800" dirty="0"/>
              <a:t>C – the third highest weight for a DRG</a:t>
            </a:r>
            <a:endParaRPr lang="en-GB" sz="3200" dirty="0"/>
          </a:p>
          <a:p>
            <a:pPr lvl="1"/>
            <a:r>
              <a:rPr lang="en-US" sz="2800" dirty="0"/>
              <a:t>D – the fourth highest weight for a DRG</a:t>
            </a:r>
            <a:endParaRPr lang="en-GB" sz="3200" dirty="0"/>
          </a:p>
          <a:p>
            <a:pPr lvl="1"/>
            <a:r>
              <a:rPr lang="en-US" sz="2800" dirty="0"/>
              <a:t>Z – no split (DRGs with a final digit of Z have no other possible last digit)</a:t>
            </a:r>
            <a:endParaRPr lang="en-AU" sz="2800" dirty="0"/>
          </a:p>
          <a:p>
            <a:endParaRPr lang="en-AU" dirty="0"/>
          </a:p>
        </p:txBody>
      </p:sp>
      <p:sp>
        <p:nvSpPr>
          <p:cNvPr id="4" name="Slide Number Placeholder 3">
            <a:extLst>
              <a:ext uri="{FF2B5EF4-FFF2-40B4-BE49-F238E27FC236}">
                <a16:creationId xmlns:a16="http://schemas.microsoft.com/office/drawing/2014/main" id="{D2F403D2-D04C-D5A9-EDB6-B03DEC1C2359}"/>
              </a:ext>
            </a:extLst>
          </p:cNvPr>
          <p:cNvSpPr>
            <a:spLocks noGrp="1"/>
          </p:cNvSpPr>
          <p:nvPr>
            <p:ph type="sldNum" sz="quarter" idx="17"/>
          </p:nvPr>
        </p:nvSpPr>
        <p:spPr/>
        <p:txBody>
          <a:bodyPr/>
          <a:lstStyle/>
          <a:p>
            <a:fld id="{256D3EEF-DE4E-429D-8EC4-DDC531AFF587}" type="slidenum">
              <a:rPr lang="en-US" smtClean="0"/>
              <a:pPr/>
              <a:t>10</a:t>
            </a:fld>
            <a:endParaRPr lang="en-US" dirty="0"/>
          </a:p>
        </p:txBody>
      </p:sp>
    </p:spTree>
    <p:extLst>
      <p:ext uri="{BB962C8B-B14F-4D97-AF65-F5344CB8AC3E}">
        <p14:creationId xmlns:p14="http://schemas.microsoft.com/office/powerpoint/2010/main" val="5202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85B3E5-2FB8-FEB0-E8F0-A28719E81B43}"/>
              </a:ext>
            </a:extLst>
          </p:cNvPr>
          <p:cNvSpPr>
            <a:spLocks noGrp="1"/>
          </p:cNvSpPr>
          <p:nvPr>
            <p:ph type="body" sz="quarter" idx="13"/>
          </p:nvPr>
        </p:nvSpPr>
        <p:spPr/>
        <p:txBody>
          <a:bodyPr/>
          <a:lstStyle/>
          <a:p>
            <a:r>
              <a:rPr lang="en-AU" dirty="0"/>
              <a:t>DRG </a:t>
            </a:r>
            <a:r>
              <a:rPr lang="en-AU" dirty="0" err="1"/>
              <a:t>costweight</a:t>
            </a:r>
            <a:endParaRPr lang="en-AU" dirty="0"/>
          </a:p>
        </p:txBody>
      </p:sp>
      <p:sp>
        <p:nvSpPr>
          <p:cNvPr id="3" name="Content Placeholder 2">
            <a:extLst>
              <a:ext uri="{FF2B5EF4-FFF2-40B4-BE49-F238E27FC236}">
                <a16:creationId xmlns:a16="http://schemas.microsoft.com/office/drawing/2014/main" id="{4B2855EB-E0AF-3EFC-793B-54366772F84B}"/>
              </a:ext>
            </a:extLst>
          </p:cNvPr>
          <p:cNvSpPr>
            <a:spLocks noGrp="1"/>
          </p:cNvSpPr>
          <p:nvPr>
            <p:ph sz="quarter" idx="15"/>
          </p:nvPr>
        </p:nvSpPr>
        <p:spPr/>
        <p:txBody>
          <a:bodyPr/>
          <a:lstStyle/>
          <a:p>
            <a:r>
              <a:rPr lang="en-AU" dirty="0"/>
              <a:t>DRG COST WEIGHT</a:t>
            </a:r>
          </a:p>
          <a:p>
            <a:pPr marL="1071563" indent="-457200">
              <a:buFont typeface="Arial" panose="020B0604020202020204" pitchFamily="34" charset="0"/>
              <a:buChar char="•"/>
            </a:pPr>
            <a:r>
              <a:rPr lang="en-AU" dirty="0"/>
              <a:t>average cost of a DRG compared to the AVERAGE COST</a:t>
            </a:r>
          </a:p>
          <a:p>
            <a:pPr marL="1071563" indent="-457200">
              <a:buFont typeface="Arial" panose="020B0604020202020204" pitchFamily="34" charset="0"/>
              <a:buChar char="•"/>
            </a:pPr>
            <a:r>
              <a:rPr lang="en-AU" dirty="0"/>
              <a:t>It is a representation the of the difference in cost of a DRG to the average cost.</a:t>
            </a:r>
          </a:p>
          <a:p>
            <a:pPr marL="0" indent="0">
              <a:buNone/>
            </a:pPr>
            <a:endParaRPr lang="en-AU" dirty="0"/>
          </a:p>
          <a:p>
            <a:pPr marL="0" indent="0">
              <a:buNone/>
            </a:pPr>
            <a:r>
              <a:rPr lang="en-AU" dirty="0"/>
              <a:t>Hence:</a:t>
            </a:r>
          </a:p>
          <a:p>
            <a:pPr marL="0" indent="0">
              <a:buNone/>
            </a:pPr>
            <a:r>
              <a:rPr lang="en-US" dirty="0"/>
              <a:t>Each </a:t>
            </a:r>
            <a:r>
              <a:rPr lang="en-US" b="1" dirty="0"/>
              <a:t>DRG</a:t>
            </a:r>
            <a:r>
              <a:rPr lang="en-US" dirty="0"/>
              <a:t> has a </a:t>
            </a:r>
            <a:r>
              <a:rPr lang="en-US" b="1" dirty="0"/>
              <a:t>Cost Weight</a:t>
            </a:r>
            <a:r>
              <a:rPr lang="en-US" dirty="0"/>
              <a:t>, which can then be translated into a monetary unit (dollars, riyals, etc.).    </a:t>
            </a:r>
            <a:endParaRPr lang="en-GB" dirty="0"/>
          </a:p>
          <a:p>
            <a:pPr marL="0" indent="0">
              <a:buNone/>
            </a:pPr>
            <a:r>
              <a:rPr lang="en-US" dirty="0"/>
              <a:t> </a:t>
            </a:r>
            <a:endParaRPr lang="en-GB" dirty="0"/>
          </a:p>
          <a:p>
            <a:endParaRPr lang="en-AU" dirty="0"/>
          </a:p>
        </p:txBody>
      </p:sp>
      <p:sp>
        <p:nvSpPr>
          <p:cNvPr id="4" name="Slide Number Placeholder 3">
            <a:extLst>
              <a:ext uri="{FF2B5EF4-FFF2-40B4-BE49-F238E27FC236}">
                <a16:creationId xmlns:a16="http://schemas.microsoft.com/office/drawing/2014/main" id="{51A68A22-7831-AED5-823B-DB45B9761F82}"/>
              </a:ext>
            </a:extLst>
          </p:cNvPr>
          <p:cNvSpPr>
            <a:spLocks noGrp="1"/>
          </p:cNvSpPr>
          <p:nvPr>
            <p:ph type="sldNum" sz="quarter" idx="17"/>
          </p:nvPr>
        </p:nvSpPr>
        <p:spPr/>
        <p:txBody>
          <a:bodyPr/>
          <a:lstStyle/>
          <a:p>
            <a:fld id="{256D3EEF-DE4E-429D-8EC4-DDC531AFF587}" type="slidenum">
              <a:rPr lang="en-US" smtClean="0"/>
              <a:pPr/>
              <a:t>11</a:t>
            </a:fld>
            <a:endParaRPr lang="en-US" dirty="0"/>
          </a:p>
        </p:txBody>
      </p:sp>
    </p:spTree>
    <p:extLst>
      <p:ext uri="{BB962C8B-B14F-4D97-AF65-F5344CB8AC3E}">
        <p14:creationId xmlns:p14="http://schemas.microsoft.com/office/powerpoint/2010/main" val="79924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DDD9A-CC2F-69AE-EB53-1658F7FCE381}"/>
              </a:ext>
            </a:extLst>
          </p:cNvPr>
          <p:cNvSpPr>
            <a:spLocks noGrp="1"/>
          </p:cNvSpPr>
          <p:nvPr>
            <p:ph type="body" sz="quarter" idx="13"/>
          </p:nvPr>
        </p:nvSpPr>
        <p:spPr/>
        <p:txBody>
          <a:bodyPr/>
          <a:lstStyle/>
          <a:p>
            <a:r>
              <a:rPr lang="en-AU" dirty="0"/>
              <a:t>Determining cost weight</a:t>
            </a:r>
          </a:p>
        </p:txBody>
      </p:sp>
      <p:sp>
        <p:nvSpPr>
          <p:cNvPr id="3" name="Content Placeholder 2">
            <a:extLst>
              <a:ext uri="{FF2B5EF4-FFF2-40B4-BE49-F238E27FC236}">
                <a16:creationId xmlns:a16="http://schemas.microsoft.com/office/drawing/2014/main" id="{DE0A9B90-1F9E-DE3D-8942-40873FBD9472}"/>
              </a:ext>
            </a:extLst>
          </p:cNvPr>
          <p:cNvSpPr>
            <a:spLocks noGrp="1"/>
          </p:cNvSpPr>
          <p:nvPr>
            <p:ph sz="quarter" idx="15"/>
          </p:nvPr>
        </p:nvSpPr>
        <p:spPr/>
        <p:txBody>
          <a:bodyPr/>
          <a:lstStyle/>
          <a:p>
            <a:r>
              <a:rPr lang="en-US" sz="3600" u="sng" dirty="0"/>
              <a:t>Here’s a fictitious example for DRG X12Z:  </a:t>
            </a:r>
            <a:endParaRPr lang="en-GB" sz="3600" dirty="0"/>
          </a:p>
          <a:p>
            <a:pPr marL="266700" lvl="1" indent="0"/>
            <a:r>
              <a:rPr lang="en-US" sz="3200" dirty="0"/>
              <a:t>Average Cost Weight for the year 2014 = $5000.00</a:t>
            </a:r>
            <a:endParaRPr lang="en-GB" sz="3200" dirty="0"/>
          </a:p>
          <a:p>
            <a:pPr marL="266700" lvl="1" indent="0"/>
            <a:r>
              <a:rPr lang="en-US" sz="3200" dirty="0"/>
              <a:t>DRG: X12Z weight = 0.500  </a:t>
            </a:r>
          </a:p>
          <a:p>
            <a:pPr marL="266700" lvl="1" indent="0"/>
            <a:r>
              <a:rPr lang="en-US" sz="3200" dirty="0"/>
              <a:t>$5,000 X 0.500 = $2.500.00</a:t>
            </a:r>
            <a:endParaRPr lang="en-GB" sz="3200" dirty="0"/>
          </a:p>
          <a:p>
            <a:pPr marL="266700" lvl="1" indent="0"/>
            <a:r>
              <a:rPr lang="en-US" sz="3200" dirty="0"/>
              <a:t>A case with DRG X12Z is considered to have a service delivery cost of $2500.00 </a:t>
            </a:r>
            <a:endParaRPr lang="en-GB" sz="3200" dirty="0"/>
          </a:p>
          <a:p>
            <a:pPr marL="266700" lvl="1" indent="0"/>
            <a:r>
              <a:rPr lang="en-US" sz="3200" dirty="0"/>
              <a:t>This weight can then be used to pay the hospital for the service</a:t>
            </a:r>
            <a:endParaRPr lang="en-AU" sz="3200" dirty="0"/>
          </a:p>
          <a:p>
            <a:endParaRPr lang="en-AU" dirty="0"/>
          </a:p>
        </p:txBody>
      </p:sp>
      <p:sp>
        <p:nvSpPr>
          <p:cNvPr id="4" name="Slide Number Placeholder 3">
            <a:extLst>
              <a:ext uri="{FF2B5EF4-FFF2-40B4-BE49-F238E27FC236}">
                <a16:creationId xmlns:a16="http://schemas.microsoft.com/office/drawing/2014/main" id="{D2F403D2-D04C-D5A9-EDB6-B03DEC1C2359}"/>
              </a:ext>
            </a:extLst>
          </p:cNvPr>
          <p:cNvSpPr>
            <a:spLocks noGrp="1"/>
          </p:cNvSpPr>
          <p:nvPr>
            <p:ph type="sldNum" sz="quarter" idx="17"/>
          </p:nvPr>
        </p:nvSpPr>
        <p:spPr/>
        <p:txBody>
          <a:bodyPr/>
          <a:lstStyle/>
          <a:p>
            <a:fld id="{256D3EEF-DE4E-429D-8EC4-DDC531AFF587}" type="slidenum">
              <a:rPr lang="en-US" smtClean="0"/>
              <a:pPr/>
              <a:t>12</a:t>
            </a:fld>
            <a:endParaRPr lang="en-US" dirty="0"/>
          </a:p>
        </p:txBody>
      </p:sp>
    </p:spTree>
    <p:extLst>
      <p:ext uri="{BB962C8B-B14F-4D97-AF65-F5344CB8AC3E}">
        <p14:creationId xmlns:p14="http://schemas.microsoft.com/office/powerpoint/2010/main" val="397377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9D1864-0832-1F67-B802-7A07F5F83DAE}"/>
              </a:ext>
            </a:extLst>
          </p:cNvPr>
          <p:cNvSpPr>
            <a:spLocks noGrp="1"/>
          </p:cNvSpPr>
          <p:nvPr>
            <p:ph type="body" sz="quarter" idx="13"/>
          </p:nvPr>
        </p:nvSpPr>
        <p:spPr/>
        <p:txBody>
          <a:bodyPr/>
          <a:lstStyle/>
          <a:p>
            <a:endParaRPr lang="en-AU"/>
          </a:p>
        </p:txBody>
      </p:sp>
      <p:sp>
        <p:nvSpPr>
          <p:cNvPr id="3" name="Content Placeholder 2">
            <a:extLst>
              <a:ext uri="{FF2B5EF4-FFF2-40B4-BE49-F238E27FC236}">
                <a16:creationId xmlns:a16="http://schemas.microsoft.com/office/drawing/2014/main" id="{8A1F6DF2-3FF4-351F-9BF5-DA9111B952DB}"/>
              </a:ext>
            </a:extLst>
          </p:cNvPr>
          <p:cNvSpPr>
            <a:spLocks noGrp="1"/>
          </p:cNvSpPr>
          <p:nvPr>
            <p:ph sz="quarter" idx="15"/>
          </p:nvPr>
        </p:nvSpPr>
        <p:spPr/>
        <p:txBody>
          <a:bodyPr/>
          <a:lstStyle/>
          <a:p>
            <a:r>
              <a:rPr lang="en-US" sz="2800" dirty="0"/>
              <a:t>This means that there is only </a:t>
            </a:r>
            <a:r>
              <a:rPr lang="en-US" sz="2800" b="1" dirty="0"/>
              <a:t>one</a:t>
            </a:r>
            <a:r>
              <a:rPr lang="en-US" sz="2800" dirty="0"/>
              <a:t> calculation of the price to be paid for an admission.</a:t>
            </a:r>
          </a:p>
          <a:p>
            <a:endParaRPr lang="en-US" dirty="0"/>
          </a:p>
          <a:p>
            <a:r>
              <a:rPr lang="en-US" sz="2800" dirty="0"/>
              <a:t>All procedures, products, and services are covered within the cost weight for the calculated DRG</a:t>
            </a:r>
          </a:p>
          <a:p>
            <a:endParaRPr lang="en-US" dirty="0"/>
          </a:p>
          <a:p>
            <a:r>
              <a:rPr lang="en-US" b="1" dirty="0"/>
              <a:t>NOTE: </a:t>
            </a:r>
            <a:r>
              <a:rPr lang="en-US" sz="2800" dirty="0"/>
              <a:t>The average length of stay for a DRG is also calculated.</a:t>
            </a:r>
            <a:endParaRPr lang="en-GB" sz="2800" b="1" dirty="0"/>
          </a:p>
          <a:p>
            <a:endParaRPr lang="en-AU" dirty="0"/>
          </a:p>
        </p:txBody>
      </p:sp>
      <p:sp>
        <p:nvSpPr>
          <p:cNvPr id="4" name="Slide Number Placeholder 3">
            <a:extLst>
              <a:ext uri="{FF2B5EF4-FFF2-40B4-BE49-F238E27FC236}">
                <a16:creationId xmlns:a16="http://schemas.microsoft.com/office/drawing/2014/main" id="{C5FB95AB-AEBD-CF64-2B18-99E857734AB4}"/>
              </a:ext>
            </a:extLst>
          </p:cNvPr>
          <p:cNvSpPr>
            <a:spLocks noGrp="1"/>
          </p:cNvSpPr>
          <p:nvPr>
            <p:ph type="sldNum" sz="quarter" idx="17"/>
          </p:nvPr>
        </p:nvSpPr>
        <p:spPr/>
        <p:txBody>
          <a:bodyPr/>
          <a:lstStyle/>
          <a:p>
            <a:fld id="{256D3EEF-DE4E-429D-8EC4-DDC531AFF587}" type="slidenum">
              <a:rPr lang="en-US" smtClean="0"/>
              <a:pPr/>
              <a:t>13</a:t>
            </a:fld>
            <a:endParaRPr lang="en-US" dirty="0"/>
          </a:p>
        </p:txBody>
      </p:sp>
    </p:spTree>
    <p:extLst>
      <p:ext uri="{BB962C8B-B14F-4D97-AF65-F5344CB8AC3E}">
        <p14:creationId xmlns:p14="http://schemas.microsoft.com/office/powerpoint/2010/main" val="2945722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85B3E5-2FB8-FEB0-E8F0-A28719E81B43}"/>
              </a:ext>
            </a:extLst>
          </p:cNvPr>
          <p:cNvSpPr>
            <a:spLocks noGrp="1"/>
          </p:cNvSpPr>
          <p:nvPr>
            <p:ph type="body" sz="quarter" idx="13"/>
          </p:nvPr>
        </p:nvSpPr>
        <p:spPr/>
        <p:txBody>
          <a:bodyPr/>
          <a:lstStyle/>
          <a:p>
            <a:r>
              <a:rPr lang="en-AU" dirty="0"/>
              <a:t>DRG creep</a:t>
            </a:r>
          </a:p>
        </p:txBody>
      </p:sp>
      <p:sp>
        <p:nvSpPr>
          <p:cNvPr id="3" name="Content Placeholder 2">
            <a:extLst>
              <a:ext uri="{FF2B5EF4-FFF2-40B4-BE49-F238E27FC236}">
                <a16:creationId xmlns:a16="http://schemas.microsoft.com/office/drawing/2014/main" id="{4B2855EB-E0AF-3EFC-793B-54366772F84B}"/>
              </a:ext>
            </a:extLst>
          </p:cNvPr>
          <p:cNvSpPr>
            <a:spLocks noGrp="1"/>
          </p:cNvSpPr>
          <p:nvPr>
            <p:ph sz="quarter" idx="15"/>
          </p:nvPr>
        </p:nvSpPr>
        <p:spPr/>
        <p:txBody>
          <a:bodyPr/>
          <a:lstStyle/>
          <a:p>
            <a:r>
              <a:rPr lang="en-US" dirty="0"/>
              <a:t>Process where hospitals manipulate diagnostic information to achieve DRGs with higher weights in order to receive high payment.</a:t>
            </a:r>
          </a:p>
          <a:p>
            <a:endParaRPr lang="en-AU" dirty="0"/>
          </a:p>
        </p:txBody>
      </p:sp>
      <p:sp>
        <p:nvSpPr>
          <p:cNvPr id="4" name="Slide Number Placeholder 3">
            <a:extLst>
              <a:ext uri="{FF2B5EF4-FFF2-40B4-BE49-F238E27FC236}">
                <a16:creationId xmlns:a16="http://schemas.microsoft.com/office/drawing/2014/main" id="{51A68A22-7831-AED5-823B-DB45B9761F82}"/>
              </a:ext>
            </a:extLst>
          </p:cNvPr>
          <p:cNvSpPr>
            <a:spLocks noGrp="1"/>
          </p:cNvSpPr>
          <p:nvPr>
            <p:ph type="sldNum" sz="quarter" idx="17"/>
          </p:nvPr>
        </p:nvSpPr>
        <p:spPr/>
        <p:txBody>
          <a:bodyPr/>
          <a:lstStyle/>
          <a:p>
            <a:fld id="{256D3EEF-DE4E-429D-8EC4-DDC531AFF587}" type="slidenum">
              <a:rPr lang="en-US" smtClean="0"/>
              <a:pPr/>
              <a:t>14</a:t>
            </a:fld>
            <a:endParaRPr lang="en-US" dirty="0"/>
          </a:p>
        </p:txBody>
      </p:sp>
      <p:pic>
        <p:nvPicPr>
          <p:cNvPr id="5" name="Picture 4">
            <a:extLst>
              <a:ext uri="{FF2B5EF4-FFF2-40B4-BE49-F238E27FC236}">
                <a16:creationId xmlns:a16="http://schemas.microsoft.com/office/drawing/2014/main" id="{54F0851A-EC81-0B35-8BBE-EFE1313EE244}"/>
              </a:ext>
            </a:extLst>
          </p:cNvPr>
          <p:cNvPicPr>
            <a:picLocks noChangeAspect="1"/>
          </p:cNvPicPr>
          <p:nvPr/>
        </p:nvPicPr>
        <p:blipFill>
          <a:blip r:embed="rId3" cstate="print"/>
          <a:stretch>
            <a:fillRect/>
          </a:stretch>
        </p:blipFill>
        <p:spPr>
          <a:xfrm>
            <a:off x="1200346" y="2202470"/>
            <a:ext cx="6025790" cy="4034842"/>
          </a:xfrm>
          <a:prstGeom prst="rect">
            <a:avLst/>
          </a:prstGeom>
        </p:spPr>
      </p:pic>
      <p:sp>
        <p:nvSpPr>
          <p:cNvPr id="6" name="TextBox 5">
            <a:extLst>
              <a:ext uri="{FF2B5EF4-FFF2-40B4-BE49-F238E27FC236}">
                <a16:creationId xmlns:a16="http://schemas.microsoft.com/office/drawing/2014/main" id="{89CF1D60-907D-C0A0-754A-2B38DF0A5E83}"/>
              </a:ext>
            </a:extLst>
          </p:cNvPr>
          <p:cNvSpPr txBox="1"/>
          <p:nvPr/>
        </p:nvSpPr>
        <p:spPr>
          <a:xfrm>
            <a:off x="7759667" y="2340121"/>
            <a:ext cx="2043094" cy="369332"/>
          </a:xfrm>
          <a:prstGeom prst="rect">
            <a:avLst/>
          </a:prstGeom>
          <a:noFill/>
        </p:spPr>
        <p:txBody>
          <a:bodyPr wrap="square" rtlCol="0">
            <a:spAutoFit/>
          </a:bodyPr>
          <a:lstStyle/>
          <a:p>
            <a:r>
              <a:rPr lang="en-AU" dirty="0"/>
              <a:t>Diamond Python</a:t>
            </a:r>
          </a:p>
        </p:txBody>
      </p:sp>
    </p:spTree>
    <p:extLst>
      <p:ext uri="{BB962C8B-B14F-4D97-AF65-F5344CB8AC3E}">
        <p14:creationId xmlns:p14="http://schemas.microsoft.com/office/powerpoint/2010/main" val="3074211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DDD9A-CC2F-69AE-EB53-1658F7FCE381}"/>
              </a:ext>
            </a:extLst>
          </p:cNvPr>
          <p:cNvSpPr>
            <a:spLocks noGrp="1"/>
          </p:cNvSpPr>
          <p:nvPr>
            <p:ph type="body" sz="quarter" idx="13"/>
          </p:nvPr>
        </p:nvSpPr>
        <p:spPr/>
        <p:txBody>
          <a:bodyPr/>
          <a:lstStyle/>
          <a:p>
            <a:r>
              <a:rPr lang="en-AU" dirty="0"/>
              <a:t>What are the </a:t>
            </a:r>
            <a:r>
              <a:rPr lang="en-AU" dirty="0" err="1"/>
              <a:t>implicatios</a:t>
            </a:r>
            <a:r>
              <a:rPr lang="en-AU" dirty="0"/>
              <a:t> of </a:t>
            </a:r>
            <a:r>
              <a:rPr lang="en-AU" dirty="0" err="1"/>
              <a:t>Casemix</a:t>
            </a:r>
            <a:r>
              <a:rPr lang="en-AU" dirty="0"/>
              <a:t> payment for coders?</a:t>
            </a:r>
          </a:p>
        </p:txBody>
      </p:sp>
      <p:sp>
        <p:nvSpPr>
          <p:cNvPr id="3" name="Content Placeholder 2">
            <a:extLst>
              <a:ext uri="{FF2B5EF4-FFF2-40B4-BE49-F238E27FC236}">
                <a16:creationId xmlns:a16="http://schemas.microsoft.com/office/drawing/2014/main" id="{DE0A9B90-1F9E-DE3D-8942-40873FBD9472}"/>
              </a:ext>
            </a:extLst>
          </p:cNvPr>
          <p:cNvSpPr>
            <a:spLocks noGrp="1"/>
          </p:cNvSpPr>
          <p:nvPr>
            <p:ph sz="quarter" idx="15"/>
          </p:nvPr>
        </p:nvSpPr>
        <p:spPr/>
        <p:txBody>
          <a:bodyPr/>
          <a:lstStyle/>
          <a:p>
            <a:r>
              <a:rPr lang="en-AU" dirty="0"/>
              <a:t>We need a set of rules to provide consistency</a:t>
            </a:r>
          </a:p>
          <a:p>
            <a:r>
              <a:rPr lang="en-AU" dirty="0"/>
              <a:t>We have to focus on accuracy</a:t>
            </a:r>
          </a:p>
          <a:p>
            <a:r>
              <a:rPr lang="en-AU" dirty="0"/>
              <a:t>We have to abstract and code all conditions meeting the standards and reject those that do not meet the standards</a:t>
            </a:r>
          </a:p>
          <a:p>
            <a:r>
              <a:rPr lang="en-AU" dirty="0"/>
              <a:t>We have to be aware of mis-use of the system</a:t>
            </a:r>
          </a:p>
          <a:p>
            <a:r>
              <a:rPr lang="en-AU" dirty="0"/>
              <a:t>We have to participate in continuing education</a:t>
            </a:r>
          </a:p>
          <a:p>
            <a:r>
              <a:rPr lang="en-AU" dirty="0"/>
              <a:t>We have to enthusiastically participate in auditing as a tool for improvement</a:t>
            </a:r>
          </a:p>
        </p:txBody>
      </p:sp>
      <p:sp>
        <p:nvSpPr>
          <p:cNvPr id="4" name="Slide Number Placeholder 3">
            <a:extLst>
              <a:ext uri="{FF2B5EF4-FFF2-40B4-BE49-F238E27FC236}">
                <a16:creationId xmlns:a16="http://schemas.microsoft.com/office/drawing/2014/main" id="{D2F403D2-D04C-D5A9-EDB6-B03DEC1C2359}"/>
              </a:ext>
            </a:extLst>
          </p:cNvPr>
          <p:cNvSpPr>
            <a:spLocks noGrp="1"/>
          </p:cNvSpPr>
          <p:nvPr>
            <p:ph type="sldNum" sz="quarter" idx="17"/>
          </p:nvPr>
        </p:nvSpPr>
        <p:spPr/>
        <p:txBody>
          <a:bodyPr/>
          <a:lstStyle/>
          <a:p>
            <a:fld id="{256D3EEF-DE4E-429D-8EC4-DDC531AFF587}" type="slidenum">
              <a:rPr lang="en-US" smtClean="0"/>
              <a:pPr/>
              <a:t>15</a:t>
            </a:fld>
            <a:endParaRPr lang="en-US" dirty="0"/>
          </a:p>
        </p:txBody>
      </p:sp>
    </p:spTree>
    <p:extLst>
      <p:ext uri="{BB962C8B-B14F-4D97-AF65-F5344CB8AC3E}">
        <p14:creationId xmlns:p14="http://schemas.microsoft.com/office/powerpoint/2010/main" val="938104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DDD9A-CC2F-69AE-EB53-1658F7FCE381}"/>
              </a:ext>
            </a:extLst>
          </p:cNvPr>
          <p:cNvSpPr>
            <a:spLocks noGrp="1"/>
          </p:cNvSpPr>
          <p:nvPr>
            <p:ph type="body" sz="quarter" idx="13"/>
          </p:nvPr>
        </p:nvSpPr>
        <p:spPr/>
        <p:txBody>
          <a:bodyPr/>
          <a:lstStyle/>
          <a:p>
            <a:r>
              <a:rPr lang="en-AU" dirty="0"/>
              <a:t>Any questions?</a:t>
            </a:r>
          </a:p>
        </p:txBody>
      </p:sp>
      <p:sp>
        <p:nvSpPr>
          <p:cNvPr id="4" name="Slide Number Placeholder 3">
            <a:extLst>
              <a:ext uri="{FF2B5EF4-FFF2-40B4-BE49-F238E27FC236}">
                <a16:creationId xmlns:a16="http://schemas.microsoft.com/office/drawing/2014/main" id="{D2F403D2-D04C-D5A9-EDB6-B03DEC1C2359}"/>
              </a:ext>
            </a:extLst>
          </p:cNvPr>
          <p:cNvSpPr>
            <a:spLocks noGrp="1"/>
          </p:cNvSpPr>
          <p:nvPr>
            <p:ph type="sldNum" sz="quarter" idx="17"/>
          </p:nvPr>
        </p:nvSpPr>
        <p:spPr/>
        <p:txBody>
          <a:bodyPr/>
          <a:lstStyle/>
          <a:p>
            <a:fld id="{256D3EEF-DE4E-429D-8EC4-DDC531AFF587}" type="slidenum">
              <a:rPr lang="en-US" smtClean="0"/>
              <a:pPr/>
              <a:t>16</a:t>
            </a:fld>
            <a:endParaRPr lang="en-US" dirty="0"/>
          </a:p>
        </p:txBody>
      </p:sp>
      <p:sp>
        <p:nvSpPr>
          <p:cNvPr id="12" name="TextBox 11">
            <a:extLst>
              <a:ext uri="{FF2B5EF4-FFF2-40B4-BE49-F238E27FC236}">
                <a16:creationId xmlns:a16="http://schemas.microsoft.com/office/drawing/2014/main" id="{82FBECB5-46B3-B258-E8F5-C8FC3965B4B1}"/>
              </a:ext>
            </a:extLst>
          </p:cNvPr>
          <p:cNvSpPr txBox="1"/>
          <p:nvPr/>
        </p:nvSpPr>
        <p:spPr>
          <a:xfrm>
            <a:off x="7498082" y="3059668"/>
            <a:ext cx="3017518" cy="369332"/>
          </a:xfrm>
          <a:prstGeom prst="rect">
            <a:avLst/>
          </a:prstGeom>
          <a:noFill/>
        </p:spPr>
        <p:txBody>
          <a:bodyPr wrap="square" rtlCol="0">
            <a:spAutoFit/>
          </a:bodyPr>
          <a:lstStyle/>
          <a:p>
            <a:r>
              <a:rPr lang="en-AU" dirty="0"/>
              <a:t>Male emu with eggs and chic</a:t>
            </a:r>
          </a:p>
        </p:txBody>
      </p:sp>
      <p:pic>
        <p:nvPicPr>
          <p:cNvPr id="1038" name="Picture 14" descr="100 Best Emu ideas | emu, emu egg, egg art">
            <a:extLst>
              <a:ext uri="{FF2B5EF4-FFF2-40B4-BE49-F238E27FC236}">
                <a16:creationId xmlns:a16="http://schemas.microsoft.com/office/drawing/2014/main" id="{E1CDE474-8BB8-52A0-B4EB-0CA003C03787}"/>
              </a:ext>
            </a:extLst>
          </p:cNvPr>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406400" y="1145507"/>
            <a:ext cx="6576031" cy="4968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7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1752600" y="4114800"/>
            <a:ext cx="8129614" cy="533400"/>
          </a:xfrm>
        </p:spPr>
        <p:txBody>
          <a:bodyPr>
            <a:normAutofit/>
          </a:bodyPr>
          <a:lstStyle/>
          <a:p>
            <a:r>
              <a:rPr lang="en-US" dirty="0"/>
              <a:t>Prepared by:  </a:t>
            </a:r>
            <a:r>
              <a:rPr lang="en-US" cap="none" dirty="0"/>
              <a:t>Anna Coote &amp; Heather Grain</a:t>
            </a:r>
          </a:p>
        </p:txBody>
      </p:sp>
      <p:sp>
        <p:nvSpPr>
          <p:cNvPr id="6" name="TextBox 5"/>
          <p:cNvSpPr txBox="1"/>
          <p:nvPr/>
        </p:nvSpPr>
        <p:spPr>
          <a:xfrm>
            <a:off x="2750953" y="1226178"/>
            <a:ext cx="6984776" cy="2308324"/>
          </a:xfrm>
          <a:prstGeom prst="rect">
            <a:avLst/>
          </a:prstGeom>
          <a:noFill/>
        </p:spPr>
        <p:txBody>
          <a:bodyPr wrap="square" rtlCol="0">
            <a:spAutoFit/>
          </a:bodyPr>
          <a:lstStyle/>
          <a:p>
            <a:pPr algn="ctr"/>
            <a:r>
              <a:rPr lang="en-AU" sz="3200" dirty="0">
                <a:solidFill>
                  <a:prstClr val="white"/>
                </a:solidFill>
                <a:latin typeface="Georgia" pitchFamily="18" charset="0"/>
              </a:rPr>
              <a:t>Introduction to </a:t>
            </a:r>
            <a:r>
              <a:rPr lang="en-AU" sz="3200" dirty="0" err="1">
                <a:solidFill>
                  <a:prstClr val="white"/>
                </a:solidFill>
                <a:latin typeface="Georgia" pitchFamily="18" charset="0"/>
              </a:rPr>
              <a:t>Casemix</a:t>
            </a:r>
            <a:r>
              <a:rPr lang="en-AU" sz="3200" dirty="0">
                <a:solidFill>
                  <a:prstClr val="white"/>
                </a:solidFill>
                <a:latin typeface="Georgia" pitchFamily="18" charset="0"/>
              </a:rPr>
              <a:t> </a:t>
            </a:r>
          </a:p>
          <a:p>
            <a:pPr algn="ctr"/>
            <a:r>
              <a:rPr lang="en-AU" sz="3200" dirty="0">
                <a:solidFill>
                  <a:prstClr val="white"/>
                </a:solidFill>
                <a:latin typeface="Georgia" pitchFamily="18" charset="0"/>
              </a:rPr>
              <a:t>for Clinical Coders</a:t>
            </a:r>
          </a:p>
          <a:p>
            <a:pPr algn="ctr"/>
            <a:endParaRPr lang="en-AU" sz="3200" dirty="0">
              <a:solidFill>
                <a:prstClr val="white"/>
              </a:solidFill>
              <a:latin typeface="Georgia" pitchFamily="18" charset="0"/>
            </a:endParaRPr>
          </a:p>
          <a:p>
            <a:pPr algn="ctr"/>
            <a:endParaRPr lang="en-AU" sz="4800" dirty="0">
              <a:solidFill>
                <a:prstClr val="white"/>
              </a:solidFill>
              <a:latin typeface="Georgia" pitchFamily="18" charset="0"/>
            </a:endParaRPr>
          </a:p>
        </p:txBody>
      </p:sp>
      <p:sp>
        <p:nvSpPr>
          <p:cNvPr id="7" name="Slide Number Placeholder 6"/>
          <p:cNvSpPr>
            <a:spLocks noGrp="1"/>
          </p:cNvSpPr>
          <p:nvPr>
            <p:ph type="sldNum" sz="quarter" idx="11"/>
          </p:nvPr>
        </p:nvSpPr>
        <p:spPr/>
        <p:txBody>
          <a:bodyPr/>
          <a:lstStyle/>
          <a:p>
            <a:fld id="{256D3EEF-DE4E-429D-8EC4-DDC531AFF587}" type="slidenum">
              <a:rPr lang="en-US">
                <a:solidFill>
                  <a:srgbClr val="262626"/>
                </a:solidFill>
                <a:latin typeface="Calibri"/>
              </a:rPr>
              <a:pPr/>
              <a:t>17</a:t>
            </a:fld>
            <a:endParaRPr lang="en-US" dirty="0">
              <a:solidFill>
                <a:srgbClr val="262626"/>
              </a:solidFill>
              <a:latin typeface="Calibri"/>
            </a:endParaRPr>
          </a:p>
        </p:txBody>
      </p:sp>
      <p:sp>
        <p:nvSpPr>
          <p:cNvPr id="3" name="Footer Placeholder 2">
            <a:extLst>
              <a:ext uri="{FF2B5EF4-FFF2-40B4-BE49-F238E27FC236}">
                <a16:creationId xmlns:a16="http://schemas.microsoft.com/office/drawing/2014/main" id="{053C748B-79C4-4C4B-886D-04138ED4B425}"/>
              </a:ext>
            </a:extLst>
          </p:cNvPr>
          <p:cNvSpPr>
            <a:spLocks noGrp="1"/>
          </p:cNvSpPr>
          <p:nvPr>
            <p:ph type="ftr" sz="quarter" idx="12"/>
          </p:nvPr>
        </p:nvSpPr>
        <p:spPr/>
        <p:txBody>
          <a:bodyPr/>
          <a:lstStyle/>
          <a:p>
            <a:r>
              <a:rPr lang="en-US" sz="1400" dirty="0">
                <a:solidFill>
                  <a:srgbClr val="00B0F0"/>
                </a:solidFill>
              </a:rPr>
              <a:t>Clinical Coding Education</a:t>
            </a:r>
          </a:p>
          <a:p>
            <a:r>
              <a:rPr lang="en-US" sz="1100" dirty="0">
                <a:solidFill>
                  <a:srgbClr val="00B0F0"/>
                </a:solidFill>
              </a:rPr>
              <a:t>clinicalcodingeducation.com</a:t>
            </a:r>
          </a:p>
          <a:p>
            <a:endParaRPr lang="en-US" sz="900" dirty="0"/>
          </a:p>
        </p:txBody>
      </p:sp>
    </p:spTree>
    <p:extLst>
      <p:ext uri="{BB962C8B-B14F-4D97-AF65-F5344CB8AC3E}">
        <p14:creationId xmlns:p14="http://schemas.microsoft.com/office/powerpoint/2010/main" val="3166936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9595B1-BD60-026A-3DC6-CA1EEC259A4A}"/>
              </a:ext>
            </a:extLst>
          </p:cNvPr>
          <p:cNvSpPr>
            <a:spLocks noGrp="1"/>
          </p:cNvSpPr>
          <p:nvPr>
            <p:ph type="body" sz="quarter" idx="13"/>
          </p:nvPr>
        </p:nvSpPr>
        <p:spPr/>
        <p:txBody>
          <a:bodyPr/>
          <a:lstStyle/>
          <a:p>
            <a:r>
              <a:rPr lang="en-AU" dirty="0"/>
              <a:t>E65B pneumonia</a:t>
            </a:r>
          </a:p>
        </p:txBody>
      </p:sp>
      <p:pic>
        <p:nvPicPr>
          <p:cNvPr id="6" name="Content Placeholder 5">
            <a:extLst>
              <a:ext uri="{FF2B5EF4-FFF2-40B4-BE49-F238E27FC236}">
                <a16:creationId xmlns:a16="http://schemas.microsoft.com/office/drawing/2014/main" id="{64FA0031-510C-0237-3D7B-1C7CDEAFFAD2}"/>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406400" y="1221168"/>
            <a:ext cx="9113520" cy="4837859"/>
          </a:xfrm>
        </p:spPr>
      </p:pic>
      <p:sp>
        <p:nvSpPr>
          <p:cNvPr id="4" name="Slide Number Placeholder 3">
            <a:extLst>
              <a:ext uri="{FF2B5EF4-FFF2-40B4-BE49-F238E27FC236}">
                <a16:creationId xmlns:a16="http://schemas.microsoft.com/office/drawing/2014/main" id="{E80AE5CC-781F-7CDD-159D-E7B77E317873}"/>
              </a:ext>
            </a:extLst>
          </p:cNvPr>
          <p:cNvSpPr>
            <a:spLocks noGrp="1"/>
          </p:cNvSpPr>
          <p:nvPr>
            <p:ph type="sldNum" sz="quarter" idx="17"/>
          </p:nvPr>
        </p:nvSpPr>
        <p:spPr/>
        <p:txBody>
          <a:bodyPr/>
          <a:lstStyle/>
          <a:p>
            <a:fld id="{256D3EEF-DE4E-429D-8EC4-DDC531AFF587}" type="slidenum">
              <a:rPr lang="en-US" smtClean="0"/>
              <a:pPr/>
              <a:t>18</a:t>
            </a:fld>
            <a:endParaRPr lang="en-US" dirty="0"/>
          </a:p>
        </p:txBody>
      </p:sp>
    </p:spTree>
    <p:extLst>
      <p:ext uri="{BB962C8B-B14F-4D97-AF65-F5344CB8AC3E}">
        <p14:creationId xmlns:p14="http://schemas.microsoft.com/office/powerpoint/2010/main" val="3549614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E3B097-0C86-93F8-65BA-E11E655EE594}"/>
              </a:ext>
            </a:extLst>
          </p:cNvPr>
          <p:cNvSpPr>
            <a:spLocks noGrp="1"/>
          </p:cNvSpPr>
          <p:nvPr>
            <p:ph type="body" sz="quarter" idx="13"/>
          </p:nvPr>
        </p:nvSpPr>
        <p:spPr/>
        <p:txBody>
          <a:bodyPr/>
          <a:lstStyle/>
          <a:p>
            <a:r>
              <a:rPr lang="en-AU" dirty="0"/>
              <a:t>E62B Pneumonia with COPD</a:t>
            </a:r>
          </a:p>
        </p:txBody>
      </p:sp>
      <p:pic>
        <p:nvPicPr>
          <p:cNvPr id="6" name="Content Placeholder 5">
            <a:extLst>
              <a:ext uri="{FF2B5EF4-FFF2-40B4-BE49-F238E27FC236}">
                <a16:creationId xmlns:a16="http://schemas.microsoft.com/office/drawing/2014/main" id="{06F577CF-4C77-7600-D2A4-E315238795C6}"/>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406400" y="1208977"/>
            <a:ext cx="5861304" cy="3685032"/>
          </a:xfrm>
        </p:spPr>
      </p:pic>
      <p:sp>
        <p:nvSpPr>
          <p:cNvPr id="4" name="Slide Number Placeholder 3">
            <a:extLst>
              <a:ext uri="{FF2B5EF4-FFF2-40B4-BE49-F238E27FC236}">
                <a16:creationId xmlns:a16="http://schemas.microsoft.com/office/drawing/2014/main" id="{3A04E39C-4E6D-DBE7-745D-25F10D19233E}"/>
              </a:ext>
            </a:extLst>
          </p:cNvPr>
          <p:cNvSpPr>
            <a:spLocks noGrp="1"/>
          </p:cNvSpPr>
          <p:nvPr>
            <p:ph type="sldNum" sz="quarter" idx="17"/>
          </p:nvPr>
        </p:nvSpPr>
        <p:spPr/>
        <p:txBody>
          <a:bodyPr/>
          <a:lstStyle/>
          <a:p>
            <a:fld id="{256D3EEF-DE4E-429D-8EC4-DDC531AFF587}" type="slidenum">
              <a:rPr lang="en-US" smtClean="0"/>
              <a:pPr/>
              <a:t>19</a:t>
            </a:fld>
            <a:endParaRPr lang="en-US" dirty="0"/>
          </a:p>
        </p:txBody>
      </p:sp>
    </p:spTree>
    <p:extLst>
      <p:ext uri="{BB962C8B-B14F-4D97-AF65-F5344CB8AC3E}">
        <p14:creationId xmlns:p14="http://schemas.microsoft.com/office/powerpoint/2010/main" val="3275722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1752600" y="4114800"/>
            <a:ext cx="8129614" cy="533400"/>
          </a:xfrm>
        </p:spPr>
        <p:txBody>
          <a:bodyPr>
            <a:normAutofit/>
          </a:bodyPr>
          <a:lstStyle/>
          <a:p>
            <a:r>
              <a:rPr lang="en-US" dirty="0"/>
              <a:t>Prepared by:  </a:t>
            </a:r>
            <a:r>
              <a:rPr lang="en-US" cap="none" dirty="0"/>
              <a:t>Anna Coote &amp; Heather Grain</a:t>
            </a:r>
          </a:p>
        </p:txBody>
      </p:sp>
      <p:sp>
        <p:nvSpPr>
          <p:cNvPr id="6" name="TextBox 5"/>
          <p:cNvSpPr txBox="1"/>
          <p:nvPr/>
        </p:nvSpPr>
        <p:spPr>
          <a:xfrm>
            <a:off x="2750953" y="1226178"/>
            <a:ext cx="6984776" cy="2308324"/>
          </a:xfrm>
          <a:prstGeom prst="rect">
            <a:avLst/>
          </a:prstGeom>
          <a:noFill/>
        </p:spPr>
        <p:txBody>
          <a:bodyPr wrap="square" rtlCol="0">
            <a:spAutoFit/>
          </a:bodyPr>
          <a:lstStyle/>
          <a:p>
            <a:pPr algn="ctr"/>
            <a:r>
              <a:rPr lang="en-AU" sz="3200" dirty="0">
                <a:solidFill>
                  <a:prstClr val="white"/>
                </a:solidFill>
                <a:latin typeface="Georgia" pitchFamily="18" charset="0"/>
              </a:rPr>
              <a:t>Introduction to </a:t>
            </a:r>
            <a:r>
              <a:rPr lang="en-AU" sz="3200" dirty="0" err="1">
                <a:solidFill>
                  <a:prstClr val="white"/>
                </a:solidFill>
                <a:latin typeface="Georgia" pitchFamily="18" charset="0"/>
              </a:rPr>
              <a:t>Casemix</a:t>
            </a:r>
            <a:r>
              <a:rPr lang="en-AU" sz="3200" dirty="0">
                <a:solidFill>
                  <a:prstClr val="white"/>
                </a:solidFill>
                <a:latin typeface="Georgia" pitchFamily="18" charset="0"/>
              </a:rPr>
              <a:t> </a:t>
            </a:r>
          </a:p>
          <a:p>
            <a:pPr algn="ctr"/>
            <a:r>
              <a:rPr lang="en-AU" sz="3200" dirty="0">
                <a:solidFill>
                  <a:prstClr val="white"/>
                </a:solidFill>
                <a:latin typeface="Georgia" pitchFamily="18" charset="0"/>
              </a:rPr>
              <a:t>for Clinical Coders</a:t>
            </a:r>
          </a:p>
          <a:p>
            <a:pPr algn="ctr"/>
            <a:endParaRPr lang="en-AU" sz="3200" dirty="0">
              <a:solidFill>
                <a:prstClr val="white"/>
              </a:solidFill>
              <a:latin typeface="Georgia" pitchFamily="18" charset="0"/>
            </a:endParaRPr>
          </a:p>
          <a:p>
            <a:pPr algn="ctr"/>
            <a:endParaRPr lang="en-AU" sz="4800" dirty="0">
              <a:solidFill>
                <a:prstClr val="white"/>
              </a:solidFill>
              <a:latin typeface="Georgia" pitchFamily="18" charset="0"/>
            </a:endParaRPr>
          </a:p>
        </p:txBody>
      </p:sp>
      <p:sp>
        <p:nvSpPr>
          <p:cNvPr id="7" name="Slide Number Placeholder 6"/>
          <p:cNvSpPr>
            <a:spLocks noGrp="1"/>
          </p:cNvSpPr>
          <p:nvPr>
            <p:ph type="sldNum" sz="quarter" idx="11"/>
          </p:nvPr>
        </p:nvSpPr>
        <p:spPr/>
        <p:txBody>
          <a:bodyPr/>
          <a:lstStyle/>
          <a:p>
            <a:fld id="{256D3EEF-DE4E-429D-8EC4-DDC531AFF587}" type="slidenum">
              <a:rPr lang="en-US">
                <a:solidFill>
                  <a:srgbClr val="262626"/>
                </a:solidFill>
                <a:latin typeface="Calibri"/>
              </a:rPr>
              <a:pPr/>
              <a:t>2</a:t>
            </a:fld>
            <a:endParaRPr lang="en-US" dirty="0">
              <a:solidFill>
                <a:srgbClr val="262626"/>
              </a:solidFill>
              <a:latin typeface="Calibri"/>
            </a:endParaRPr>
          </a:p>
        </p:txBody>
      </p:sp>
      <p:sp>
        <p:nvSpPr>
          <p:cNvPr id="3" name="Footer Placeholder 2">
            <a:extLst>
              <a:ext uri="{FF2B5EF4-FFF2-40B4-BE49-F238E27FC236}">
                <a16:creationId xmlns:a16="http://schemas.microsoft.com/office/drawing/2014/main" id="{053C748B-79C4-4C4B-886D-04138ED4B425}"/>
              </a:ext>
            </a:extLst>
          </p:cNvPr>
          <p:cNvSpPr>
            <a:spLocks noGrp="1"/>
          </p:cNvSpPr>
          <p:nvPr>
            <p:ph type="ftr" sz="quarter" idx="12"/>
          </p:nvPr>
        </p:nvSpPr>
        <p:spPr/>
        <p:txBody>
          <a:bodyPr/>
          <a:lstStyle/>
          <a:p>
            <a:r>
              <a:rPr lang="en-US" sz="1400" dirty="0">
                <a:solidFill>
                  <a:srgbClr val="00B0F0"/>
                </a:solidFill>
              </a:rPr>
              <a:t>Clinical Coding Education</a:t>
            </a:r>
          </a:p>
          <a:p>
            <a:r>
              <a:rPr lang="en-US" sz="1100" dirty="0">
                <a:solidFill>
                  <a:srgbClr val="00B0F0"/>
                </a:solidFill>
              </a:rPr>
              <a:t>clinicalcodingeducation.com</a:t>
            </a:r>
          </a:p>
          <a:p>
            <a:endParaRPr lang="en-US" sz="900" dirty="0"/>
          </a:p>
        </p:txBody>
      </p:sp>
    </p:spTree>
    <p:extLst>
      <p:ext uri="{BB962C8B-B14F-4D97-AF65-F5344CB8AC3E}">
        <p14:creationId xmlns:p14="http://schemas.microsoft.com/office/powerpoint/2010/main" val="1507892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E3B097-0C86-93F8-65BA-E11E655EE594}"/>
              </a:ext>
            </a:extLst>
          </p:cNvPr>
          <p:cNvSpPr>
            <a:spLocks noGrp="1"/>
          </p:cNvSpPr>
          <p:nvPr>
            <p:ph type="body" sz="quarter" idx="13"/>
          </p:nvPr>
        </p:nvSpPr>
        <p:spPr/>
        <p:txBody>
          <a:bodyPr/>
          <a:lstStyle/>
          <a:p>
            <a:r>
              <a:rPr lang="en-AU" dirty="0"/>
              <a:t>E65B COPD with pneumonia</a:t>
            </a:r>
          </a:p>
        </p:txBody>
      </p:sp>
      <p:pic>
        <p:nvPicPr>
          <p:cNvPr id="6" name="Content Placeholder 5">
            <a:extLst>
              <a:ext uri="{FF2B5EF4-FFF2-40B4-BE49-F238E27FC236}">
                <a16:creationId xmlns:a16="http://schemas.microsoft.com/office/drawing/2014/main" id="{24845C1E-D160-83B6-D384-DE61D4FAF021}"/>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406400" y="1251648"/>
            <a:ext cx="9987280" cy="4709823"/>
          </a:xfrm>
        </p:spPr>
      </p:pic>
      <p:sp>
        <p:nvSpPr>
          <p:cNvPr id="4" name="Slide Number Placeholder 3">
            <a:extLst>
              <a:ext uri="{FF2B5EF4-FFF2-40B4-BE49-F238E27FC236}">
                <a16:creationId xmlns:a16="http://schemas.microsoft.com/office/drawing/2014/main" id="{3A04E39C-4E6D-DBE7-745D-25F10D19233E}"/>
              </a:ext>
            </a:extLst>
          </p:cNvPr>
          <p:cNvSpPr>
            <a:spLocks noGrp="1"/>
          </p:cNvSpPr>
          <p:nvPr>
            <p:ph type="sldNum" sz="quarter" idx="17"/>
          </p:nvPr>
        </p:nvSpPr>
        <p:spPr/>
        <p:txBody>
          <a:bodyPr/>
          <a:lstStyle/>
          <a:p>
            <a:fld id="{256D3EEF-DE4E-429D-8EC4-DDC531AFF587}" type="slidenum">
              <a:rPr lang="en-US" smtClean="0"/>
              <a:pPr/>
              <a:t>20</a:t>
            </a:fld>
            <a:endParaRPr lang="en-US" dirty="0"/>
          </a:p>
        </p:txBody>
      </p:sp>
    </p:spTree>
    <p:extLst>
      <p:ext uri="{BB962C8B-B14F-4D97-AF65-F5344CB8AC3E}">
        <p14:creationId xmlns:p14="http://schemas.microsoft.com/office/powerpoint/2010/main" val="284142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9595B1-BD60-026A-3DC6-CA1EEC259A4A}"/>
              </a:ext>
            </a:extLst>
          </p:cNvPr>
          <p:cNvSpPr>
            <a:spLocks noGrp="1"/>
          </p:cNvSpPr>
          <p:nvPr>
            <p:ph type="body" sz="quarter" idx="13"/>
          </p:nvPr>
        </p:nvSpPr>
        <p:spPr/>
        <p:txBody>
          <a:bodyPr/>
          <a:lstStyle/>
          <a:p>
            <a:r>
              <a:rPr lang="en-AU" dirty="0"/>
              <a:t>G70C Diverticulosis</a:t>
            </a:r>
          </a:p>
        </p:txBody>
      </p:sp>
      <p:pic>
        <p:nvPicPr>
          <p:cNvPr id="6" name="Content Placeholder 5">
            <a:extLst>
              <a:ext uri="{FF2B5EF4-FFF2-40B4-BE49-F238E27FC236}">
                <a16:creationId xmlns:a16="http://schemas.microsoft.com/office/drawing/2014/main" id="{7F54B245-3ABA-717A-DBB7-D8A91B282788}"/>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051304" y="1193229"/>
            <a:ext cx="6665976" cy="4935386"/>
          </a:xfrm>
        </p:spPr>
      </p:pic>
      <p:sp>
        <p:nvSpPr>
          <p:cNvPr id="4" name="Slide Number Placeholder 3">
            <a:extLst>
              <a:ext uri="{FF2B5EF4-FFF2-40B4-BE49-F238E27FC236}">
                <a16:creationId xmlns:a16="http://schemas.microsoft.com/office/drawing/2014/main" id="{E80AE5CC-781F-7CDD-159D-E7B77E317873}"/>
              </a:ext>
            </a:extLst>
          </p:cNvPr>
          <p:cNvSpPr>
            <a:spLocks noGrp="1"/>
          </p:cNvSpPr>
          <p:nvPr>
            <p:ph type="sldNum" sz="quarter" idx="17"/>
          </p:nvPr>
        </p:nvSpPr>
        <p:spPr/>
        <p:txBody>
          <a:bodyPr/>
          <a:lstStyle/>
          <a:p>
            <a:fld id="{256D3EEF-DE4E-429D-8EC4-DDC531AFF587}" type="slidenum">
              <a:rPr lang="en-US" smtClean="0"/>
              <a:pPr/>
              <a:t>21</a:t>
            </a:fld>
            <a:endParaRPr lang="en-US" dirty="0"/>
          </a:p>
        </p:txBody>
      </p:sp>
    </p:spTree>
    <p:extLst>
      <p:ext uri="{BB962C8B-B14F-4D97-AF65-F5344CB8AC3E}">
        <p14:creationId xmlns:p14="http://schemas.microsoft.com/office/powerpoint/2010/main" val="2271747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E3B097-0C86-93F8-65BA-E11E655EE594}"/>
              </a:ext>
            </a:extLst>
          </p:cNvPr>
          <p:cNvSpPr>
            <a:spLocks noGrp="1"/>
          </p:cNvSpPr>
          <p:nvPr>
            <p:ph type="body" sz="quarter" idx="13"/>
          </p:nvPr>
        </p:nvSpPr>
        <p:spPr/>
        <p:txBody>
          <a:bodyPr/>
          <a:lstStyle/>
          <a:p>
            <a:r>
              <a:rPr lang="en-AU" dirty="0"/>
              <a:t>G70B diverticulosis</a:t>
            </a:r>
          </a:p>
        </p:txBody>
      </p:sp>
      <p:pic>
        <p:nvPicPr>
          <p:cNvPr id="6" name="Content Placeholder 5">
            <a:extLst>
              <a:ext uri="{FF2B5EF4-FFF2-40B4-BE49-F238E27FC236}">
                <a16:creationId xmlns:a16="http://schemas.microsoft.com/office/drawing/2014/main" id="{1624B044-2B7D-84E7-162C-C100A0A4B09F}"/>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691640" y="1148016"/>
            <a:ext cx="6243320" cy="5106325"/>
          </a:xfrm>
        </p:spPr>
      </p:pic>
      <p:sp>
        <p:nvSpPr>
          <p:cNvPr id="4" name="Slide Number Placeholder 3">
            <a:extLst>
              <a:ext uri="{FF2B5EF4-FFF2-40B4-BE49-F238E27FC236}">
                <a16:creationId xmlns:a16="http://schemas.microsoft.com/office/drawing/2014/main" id="{3A04E39C-4E6D-DBE7-745D-25F10D19233E}"/>
              </a:ext>
            </a:extLst>
          </p:cNvPr>
          <p:cNvSpPr>
            <a:spLocks noGrp="1"/>
          </p:cNvSpPr>
          <p:nvPr>
            <p:ph type="sldNum" sz="quarter" idx="17"/>
          </p:nvPr>
        </p:nvSpPr>
        <p:spPr/>
        <p:txBody>
          <a:bodyPr/>
          <a:lstStyle/>
          <a:p>
            <a:fld id="{256D3EEF-DE4E-429D-8EC4-DDC531AFF587}" type="slidenum">
              <a:rPr lang="en-US" smtClean="0"/>
              <a:pPr/>
              <a:t>22</a:t>
            </a:fld>
            <a:endParaRPr lang="en-US" dirty="0"/>
          </a:p>
        </p:txBody>
      </p:sp>
    </p:spTree>
    <p:extLst>
      <p:ext uri="{BB962C8B-B14F-4D97-AF65-F5344CB8AC3E}">
        <p14:creationId xmlns:p14="http://schemas.microsoft.com/office/powerpoint/2010/main" val="1613189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9595B1-BD60-026A-3DC6-CA1EEC259A4A}"/>
              </a:ext>
            </a:extLst>
          </p:cNvPr>
          <p:cNvSpPr>
            <a:spLocks noGrp="1"/>
          </p:cNvSpPr>
          <p:nvPr>
            <p:ph type="body" sz="quarter" idx="13"/>
          </p:nvPr>
        </p:nvSpPr>
        <p:spPr/>
        <p:txBody>
          <a:bodyPr/>
          <a:lstStyle/>
          <a:p>
            <a:r>
              <a:rPr lang="en-AU" dirty="0"/>
              <a:t>G61A diverticulosis</a:t>
            </a:r>
          </a:p>
        </p:txBody>
      </p:sp>
      <p:pic>
        <p:nvPicPr>
          <p:cNvPr id="6" name="Content Placeholder 5">
            <a:extLst>
              <a:ext uri="{FF2B5EF4-FFF2-40B4-BE49-F238E27FC236}">
                <a16:creationId xmlns:a16="http://schemas.microsoft.com/office/drawing/2014/main" id="{A66D27E2-8289-0683-DBE0-83CF67742BD3}"/>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904492" y="1052736"/>
            <a:ext cx="7097268" cy="5028558"/>
          </a:xfrm>
        </p:spPr>
      </p:pic>
      <p:sp>
        <p:nvSpPr>
          <p:cNvPr id="4" name="Slide Number Placeholder 3">
            <a:extLst>
              <a:ext uri="{FF2B5EF4-FFF2-40B4-BE49-F238E27FC236}">
                <a16:creationId xmlns:a16="http://schemas.microsoft.com/office/drawing/2014/main" id="{E80AE5CC-781F-7CDD-159D-E7B77E317873}"/>
              </a:ext>
            </a:extLst>
          </p:cNvPr>
          <p:cNvSpPr>
            <a:spLocks noGrp="1"/>
          </p:cNvSpPr>
          <p:nvPr>
            <p:ph type="sldNum" sz="quarter" idx="17"/>
          </p:nvPr>
        </p:nvSpPr>
        <p:spPr/>
        <p:txBody>
          <a:bodyPr/>
          <a:lstStyle/>
          <a:p>
            <a:fld id="{256D3EEF-DE4E-429D-8EC4-DDC531AFF587}" type="slidenum">
              <a:rPr lang="en-US" smtClean="0"/>
              <a:pPr/>
              <a:t>23</a:t>
            </a:fld>
            <a:endParaRPr lang="en-US" dirty="0"/>
          </a:p>
        </p:txBody>
      </p:sp>
    </p:spTree>
    <p:extLst>
      <p:ext uri="{BB962C8B-B14F-4D97-AF65-F5344CB8AC3E}">
        <p14:creationId xmlns:p14="http://schemas.microsoft.com/office/powerpoint/2010/main" val="1634807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9595B1-BD60-026A-3DC6-CA1EEC259A4A}"/>
              </a:ext>
            </a:extLst>
          </p:cNvPr>
          <p:cNvSpPr>
            <a:spLocks noGrp="1"/>
          </p:cNvSpPr>
          <p:nvPr>
            <p:ph type="body" sz="quarter" idx="13"/>
          </p:nvPr>
        </p:nvSpPr>
        <p:spPr/>
        <p:txBody>
          <a:bodyPr/>
          <a:lstStyle/>
          <a:p>
            <a:r>
              <a:rPr lang="en-AU" dirty="0"/>
              <a:t>DRG B69B</a:t>
            </a:r>
          </a:p>
        </p:txBody>
      </p:sp>
      <p:pic>
        <p:nvPicPr>
          <p:cNvPr id="6" name="Content Placeholder 5">
            <a:extLst>
              <a:ext uri="{FF2B5EF4-FFF2-40B4-BE49-F238E27FC236}">
                <a16:creationId xmlns:a16="http://schemas.microsoft.com/office/drawing/2014/main" id="{1C34E50F-A958-F00D-48F5-BF7BD06A827B}"/>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777375" y="1259840"/>
            <a:ext cx="10817264" cy="4267200"/>
          </a:xfrm>
        </p:spPr>
      </p:pic>
      <p:sp>
        <p:nvSpPr>
          <p:cNvPr id="4" name="Slide Number Placeholder 3">
            <a:extLst>
              <a:ext uri="{FF2B5EF4-FFF2-40B4-BE49-F238E27FC236}">
                <a16:creationId xmlns:a16="http://schemas.microsoft.com/office/drawing/2014/main" id="{E80AE5CC-781F-7CDD-159D-E7B77E317873}"/>
              </a:ext>
            </a:extLst>
          </p:cNvPr>
          <p:cNvSpPr>
            <a:spLocks noGrp="1"/>
          </p:cNvSpPr>
          <p:nvPr>
            <p:ph type="sldNum" sz="quarter" idx="17"/>
          </p:nvPr>
        </p:nvSpPr>
        <p:spPr/>
        <p:txBody>
          <a:bodyPr/>
          <a:lstStyle/>
          <a:p>
            <a:fld id="{256D3EEF-DE4E-429D-8EC4-DDC531AFF587}" type="slidenum">
              <a:rPr lang="en-US" smtClean="0"/>
              <a:pPr/>
              <a:t>24</a:t>
            </a:fld>
            <a:endParaRPr lang="en-US" dirty="0"/>
          </a:p>
        </p:txBody>
      </p:sp>
    </p:spTree>
    <p:extLst>
      <p:ext uri="{BB962C8B-B14F-4D97-AF65-F5344CB8AC3E}">
        <p14:creationId xmlns:p14="http://schemas.microsoft.com/office/powerpoint/2010/main" val="1697790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E3B097-0C86-93F8-65BA-E11E655EE594}"/>
              </a:ext>
            </a:extLst>
          </p:cNvPr>
          <p:cNvSpPr>
            <a:spLocks noGrp="1"/>
          </p:cNvSpPr>
          <p:nvPr>
            <p:ph type="body" sz="quarter" idx="13"/>
          </p:nvPr>
        </p:nvSpPr>
        <p:spPr/>
        <p:txBody>
          <a:bodyPr/>
          <a:lstStyle/>
          <a:p>
            <a:r>
              <a:rPr lang="en-AU" dirty="0"/>
              <a:t>DRG 69A</a:t>
            </a:r>
          </a:p>
        </p:txBody>
      </p:sp>
      <p:pic>
        <p:nvPicPr>
          <p:cNvPr id="6" name="Content Placeholder 5">
            <a:extLst>
              <a:ext uri="{FF2B5EF4-FFF2-40B4-BE49-F238E27FC236}">
                <a16:creationId xmlns:a16="http://schemas.microsoft.com/office/drawing/2014/main" id="{E3C3E90B-B66D-ED9C-33E9-B54D840D9447}"/>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406400" y="1301940"/>
            <a:ext cx="9438640" cy="4441713"/>
          </a:xfrm>
        </p:spPr>
      </p:pic>
      <p:sp>
        <p:nvSpPr>
          <p:cNvPr id="4" name="Slide Number Placeholder 3">
            <a:extLst>
              <a:ext uri="{FF2B5EF4-FFF2-40B4-BE49-F238E27FC236}">
                <a16:creationId xmlns:a16="http://schemas.microsoft.com/office/drawing/2014/main" id="{3A04E39C-4E6D-DBE7-745D-25F10D19233E}"/>
              </a:ext>
            </a:extLst>
          </p:cNvPr>
          <p:cNvSpPr>
            <a:spLocks noGrp="1"/>
          </p:cNvSpPr>
          <p:nvPr>
            <p:ph type="sldNum" sz="quarter" idx="17"/>
          </p:nvPr>
        </p:nvSpPr>
        <p:spPr/>
        <p:txBody>
          <a:bodyPr/>
          <a:lstStyle/>
          <a:p>
            <a:fld id="{256D3EEF-DE4E-429D-8EC4-DDC531AFF587}" type="slidenum">
              <a:rPr lang="en-US" smtClean="0"/>
              <a:pPr/>
              <a:t>25</a:t>
            </a:fld>
            <a:endParaRPr lang="en-US" dirty="0"/>
          </a:p>
        </p:txBody>
      </p:sp>
    </p:spTree>
    <p:extLst>
      <p:ext uri="{BB962C8B-B14F-4D97-AF65-F5344CB8AC3E}">
        <p14:creationId xmlns:p14="http://schemas.microsoft.com/office/powerpoint/2010/main" val="3513084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9595B1-BD60-026A-3DC6-CA1EEC259A4A}"/>
              </a:ext>
            </a:extLst>
          </p:cNvPr>
          <p:cNvSpPr>
            <a:spLocks noGrp="1"/>
          </p:cNvSpPr>
          <p:nvPr>
            <p:ph type="body" sz="quarter" idx="13"/>
          </p:nvPr>
        </p:nvSpPr>
        <p:spPr/>
        <p:txBody>
          <a:bodyPr/>
          <a:lstStyle/>
          <a:p>
            <a:r>
              <a:rPr lang="en-AU" dirty="0"/>
              <a:t>E69B</a:t>
            </a:r>
          </a:p>
        </p:txBody>
      </p:sp>
      <p:pic>
        <p:nvPicPr>
          <p:cNvPr id="6" name="Content Placeholder 5">
            <a:extLst>
              <a:ext uri="{FF2B5EF4-FFF2-40B4-BE49-F238E27FC236}">
                <a16:creationId xmlns:a16="http://schemas.microsoft.com/office/drawing/2014/main" id="{DDEEAEE2-E925-2676-C858-B45A24FE7D95}"/>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406400" y="1261872"/>
            <a:ext cx="10346430" cy="3980688"/>
          </a:xfrm>
        </p:spPr>
      </p:pic>
      <p:sp>
        <p:nvSpPr>
          <p:cNvPr id="4" name="Slide Number Placeholder 3">
            <a:extLst>
              <a:ext uri="{FF2B5EF4-FFF2-40B4-BE49-F238E27FC236}">
                <a16:creationId xmlns:a16="http://schemas.microsoft.com/office/drawing/2014/main" id="{E80AE5CC-781F-7CDD-159D-E7B77E317873}"/>
              </a:ext>
            </a:extLst>
          </p:cNvPr>
          <p:cNvSpPr>
            <a:spLocks noGrp="1"/>
          </p:cNvSpPr>
          <p:nvPr>
            <p:ph type="sldNum" sz="quarter" idx="17"/>
          </p:nvPr>
        </p:nvSpPr>
        <p:spPr/>
        <p:txBody>
          <a:bodyPr/>
          <a:lstStyle/>
          <a:p>
            <a:fld id="{256D3EEF-DE4E-429D-8EC4-DDC531AFF587}" type="slidenum">
              <a:rPr lang="en-US" smtClean="0"/>
              <a:pPr/>
              <a:t>26</a:t>
            </a:fld>
            <a:endParaRPr lang="en-US" dirty="0"/>
          </a:p>
        </p:txBody>
      </p:sp>
    </p:spTree>
    <p:extLst>
      <p:ext uri="{BB962C8B-B14F-4D97-AF65-F5344CB8AC3E}">
        <p14:creationId xmlns:p14="http://schemas.microsoft.com/office/powerpoint/2010/main" val="646790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E3B097-0C86-93F8-65BA-E11E655EE594}"/>
              </a:ext>
            </a:extLst>
          </p:cNvPr>
          <p:cNvSpPr>
            <a:spLocks noGrp="1"/>
          </p:cNvSpPr>
          <p:nvPr>
            <p:ph type="body" sz="quarter" idx="13"/>
          </p:nvPr>
        </p:nvSpPr>
        <p:spPr/>
        <p:txBody>
          <a:bodyPr/>
          <a:lstStyle/>
          <a:p>
            <a:r>
              <a:rPr lang="en-AU" dirty="0"/>
              <a:t>E69A</a:t>
            </a:r>
          </a:p>
        </p:txBody>
      </p:sp>
      <p:pic>
        <p:nvPicPr>
          <p:cNvPr id="6" name="Content Placeholder 5">
            <a:extLst>
              <a:ext uri="{FF2B5EF4-FFF2-40B4-BE49-F238E27FC236}">
                <a16:creationId xmlns:a16="http://schemas.microsoft.com/office/drawing/2014/main" id="{74CBBCDF-8857-E7D3-E77C-97CA7A5301BA}"/>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424688" y="1225740"/>
            <a:ext cx="9542272" cy="4993227"/>
          </a:xfrm>
        </p:spPr>
      </p:pic>
      <p:sp>
        <p:nvSpPr>
          <p:cNvPr id="4" name="Slide Number Placeholder 3">
            <a:extLst>
              <a:ext uri="{FF2B5EF4-FFF2-40B4-BE49-F238E27FC236}">
                <a16:creationId xmlns:a16="http://schemas.microsoft.com/office/drawing/2014/main" id="{3A04E39C-4E6D-DBE7-745D-25F10D19233E}"/>
              </a:ext>
            </a:extLst>
          </p:cNvPr>
          <p:cNvSpPr>
            <a:spLocks noGrp="1"/>
          </p:cNvSpPr>
          <p:nvPr>
            <p:ph type="sldNum" sz="quarter" idx="17"/>
          </p:nvPr>
        </p:nvSpPr>
        <p:spPr/>
        <p:txBody>
          <a:bodyPr/>
          <a:lstStyle/>
          <a:p>
            <a:fld id="{256D3EEF-DE4E-429D-8EC4-DDC531AFF587}" type="slidenum">
              <a:rPr lang="en-US" smtClean="0"/>
              <a:pPr/>
              <a:t>27</a:t>
            </a:fld>
            <a:endParaRPr lang="en-US" dirty="0"/>
          </a:p>
        </p:txBody>
      </p:sp>
    </p:spTree>
    <p:extLst>
      <p:ext uri="{BB962C8B-B14F-4D97-AF65-F5344CB8AC3E}">
        <p14:creationId xmlns:p14="http://schemas.microsoft.com/office/powerpoint/2010/main" val="4001402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9595B1-BD60-026A-3DC6-CA1EEC259A4A}"/>
              </a:ext>
            </a:extLst>
          </p:cNvPr>
          <p:cNvSpPr>
            <a:spLocks noGrp="1"/>
          </p:cNvSpPr>
          <p:nvPr>
            <p:ph type="body" sz="quarter" idx="13"/>
          </p:nvPr>
        </p:nvSpPr>
        <p:spPr/>
        <p:txBody>
          <a:bodyPr/>
          <a:lstStyle/>
          <a:p>
            <a:r>
              <a:rPr lang="en-AU" dirty="0"/>
              <a:t>L64B </a:t>
            </a:r>
            <a:r>
              <a:rPr lang="en-AU" dirty="0" err="1"/>
              <a:t>Ureterolith</a:t>
            </a:r>
            <a:endParaRPr lang="en-AU" dirty="0"/>
          </a:p>
        </p:txBody>
      </p:sp>
      <p:pic>
        <p:nvPicPr>
          <p:cNvPr id="6" name="Content Placeholder 5">
            <a:extLst>
              <a:ext uri="{FF2B5EF4-FFF2-40B4-BE49-F238E27FC236}">
                <a16:creationId xmlns:a16="http://schemas.microsoft.com/office/drawing/2014/main" id="{20160AC4-5621-F012-69B2-11175D8A1D2A}"/>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406400" y="1282129"/>
            <a:ext cx="9509760" cy="4928196"/>
          </a:xfrm>
        </p:spPr>
      </p:pic>
      <p:sp>
        <p:nvSpPr>
          <p:cNvPr id="4" name="Slide Number Placeholder 3">
            <a:extLst>
              <a:ext uri="{FF2B5EF4-FFF2-40B4-BE49-F238E27FC236}">
                <a16:creationId xmlns:a16="http://schemas.microsoft.com/office/drawing/2014/main" id="{E80AE5CC-781F-7CDD-159D-E7B77E317873}"/>
              </a:ext>
            </a:extLst>
          </p:cNvPr>
          <p:cNvSpPr>
            <a:spLocks noGrp="1"/>
          </p:cNvSpPr>
          <p:nvPr>
            <p:ph type="sldNum" sz="quarter" idx="17"/>
          </p:nvPr>
        </p:nvSpPr>
        <p:spPr/>
        <p:txBody>
          <a:bodyPr/>
          <a:lstStyle/>
          <a:p>
            <a:fld id="{256D3EEF-DE4E-429D-8EC4-DDC531AFF587}" type="slidenum">
              <a:rPr lang="en-US" smtClean="0"/>
              <a:pPr/>
              <a:t>28</a:t>
            </a:fld>
            <a:endParaRPr lang="en-US" dirty="0"/>
          </a:p>
        </p:txBody>
      </p:sp>
    </p:spTree>
    <p:extLst>
      <p:ext uri="{BB962C8B-B14F-4D97-AF65-F5344CB8AC3E}">
        <p14:creationId xmlns:p14="http://schemas.microsoft.com/office/powerpoint/2010/main" val="3234458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E3B097-0C86-93F8-65BA-E11E655EE594}"/>
              </a:ext>
            </a:extLst>
          </p:cNvPr>
          <p:cNvSpPr>
            <a:spLocks noGrp="1"/>
          </p:cNvSpPr>
          <p:nvPr>
            <p:ph type="body" sz="quarter" idx="13"/>
          </p:nvPr>
        </p:nvSpPr>
        <p:spPr/>
        <p:txBody>
          <a:bodyPr/>
          <a:lstStyle/>
          <a:p>
            <a:r>
              <a:rPr lang="en-AU" dirty="0"/>
              <a:t>L64A </a:t>
            </a:r>
            <a:r>
              <a:rPr lang="en-AU" dirty="0" err="1"/>
              <a:t>Ureterolith</a:t>
            </a:r>
            <a:r>
              <a:rPr lang="en-AU" dirty="0"/>
              <a:t> + UTI</a:t>
            </a:r>
          </a:p>
        </p:txBody>
      </p:sp>
      <p:pic>
        <p:nvPicPr>
          <p:cNvPr id="6" name="Content Placeholder 5">
            <a:extLst>
              <a:ext uri="{FF2B5EF4-FFF2-40B4-BE49-F238E27FC236}">
                <a16:creationId xmlns:a16="http://schemas.microsoft.com/office/drawing/2014/main" id="{B5BB4A24-1A9D-CFEE-F4DD-4F4BD5B33A32}"/>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406400" y="1233869"/>
            <a:ext cx="9845040" cy="4803186"/>
          </a:xfrm>
        </p:spPr>
      </p:pic>
      <p:sp>
        <p:nvSpPr>
          <p:cNvPr id="4" name="Slide Number Placeholder 3">
            <a:extLst>
              <a:ext uri="{FF2B5EF4-FFF2-40B4-BE49-F238E27FC236}">
                <a16:creationId xmlns:a16="http://schemas.microsoft.com/office/drawing/2014/main" id="{3A04E39C-4E6D-DBE7-745D-25F10D19233E}"/>
              </a:ext>
            </a:extLst>
          </p:cNvPr>
          <p:cNvSpPr>
            <a:spLocks noGrp="1"/>
          </p:cNvSpPr>
          <p:nvPr>
            <p:ph type="sldNum" sz="quarter" idx="17"/>
          </p:nvPr>
        </p:nvSpPr>
        <p:spPr/>
        <p:txBody>
          <a:bodyPr/>
          <a:lstStyle/>
          <a:p>
            <a:fld id="{256D3EEF-DE4E-429D-8EC4-DDC531AFF587}" type="slidenum">
              <a:rPr lang="en-US" smtClean="0"/>
              <a:pPr/>
              <a:t>29</a:t>
            </a:fld>
            <a:endParaRPr lang="en-US" dirty="0"/>
          </a:p>
        </p:txBody>
      </p:sp>
    </p:spTree>
    <p:extLst>
      <p:ext uri="{BB962C8B-B14F-4D97-AF65-F5344CB8AC3E}">
        <p14:creationId xmlns:p14="http://schemas.microsoft.com/office/powerpoint/2010/main" val="2923444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0624A2-3345-4DE9-BC37-1C42465AC703}"/>
              </a:ext>
            </a:extLst>
          </p:cNvPr>
          <p:cNvSpPr>
            <a:spLocks noGrp="1"/>
          </p:cNvSpPr>
          <p:nvPr>
            <p:ph type="body" sz="quarter" idx="13"/>
          </p:nvPr>
        </p:nvSpPr>
        <p:spPr/>
        <p:txBody>
          <a:bodyPr/>
          <a:lstStyle/>
          <a:p>
            <a:r>
              <a:rPr lang="en-AU" dirty="0"/>
              <a:t>Authors</a:t>
            </a:r>
          </a:p>
        </p:txBody>
      </p:sp>
      <p:sp>
        <p:nvSpPr>
          <p:cNvPr id="4" name="Content Placeholder 3"/>
          <p:cNvSpPr>
            <a:spLocks noGrp="1"/>
          </p:cNvSpPr>
          <p:nvPr>
            <p:ph sz="quarter" idx="15"/>
          </p:nvPr>
        </p:nvSpPr>
        <p:spPr/>
        <p:txBody>
          <a:bodyPr>
            <a:normAutofit fontScale="47500" lnSpcReduction="20000"/>
          </a:bodyPr>
          <a:lstStyle/>
          <a:p>
            <a:endParaRPr lang="en-AU" dirty="0"/>
          </a:p>
          <a:p>
            <a:r>
              <a:rPr lang="en-AU" sz="4200" dirty="0"/>
              <a:t>Anna Coote </a:t>
            </a:r>
            <a:r>
              <a:rPr lang="en-AU" sz="4200" dirty="0" err="1"/>
              <a:t>ADip</a:t>
            </a:r>
            <a:r>
              <a:rPr lang="en-AU" sz="4200" dirty="0"/>
              <a:t> MRA, Dip </a:t>
            </a:r>
            <a:r>
              <a:rPr lang="en-AU" sz="4200" dirty="0" err="1"/>
              <a:t>Tert</a:t>
            </a:r>
            <a:r>
              <a:rPr lang="en-AU" sz="4200" dirty="0"/>
              <a:t> ED, BA, MHP</a:t>
            </a:r>
          </a:p>
          <a:p>
            <a:pPr marL="628650" indent="-279400">
              <a:buFont typeface="Arial" panose="020B0604020202020204" pitchFamily="34" charset="0"/>
              <a:buChar char="•"/>
            </a:pPr>
            <a:r>
              <a:rPr lang="en-AU" sz="4200" dirty="0"/>
              <a:t>Health Information Manger and Clinical Coding Educator</a:t>
            </a:r>
          </a:p>
          <a:p>
            <a:pPr marL="628650" indent="-279400">
              <a:buFont typeface="Arial" panose="020B0604020202020204" pitchFamily="34" charset="0"/>
              <a:buChar char="•"/>
            </a:pPr>
            <a:r>
              <a:rPr lang="en-AU" sz="4200" dirty="0"/>
              <a:t>MPH University of NSW</a:t>
            </a:r>
          </a:p>
          <a:p>
            <a:pPr marL="628650" indent="-279400">
              <a:buFont typeface="Arial" panose="020B0604020202020204" pitchFamily="34" charset="0"/>
              <a:buChar char="•"/>
            </a:pPr>
            <a:r>
              <a:rPr lang="en-AU" sz="4200" dirty="0"/>
              <a:t>Diploma of Tertiary Education, University of New England</a:t>
            </a:r>
          </a:p>
          <a:p>
            <a:pPr marL="628650" indent="-279400">
              <a:buFont typeface="Arial" panose="020B0604020202020204" pitchFamily="34" charset="0"/>
              <a:buChar char="•"/>
            </a:pPr>
            <a:r>
              <a:rPr lang="en-AU" sz="4200" dirty="0"/>
              <a:t>Associate Diploma of Medical Record Administration, College of health Services</a:t>
            </a:r>
          </a:p>
          <a:p>
            <a:pPr marL="628650" indent="-279400">
              <a:buFont typeface="Arial" panose="020B0604020202020204" pitchFamily="34" charset="0"/>
              <a:buChar char="•"/>
            </a:pPr>
            <a:r>
              <a:rPr lang="en-AU" sz="4200" dirty="0"/>
              <a:t>Bachelor or Arts, Macquarie University</a:t>
            </a:r>
          </a:p>
          <a:p>
            <a:endParaRPr lang="en-AU" sz="4200" dirty="0"/>
          </a:p>
          <a:p>
            <a:endParaRPr lang="en-AU" sz="4200" dirty="0"/>
          </a:p>
          <a:p>
            <a:r>
              <a:rPr lang="en-AU" sz="4200" dirty="0"/>
              <a:t>Heather Grain  </a:t>
            </a:r>
            <a:r>
              <a:rPr lang="en-AU" sz="4200" dirty="0" err="1"/>
              <a:t>ADip</a:t>
            </a:r>
            <a:r>
              <a:rPr lang="en-AU" sz="4200" dirty="0"/>
              <a:t> HIM, Dip TDD, </a:t>
            </a:r>
            <a:r>
              <a:rPr lang="en-AU" sz="4200" dirty="0" err="1"/>
              <a:t>GDip</a:t>
            </a:r>
            <a:r>
              <a:rPr lang="en-AU" sz="4200" dirty="0"/>
              <a:t> IS, MHI, FAIDH, FMU, FIAHSI</a:t>
            </a:r>
          </a:p>
          <a:p>
            <a:pPr marL="717550" indent="-265113">
              <a:buFont typeface="Arial" panose="020B0604020202020204" pitchFamily="34" charset="0"/>
              <a:buChar char="•"/>
            </a:pPr>
            <a:r>
              <a:rPr lang="en-AU" sz="4200" dirty="0"/>
              <a:t>Director of Course Development eHealth Education</a:t>
            </a:r>
          </a:p>
          <a:p>
            <a:pPr marL="717550" indent="-265113">
              <a:buFont typeface="Arial" panose="020B0604020202020204" pitchFamily="34" charset="0"/>
              <a:buChar char="•"/>
            </a:pPr>
            <a:r>
              <a:rPr lang="en-AU" sz="4200" dirty="0"/>
              <a:t>Designer and Project Manager </a:t>
            </a:r>
            <a:r>
              <a:rPr lang="en-AU" sz="4200" dirty="0" err="1"/>
              <a:t>eHRol</a:t>
            </a:r>
            <a:r>
              <a:rPr lang="en-AU" sz="4200" dirty="0"/>
              <a:t> - the Clinical Coder Training Tool</a:t>
            </a:r>
          </a:p>
          <a:p>
            <a:pPr marL="717550" indent="-265113">
              <a:buFont typeface="Arial" panose="020B0604020202020204" pitchFamily="34" charset="0"/>
              <a:buChar char="•"/>
            </a:pPr>
            <a:r>
              <a:rPr lang="en-AU" sz="4200" dirty="0"/>
              <a:t>Convener ISO TC215 Health Informatics WG3 Semantic Content</a:t>
            </a:r>
          </a:p>
          <a:p>
            <a:pPr marL="717550" indent="-265113">
              <a:buFont typeface="Arial" panose="020B0604020202020204" pitchFamily="34" charset="0"/>
              <a:buChar char="•"/>
            </a:pPr>
            <a:r>
              <a:rPr lang="en-AU" sz="4200" dirty="0"/>
              <a:t>Past Chair HL7 Terminology Authority and Co-Chair Vocabulary</a:t>
            </a:r>
          </a:p>
          <a:p>
            <a:pPr marL="717550" indent="-265113">
              <a:buFont typeface="Arial" panose="020B0604020202020204" pitchFamily="34" charset="0"/>
              <a:buChar char="•"/>
            </a:pPr>
            <a:r>
              <a:rPr lang="en-AU" sz="4200" dirty="0"/>
              <a:t>Past Expert SNOMED International Education and representative to Quality and Implementation committees. </a:t>
            </a:r>
            <a:endParaRPr lang="en-AU" sz="4200" dirty="0">
              <a:effectLst/>
              <a:latin typeface="Calibri" panose="020F0502020204030204" pitchFamily="34" charset="0"/>
              <a:ea typeface="Times New Roman" panose="02020603050405020304" pitchFamily="18" charset="0"/>
            </a:endParaRPr>
          </a:p>
          <a:p>
            <a:r>
              <a:rPr lang="en-AU" dirty="0"/>
              <a:t> </a:t>
            </a:r>
            <a:endParaRPr lang="en-AU" sz="4400" dirty="0">
              <a:effectLst/>
              <a:latin typeface="Calibri" panose="020F0502020204030204" pitchFamily="34" charset="0"/>
              <a:ea typeface="Times New Roman" panose="02020603050405020304" pitchFamily="18" charset="0"/>
            </a:endParaRPr>
          </a:p>
          <a:p>
            <a:pPr marL="892175"/>
            <a:endParaRPr lang="en-AU" dirty="0"/>
          </a:p>
        </p:txBody>
      </p:sp>
      <p:sp>
        <p:nvSpPr>
          <p:cNvPr id="5" name="Slide Number Placeholder 4"/>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6D3EEF-DE4E-429D-8EC4-DDC531AFF587}" type="slidenum">
              <a:rPr kumimoji="0" lang="en-US" sz="1200" b="1" i="0" u="none" strike="noStrike" kern="1200" cap="none" spc="0" normalizeH="0" baseline="0" noProof="0">
                <a:ln>
                  <a:noFill/>
                </a:ln>
                <a:solidFill>
                  <a:srgbClr val="26262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262626"/>
              </a:solidFill>
              <a:effectLst/>
              <a:uLnTx/>
              <a:uFillTx/>
              <a:latin typeface="Calibri"/>
              <a:ea typeface="+mn-ea"/>
              <a:cs typeface="+mn-cs"/>
            </a:endParaRPr>
          </a:p>
        </p:txBody>
      </p:sp>
    </p:spTree>
    <p:extLst>
      <p:ext uri="{BB962C8B-B14F-4D97-AF65-F5344CB8AC3E}">
        <p14:creationId xmlns:p14="http://schemas.microsoft.com/office/powerpoint/2010/main" val="5995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E3B097-0C86-93F8-65BA-E11E655EE594}"/>
              </a:ext>
            </a:extLst>
          </p:cNvPr>
          <p:cNvSpPr>
            <a:spLocks noGrp="1"/>
          </p:cNvSpPr>
          <p:nvPr>
            <p:ph type="body" sz="quarter" idx="13"/>
          </p:nvPr>
        </p:nvSpPr>
        <p:spPr/>
        <p:txBody>
          <a:bodyPr/>
          <a:lstStyle/>
          <a:p>
            <a:r>
              <a:rPr lang="en-AU" dirty="0"/>
              <a:t>B80B LOC + #</a:t>
            </a:r>
          </a:p>
        </p:txBody>
      </p:sp>
      <p:pic>
        <p:nvPicPr>
          <p:cNvPr id="6" name="Content Placeholder 5">
            <a:extLst>
              <a:ext uri="{FF2B5EF4-FFF2-40B4-BE49-F238E27FC236}">
                <a16:creationId xmlns:a16="http://schemas.microsoft.com/office/drawing/2014/main" id="{6D9CBE61-DBF1-B728-1906-053BC868325E}"/>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406400" y="1141921"/>
            <a:ext cx="7193280" cy="4960486"/>
          </a:xfrm>
        </p:spPr>
      </p:pic>
      <p:sp>
        <p:nvSpPr>
          <p:cNvPr id="4" name="Slide Number Placeholder 3">
            <a:extLst>
              <a:ext uri="{FF2B5EF4-FFF2-40B4-BE49-F238E27FC236}">
                <a16:creationId xmlns:a16="http://schemas.microsoft.com/office/drawing/2014/main" id="{3A04E39C-4E6D-DBE7-745D-25F10D19233E}"/>
              </a:ext>
            </a:extLst>
          </p:cNvPr>
          <p:cNvSpPr>
            <a:spLocks noGrp="1"/>
          </p:cNvSpPr>
          <p:nvPr>
            <p:ph type="sldNum" sz="quarter" idx="17"/>
          </p:nvPr>
        </p:nvSpPr>
        <p:spPr/>
        <p:txBody>
          <a:bodyPr/>
          <a:lstStyle/>
          <a:p>
            <a:fld id="{256D3EEF-DE4E-429D-8EC4-DDC531AFF587}" type="slidenum">
              <a:rPr lang="en-US" smtClean="0"/>
              <a:pPr/>
              <a:t>30</a:t>
            </a:fld>
            <a:endParaRPr lang="en-US" dirty="0"/>
          </a:p>
        </p:txBody>
      </p:sp>
    </p:spTree>
    <p:extLst>
      <p:ext uri="{BB962C8B-B14F-4D97-AF65-F5344CB8AC3E}">
        <p14:creationId xmlns:p14="http://schemas.microsoft.com/office/powerpoint/2010/main" val="2339366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E3B097-0C86-93F8-65BA-E11E655EE594}"/>
              </a:ext>
            </a:extLst>
          </p:cNvPr>
          <p:cNvSpPr>
            <a:spLocks noGrp="1"/>
          </p:cNvSpPr>
          <p:nvPr>
            <p:ph type="body" sz="quarter" idx="13"/>
          </p:nvPr>
        </p:nvSpPr>
        <p:spPr/>
        <p:txBody>
          <a:bodyPr/>
          <a:lstStyle/>
          <a:p>
            <a:r>
              <a:rPr lang="en-AU" dirty="0"/>
              <a:t>D65B # + LOC</a:t>
            </a:r>
          </a:p>
        </p:txBody>
      </p:sp>
      <p:pic>
        <p:nvPicPr>
          <p:cNvPr id="6" name="Content Placeholder 5">
            <a:extLst>
              <a:ext uri="{FF2B5EF4-FFF2-40B4-BE49-F238E27FC236}">
                <a16:creationId xmlns:a16="http://schemas.microsoft.com/office/drawing/2014/main" id="{42DDB933-3FE5-0AF5-B07E-C3F0D8F3C6C6}"/>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818640" y="1138428"/>
            <a:ext cx="6339840" cy="5041682"/>
          </a:xfrm>
        </p:spPr>
      </p:pic>
      <p:sp>
        <p:nvSpPr>
          <p:cNvPr id="4" name="Slide Number Placeholder 3">
            <a:extLst>
              <a:ext uri="{FF2B5EF4-FFF2-40B4-BE49-F238E27FC236}">
                <a16:creationId xmlns:a16="http://schemas.microsoft.com/office/drawing/2014/main" id="{3A04E39C-4E6D-DBE7-745D-25F10D19233E}"/>
              </a:ext>
            </a:extLst>
          </p:cNvPr>
          <p:cNvSpPr>
            <a:spLocks noGrp="1"/>
          </p:cNvSpPr>
          <p:nvPr>
            <p:ph type="sldNum" sz="quarter" idx="17"/>
          </p:nvPr>
        </p:nvSpPr>
        <p:spPr/>
        <p:txBody>
          <a:bodyPr/>
          <a:lstStyle/>
          <a:p>
            <a:fld id="{256D3EEF-DE4E-429D-8EC4-DDC531AFF587}" type="slidenum">
              <a:rPr lang="en-US" smtClean="0"/>
              <a:pPr/>
              <a:t>31</a:t>
            </a:fld>
            <a:endParaRPr lang="en-US" dirty="0"/>
          </a:p>
        </p:txBody>
      </p:sp>
    </p:spTree>
    <p:extLst>
      <p:ext uri="{BB962C8B-B14F-4D97-AF65-F5344CB8AC3E}">
        <p14:creationId xmlns:p14="http://schemas.microsoft.com/office/powerpoint/2010/main" val="3092742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E3B097-0C86-93F8-65BA-E11E655EE594}"/>
              </a:ext>
            </a:extLst>
          </p:cNvPr>
          <p:cNvSpPr>
            <a:spLocks noGrp="1"/>
          </p:cNvSpPr>
          <p:nvPr>
            <p:ph type="body" sz="quarter" idx="13"/>
          </p:nvPr>
        </p:nvSpPr>
        <p:spPr/>
        <p:txBody>
          <a:bodyPr/>
          <a:lstStyle/>
          <a:p>
            <a:r>
              <a:rPr lang="en-AU" dirty="0"/>
              <a:t>Z61B ascites</a:t>
            </a:r>
          </a:p>
        </p:txBody>
      </p:sp>
      <p:pic>
        <p:nvPicPr>
          <p:cNvPr id="6" name="Content Placeholder 5">
            <a:extLst>
              <a:ext uri="{FF2B5EF4-FFF2-40B4-BE49-F238E27FC236}">
                <a16:creationId xmlns:a16="http://schemas.microsoft.com/office/drawing/2014/main" id="{F61FC5B2-CEFF-54C0-F5FB-7E723189C2D5}"/>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406400" y="1186116"/>
            <a:ext cx="8087360" cy="4657509"/>
          </a:xfrm>
        </p:spPr>
      </p:pic>
      <p:sp>
        <p:nvSpPr>
          <p:cNvPr id="4" name="Slide Number Placeholder 3">
            <a:extLst>
              <a:ext uri="{FF2B5EF4-FFF2-40B4-BE49-F238E27FC236}">
                <a16:creationId xmlns:a16="http://schemas.microsoft.com/office/drawing/2014/main" id="{3A04E39C-4E6D-DBE7-745D-25F10D19233E}"/>
              </a:ext>
            </a:extLst>
          </p:cNvPr>
          <p:cNvSpPr>
            <a:spLocks noGrp="1"/>
          </p:cNvSpPr>
          <p:nvPr>
            <p:ph type="sldNum" sz="quarter" idx="17"/>
          </p:nvPr>
        </p:nvSpPr>
        <p:spPr/>
        <p:txBody>
          <a:bodyPr/>
          <a:lstStyle/>
          <a:p>
            <a:fld id="{256D3EEF-DE4E-429D-8EC4-DDC531AFF587}" type="slidenum">
              <a:rPr lang="en-US" smtClean="0"/>
              <a:pPr/>
              <a:t>32</a:t>
            </a:fld>
            <a:endParaRPr lang="en-US" dirty="0"/>
          </a:p>
        </p:txBody>
      </p:sp>
    </p:spTree>
    <p:extLst>
      <p:ext uri="{BB962C8B-B14F-4D97-AF65-F5344CB8AC3E}">
        <p14:creationId xmlns:p14="http://schemas.microsoft.com/office/powerpoint/2010/main" val="133451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E3B097-0C86-93F8-65BA-E11E655EE594}"/>
              </a:ext>
            </a:extLst>
          </p:cNvPr>
          <p:cNvSpPr>
            <a:spLocks noGrp="1"/>
          </p:cNvSpPr>
          <p:nvPr>
            <p:ph type="body" sz="quarter" idx="13"/>
          </p:nvPr>
        </p:nvSpPr>
        <p:spPr/>
        <p:txBody>
          <a:bodyPr/>
          <a:lstStyle/>
          <a:p>
            <a:r>
              <a:rPr lang="en-AU" dirty="0"/>
              <a:t>Z61A Ascites + Pleural effusion</a:t>
            </a:r>
          </a:p>
        </p:txBody>
      </p:sp>
      <p:pic>
        <p:nvPicPr>
          <p:cNvPr id="6" name="Content Placeholder 5">
            <a:extLst>
              <a:ext uri="{FF2B5EF4-FFF2-40B4-BE49-F238E27FC236}">
                <a16:creationId xmlns:a16="http://schemas.microsoft.com/office/drawing/2014/main" id="{A09D16F2-0CBA-61DD-8479-7F2CF13165E1}"/>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482344" y="1156145"/>
            <a:ext cx="7631176" cy="4848470"/>
          </a:xfrm>
        </p:spPr>
      </p:pic>
      <p:sp>
        <p:nvSpPr>
          <p:cNvPr id="4" name="Slide Number Placeholder 3">
            <a:extLst>
              <a:ext uri="{FF2B5EF4-FFF2-40B4-BE49-F238E27FC236}">
                <a16:creationId xmlns:a16="http://schemas.microsoft.com/office/drawing/2014/main" id="{3A04E39C-4E6D-DBE7-745D-25F10D19233E}"/>
              </a:ext>
            </a:extLst>
          </p:cNvPr>
          <p:cNvSpPr>
            <a:spLocks noGrp="1"/>
          </p:cNvSpPr>
          <p:nvPr>
            <p:ph type="sldNum" sz="quarter" idx="17"/>
          </p:nvPr>
        </p:nvSpPr>
        <p:spPr/>
        <p:txBody>
          <a:bodyPr/>
          <a:lstStyle/>
          <a:p>
            <a:fld id="{256D3EEF-DE4E-429D-8EC4-DDC531AFF587}" type="slidenum">
              <a:rPr lang="en-US" smtClean="0"/>
              <a:pPr/>
              <a:t>33</a:t>
            </a:fld>
            <a:endParaRPr lang="en-US" dirty="0"/>
          </a:p>
        </p:txBody>
      </p:sp>
    </p:spTree>
    <p:extLst>
      <p:ext uri="{BB962C8B-B14F-4D97-AF65-F5344CB8AC3E}">
        <p14:creationId xmlns:p14="http://schemas.microsoft.com/office/powerpoint/2010/main" val="257054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85B3E5-2FB8-FEB0-E8F0-A28719E81B43}"/>
              </a:ext>
            </a:extLst>
          </p:cNvPr>
          <p:cNvSpPr>
            <a:spLocks noGrp="1"/>
          </p:cNvSpPr>
          <p:nvPr>
            <p:ph type="body" sz="quarter" idx="13"/>
          </p:nvPr>
        </p:nvSpPr>
        <p:spPr/>
        <p:txBody>
          <a:bodyPr/>
          <a:lstStyle/>
          <a:p>
            <a:r>
              <a:rPr lang="en-AU" dirty="0"/>
              <a:t>Objectives</a:t>
            </a:r>
          </a:p>
        </p:txBody>
      </p:sp>
      <p:sp>
        <p:nvSpPr>
          <p:cNvPr id="3" name="Content Placeholder 2">
            <a:extLst>
              <a:ext uri="{FF2B5EF4-FFF2-40B4-BE49-F238E27FC236}">
                <a16:creationId xmlns:a16="http://schemas.microsoft.com/office/drawing/2014/main" id="{4B2855EB-E0AF-3EFC-793B-54366772F84B}"/>
              </a:ext>
            </a:extLst>
          </p:cNvPr>
          <p:cNvSpPr>
            <a:spLocks noGrp="1"/>
          </p:cNvSpPr>
          <p:nvPr>
            <p:ph sz="quarter" idx="15"/>
          </p:nvPr>
        </p:nvSpPr>
        <p:spPr>
          <a:xfrm>
            <a:off x="1664928" y="1745432"/>
            <a:ext cx="11429999" cy="5112568"/>
          </a:xfrm>
        </p:spPr>
        <p:txBody>
          <a:bodyPr/>
          <a:lstStyle/>
          <a:p>
            <a:pPr marL="457200" indent="-457200">
              <a:buFont typeface="Arial" panose="020B0604020202020204" pitchFamily="34" charset="0"/>
              <a:buChar char="•"/>
            </a:pPr>
            <a:r>
              <a:rPr lang="en-AU" dirty="0"/>
              <a:t>Types of payment for hospital services</a:t>
            </a:r>
          </a:p>
          <a:p>
            <a:pPr marL="457200" indent="-457200">
              <a:buFont typeface="Arial" panose="020B0604020202020204" pitchFamily="34" charset="0"/>
              <a:buChar char="•"/>
            </a:pPr>
            <a:r>
              <a:rPr lang="en-AU" dirty="0" err="1"/>
              <a:t>Casemix</a:t>
            </a:r>
            <a:r>
              <a:rPr lang="en-AU" dirty="0"/>
              <a:t> payment</a:t>
            </a:r>
          </a:p>
          <a:p>
            <a:pPr marL="457200" indent="-457200">
              <a:buFont typeface="Arial" panose="020B0604020202020204" pitchFamily="34" charset="0"/>
              <a:buChar char="•"/>
            </a:pPr>
            <a:r>
              <a:rPr lang="en-AU" dirty="0"/>
              <a:t>Diagnosis related groups</a:t>
            </a:r>
          </a:p>
          <a:p>
            <a:pPr marL="457200" indent="-457200">
              <a:buFont typeface="Arial" panose="020B0604020202020204" pitchFamily="34" charset="0"/>
              <a:buChar char="•"/>
            </a:pPr>
            <a:r>
              <a:rPr lang="en-AU" dirty="0"/>
              <a:t>Implications for clinical coders</a:t>
            </a:r>
          </a:p>
          <a:p>
            <a:pPr marL="457200" indent="-45720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51A68A22-7831-AED5-823B-DB45B9761F82}"/>
              </a:ext>
            </a:extLst>
          </p:cNvPr>
          <p:cNvSpPr>
            <a:spLocks noGrp="1"/>
          </p:cNvSpPr>
          <p:nvPr>
            <p:ph type="sldNum" sz="quarter" idx="17"/>
          </p:nvPr>
        </p:nvSpPr>
        <p:spPr/>
        <p:txBody>
          <a:bodyPr/>
          <a:lstStyle/>
          <a:p>
            <a:fld id="{256D3EEF-DE4E-429D-8EC4-DDC531AFF587}" type="slidenum">
              <a:rPr lang="en-US" smtClean="0"/>
              <a:pPr/>
              <a:t>4</a:t>
            </a:fld>
            <a:endParaRPr lang="en-US" dirty="0"/>
          </a:p>
        </p:txBody>
      </p:sp>
    </p:spTree>
    <p:extLst>
      <p:ext uri="{BB962C8B-B14F-4D97-AF65-F5344CB8AC3E}">
        <p14:creationId xmlns:p14="http://schemas.microsoft.com/office/powerpoint/2010/main" val="133997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85B3E5-2FB8-FEB0-E8F0-A28719E81B43}"/>
              </a:ext>
            </a:extLst>
          </p:cNvPr>
          <p:cNvSpPr>
            <a:spLocks noGrp="1"/>
          </p:cNvSpPr>
          <p:nvPr>
            <p:ph type="body" sz="quarter" idx="13"/>
          </p:nvPr>
        </p:nvSpPr>
        <p:spPr/>
        <p:txBody>
          <a:bodyPr/>
          <a:lstStyle/>
          <a:p>
            <a:r>
              <a:rPr lang="en-AU" dirty="0"/>
              <a:t>Types of payment for hospital services</a:t>
            </a:r>
          </a:p>
        </p:txBody>
      </p:sp>
      <p:sp>
        <p:nvSpPr>
          <p:cNvPr id="3" name="Content Placeholder 2">
            <a:extLst>
              <a:ext uri="{FF2B5EF4-FFF2-40B4-BE49-F238E27FC236}">
                <a16:creationId xmlns:a16="http://schemas.microsoft.com/office/drawing/2014/main" id="{4B2855EB-E0AF-3EFC-793B-54366772F84B}"/>
              </a:ext>
            </a:extLst>
          </p:cNvPr>
          <p:cNvSpPr>
            <a:spLocks noGrp="1"/>
          </p:cNvSpPr>
          <p:nvPr>
            <p:ph sz="quarter" idx="15"/>
          </p:nvPr>
        </p:nvSpPr>
        <p:spPr>
          <a:xfrm>
            <a:off x="1706879" y="1592104"/>
            <a:ext cx="11429999" cy="5112568"/>
          </a:xfrm>
        </p:spPr>
        <p:txBody>
          <a:bodyPr/>
          <a:lstStyle/>
          <a:p>
            <a:pPr marL="457200" indent="-457200">
              <a:buFont typeface="Arial" panose="020B0604020202020204" pitchFamily="34" charset="0"/>
              <a:buChar char="•"/>
            </a:pPr>
            <a:r>
              <a:rPr lang="en-AU" dirty="0"/>
              <a:t>Fee-for-service</a:t>
            </a:r>
          </a:p>
          <a:p>
            <a:pPr marL="457200" indent="-457200">
              <a:buFont typeface="Arial" panose="020B0604020202020204" pitchFamily="34" charset="0"/>
              <a:buChar char="•"/>
            </a:pPr>
            <a:r>
              <a:rPr lang="en-AU" dirty="0"/>
              <a:t>Discounted fee-for-service</a:t>
            </a:r>
          </a:p>
          <a:p>
            <a:pPr marL="457200" indent="-457200">
              <a:buFont typeface="Arial" panose="020B0604020202020204" pitchFamily="34" charset="0"/>
              <a:buChar char="•"/>
            </a:pPr>
            <a:r>
              <a:rPr lang="en-AU" dirty="0"/>
              <a:t>Capitation</a:t>
            </a:r>
          </a:p>
          <a:p>
            <a:pPr marL="457200" indent="-457200">
              <a:buFont typeface="Arial" panose="020B0604020202020204" pitchFamily="34" charset="0"/>
              <a:buChar char="•"/>
            </a:pPr>
            <a:r>
              <a:rPr lang="en-AU" dirty="0" err="1"/>
              <a:t>Casemix</a:t>
            </a:r>
            <a:endParaRPr lang="en-AU" dirty="0"/>
          </a:p>
          <a:p>
            <a:pPr marL="457200" indent="-45720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51A68A22-7831-AED5-823B-DB45B9761F82}"/>
              </a:ext>
            </a:extLst>
          </p:cNvPr>
          <p:cNvSpPr>
            <a:spLocks noGrp="1"/>
          </p:cNvSpPr>
          <p:nvPr>
            <p:ph type="sldNum" sz="quarter" idx="17"/>
          </p:nvPr>
        </p:nvSpPr>
        <p:spPr/>
        <p:txBody>
          <a:bodyPr/>
          <a:lstStyle/>
          <a:p>
            <a:fld id="{256D3EEF-DE4E-429D-8EC4-DDC531AFF587}" type="slidenum">
              <a:rPr lang="en-US" smtClean="0"/>
              <a:pPr/>
              <a:t>5</a:t>
            </a:fld>
            <a:endParaRPr lang="en-US" dirty="0"/>
          </a:p>
        </p:txBody>
      </p:sp>
    </p:spTree>
    <p:extLst>
      <p:ext uri="{BB962C8B-B14F-4D97-AF65-F5344CB8AC3E}">
        <p14:creationId xmlns:p14="http://schemas.microsoft.com/office/powerpoint/2010/main" val="276832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502522-B053-9177-36BF-E8D161EAE503}"/>
              </a:ext>
            </a:extLst>
          </p:cNvPr>
          <p:cNvSpPr>
            <a:spLocks noGrp="1"/>
          </p:cNvSpPr>
          <p:nvPr>
            <p:ph type="body" sz="quarter" idx="13"/>
          </p:nvPr>
        </p:nvSpPr>
        <p:spPr/>
        <p:txBody>
          <a:bodyPr/>
          <a:lstStyle/>
          <a:p>
            <a:r>
              <a:rPr lang="en-AU" dirty="0" err="1"/>
              <a:t>Casemix</a:t>
            </a:r>
            <a:endParaRPr lang="en-AU" dirty="0"/>
          </a:p>
        </p:txBody>
      </p:sp>
      <p:sp>
        <p:nvSpPr>
          <p:cNvPr id="3" name="Content Placeholder 2">
            <a:extLst>
              <a:ext uri="{FF2B5EF4-FFF2-40B4-BE49-F238E27FC236}">
                <a16:creationId xmlns:a16="http://schemas.microsoft.com/office/drawing/2014/main" id="{8B192BDD-6DC1-6124-C5E4-0C73D7E2931A}"/>
              </a:ext>
            </a:extLst>
          </p:cNvPr>
          <p:cNvSpPr>
            <a:spLocks noGrp="1"/>
          </p:cNvSpPr>
          <p:nvPr>
            <p:ph sz="quarter" idx="15"/>
          </p:nvPr>
        </p:nvSpPr>
        <p:spPr>
          <a:xfrm>
            <a:off x="1527276" y="1208584"/>
            <a:ext cx="11429999" cy="5112568"/>
          </a:xfrm>
        </p:spPr>
        <p:txBody>
          <a:bodyPr/>
          <a:lstStyle/>
          <a:p>
            <a:r>
              <a:rPr lang="en-AU" sz="2400" dirty="0"/>
              <a:t>A patient classification that provides a clinically meaningful way of relating: </a:t>
            </a:r>
          </a:p>
          <a:p>
            <a:pPr>
              <a:buFont typeface="Arial" pitchFamily="34" charset="0"/>
              <a:buChar char="•"/>
            </a:pPr>
            <a:r>
              <a:rPr lang="en-AU" sz="2400" dirty="0"/>
              <a:t>   the types of patient treated in a hospital to</a:t>
            </a:r>
          </a:p>
          <a:p>
            <a:pPr lvl="1">
              <a:buFont typeface="Arial" pitchFamily="34" charset="0"/>
              <a:buChar char="•"/>
            </a:pPr>
            <a:r>
              <a:rPr lang="en-AU" sz="2400" dirty="0"/>
              <a:t>   the resources used by the hospital </a:t>
            </a:r>
          </a:p>
          <a:p>
            <a:pPr lvl="2">
              <a:buFont typeface="Arial" pitchFamily="34" charset="0"/>
              <a:buChar char="•"/>
            </a:pPr>
            <a:r>
              <a:rPr lang="en-AU" sz="2400" dirty="0"/>
              <a:t>   in the treatment of the similar patients</a:t>
            </a:r>
          </a:p>
          <a:p>
            <a:pPr>
              <a:buFont typeface="Arial" pitchFamily="34" charset="0"/>
              <a:buChar char="•"/>
            </a:pPr>
            <a:endParaRPr lang="en-AU" sz="2400" dirty="0"/>
          </a:p>
          <a:p>
            <a:pPr>
              <a:buFont typeface="Arial" pitchFamily="34" charset="0"/>
              <a:buChar char="•"/>
            </a:pPr>
            <a:endParaRPr lang="en-AU" sz="2400" dirty="0"/>
          </a:p>
          <a:p>
            <a:r>
              <a:rPr lang="en-AU" sz="2400" dirty="0"/>
              <a:t>Why – to:</a:t>
            </a:r>
          </a:p>
          <a:p>
            <a:pPr lvl="1">
              <a:buFont typeface="Arial" pitchFamily="34" charset="0"/>
              <a:buChar char="•"/>
            </a:pPr>
            <a:r>
              <a:rPr lang="en-AU" sz="2400" dirty="0"/>
              <a:t> provide a job costing system for healthcare</a:t>
            </a:r>
          </a:p>
          <a:p>
            <a:pPr lvl="1">
              <a:buFont typeface="Arial" pitchFamily="34" charset="0"/>
              <a:buChar char="•"/>
            </a:pPr>
            <a:r>
              <a:rPr lang="en-AU" sz="2400" dirty="0"/>
              <a:t> group patients of similar cost, disorder and treatment</a:t>
            </a:r>
          </a:p>
          <a:p>
            <a:endParaRPr lang="en-AU" dirty="0"/>
          </a:p>
        </p:txBody>
      </p:sp>
      <p:sp>
        <p:nvSpPr>
          <p:cNvPr id="4" name="Slide Number Placeholder 3">
            <a:extLst>
              <a:ext uri="{FF2B5EF4-FFF2-40B4-BE49-F238E27FC236}">
                <a16:creationId xmlns:a16="http://schemas.microsoft.com/office/drawing/2014/main" id="{1A07857C-1313-1741-D793-DC4ABB2E292E}"/>
              </a:ext>
            </a:extLst>
          </p:cNvPr>
          <p:cNvSpPr>
            <a:spLocks noGrp="1"/>
          </p:cNvSpPr>
          <p:nvPr>
            <p:ph type="sldNum" sz="quarter" idx="17"/>
          </p:nvPr>
        </p:nvSpPr>
        <p:spPr/>
        <p:txBody>
          <a:bodyPr/>
          <a:lstStyle/>
          <a:p>
            <a:fld id="{256D3EEF-DE4E-429D-8EC4-DDC531AFF587}" type="slidenum">
              <a:rPr lang="en-US" smtClean="0"/>
              <a:pPr/>
              <a:t>6</a:t>
            </a:fld>
            <a:endParaRPr lang="en-US" dirty="0"/>
          </a:p>
        </p:txBody>
      </p:sp>
    </p:spTree>
    <p:extLst>
      <p:ext uri="{BB962C8B-B14F-4D97-AF65-F5344CB8AC3E}">
        <p14:creationId xmlns:p14="http://schemas.microsoft.com/office/powerpoint/2010/main" val="225093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85B3E5-2FB8-FEB0-E8F0-A28719E81B43}"/>
              </a:ext>
            </a:extLst>
          </p:cNvPr>
          <p:cNvSpPr>
            <a:spLocks noGrp="1"/>
          </p:cNvSpPr>
          <p:nvPr>
            <p:ph type="body" sz="quarter" idx="13"/>
          </p:nvPr>
        </p:nvSpPr>
        <p:spPr/>
        <p:txBody>
          <a:bodyPr/>
          <a:lstStyle/>
          <a:p>
            <a:r>
              <a:rPr lang="en-AU" dirty="0"/>
              <a:t>What is a Diagnosis Related Group (DRG)</a:t>
            </a:r>
          </a:p>
        </p:txBody>
      </p:sp>
      <p:sp>
        <p:nvSpPr>
          <p:cNvPr id="3" name="Content Placeholder 2">
            <a:extLst>
              <a:ext uri="{FF2B5EF4-FFF2-40B4-BE49-F238E27FC236}">
                <a16:creationId xmlns:a16="http://schemas.microsoft.com/office/drawing/2014/main" id="{4B2855EB-E0AF-3EFC-793B-54366772F84B}"/>
              </a:ext>
            </a:extLst>
          </p:cNvPr>
          <p:cNvSpPr>
            <a:spLocks noGrp="1"/>
          </p:cNvSpPr>
          <p:nvPr>
            <p:ph sz="quarter" idx="15"/>
          </p:nvPr>
        </p:nvSpPr>
        <p:spPr>
          <a:xfrm>
            <a:off x="1391919" y="1208584"/>
            <a:ext cx="11429999" cy="5112568"/>
          </a:xfrm>
        </p:spPr>
        <p:txBody>
          <a:bodyPr/>
          <a:lstStyle/>
          <a:p>
            <a:r>
              <a:rPr lang="en-AU" dirty="0"/>
              <a:t>The basis of the </a:t>
            </a:r>
            <a:r>
              <a:rPr lang="en-AU" dirty="0" err="1"/>
              <a:t>casemix</a:t>
            </a:r>
            <a:r>
              <a:rPr lang="en-AU" dirty="0"/>
              <a:t> system</a:t>
            </a:r>
          </a:p>
          <a:p>
            <a:endParaRPr lang="en-AU" dirty="0"/>
          </a:p>
          <a:p>
            <a:r>
              <a:rPr lang="en-AU" dirty="0"/>
              <a:t>A DRG is a code that is created by an algorithm, that uses:</a:t>
            </a:r>
          </a:p>
          <a:p>
            <a:pPr marL="457200" indent="438150">
              <a:buFont typeface="Arial" panose="020B0604020202020204" pitchFamily="34" charset="0"/>
              <a:buChar char="•"/>
            </a:pPr>
            <a:r>
              <a:rPr lang="en-AU" dirty="0"/>
              <a:t>Codes for diagnoses and procedures</a:t>
            </a:r>
          </a:p>
          <a:p>
            <a:pPr marL="457200" indent="438150">
              <a:buFont typeface="Arial" panose="020B0604020202020204" pitchFamily="34" charset="0"/>
              <a:buChar char="•"/>
            </a:pPr>
            <a:r>
              <a:rPr lang="en-AU" dirty="0"/>
              <a:t>Patient age</a:t>
            </a:r>
          </a:p>
          <a:p>
            <a:pPr marL="457200" indent="438150">
              <a:buFont typeface="Arial" panose="020B0604020202020204" pitchFamily="34" charset="0"/>
              <a:buChar char="•"/>
            </a:pPr>
            <a:r>
              <a:rPr lang="en-AU" dirty="0"/>
              <a:t>Patient sex</a:t>
            </a:r>
          </a:p>
          <a:p>
            <a:pPr marL="457200" indent="438150">
              <a:buFont typeface="Arial" panose="020B0604020202020204" pitchFamily="34" charset="0"/>
              <a:buChar char="•"/>
            </a:pPr>
            <a:r>
              <a:rPr lang="en-AU" dirty="0"/>
              <a:t>Length of stay</a:t>
            </a:r>
          </a:p>
          <a:p>
            <a:endParaRPr lang="en-AU" dirty="0"/>
          </a:p>
        </p:txBody>
      </p:sp>
      <p:sp>
        <p:nvSpPr>
          <p:cNvPr id="4" name="Slide Number Placeholder 3">
            <a:extLst>
              <a:ext uri="{FF2B5EF4-FFF2-40B4-BE49-F238E27FC236}">
                <a16:creationId xmlns:a16="http://schemas.microsoft.com/office/drawing/2014/main" id="{51A68A22-7831-AED5-823B-DB45B9761F82}"/>
              </a:ext>
            </a:extLst>
          </p:cNvPr>
          <p:cNvSpPr>
            <a:spLocks noGrp="1"/>
          </p:cNvSpPr>
          <p:nvPr>
            <p:ph type="sldNum" sz="quarter" idx="17"/>
          </p:nvPr>
        </p:nvSpPr>
        <p:spPr/>
        <p:txBody>
          <a:bodyPr/>
          <a:lstStyle/>
          <a:p>
            <a:fld id="{256D3EEF-DE4E-429D-8EC4-DDC531AFF587}" type="slidenum">
              <a:rPr lang="en-US" smtClean="0"/>
              <a:pPr/>
              <a:t>7</a:t>
            </a:fld>
            <a:endParaRPr lang="en-US" dirty="0"/>
          </a:p>
        </p:txBody>
      </p:sp>
    </p:spTree>
    <p:extLst>
      <p:ext uri="{BB962C8B-B14F-4D97-AF65-F5344CB8AC3E}">
        <p14:creationId xmlns:p14="http://schemas.microsoft.com/office/powerpoint/2010/main" val="3892482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DDD9A-CC2F-69AE-EB53-1658F7FCE381}"/>
              </a:ext>
            </a:extLst>
          </p:cNvPr>
          <p:cNvSpPr>
            <a:spLocks noGrp="1"/>
          </p:cNvSpPr>
          <p:nvPr>
            <p:ph type="body" sz="quarter" idx="13"/>
          </p:nvPr>
        </p:nvSpPr>
        <p:spPr/>
        <p:txBody>
          <a:bodyPr/>
          <a:lstStyle/>
          <a:p>
            <a:r>
              <a:rPr lang="en-AU" dirty="0"/>
              <a:t>How the algorithm may work</a:t>
            </a:r>
          </a:p>
        </p:txBody>
      </p:sp>
      <p:sp>
        <p:nvSpPr>
          <p:cNvPr id="3" name="Content Placeholder 2">
            <a:extLst>
              <a:ext uri="{FF2B5EF4-FFF2-40B4-BE49-F238E27FC236}">
                <a16:creationId xmlns:a16="http://schemas.microsoft.com/office/drawing/2014/main" id="{DE0A9B90-1F9E-DE3D-8942-40873FBD9472}"/>
              </a:ext>
            </a:extLst>
          </p:cNvPr>
          <p:cNvSpPr>
            <a:spLocks noGrp="1"/>
          </p:cNvSpPr>
          <p:nvPr>
            <p:ph sz="quarter" idx="15"/>
          </p:nvPr>
        </p:nvSpPr>
        <p:spPr/>
        <p:txBody>
          <a:bodyPr/>
          <a:lstStyle/>
          <a:p>
            <a:endParaRPr lang="en-AU" dirty="0"/>
          </a:p>
        </p:txBody>
      </p:sp>
      <p:sp>
        <p:nvSpPr>
          <p:cNvPr id="4" name="Slide Number Placeholder 3">
            <a:extLst>
              <a:ext uri="{FF2B5EF4-FFF2-40B4-BE49-F238E27FC236}">
                <a16:creationId xmlns:a16="http://schemas.microsoft.com/office/drawing/2014/main" id="{D2F403D2-D04C-D5A9-EDB6-B03DEC1C2359}"/>
              </a:ext>
            </a:extLst>
          </p:cNvPr>
          <p:cNvSpPr>
            <a:spLocks noGrp="1"/>
          </p:cNvSpPr>
          <p:nvPr>
            <p:ph type="sldNum" sz="quarter" idx="17"/>
          </p:nvPr>
        </p:nvSpPr>
        <p:spPr/>
        <p:txBody>
          <a:bodyPr/>
          <a:lstStyle/>
          <a:p>
            <a:fld id="{256D3EEF-DE4E-429D-8EC4-DDC531AFF587}" type="slidenum">
              <a:rPr lang="en-US" smtClean="0"/>
              <a:pPr/>
              <a:t>8</a:t>
            </a:fld>
            <a:endParaRPr lang="en-US" dirty="0"/>
          </a:p>
        </p:txBody>
      </p:sp>
      <p:grpSp>
        <p:nvGrpSpPr>
          <p:cNvPr id="5" name="Canvas 1">
            <a:extLst>
              <a:ext uri="{FF2B5EF4-FFF2-40B4-BE49-F238E27FC236}">
                <a16:creationId xmlns:a16="http://schemas.microsoft.com/office/drawing/2014/main" id="{583BB7CC-6CF9-E105-0D49-ED451DD484E7}"/>
              </a:ext>
            </a:extLst>
          </p:cNvPr>
          <p:cNvGrpSpPr/>
          <p:nvPr/>
        </p:nvGrpSpPr>
        <p:grpSpPr>
          <a:xfrm>
            <a:off x="991319" y="1232756"/>
            <a:ext cx="8436089" cy="4392488"/>
            <a:chOff x="-203217" y="0"/>
            <a:chExt cx="7546357" cy="3200400"/>
          </a:xfrm>
        </p:grpSpPr>
        <p:sp>
          <p:nvSpPr>
            <p:cNvPr id="6" name="Rectangle 5">
              <a:extLst>
                <a:ext uri="{FF2B5EF4-FFF2-40B4-BE49-F238E27FC236}">
                  <a16:creationId xmlns:a16="http://schemas.microsoft.com/office/drawing/2014/main" id="{985FAF98-4969-1111-95FC-5C3F92F805AC}"/>
                </a:ext>
              </a:extLst>
            </p:cNvPr>
            <p:cNvSpPr/>
            <p:nvPr/>
          </p:nvSpPr>
          <p:spPr>
            <a:xfrm>
              <a:off x="0" y="0"/>
              <a:ext cx="7343140" cy="3200400"/>
            </a:xfrm>
            <a:prstGeom prst="rect">
              <a:avLst/>
            </a:prstGeom>
          </p:spPr>
        </p:sp>
        <p:sp>
          <p:nvSpPr>
            <p:cNvPr id="7" name="Flowchart: Off-page Connector 6">
              <a:extLst>
                <a:ext uri="{FF2B5EF4-FFF2-40B4-BE49-F238E27FC236}">
                  <a16:creationId xmlns:a16="http://schemas.microsoft.com/office/drawing/2014/main" id="{1C54AC82-791A-308E-2677-A37A60AEDE84}"/>
                </a:ext>
              </a:extLst>
            </p:cNvPr>
            <p:cNvSpPr/>
            <p:nvPr/>
          </p:nvSpPr>
          <p:spPr>
            <a:xfrm>
              <a:off x="390475" y="314325"/>
              <a:ext cx="352425" cy="400050"/>
            </a:xfrm>
            <a:prstGeom prst="flowChartOffpageConnector">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485775"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8" name="Flowchart: Connector 7">
              <a:extLst>
                <a:ext uri="{FF2B5EF4-FFF2-40B4-BE49-F238E27FC236}">
                  <a16:creationId xmlns:a16="http://schemas.microsoft.com/office/drawing/2014/main" id="{FF0CAB8A-134E-1924-20F4-A91235382EB5}"/>
                </a:ext>
              </a:extLst>
            </p:cNvPr>
            <p:cNvSpPr/>
            <p:nvPr/>
          </p:nvSpPr>
          <p:spPr>
            <a:xfrm>
              <a:off x="-203217" y="1285876"/>
              <a:ext cx="1565251" cy="733424"/>
            </a:xfrm>
            <a:prstGeom prst="flowChartConnector">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defTabSz="914400" eaLnBrk="1" fontAlgn="auto" latinLnBrk="0" hangingPunct="1">
                <a:lnSpc>
                  <a:spcPct val="100000"/>
                </a:lnSpc>
                <a:spcBef>
                  <a:spcPts val="0"/>
                </a:spcBef>
                <a:spcAft>
                  <a:spcPts val="0"/>
                </a:spcAft>
                <a:buClrTx/>
                <a:buSzTx/>
                <a:buFontTx/>
                <a:buNone/>
                <a:tabLst/>
                <a:defRPr/>
              </a:pPr>
              <a:r>
                <a:rPr lang="en-US" kern="0" noProof="0" dirty="0">
                  <a:solidFill>
                    <a:sysClr val="window" lastClr="FFFFFF"/>
                  </a:solidFill>
                  <a:latin typeface="Calibri"/>
                  <a:ea typeface="Calibri" panose="020F0502020204030204" pitchFamily="34" charset="0"/>
                  <a:cs typeface="Times New Roman" panose="02020603050405020304" pitchFamily="18" charset="0"/>
                </a:rPr>
                <a:t>OR procedure</a:t>
              </a:r>
              <a:endParaRPr kumimoji="0" lang="en-GB"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a:p>
              <a:pPr marL="485775"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9" name="Flowchart: Off-page Connector 8">
              <a:extLst>
                <a:ext uri="{FF2B5EF4-FFF2-40B4-BE49-F238E27FC236}">
                  <a16:creationId xmlns:a16="http://schemas.microsoft.com/office/drawing/2014/main" id="{DCCBED90-1874-D475-FB7D-34052760FC5E}"/>
                </a:ext>
              </a:extLst>
            </p:cNvPr>
            <p:cNvSpPr/>
            <p:nvPr/>
          </p:nvSpPr>
          <p:spPr>
            <a:xfrm>
              <a:off x="418125" y="2637450"/>
              <a:ext cx="352425" cy="400050"/>
            </a:xfrm>
            <a:prstGeom prst="flowChartOffpageConnector">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4763" marR="0" lvl="0" algn="ctr" defTabSz="914400" eaLnBrk="1" fontAlgn="auto" latinLnBrk="0" hangingPunct="1">
                <a:lnSpc>
                  <a:spcPct val="100000"/>
                </a:lnSpc>
                <a:spcBef>
                  <a:spcPts val="0"/>
                </a:spcBef>
                <a:spcAft>
                  <a:spcPts val="0"/>
                </a:spcAft>
                <a:buClrTx/>
                <a:buSzTx/>
                <a:buFontTx/>
                <a:buNone/>
                <a:tabLst>
                  <a:tab pos="87313" algn="l"/>
                </a:tabLst>
                <a:defRPr/>
              </a:pPr>
              <a:r>
                <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3</a:t>
              </a:r>
              <a:endParaRPr kumimoji="0" lang="en-GB"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376DE275-E0B4-C5A6-9513-E93960276E23}"/>
                </a:ext>
              </a:extLst>
            </p:cNvPr>
            <p:cNvCxnSpPr>
              <a:endCxn id="8" idx="0"/>
            </p:cNvCxnSpPr>
            <p:nvPr/>
          </p:nvCxnSpPr>
          <p:spPr>
            <a:xfrm flipH="1">
              <a:off x="579409" y="752475"/>
              <a:ext cx="1418" cy="533400"/>
            </a:xfrm>
            <a:prstGeom prst="straightConnector1">
              <a:avLst/>
            </a:prstGeom>
            <a:noFill/>
            <a:ln w="9525" cap="flat" cmpd="sng" algn="ctr">
              <a:solidFill>
                <a:srgbClr val="4F81BD">
                  <a:shade val="95000"/>
                  <a:satMod val="105000"/>
                </a:srgbClr>
              </a:solidFill>
              <a:prstDash val="solid"/>
              <a:tailEnd type="triangle"/>
            </a:ln>
            <a:effectLst/>
          </p:spPr>
        </p:cxnSp>
        <p:cxnSp>
          <p:nvCxnSpPr>
            <p:cNvPr id="11" name="Straight Arrow Connector 10">
              <a:extLst>
                <a:ext uri="{FF2B5EF4-FFF2-40B4-BE49-F238E27FC236}">
                  <a16:creationId xmlns:a16="http://schemas.microsoft.com/office/drawing/2014/main" id="{9162B662-95B4-4904-F8C3-CA4C4529C1B2}"/>
                </a:ext>
              </a:extLst>
            </p:cNvPr>
            <p:cNvCxnSpPr>
              <a:stCxn id="8" idx="4"/>
              <a:endCxn id="9" idx="0"/>
            </p:cNvCxnSpPr>
            <p:nvPr/>
          </p:nvCxnSpPr>
          <p:spPr>
            <a:xfrm>
              <a:off x="579409" y="2019299"/>
              <a:ext cx="14930" cy="618151"/>
            </a:xfrm>
            <a:prstGeom prst="straightConnector1">
              <a:avLst/>
            </a:prstGeom>
            <a:noFill/>
            <a:ln w="9525" cap="flat" cmpd="sng" algn="ctr">
              <a:solidFill>
                <a:srgbClr val="4F81BD">
                  <a:shade val="95000"/>
                  <a:satMod val="105000"/>
                </a:srgbClr>
              </a:solidFill>
              <a:prstDash val="solid"/>
              <a:tailEnd type="triangle"/>
            </a:ln>
            <a:effectLst/>
          </p:spPr>
        </p:cxnSp>
        <p:cxnSp>
          <p:nvCxnSpPr>
            <p:cNvPr id="12" name="Straight Connector 11">
              <a:extLst>
                <a:ext uri="{FF2B5EF4-FFF2-40B4-BE49-F238E27FC236}">
                  <a16:creationId xmlns:a16="http://schemas.microsoft.com/office/drawing/2014/main" id="{E1CFCAB0-A993-6D23-5761-5B40396B8AA1}"/>
                </a:ext>
              </a:extLst>
            </p:cNvPr>
            <p:cNvCxnSpPr/>
            <p:nvPr/>
          </p:nvCxnSpPr>
          <p:spPr>
            <a:xfrm>
              <a:off x="828675" y="1657350"/>
              <a:ext cx="638175" cy="0"/>
            </a:xfrm>
            <a:prstGeom prst="line">
              <a:avLst/>
            </a:prstGeom>
            <a:noFill/>
            <a:ln w="9525" cap="flat" cmpd="sng" algn="ctr">
              <a:solidFill>
                <a:srgbClr val="4F81BD">
                  <a:shade val="95000"/>
                  <a:satMod val="105000"/>
                </a:srgbClr>
              </a:solidFill>
              <a:prstDash val="solid"/>
            </a:ln>
            <a:effectLst/>
          </p:spPr>
        </p:cxnSp>
        <p:cxnSp>
          <p:nvCxnSpPr>
            <p:cNvPr id="13" name="Straight Connector 12">
              <a:extLst>
                <a:ext uri="{FF2B5EF4-FFF2-40B4-BE49-F238E27FC236}">
                  <a16:creationId xmlns:a16="http://schemas.microsoft.com/office/drawing/2014/main" id="{085C8C94-296E-2227-12AF-12AABE07DB5D}"/>
                </a:ext>
              </a:extLst>
            </p:cNvPr>
            <p:cNvCxnSpPr/>
            <p:nvPr/>
          </p:nvCxnSpPr>
          <p:spPr>
            <a:xfrm flipH="1" flipV="1">
              <a:off x="1466850" y="1076325"/>
              <a:ext cx="9525" cy="571500"/>
            </a:xfrm>
            <a:prstGeom prst="line">
              <a:avLst/>
            </a:prstGeom>
            <a:noFill/>
            <a:ln w="9525" cap="flat" cmpd="sng" algn="ctr">
              <a:solidFill>
                <a:srgbClr val="4F81BD">
                  <a:shade val="95000"/>
                  <a:satMod val="105000"/>
                </a:srgbClr>
              </a:solidFill>
              <a:prstDash val="solid"/>
            </a:ln>
            <a:effectLst/>
          </p:spPr>
        </p:cxnSp>
        <p:cxnSp>
          <p:nvCxnSpPr>
            <p:cNvPr id="14" name="Straight Connector 13">
              <a:extLst>
                <a:ext uri="{FF2B5EF4-FFF2-40B4-BE49-F238E27FC236}">
                  <a16:creationId xmlns:a16="http://schemas.microsoft.com/office/drawing/2014/main" id="{556C626F-8B99-A0D9-8442-56A7240A05C5}"/>
                </a:ext>
              </a:extLst>
            </p:cNvPr>
            <p:cNvCxnSpPr/>
            <p:nvPr/>
          </p:nvCxnSpPr>
          <p:spPr>
            <a:xfrm>
              <a:off x="1466723" y="1666876"/>
              <a:ext cx="9525" cy="876299"/>
            </a:xfrm>
            <a:prstGeom prst="line">
              <a:avLst/>
            </a:prstGeom>
            <a:noFill/>
            <a:ln w="9525" cap="flat" cmpd="sng" algn="ctr">
              <a:solidFill>
                <a:srgbClr val="4F81BD">
                  <a:shade val="95000"/>
                  <a:satMod val="105000"/>
                </a:srgbClr>
              </a:solidFill>
              <a:prstDash val="solid"/>
            </a:ln>
            <a:effectLst/>
          </p:spPr>
        </p:cxnSp>
        <p:cxnSp>
          <p:nvCxnSpPr>
            <p:cNvPr id="15" name="Straight Arrow Connector 14">
              <a:extLst>
                <a:ext uri="{FF2B5EF4-FFF2-40B4-BE49-F238E27FC236}">
                  <a16:creationId xmlns:a16="http://schemas.microsoft.com/office/drawing/2014/main" id="{ED071E8E-AB6F-F261-1277-56173266A2A0}"/>
                </a:ext>
              </a:extLst>
            </p:cNvPr>
            <p:cNvCxnSpPr/>
            <p:nvPr/>
          </p:nvCxnSpPr>
          <p:spPr>
            <a:xfrm flipV="1">
              <a:off x="1495167" y="1085850"/>
              <a:ext cx="524133" cy="1"/>
            </a:xfrm>
            <a:prstGeom prst="straightConnector1">
              <a:avLst/>
            </a:prstGeom>
            <a:noFill/>
            <a:ln w="9525" cap="flat" cmpd="sng" algn="ctr">
              <a:solidFill>
                <a:srgbClr val="4F81BD">
                  <a:shade val="95000"/>
                  <a:satMod val="105000"/>
                </a:srgbClr>
              </a:solidFill>
              <a:prstDash val="solid"/>
              <a:tailEnd type="triangle"/>
            </a:ln>
            <a:effectLst/>
          </p:spPr>
        </p:cxnSp>
        <p:sp>
          <p:nvSpPr>
            <p:cNvPr id="16" name="Flowchart: Decision 15">
              <a:extLst>
                <a:ext uri="{FF2B5EF4-FFF2-40B4-BE49-F238E27FC236}">
                  <a16:creationId xmlns:a16="http://schemas.microsoft.com/office/drawing/2014/main" id="{9FE36018-4117-26C5-B18C-85F0EB7B14EF}"/>
                </a:ext>
              </a:extLst>
            </p:cNvPr>
            <p:cNvSpPr/>
            <p:nvPr/>
          </p:nvSpPr>
          <p:spPr>
            <a:xfrm flipH="1">
              <a:off x="2006007" y="666750"/>
              <a:ext cx="1089349" cy="857251"/>
            </a:xfrm>
            <a:prstGeom prst="flowChartDecision">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Age &gt;9</a:t>
              </a:r>
              <a:endParaRPr kumimoji="0" lang="en-GB"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EA0F1383-4961-569A-3F01-1E76030F563A}"/>
                </a:ext>
              </a:extLst>
            </p:cNvPr>
            <p:cNvCxnSpPr>
              <a:stCxn id="16" idx="1"/>
            </p:cNvCxnSpPr>
            <p:nvPr/>
          </p:nvCxnSpPr>
          <p:spPr>
            <a:xfrm flipV="1">
              <a:off x="3095089" y="1085850"/>
              <a:ext cx="475861" cy="9526"/>
            </a:xfrm>
            <a:prstGeom prst="line">
              <a:avLst/>
            </a:prstGeom>
            <a:noFill/>
            <a:ln w="9525" cap="flat" cmpd="sng" algn="ctr">
              <a:solidFill>
                <a:srgbClr val="4F81BD">
                  <a:shade val="95000"/>
                  <a:satMod val="105000"/>
                </a:srgbClr>
              </a:solidFill>
              <a:prstDash val="solid"/>
            </a:ln>
            <a:effectLst/>
          </p:spPr>
        </p:cxnSp>
        <p:cxnSp>
          <p:nvCxnSpPr>
            <p:cNvPr id="18" name="Straight Connector 17">
              <a:extLst>
                <a:ext uri="{FF2B5EF4-FFF2-40B4-BE49-F238E27FC236}">
                  <a16:creationId xmlns:a16="http://schemas.microsoft.com/office/drawing/2014/main" id="{BB4DA2B7-5881-EEA6-2F5B-74105C20AB35}"/>
                </a:ext>
              </a:extLst>
            </p:cNvPr>
            <p:cNvCxnSpPr/>
            <p:nvPr/>
          </p:nvCxnSpPr>
          <p:spPr>
            <a:xfrm flipH="1" flipV="1">
              <a:off x="3571258" y="1104900"/>
              <a:ext cx="10217" cy="647700"/>
            </a:xfrm>
            <a:prstGeom prst="line">
              <a:avLst/>
            </a:prstGeom>
            <a:noFill/>
            <a:ln w="9525" cap="flat" cmpd="sng" algn="ctr">
              <a:solidFill>
                <a:srgbClr val="4F81BD">
                  <a:shade val="95000"/>
                  <a:satMod val="105000"/>
                </a:srgbClr>
              </a:solidFill>
              <a:prstDash val="solid"/>
            </a:ln>
            <a:effectLst/>
          </p:spPr>
        </p:cxnSp>
        <p:sp>
          <p:nvSpPr>
            <p:cNvPr id="19" name="Flowchart: Connector 18">
              <a:extLst>
                <a:ext uri="{FF2B5EF4-FFF2-40B4-BE49-F238E27FC236}">
                  <a16:creationId xmlns:a16="http://schemas.microsoft.com/office/drawing/2014/main" id="{E65B2A1C-6AA4-C41C-B031-3F1A80090AC7}"/>
                </a:ext>
              </a:extLst>
            </p:cNvPr>
            <p:cNvSpPr/>
            <p:nvPr/>
          </p:nvSpPr>
          <p:spPr>
            <a:xfrm>
              <a:off x="3990975" y="104774"/>
              <a:ext cx="1314268" cy="968037"/>
            </a:xfrm>
            <a:prstGeom prst="flowChartConnector">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Inguinal or femoral only</a:t>
              </a:r>
              <a:endParaRPr kumimoji="0" lang="en-GB" sz="20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5C862758-7146-F576-0DFD-24F76297C75F}"/>
                </a:ext>
              </a:extLst>
            </p:cNvPr>
            <p:cNvCxnSpPr/>
            <p:nvPr/>
          </p:nvCxnSpPr>
          <p:spPr>
            <a:xfrm flipV="1">
              <a:off x="3552558" y="542925"/>
              <a:ext cx="676542" cy="17100"/>
            </a:xfrm>
            <a:prstGeom prst="line">
              <a:avLst/>
            </a:prstGeom>
            <a:noFill/>
            <a:ln w="9525" cap="flat" cmpd="sng" algn="ctr">
              <a:solidFill>
                <a:srgbClr val="4F81BD">
                  <a:shade val="95000"/>
                  <a:satMod val="105000"/>
                </a:srgbClr>
              </a:solidFill>
              <a:prstDash val="solid"/>
            </a:ln>
            <a:effectLst/>
          </p:spPr>
        </p:cxnSp>
        <p:cxnSp>
          <p:nvCxnSpPr>
            <p:cNvPr id="21" name="Straight Connector 20">
              <a:extLst>
                <a:ext uri="{FF2B5EF4-FFF2-40B4-BE49-F238E27FC236}">
                  <a16:creationId xmlns:a16="http://schemas.microsoft.com/office/drawing/2014/main" id="{1DAA52CF-5C58-56A8-A893-6401897B997E}"/>
                </a:ext>
              </a:extLst>
            </p:cNvPr>
            <p:cNvCxnSpPr/>
            <p:nvPr/>
          </p:nvCxnSpPr>
          <p:spPr>
            <a:xfrm flipH="1" flipV="1">
              <a:off x="3552863" y="570525"/>
              <a:ext cx="18358" cy="515325"/>
            </a:xfrm>
            <a:prstGeom prst="line">
              <a:avLst/>
            </a:prstGeom>
            <a:noFill/>
            <a:ln w="9525" cap="flat" cmpd="sng" algn="ctr">
              <a:solidFill>
                <a:srgbClr val="4F81BD">
                  <a:shade val="95000"/>
                  <a:satMod val="105000"/>
                </a:srgbClr>
              </a:solidFill>
              <a:prstDash val="solid"/>
            </a:ln>
            <a:effectLst/>
          </p:spPr>
        </p:cxnSp>
        <p:cxnSp>
          <p:nvCxnSpPr>
            <p:cNvPr id="22" name="Straight Connector 21">
              <a:extLst>
                <a:ext uri="{FF2B5EF4-FFF2-40B4-BE49-F238E27FC236}">
                  <a16:creationId xmlns:a16="http://schemas.microsoft.com/office/drawing/2014/main" id="{24D122F8-0FC6-DA54-2E3C-A22CA8F9F8F9}"/>
                </a:ext>
              </a:extLst>
            </p:cNvPr>
            <p:cNvCxnSpPr>
              <a:stCxn id="19" idx="6"/>
            </p:cNvCxnSpPr>
            <p:nvPr/>
          </p:nvCxnSpPr>
          <p:spPr>
            <a:xfrm flipV="1">
              <a:off x="5305243" y="500062"/>
              <a:ext cx="418788" cy="88730"/>
            </a:xfrm>
            <a:prstGeom prst="line">
              <a:avLst/>
            </a:prstGeom>
            <a:noFill/>
            <a:ln w="9525" cap="flat" cmpd="sng" algn="ctr">
              <a:solidFill>
                <a:srgbClr val="4F81BD">
                  <a:shade val="95000"/>
                  <a:satMod val="105000"/>
                </a:srgbClr>
              </a:solidFill>
              <a:prstDash val="solid"/>
            </a:ln>
            <a:effectLst/>
          </p:spPr>
        </p:cxnSp>
        <p:cxnSp>
          <p:nvCxnSpPr>
            <p:cNvPr id="23" name="Straight Connector 22">
              <a:extLst>
                <a:ext uri="{FF2B5EF4-FFF2-40B4-BE49-F238E27FC236}">
                  <a16:creationId xmlns:a16="http://schemas.microsoft.com/office/drawing/2014/main" id="{7595EC81-49E1-DC39-E241-112FAE8CCA0A}"/>
                </a:ext>
              </a:extLst>
            </p:cNvPr>
            <p:cNvCxnSpPr/>
            <p:nvPr/>
          </p:nvCxnSpPr>
          <p:spPr>
            <a:xfrm>
              <a:off x="1466963" y="2543175"/>
              <a:ext cx="2152537" cy="9525"/>
            </a:xfrm>
            <a:prstGeom prst="line">
              <a:avLst/>
            </a:prstGeom>
            <a:noFill/>
            <a:ln w="9525" cap="flat" cmpd="sng" algn="ctr">
              <a:solidFill>
                <a:srgbClr val="4F81BD">
                  <a:shade val="95000"/>
                  <a:satMod val="105000"/>
                </a:srgbClr>
              </a:solidFill>
              <a:prstDash val="solid"/>
            </a:ln>
            <a:effectLst/>
          </p:spPr>
        </p:cxnSp>
        <p:cxnSp>
          <p:nvCxnSpPr>
            <p:cNvPr id="24" name="Straight Connector 23">
              <a:extLst>
                <a:ext uri="{FF2B5EF4-FFF2-40B4-BE49-F238E27FC236}">
                  <a16:creationId xmlns:a16="http://schemas.microsoft.com/office/drawing/2014/main" id="{E7CDB75E-5571-E575-57CF-D96F5AB18B5E}"/>
                </a:ext>
              </a:extLst>
            </p:cNvPr>
            <p:cNvCxnSpPr/>
            <p:nvPr/>
          </p:nvCxnSpPr>
          <p:spPr>
            <a:xfrm>
              <a:off x="4742066" y="2520610"/>
              <a:ext cx="334759" cy="0"/>
            </a:xfrm>
            <a:prstGeom prst="line">
              <a:avLst/>
            </a:prstGeom>
            <a:noFill/>
            <a:ln w="9525" cap="flat" cmpd="sng" algn="ctr">
              <a:solidFill>
                <a:srgbClr val="4F81BD">
                  <a:shade val="95000"/>
                  <a:satMod val="105000"/>
                </a:srgbClr>
              </a:solidFill>
              <a:prstDash val="solid"/>
            </a:ln>
            <a:effectLst/>
          </p:spPr>
        </p:cxnSp>
        <p:cxnSp>
          <p:nvCxnSpPr>
            <p:cNvPr id="25" name="Straight Connector 24">
              <a:extLst>
                <a:ext uri="{FF2B5EF4-FFF2-40B4-BE49-F238E27FC236}">
                  <a16:creationId xmlns:a16="http://schemas.microsoft.com/office/drawing/2014/main" id="{E84F7ACA-608F-7E04-E692-C9167C04CB75}"/>
                </a:ext>
              </a:extLst>
            </p:cNvPr>
            <p:cNvCxnSpPr/>
            <p:nvPr/>
          </p:nvCxnSpPr>
          <p:spPr>
            <a:xfrm flipV="1">
              <a:off x="5114483" y="2266951"/>
              <a:ext cx="0" cy="619124"/>
            </a:xfrm>
            <a:prstGeom prst="line">
              <a:avLst/>
            </a:prstGeom>
            <a:noFill/>
            <a:ln w="9525" cap="flat" cmpd="sng" algn="ctr">
              <a:solidFill>
                <a:srgbClr val="4F81BD">
                  <a:shade val="95000"/>
                  <a:satMod val="105000"/>
                </a:srgbClr>
              </a:solidFill>
              <a:prstDash val="solid"/>
            </a:ln>
            <a:effectLst/>
          </p:spPr>
        </p:cxnSp>
        <p:cxnSp>
          <p:nvCxnSpPr>
            <p:cNvPr id="26" name="Straight Connector 25">
              <a:extLst>
                <a:ext uri="{FF2B5EF4-FFF2-40B4-BE49-F238E27FC236}">
                  <a16:creationId xmlns:a16="http://schemas.microsoft.com/office/drawing/2014/main" id="{0DC1F6B5-4B68-2C22-C86B-20D322D512F0}"/>
                </a:ext>
              </a:extLst>
            </p:cNvPr>
            <p:cNvCxnSpPr/>
            <p:nvPr/>
          </p:nvCxnSpPr>
          <p:spPr>
            <a:xfrm>
              <a:off x="5742090" y="257175"/>
              <a:ext cx="20535" cy="590550"/>
            </a:xfrm>
            <a:prstGeom prst="line">
              <a:avLst/>
            </a:prstGeom>
            <a:noFill/>
            <a:ln w="9525" cap="flat" cmpd="sng" algn="ctr">
              <a:solidFill>
                <a:srgbClr val="4F81BD">
                  <a:shade val="95000"/>
                  <a:satMod val="105000"/>
                </a:srgbClr>
              </a:solidFill>
              <a:prstDash val="solid"/>
            </a:ln>
            <a:effectLst/>
          </p:spPr>
        </p:cxnSp>
        <p:sp>
          <p:nvSpPr>
            <p:cNvPr id="27" name="Flowchart: Connector 26">
              <a:extLst>
                <a:ext uri="{FF2B5EF4-FFF2-40B4-BE49-F238E27FC236}">
                  <a16:creationId xmlns:a16="http://schemas.microsoft.com/office/drawing/2014/main" id="{EC5BE162-B559-4520-05CC-30D80C0CB316}"/>
                </a:ext>
              </a:extLst>
            </p:cNvPr>
            <p:cNvSpPr/>
            <p:nvPr/>
          </p:nvSpPr>
          <p:spPr>
            <a:xfrm>
              <a:off x="3626962" y="2075475"/>
              <a:ext cx="1278413" cy="963000"/>
            </a:xfrm>
            <a:prstGeom prst="flowChartConnector">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Com &amp;/or comorbidity</a:t>
              </a:r>
              <a:endParaRPr kumimoji="0" lang="en-GB"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37C123D6-945D-1AE2-3EA3-FD87D6B47BE6}"/>
                </a:ext>
              </a:extLst>
            </p:cNvPr>
            <p:cNvCxnSpPr/>
            <p:nvPr/>
          </p:nvCxnSpPr>
          <p:spPr>
            <a:xfrm>
              <a:off x="5762127" y="257175"/>
              <a:ext cx="438648" cy="0"/>
            </a:xfrm>
            <a:prstGeom prst="straightConnector1">
              <a:avLst/>
            </a:prstGeom>
            <a:noFill/>
            <a:ln w="9525" cap="flat" cmpd="sng" algn="ctr">
              <a:solidFill>
                <a:srgbClr val="4F81BD">
                  <a:shade val="95000"/>
                  <a:satMod val="105000"/>
                </a:srgbClr>
              </a:solidFill>
              <a:prstDash val="solid"/>
              <a:tailEnd type="triangle"/>
            </a:ln>
            <a:effectLst/>
          </p:spPr>
        </p:cxnSp>
        <p:cxnSp>
          <p:nvCxnSpPr>
            <p:cNvPr id="29" name="Straight Arrow Connector 28">
              <a:extLst>
                <a:ext uri="{FF2B5EF4-FFF2-40B4-BE49-F238E27FC236}">
                  <a16:creationId xmlns:a16="http://schemas.microsoft.com/office/drawing/2014/main" id="{F30BEE1F-CB68-FAE9-0B58-342C3D307F1F}"/>
                </a:ext>
              </a:extLst>
            </p:cNvPr>
            <p:cNvCxnSpPr/>
            <p:nvPr/>
          </p:nvCxnSpPr>
          <p:spPr>
            <a:xfrm>
              <a:off x="5762641" y="827700"/>
              <a:ext cx="438150" cy="0"/>
            </a:xfrm>
            <a:prstGeom prst="straightConnector1">
              <a:avLst/>
            </a:prstGeom>
            <a:noFill/>
            <a:ln w="9525" cap="flat" cmpd="sng" algn="ctr">
              <a:solidFill>
                <a:srgbClr val="4F81BD">
                  <a:shade val="95000"/>
                  <a:satMod val="105000"/>
                </a:srgbClr>
              </a:solidFill>
              <a:prstDash val="solid"/>
              <a:tailEnd type="triangle"/>
            </a:ln>
            <a:effectLst/>
          </p:spPr>
        </p:cxnSp>
        <p:cxnSp>
          <p:nvCxnSpPr>
            <p:cNvPr id="30" name="Straight Arrow Connector 29">
              <a:extLst>
                <a:ext uri="{FF2B5EF4-FFF2-40B4-BE49-F238E27FC236}">
                  <a16:creationId xmlns:a16="http://schemas.microsoft.com/office/drawing/2014/main" id="{64E6558A-EE24-13DD-AD28-8D19B05B0C3B}"/>
                </a:ext>
              </a:extLst>
            </p:cNvPr>
            <p:cNvCxnSpPr/>
            <p:nvPr/>
          </p:nvCxnSpPr>
          <p:spPr>
            <a:xfrm>
              <a:off x="5114664" y="2894625"/>
              <a:ext cx="438150" cy="0"/>
            </a:xfrm>
            <a:prstGeom prst="straightConnector1">
              <a:avLst/>
            </a:prstGeom>
            <a:noFill/>
            <a:ln w="9525" cap="flat" cmpd="sng" algn="ctr">
              <a:solidFill>
                <a:srgbClr val="4F81BD">
                  <a:shade val="95000"/>
                  <a:satMod val="105000"/>
                </a:srgbClr>
              </a:solidFill>
              <a:prstDash val="solid"/>
              <a:tailEnd type="triangle"/>
            </a:ln>
            <a:effectLst/>
          </p:spPr>
        </p:cxnSp>
        <p:cxnSp>
          <p:nvCxnSpPr>
            <p:cNvPr id="31" name="Straight Arrow Connector 30">
              <a:extLst>
                <a:ext uri="{FF2B5EF4-FFF2-40B4-BE49-F238E27FC236}">
                  <a16:creationId xmlns:a16="http://schemas.microsoft.com/office/drawing/2014/main" id="{81855007-E054-532A-F6E1-F9ED62F59F3B}"/>
                </a:ext>
              </a:extLst>
            </p:cNvPr>
            <p:cNvCxnSpPr/>
            <p:nvPr/>
          </p:nvCxnSpPr>
          <p:spPr>
            <a:xfrm>
              <a:off x="5114580" y="2246925"/>
              <a:ext cx="438150" cy="0"/>
            </a:xfrm>
            <a:prstGeom prst="straightConnector1">
              <a:avLst/>
            </a:prstGeom>
            <a:noFill/>
            <a:ln w="9525" cap="flat" cmpd="sng" algn="ctr">
              <a:solidFill>
                <a:srgbClr val="4F81BD">
                  <a:shade val="95000"/>
                  <a:satMod val="105000"/>
                </a:srgbClr>
              </a:solidFill>
              <a:prstDash val="solid"/>
              <a:tailEnd type="triangle"/>
            </a:ln>
            <a:effectLst/>
          </p:spPr>
        </p:cxnSp>
        <p:sp>
          <p:nvSpPr>
            <p:cNvPr id="32" name="Flowchart: Process 31">
              <a:extLst>
                <a:ext uri="{FF2B5EF4-FFF2-40B4-BE49-F238E27FC236}">
                  <a16:creationId xmlns:a16="http://schemas.microsoft.com/office/drawing/2014/main" id="{D1704C05-32DD-899F-D9E7-19EEAE6BB380}"/>
                </a:ext>
              </a:extLst>
            </p:cNvPr>
            <p:cNvSpPr/>
            <p:nvPr/>
          </p:nvSpPr>
          <p:spPr>
            <a:xfrm>
              <a:off x="6218080" y="38100"/>
              <a:ext cx="458945" cy="400050"/>
            </a:xfrm>
            <a:prstGeom prst="flowChartProcess">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313</a:t>
              </a:r>
              <a:endParaRPr kumimoji="0" lang="en-GB"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33" name="Flowchart: Process 32">
              <a:extLst>
                <a:ext uri="{FF2B5EF4-FFF2-40B4-BE49-F238E27FC236}">
                  <a16:creationId xmlns:a16="http://schemas.microsoft.com/office/drawing/2014/main" id="{8C5A14F3-E665-917D-F09B-2BAA35641479}"/>
                </a:ext>
              </a:extLst>
            </p:cNvPr>
            <p:cNvSpPr/>
            <p:nvPr/>
          </p:nvSpPr>
          <p:spPr>
            <a:xfrm>
              <a:off x="6218034" y="695325"/>
              <a:ext cx="458470" cy="400050"/>
            </a:xfrm>
            <a:prstGeom prst="flowChartProcess">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314</a:t>
              </a:r>
              <a:endParaRPr kumimoji="0" lang="en-GB"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34" name="Flowchart: Process 33">
              <a:extLst>
                <a:ext uri="{FF2B5EF4-FFF2-40B4-BE49-F238E27FC236}">
                  <a16:creationId xmlns:a16="http://schemas.microsoft.com/office/drawing/2014/main" id="{B3CEE88A-715C-04FF-E561-20F2409F0EF9}"/>
                </a:ext>
              </a:extLst>
            </p:cNvPr>
            <p:cNvSpPr/>
            <p:nvPr/>
          </p:nvSpPr>
          <p:spPr>
            <a:xfrm>
              <a:off x="6296021" y="1503975"/>
              <a:ext cx="458470" cy="400050"/>
            </a:xfrm>
            <a:prstGeom prst="flowChartProcess">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315</a:t>
              </a:r>
              <a:endParaRPr kumimoji="0" lang="en-GB"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cxnSp>
          <p:nvCxnSpPr>
            <p:cNvPr id="35" name="Straight Arrow Connector 34">
              <a:extLst>
                <a:ext uri="{FF2B5EF4-FFF2-40B4-BE49-F238E27FC236}">
                  <a16:creationId xmlns:a16="http://schemas.microsoft.com/office/drawing/2014/main" id="{23A7AE37-1579-3B2B-8661-CA38F4965E5D}"/>
                </a:ext>
              </a:extLst>
            </p:cNvPr>
            <p:cNvCxnSpPr/>
            <p:nvPr/>
          </p:nvCxnSpPr>
          <p:spPr>
            <a:xfrm>
              <a:off x="3618251" y="1752600"/>
              <a:ext cx="2649199" cy="9525"/>
            </a:xfrm>
            <a:prstGeom prst="straightConnector1">
              <a:avLst/>
            </a:prstGeom>
            <a:noFill/>
            <a:ln w="9525" cap="flat" cmpd="sng" algn="ctr">
              <a:solidFill>
                <a:srgbClr val="4F81BD">
                  <a:shade val="95000"/>
                  <a:satMod val="105000"/>
                </a:srgbClr>
              </a:solidFill>
              <a:prstDash val="solid"/>
              <a:tailEnd type="triangle"/>
            </a:ln>
            <a:effectLst/>
          </p:spPr>
        </p:cxnSp>
        <p:sp>
          <p:nvSpPr>
            <p:cNvPr id="36" name="Flowchart: Process 35">
              <a:extLst>
                <a:ext uri="{FF2B5EF4-FFF2-40B4-BE49-F238E27FC236}">
                  <a16:creationId xmlns:a16="http://schemas.microsoft.com/office/drawing/2014/main" id="{6CFAF89C-D795-9678-ACB6-B4A0CC2D1738}"/>
                </a:ext>
              </a:extLst>
            </p:cNvPr>
            <p:cNvSpPr/>
            <p:nvPr/>
          </p:nvSpPr>
          <p:spPr>
            <a:xfrm>
              <a:off x="5580675" y="2704125"/>
              <a:ext cx="457835" cy="400050"/>
            </a:xfrm>
            <a:prstGeom prst="flowChartProcess">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319</a:t>
              </a:r>
              <a:endParaRPr kumimoji="0" lang="en-GB"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37" name="Flowchart: Process 36">
              <a:extLst>
                <a:ext uri="{FF2B5EF4-FFF2-40B4-BE49-F238E27FC236}">
                  <a16:creationId xmlns:a16="http://schemas.microsoft.com/office/drawing/2014/main" id="{7EA37888-4498-B165-B02F-60C24F771D32}"/>
                </a:ext>
              </a:extLst>
            </p:cNvPr>
            <p:cNvSpPr/>
            <p:nvPr/>
          </p:nvSpPr>
          <p:spPr>
            <a:xfrm>
              <a:off x="5560877" y="2065950"/>
              <a:ext cx="457835" cy="400050"/>
            </a:xfrm>
            <a:prstGeom prst="flowChartProcess">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318</a:t>
              </a:r>
              <a:endParaRPr kumimoji="0" lang="en-GB"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38" name="Text Box 56">
              <a:extLst>
                <a:ext uri="{FF2B5EF4-FFF2-40B4-BE49-F238E27FC236}">
                  <a16:creationId xmlns:a16="http://schemas.microsoft.com/office/drawing/2014/main" id="{DBFCC7EE-F051-1C6D-66D6-3D8D334133EF}"/>
                </a:ext>
              </a:extLst>
            </p:cNvPr>
            <p:cNvSpPr txBox="1"/>
            <p:nvPr/>
          </p:nvSpPr>
          <p:spPr>
            <a:xfrm>
              <a:off x="1228725" y="666750"/>
              <a:ext cx="733256" cy="3048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0" lvl="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Hernia</a:t>
              </a:r>
              <a:endParaRPr kumimoji="0" lang="en-GB"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39" name="Text Box 57">
              <a:extLst>
                <a:ext uri="{FF2B5EF4-FFF2-40B4-BE49-F238E27FC236}">
                  <a16:creationId xmlns:a16="http://schemas.microsoft.com/office/drawing/2014/main" id="{FDB1A8EB-3352-76DF-5B90-85A6E60693B1}"/>
                </a:ext>
              </a:extLst>
            </p:cNvPr>
            <p:cNvSpPr txBox="1"/>
            <p:nvPr/>
          </p:nvSpPr>
          <p:spPr>
            <a:xfrm>
              <a:off x="5752601" y="19049"/>
              <a:ext cx="256313" cy="209551"/>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485775" marR="0" lvl="0" indent="-995363" defTabSz="914400" eaLnBrk="1" fontAlgn="auto" latinLnBrk="0" hangingPunct="1">
                <a:lnSpc>
                  <a:spcPct val="100000"/>
                </a:lnSpc>
                <a:spcBef>
                  <a:spcPts val="0"/>
                </a:spcBef>
                <a:spcAft>
                  <a:spcPts val="0"/>
                </a:spcAft>
                <a:buClrTx/>
                <a:buSzTx/>
                <a:buFontTx/>
                <a:buNone/>
                <a:tabLst>
                  <a:tab pos="0" algn="l"/>
                </a:tabLst>
                <a:defRPr/>
              </a:pPr>
              <a:r>
                <a:rPr lang="en-US" sz="1100" kern="0" noProof="0" dirty="0">
                  <a:solidFill>
                    <a:sysClr val="windowText" lastClr="000000"/>
                  </a:solidFill>
                  <a:latin typeface="Calibri"/>
                  <a:ea typeface="Calibri" panose="020F0502020204030204" pitchFamily="34" charset="0"/>
                  <a:cs typeface="Times New Roman" panose="02020603050405020304" pitchFamily="18" charset="0"/>
                </a:rPr>
                <a:t>N</a:t>
              </a:r>
              <a:endParaRPr kumimoji="0" lang="en-GB"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40" name="Text Box 92">
              <a:extLst>
                <a:ext uri="{FF2B5EF4-FFF2-40B4-BE49-F238E27FC236}">
                  <a16:creationId xmlns:a16="http://schemas.microsoft.com/office/drawing/2014/main" id="{051FF691-5E5B-BB57-C130-1920BD500883}"/>
                </a:ext>
              </a:extLst>
            </p:cNvPr>
            <p:cNvSpPr txBox="1"/>
            <p:nvPr/>
          </p:nvSpPr>
          <p:spPr>
            <a:xfrm>
              <a:off x="5790700" y="895348"/>
              <a:ext cx="314325" cy="247651"/>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485775" marR="0" lvl="0" indent="-877888"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Y</a:t>
              </a:r>
              <a:endParaRPr kumimoji="0" lang="en-GB"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41" name="Text Box 93">
              <a:extLst>
                <a:ext uri="{FF2B5EF4-FFF2-40B4-BE49-F238E27FC236}">
                  <a16:creationId xmlns:a16="http://schemas.microsoft.com/office/drawing/2014/main" id="{D79EDB5D-E780-7121-9DD4-8CD0A2BF8917}"/>
                </a:ext>
              </a:extLst>
            </p:cNvPr>
            <p:cNvSpPr txBox="1"/>
            <p:nvPr/>
          </p:nvSpPr>
          <p:spPr>
            <a:xfrm>
              <a:off x="1061452" y="2340729"/>
              <a:ext cx="2520023" cy="365441"/>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0" lvl="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Other Dig system OR procedure</a:t>
              </a:r>
              <a:endParaRPr kumimoji="0" lang="en-GB" sz="16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42" name="Text Box 94">
              <a:extLst>
                <a:ext uri="{FF2B5EF4-FFF2-40B4-BE49-F238E27FC236}">
                  <a16:creationId xmlns:a16="http://schemas.microsoft.com/office/drawing/2014/main" id="{79197095-72A5-11A7-8504-791EE7EEF869}"/>
                </a:ext>
              </a:extLst>
            </p:cNvPr>
            <p:cNvSpPr txBox="1"/>
            <p:nvPr/>
          </p:nvSpPr>
          <p:spPr>
            <a:xfrm>
              <a:off x="3123930" y="781050"/>
              <a:ext cx="361950" cy="25717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485775" marR="0" lvl="0" indent="-782638"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Y</a:t>
              </a:r>
              <a:endParaRPr kumimoji="0" lang="en-GB"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43" name="Text Box 97">
              <a:extLst>
                <a:ext uri="{FF2B5EF4-FFF2-40B4-BE49-F238E27FC236}">
                  <a16:creationId xmlns:a16="http://schemas.microsoft.com/office/drawing/2014/main" id="{63678052-EC99-93B8-4CAD-C5BCC9BE2DB2}"/>
                </a:ext>
              </a:extLst>
            </p:cNvPr>
            <p:cNvSpPr txBox="1"/>
            <p:nvPr/>
          </p:nvSpPr>
          <p:spPr>
            <a:xfrm>
              <a:off x="3152507" y="1152525"/>
              <a:ext cx="333375" cy="24765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485775" marR="0" lvl="0" indent="-839788"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N</a:t>
              </a:r>
              <a:endParaRPr kumimoji="0" lang="en-GB"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grpSp>
      <p:cxnSp>
        <p:nvCxnSpPr>
          <p:cNvPr id="45" name="Straight Arrow Connector 44">
            <a:extLst>
              <a:ext uri="{FF2B5EF4-FFF2-40B4-BE49-F238E27FC236}">
                <a16:creationId xmlns:a16="http://schemas.microsoft.com/office/drawing/2014/main" id="{FA374FDF-21CE-E4C5-B5BB-CCB6D3870D07}"/>
              </a:ext>
            </a:extLst>
          </p:cNvPr>
          <p:cNvCxnSpPr>
            <a:cxnSpLocks/>
          </p:cNvCxnSpPr>
          <p:nvPr/>
        </p:nvCxnSpPr>
        <p:spPr>
          <a:xfrm flipH="1" flipV="1">
            <a:off x="8769356" y="2461604"/>
            <a:ext cx="1767635" cy="1045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00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2C1272-6550-52F1-1D52-D79BFA28E5F2}"/>
              </a:ext>
            </a:extLst>
          </p:cNvPr>
          <p:cNvSpPr>
            <a:spLocks noGrp="1"/>
          </p:cNvSpPr>
          <p:nvPr>
            <p:ph type="body" sz="quarter" idx="13"/>
          </p:nvPr>
        </p:nvSpPr>
        <p:spPr>
          <a:xfrm>
            <a:off x="406400" y="340360"/>
            <a:ext cx="11430000" cy="671736"/>
          </a:xfrm>
        </p:spPr>
        <p:txBody>
          <a:bodyPr/>
          <a:lstStyle/>
          <a:p>
            <a:r>
              <a:rPr lang="en-AU" dirty="0"/>
              <a:t>DRG 314</a:t>
            </a:r>
          </a:p>
        </p:txBody>
      </p:sp>
      <p:graphicFrame>
        <p:nvGraphicFramePr>
          <p:cNvPr id="12" name="Table 12">
            <a:extLst>
              <a:ext uri="{FF2B5EF4-FFF2-40B4-BE49-F238E27FC236}">
                <a16:creationId xmlns:a16="http://schemas.microsoft.com/office/drawing/2014/main" id="{C3AE88B5-28F7-9198-C1DE-B5F3C3D04572}"/>
              </a:ext>
            </a:extLst>
          </p:cNvPr>
          <p:cNvGraphicFramePr>
            <a:graphicFrameLocks noGrp="1"/>
          </p:cNvGraphicFramePr>
          <p:nvPr>
            <p:ph sz="quarter" idx="15"/>
            <p:extLst>
              <p:ext uri="{D42A27DB-BD31-4B8C-83A1-F6EECF244321}">
                <p14:modId xmlns:p14="http://schemas.microsoft.com/office/powerpoint/2010/main" val="1138559199"/>
              </p:ext>
            </p:extLst>
          </p:nvPr>
        </p:nvGraphicFramePr>
        <p:xfrm>
          <a:off x="381000" y="2118360"/>
          <a:ext cx="11430000" cy="2966720"/>
        </p:xfrm>
        <a:graphic>
          <a:graphicData uri="http://schemas.openxmlformats.org/drawingml/2006/table">
            <a:tbl>
              <a:tblPr firstRow="1" bandRow="1">
                <a:tableStyleId>{5C22544A-7EE6-4342-B048-85BDC9FD1C3A}</a:tableStyleId>
              </a:tblPr>
              <a:tblGrid>
                <a:gridCol w="5715000">
                  <a:extLst>
                    <a:ext uri="{9D8B030D-6E8A-4147-A177-3AD203B41FA5}">
                      <a16:colId xmlns:a16="http://schemas.microsoft.com/office/drawing/2014/main" val="3531227355"/>
                    </a:ext>
                  </a:extLst>
                </a:gridCol>
                <a:gridCol w="5715000">
                  <a:extLst>
                    <a:ext uri="{9D8B030D-6E8A-4147-A177-3AD203B41FA5}">
                      <a16:colId xmlns:a16="http://schemas.microsoft.com/office/drawing/2014/main" val="1828457783"/>
                    </a:ext>
                  </a:extLst>
                </a:gridCol>
              </a:tblGrid>
              <a:tr h="370840">
                <a:tc>
                  <a:txBody>
                    <a:bodyPr/>
                    <a:lstStyle/>
                    <a:p>
                      <a:r>
                        <a:rPr lang="en-AU" b="0" dirty="0">
                          <a:solidFill>
                            <a:schemeClr val="tx1"/>
                          </a:solidFill>
                        </a:rPr>
                        <a:t>Unilateral inguinal hernia repair</a:t>
                      </a:r>
                    </a:p>
                  </a:txBody>
                  <a:tcPr>
                    <a:solidFill>
                      <a:schemeClr val="accent2">
                        <a:lumMod val="20000"/>
                        <a:lumOff val="80000"/>
                      </a:schemeClr>
                    </a:solidFill>
                  </a:tcPr>
                </a:tc>
                <a:tc>
                  <a:txBody>
                    <a:bodyPr/>
                    <a:lstStyle/>
                    <a:p>
                      <a:r>
                        <a:rPr lang="en-AU" b="0" dirty="0">
                          <a:solidFill>
                            <a:schemeClr val="tx1"/>
                          </a:solidFill>
                        </a:rPr>
                        <a:t>Bilateral direct/indirect inguinal hernia repair</a:t>
                      </a:r>
                    </a:p>
                  </a:txBody>
                  <a:tcPr>
                    <a:solidFill>
                      <a:schemeClr val="accent2">
                        <a:lumMod val="20000"/>
                        <a:lumOff val="80000"/>
                      </a:schemeClr>
                    </a:solidFill>
                  </a:tcPr>
                </a:tc>
                <a:extLst>
                  <a:ext uri="{0D108BD9-81ED-4DB2-BD59-A6C34878D82A}">
                    <a16:rowId xmlns:a16="http://schemas.microsoft.com/office/drawing/2014/main" val="4005170294"/>
                  </a:ext>
                </a:extLst>
              </a:tr>
              <a:tr h="370840">
                <a:tc>
                  <a:txBody>
                    <a:bodyPr/>
                    <a:lstStyle/>
                    <a:p>
                      <a:r>
                        <a:rPr lang="en-AU" dirty="0">
                          <a:solidFill>
                            <a:schemeClr val="tx1"/>
                          </a:solidFill>
                        </a:rPr>
                        <a:t>Repair direct inguinal hernia</a:t>
                      </a:r>
                    </a:p>
                  </a:txBody>
                  <a:tcPr>
                    <a:solidFill>
                      <a:schemeClr val="accent2">
                        <a:lumMod val="20000"/>
                        <a:lumOff val="80000"/>
                      </a:schemeClr>
                    </a:solidFill>
                  </a:tcPr>
                </a:tc>
                <a:tc>
                  <a:txBody>
                    <a:bodyPr/>
                    <a:lstStyle/>
                    <a:p>
                      <a:r>
                        <a:rPr lang="en-AU" dirty="0">
                          <a:solidFill>
                            <a:schemeClr val="tx1"/>
                          </a:solidFill>
                        </a:rPr>
                        <a:t>Bilateral direct inguinal hernia repair - graft</a:t>
                      </a:r>
                    </a:p>
                  </a:txBody>
                  <a:tcPr>
                    <a:solidFill>
                      <a:schemeClr val="accent2">
                        <a:lumMod val="20000"/>
                        <a:lumOff val="80000"/>
                      </a:schemeClr>
                    </a:solidFill>
                  </a:tcPr>
                </a:tc>
                <a:extLst>
                  <a:ext uri="{0D108BD9-81ED-4DB2-BD59-A6C34878D82A}">
                    <a16:rowId xmlns:a16="http://schemas.microsoft.com/office/drawing/2014/main" val="2406774921"/>
                  </a:ext>
                </a:extLst>
              </a:tr>
              <a:tr h="370840">
                <a:tc>
                  <a:txBody>
                    <a:bodyPr/>
                    <a:lstStyle/>
                    <a:p>
                      <a:r>
                        <a:rPr lang="en-AU" dirty="0">
                          <a:solidFill>
                            <a:schemeClr val="tx1"/>
                          </a:solidFill>
                        </a:rPr>
                        <a:t>Repair indirect inguinal hernia</a:t>
                      </a:r>
                    </a:p>
                  </a:txBody>
                  <a:tcPr>
                    <a:solidFill>
                      <a:schemeClr val="accent2">
                        <a:lumMod val="20000"/>
                        <a:lumOff val="80000"/>
                      </a:schemeClr>
                    </a:solidFill>
                  </a:tcPr>
                </a:tc>
                <a:tc>
                  <a:txBody>
                    <a:bodyPr/>
                    <a:lstStyle/>
                    <a:p>
                      <a:r>
                        <a:rPr lang="en-AU" dirty="0">
                          <a:solidFill>
                            <a:schemeClr val="tx1"/>
                          </a:solidFill>
                        </a:rPr>
                        <a:t>Bilateral indirect inguinal hernia repair – graft</a:t>
                      </a:r>
                    </a:p>
                  </a:txBody>
                  <a:tcPr>
                    <a:solidFill>
                      <a:schemeClr val="accent2">
                        <a:lumMod val="20000"/>
                        <a:lumOff val="80000"/>
                      </a:schemeClr>
                    </a:solidFill>
                  </a:tcPr>
                </a:tc>
                <a:extLst>
                  <a:ext uri="{0D108BD9-81ED-4DB2-BD59-A6C34878D82A}">
                    <a16:rowId xmlns:a16="http://schemas.microsoft.com/office/drawing/2014/main" val="3788673341"/>
                  </a:ext>
                </a:extLst>
              </a:tr>
              <a:tr h="370840">
                <a:tc>
                  <a:txBody>
                    <a:bodyPr/>
                    <a:lstStyle/>
                    <a:p>
                      <a:r>
                        <a:rPr lang="en-AU" dirty="0">
                          <a:solidFill>
                            <a:schemeClr val="tx1"/>
                          </a:solidFill>
                        </a:rPr>
                        <a:t>Direct inguinal hernia repair – graft</a:t>
                      </a:r>
                    </a:p>
                  </a:txBody>
                  <a:tcPr>
                    <a:solidFill>
                      <a:schemeClr val="accent2">
                        <a:lumMod val="20000"/>
                        <a:lumOff val="80000"/>
                      </a:schemeClr>
                    </a:solidFill>
                  </a:tcPr>
                </a:tc>
                <a:tc>
                  <a:txBody>
                    <a:bodyPr/>
                    <a:lstStyle/>
                    <a:p>
                      <a:r>
                        <a:rPr lang="en-AU" dirty="0">
                          <a:solidFill>
                            <a:schemeClr val="tx1"/>
                          </a:solidFill>
                        </a:rPr>
                        <a:t>Bilateral direct/indirect inguinal hernia </a:t>
                      </a:r>
                    </a:p>
                  </a:txBody>
                  <a:tcPr>
                    <a:solidFill>
                      <a:schemeClr val="accent2">
                        <a:lumMod val="20000"/>
                        <a:lumOff val="80000"/>
                      </a:schemeClr>
                    </a:solidFill>
                  </a:tcPr>
                </a:tc>
                <a:extLst>
                  <a:ext uri="{0D108BD9-81ED-4DB2-BD59-A6C34878D82A}">
                    <a16:rowId xmlns:a16="http://schemas.microsoft.com/office/drawing/2014/main" val="3101763856"/>
                  </a:ext>
                </a:extLst>
              </a:tr>
              <a:tr h="370840">
                <a:tc>
                  <a:txBody>
                    <a:bodyPr/>
                    <a:lstStyle/>
                    <a:p>
                      <a:r>
                        <a:rPr lang="en-AU" dirty="0">
                          <a:solidFill>
                            <a:schemeClr val="tx1"/>
                          </a:solidFill>
                        </a:rPr>
                        <a:t>Indirect inguinal hernia repair – graft</a:t>
                      </a:r>
                    </a:p>
                  </a:txBody>
                  <a:tcPr>
                    <a:solidFill>
                      <a:schemeClr val="accent2">
                        <a:lumMod val="20000"/>
                        <a:lumOff val="80000"/>
                      </a:schemeClr>
                    </a:solidFill>
                  </a:tcPr>
                </a:tc>
                <a:tc>
                  <a:txBody>
                    <a:bodyPr/>
                    <a:lstStyle/>
                    <a:p>
                      <a:r>
                        <a:rPr lang="en-AU" dirty="0">
                          <a:solidFill>
                            <a:schemeClr val="tx1"/>
                          </a:solidFill>
                        </a:rPr>
                        <a:t>Bilateral inguinal hernia repair – graft</a:t>
                      </a:r>
                    </a:p>
                  </a:txBody>
                  <a:tcPr>
                    <a:solidFill>
                      <a:schemeClr val="accent2">
                        <a:lumMod val="20000"/>
                        <a:lumOff val="80000"/>
                      </a:schemeClr>
                    </a:solidFill>
                  </a:tcPr>
                </a:tc>
                <a:extLst>
                  <a:ext uri="{0D108BD9-81ED-4DB2-BD59-A6C34878D82A}">
                    <a16:rowId xmlns:a16="http://schemas.microsoft.com/office/drawing/2014/main" val="3431909790"/>
                  </a:ext>
                </a:extLst>
              </a:tr>
              <a:tr h="370840">
                <a:tc>
                  <a:txBody>
                    <a:bodyPr/>
                    <a:lstStyle/>
                    <a:p>
                      <a:r>
                        <a:rPr lang="en-AU" dirty="0">
                          <a:solidFill>
                            <a:schemeClr val="tx1"/>
                          </a:solidFill>
                        </a:rPr>
                        <a:t>Bilat inguinal hernia repair</a:t>
                      </a:r>
                    </a:p>
                  </a:txBody>
                  <a:tcPr>
                    <a:solidFill>
                      <a:schemeClr val="accent2">
                        <a:lumMod val="20000"/>
                        <a:lumOff val="80000"/>
                      </a:schemeClr>
                    </a:solidFill>
                  </a:tcPr>
                </a:tc>
                <a:tc>
                  <a:txBody>
                    <a:bodyPr/>
                    <a:lstStyle/>
                    <a:p>
                      <a:r>
                        <a:rPr lang="en-AU" dirty="0">
                          <a:solidFill>
                            <a:schemeClr val="tx1"/>
                          </a:solidFill>
                        </a:rPr>
                        <a:t>Unilateral femoral hernia repair</a:t>
                      </a:r>
                    </a:p>
                  </a:txBody>
                  <a:tcPr>
                    <a:solidFill>
                      <a:schemeClr val="accent2">
                        <a:lumMod val="20000"/>
                        <a:lumOff val="80000"/>
                      </a:schemeClr>
                    </a:solidFill>
                  </a:tcPr>
                </a:tc>
                <a:extLst>
                  <a:ext uri="{0D108BD9-81ED-4DB2-BD59-A6C34878D82A}">
                    <a16:rowId xmlns:a16="http://schemas.microsoft.com/office/drawing/2014/main" val="2432582337"/>
                  </a:ext>
                </a:extLst>
              </a:tr>
              <a:tr h="370840">
                <a:tc>
                  <a:txBody>
                    <a:bodyPr/>
                    <a:lstStyle/>
                    <a:p>
                      <a:r>
                        <a:rPr lang="en-AU" dirty="0">
                          <a:solidFill>
                            <a:schemeClr val="tx1"/>
                          </a:solidFill>
                        </a:rPr>
                        <a:t>Bilateral direct inguinal hernia repair</a:t>
                      </a:r>
                    </a:p>
                  </a:txBody>
                  <a:tcPr>
                    <a:solidFill>
                      <a:schemeClr val="accent2">
                        <a:lumMod val="20000"/>
                        <a:lumOff val="80000"/>
                      </a:schemeClr>
                    </a:solidFill>
                  </a:tcPr>
                </a:tc>
                <a:tc>
                  <a:txBody>
                    <a:bodyPr/>
                    <a:lstStyle/>
                    <a:p>
                      <a:r>
                        <a:rPr lang="en-AU" dirty="0">
                          <a:solidFill>
                            <a:schemeClr val="tx1"/>
                          </a:solidFill>
                        </a:rPr>
                        <a:t>Bilateral femoral hernia repair – graft</a:t>
                      </a:r>
                    </a:p>
                  </a:txBody>
                  <a:tcPr>
                    <a:solidFill>
                      <a:schemeClr val="accent2">
                        <a:lumMod val="20000"/>
                        <a:lumOff val="80000"/>
                      </a:schemeClr>
                    </a:solidFill>
                  </a:tcPr>
                </a:tc>
                <a:extLst>
                  <a:ext uri="{0D108BD9-81ED-4DB2-BD59-A6C34878D82A}">
                    <a16:rowId xmlns:a16="http://schemas.microsoft.com/office/drawing/2014/main" val="266669050"/>
                  </a:ext>
                </a:extLst>
              </a:tr>
              <a:tr h="370840">
                <a:tc>
                  <a:txBody>
                    <a:bodyPr/>
                    <a:lstStyle/>
                    <a:p>
                      <a:r>
                        <a:rPr lang="en-AU" dirty="0">
                          <a:solidFill>
                            <a:schemeClr val="tx1"/>
                          </a:solidFill>
                        </a:rPr>
                        <a:t>Bilateral indirect inguinal hernia repair</a:t>
                      </a:r>
                    </a:p>
                  </a:txBody>
                  <a:tcPr>
                    <a:solidFill>
                      <a:schemeClr val="accent2">
                        <a:lumMod val="20000"/>
                        <a:lumOff val="80000"/>
                      </a:schemeClr>
                    </a:solidFill>
                  </a:tcPr>
                </a:tc>
                <a:tc>
                  <a:txBody>
                    <a:bodyPr/>
                    <a:lstStyle/>
                    <a:p>
                      <a:r>
                        <a:rPr lang="en-AU" dirty="0">
                          <a:solidFill>
                            <a:schemeClr val="tx1"/>
                          </a:solidFill>
                        </a:rPr>
                        <a:t>Bilateral femoral hernia repair</a:t>
                      </a:r>
                    </a:p>
                  </a:txBody>
                  <a:tcPr>
                    <a:solidFill>
                      <a:schemeClr val="accent2">
                        <a:lumMod val="20000"/>
                        <a:lumOff val="80000"/>
                      </a:schemeClr>
                    </a:solidFill>
                  </a:tcPr>
                </a:tc>
                <a:extLst>
                  <a:ext uri="{0D108BD9-81ED-4DB2-BD59-A6C34878D82A}">
                    <a16:rowId xmlns:a16="http://schemas.microsoft.com/office/drawing/2014/main" val="690857629"/>
                  </a:ext>
                </a:extLst>
              </a:tr>
            </a:tbl>
          </a:graphicData>
        </a:graphic>
      </p:graphicFrame>
      <p:sp>
        <p:nvSpPr>
          <p:cNvPr id="4" name="Slide Number Placeholder 3">
            <a:extLst>
              <a:ext uri="{FF2B5EF4-FFF2-40B4-BE49-F238E27FC236}">
                <a16:creationId xmlns:a16="http://schemas.microsoft.com/office/drawing/2014/main" id="{E8D9D71B-1A96-5E15-607A-AEA7B248976B}"/>
              </a:ext>
            </a:extLst>
          </p:cNvPr>
          <p:cNvSpPr>
            <a:spLocks noGrp="1"/>
          </p:cNvSpPr>
          <p:nvPr>
            <p:ph type="sldNum" sz="quarter" idx="17"/>
          </p:nvPr>
        </p:nvSpPr>
        <p:spPr/>
        <p:txBody>
          <a:bodyPr/>
          <a:lstStyle/>
          <a:p>
            <a:fld id="{256D3EEF-DE4E-429D-8EC4-DDC531AFF587}" type="slidenum">
              <a:rPr lang="en-US" smtClean="0"/>
              <a:pPr/>
              <a:t>9</a:t>
            </a:fld>
            <a:endParaRPr lang="en-US" dirty="0"/>
          </a:p>
        </p:txBody>
      </p:sp>
      <p:sp>
        <p:nvSpPr>
          <p:cNvPr id="5" name="TextBox 4">
            <a:extLst>
              <a:ext uri="{FF2B5EF4-FFF2-40B4-BE49-F238E27FC236}">
                <a16:creationId xmlns:a16="http://schemas.microsoft.com/office/drawing/2014/main" id="{9A4C4825-3226-110D-5F10-C5108FC1689C}"/>
              </a:ext>
            </a:extLst>
          </p:cNvPr>
          <p:cNvSpPr txBox="1"/>
          <p:nvPr/>
        </p:nvSpPr>
        <p:spPr>
          <a:xfrm>
            <a:off x="690880" y="1203960"/>
            <a:ext cx="10810240" cy="914400"/>
          </a:xfrm>
          <a:prstGeom prst="rect">
            <a:avLst/>
          </a:prstGeom>
          <a:noFill/>
        </p:spPr>
        <p:txBody>
          <a:bodyPr wrap="square" rtlCol="0">
            <a:spAutoFit/>
          </a:bodyPr>
          <a:lstStyle/>
          <a:p>
            <a:pPr marL="485775">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DRG 314 INGUINAL &amp; FEMORAL HERNIA PROCEDURES AGE &gt;9</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85775">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OPERATING ROOM PROCEDURES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6" name="TextBox 5">
            <a:extLst>
              <a:ext uri="{FF2B5EF4-FFF2-40B4-BE49-F238E27FC236}">
                <a16:creationId xmlns:a16="http://schemas.microsoft.com/office/drawing/2014/main" id="{F891D719-3767-5E09-24ED-812ADE921A09}"/>
              </a:ext>
            </a:extLst>
          </p:cNvPr>
          <p:cNvSpPr txBox="1"/>
          <p:nvPr/>
        </p:nvSpPr>
        <p:spPr>
          <a:xfrm>
            <a:off x="5638800" y="2971800"/>
            <a:ext cx="914400" cy="914400"/>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3362544475"/>
      </p:ext>
    </p:extLst>
  </p:cSld>
  <p:clrMapOvr>
    <a:masterClrMapping/>
  </p:clrMapOvr>
</p:sld>
</file>

<file path=ppt/theme/theme1.xml><?xml version="1.0" encoding="utf-8"?>
<a:theme xmlns:a="http://schemas.openxmlformats.org/drawingml/2006/main" name="Pitchbook">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4809</TotalTime>
  <Words>1575</Words>
  <Application>Microsoft Office PowerPoint</Application>
  <PresentationFormat>Widescreen</PresentationFormat>
  <Paragraphs>239</Paragraphs>
  <Slides>33</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Century</vt:lpstr>
      <vt:lpstr>Georgia</vt:lpstr>
      <vt:lpstr>Pitchbook</vt:lpstr>
      <vt:lpstr>PowerPoint Presentation</vt:lpstr>
      <vt:lpstr>Prepared by:  Anna Coote &amp; Heather Grain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Prepared by:  Anna Coote &amp; Heather Grain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dc:creator>
  <cp:lastModifiedBy>Anna Coote</cp:lastModifiedBy>
  <cp:revision>189</cp:revision>
  <dcterms:created xsi:type="dcterms:W3CDTF">2020-08-15T04:34:47Z</dcterms:created>
  <dcterms:modified xsi:type="dcterms:W3CDTF">2022-11-04T01:33:37Z</dcterms:modified>
</cp:coreProperties>
</file>