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8"/>
  </p:notesMasterIdLst>
  <p:sldIdLst>
    <p:sldId id="556" r:id="rId2"/>
    <p:sldId id="358" r:id="rId3"/>
    <p:sldId id="428" r:id="rId4"/>
    <p:sldId id="542" r:id="rId5"/>
    <p:sldId id="543" r:id="rId6"/>
    <p:sldId id="544" r:id="rId7"/>
    <p:sldId id="545" r:id="rId8"/>
    <p:sldId id="546" r:id="rId9"/>
    <p:sldId id="547" r:id="rId10"/>
    <p:sldId id="549" r:id="rId11"/>
    <p:sldId id="548" r:id="rId12"/>
    <p:sldId id="550" r:id="rId13"/>
    <p:sldId id="551" r:id="rId14"/>
    <p:sldId id="555" r:id="rId15"/>
    <p:sldId id="557" r:id="rId16"/>
    <p:sldId id="55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073AE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9" autoAdjust="0"/>
    <p:restoredTop sz="95346" autoAdjust="0"/>
  </p:normalViewPr>
  <p:slideViewPr>
    <p:cSldViewPr snapToGrid="0">
      <p:cViewPr varScale="1">
        <p:scale>
          <a:sx n="107" d="100"/>
          <a:sy n="107" d="100"/>
        </p:scale>
        <p:origin x="132" y="162"/>
      </p:cViewPr>
      <p:guideLst/>
    </p:cSldViewPr>
  </p:slideViewPr>
  <p:outlineViewPr>
    <p:cViewPr>
      <p:scale>
        <a:sx n="33" d="100"/>
        <a:sy n="33" d="100"/>
      </p:scale>
      <p:origin x="0" y="-8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6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6C2F4-B633-4102-B108-9039F1EF70B3}" type="datetimeFigureOut">
              <a:rPr lang="en-AU" smtClean="0"/>
              <a:t>24/10/2022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40E8A-E3D9-45E6-8C9B-F2F85B52DA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833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766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Iron is not a blood product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29489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This is a good time to talk about block 1920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8423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719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7464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I’m only going to discuss the problematic codes for anaemia, as most can be easily found using the disease index and following any includes and excludes notes in the Tabular list.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3635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These codes can increase the value of the DRG, so it’s important that clinicians document this clearly.</a:t>
            </a:r>
          </a:p>
          <a:p>
            <a:r>
              <a:rPr lang="en-AU" dirty="0"/>
              <a:t>Documentation must be clear.  If anaemia and documentation of blood loss on op report, or of menorrhagia, unless documented as DUE TO, then D500 or D62 cannot be assigned.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1741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Secondary to blood loss is the same code as anaemia due to blood loss.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8914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Note that there is a separate code for Vitamin B12 deficiency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7485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Packed cells, plasma, </a:t>
            </a:r>
            <a:r>
              <a:rPr lang="en-AU" dirty="0" err="1"/>
              <a:t>gammaglobulin</a:t>
            </a:r>
            <a:r>
              <a:rPr lang="en-AU" dirty="0"/>
              <a:t>, thrombocytes, white cells,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18009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Note that the lead term Injection  now has the instruction to “See Administration”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16905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Note the option for “autologous”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2913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304800" y="4706112"/>
            <a:ext cx="11582400" cy="277368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/>
              <a:t>Click to add author information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10613887" y="6412103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entury" panose="02040604050505020304" pitchFamily="18" charset="0"/>
              </a:defRPr>
            </a:lvl1pPr>
          </a:lstStyle>
          <a:p>
            <a:r>
              <a:rPr lang="en-US" dirty="0"/>
              <a:t>Clinical Coding Education   </a:t>
            </a:r>
          </a:p>
          <a:p>
            <a:r>
              <a:rPr lang="en-US" dirty="0"/>
              <a:t>clinicalcodingeducation.com</a:t>
            </a:r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pic>
        <p:nvPicPr>
          <p:cNvPr id="7" name="Picture 6" descr="Logo, icon, company name&#10;&#10;Description automatically generated">
            <a:extLst>
              <a:ext uri="{FF2B5EF4-FFF2-40B4-BE49-F238E27FC236}">
                <a16:creationId xmlns:a16="http://schemas.microsoft.com/office/drawing/2014/main" id="{867AFBE7-C5F5-4EC5-9BCF-8F5F99DFB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5" y="5089714"/>
            <a:ext cx="1451624" cy="1510058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02EE322B-B352-4342-A973-A360FA0445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3" y="5050099"/>
            <a:ext cx="3109623" cy="1202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5CD257-DB42-4B58-B535-A7D6B8299F37}"/>
              </a:ext>
            </a:extLst>
          </p:cNvPr>
          <p:cNvSpPr txBox="1">
            <a:spLocks/>
          </p:cNvSpPr>
          <p:nvPr userDrawn="1"/>
        </p:nvSpPr>
        <p:spPr>
          <a:xfrm>
            <a:off x="8257597" y="6171707"/>
            <a:ext cx="2207478" cy="8561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eHealth Education</a:t>
            </a:r>
          </a:p>
          <a:p>
            <a:pPr algn="r"/>
            <a:r>
              <a:rPr lang="en-US" dirty="0"/>
              <a:t>ehe.edu.au</a:t>
            </a:r>
          </a:p>
        </p:txBody>
      </p:sp>
    </p:spTree>
    <p:extLst>
      <p:ext uri="{BB962C8B-B14F-4D97-AF65-F5344CB8AC3E}">
        <p14:creationId xmlns:p14="http://schemas.microsoft.com/office/powerpoint/2010/main" val="2199153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606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4064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23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4023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4064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01012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30307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10464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410464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6400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406400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10464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410464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39068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8" name="Rectangle 6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6" name="Rectangle 6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5" name="Rectangle 6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1" name="Rectangle 6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6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20320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20320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48768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48768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77216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77216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20320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48768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77216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77216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0320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20320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8768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48768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77216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77216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20320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20320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48768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48768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77216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77216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406400" y="381000"/>
            <a:ext cx="10769600" cy="83820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2196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846443" y="6309320"/>
            <a:ext cx="4611757" cy="475793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      Clinical Coding Education		   eHealth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326995"/>
            <a:ext cx="437207" cy="454806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235143"/>
            <a:ext cx="553278" cy="5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96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>
                <a:solidFill>
                  <a:schemeClr val="bg1"/>
                </a:solidFill>
              </a:rPr>
              <a:t>Clinical Coding Education    clinicalcodingeducation.com</a:t>
            </a:r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052859" y="6477000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0789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0999"/>
            <a:ext cx="11356028" cy="503583"/>
          </a:xfrm>
          <a:solidFill>
            <a:schemeClr val="accent6">
              <a:shade val="75000"/>
            </a:schemeClr>
          </a:solidFill>
        </p:spPr>
        <p:txBody>
          <a:bodyPr>
            <a:normAutofit/>
          </a:bodyPr>
          <a:lstStyle>
            <a:lvl1pPr eaLnBrk="1" latinLnBrk="0" hangingPunct="1">
              <a:defRPr kumimoji="0" sz="24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>
          <a:xfrm>
            <a:off x="10441628" y="6477000"/>
            <a:ext cx="13208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" panose="02040604050505020304" pitchFamily="18" charset="0"/>
              </a:defRPr>
            </a:lvl1pPr>
          </a:lstStyle>
          <a:p>
            <a:pPr algn="l"/>
            <a:r>
              <a:rPr lang="en-US"/>
              <a:t>Clinical Coding Education    clinicalcodingeducation.com</a:t>
            </a:r>
            <a:endParaRPr lang="en-US" dirty="0"/>
          </a:p>
        </p:txBody>
      </p:sp>
      <p:pic>
        <p:nvPicPr>
          <p:cNvPr id="10" name="Picture 9" descr="Logo, icon, company name&#10;&#10;Description automatically generated">
            <a:extLst>
              <a:ext uri="{FF2B5EF4-FFF2-40B4-BE49-F238E27FC236}">
                <a16:creationId xmlns:a16="http://schemas.microsoft.com/office/drawing/2014/main" id="{FE2C6770-0805-4D08-9441-02D71F7E70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76" y="6515097"/>
            <a:ext cx="219759" cy="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18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7184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344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947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402336" y="609600"/>
            <a:ext cx="10765536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973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2665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dirty="0"/>
              <a:t>Click to edit Master text styles</a:t>
            </a:r>
          </a:p>
          <a:p>
            <a:pPr lvl="1" eaLnBrk="1" latinLnBrk="1" hangingPunct="1"/>
            <a:r>
              <a:rPr kumimoji="0" lang="en-US" dirty="0"/>
              <a:t>Second level</a:t>
            </a:r>
          </a:p>
          <a:p>
            <a:pPr lvl="2" eaLnBrk="1" latinLnBrk="1" hangingPunct="1"/>
            <a:r>
              <a:rPr kumimoji="0" lang="en-US" dirty="0"/>
              <a:t>Third level</a:t>
            </a:r>
          </a:p>
          <a:p>
            <a:pPr lvl="3" eaLnBrk="1" latinLnBrk="1" hangingPunct="1"/>
            <a:r>
              <a:rPr kumimoji="0" lang="en-US" dirty="0"/>
              <a:t>Fourth level</a:t>
            </a:r>
          </a:p>
          <a:p>
            <a:pPr lvl="4" eaLnBrk="1" latinLnBrk="1" hangingPunct="1"/>
            <a:r>
              <a:rPr kumimoji="0" lang="en-US" dirty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B02E7540-06D3-441A-ABA5-5C042055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7C3AB6-A48E-4CE4-8C3E-07873280D7F0}"/>
              </a:ext>
            </a:extLst>
          </p:cNvPr>
          <p:cNvSpPr txBox="1">
            <a:spLocks/>
          </p:cNvSpPr>
          <p:nvPr userDrawn="1"/>
        </p:nvSpPr>
        <p:spPr>
          <a:xfrm>
            <a:off x="3812875" y="6476999"/>
            <a:ext cx="4456482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0" i="1" dirty="0">
                <a:latin typeface="+mj-lt"/>
              </a:rPr>
              <a:t>    Clinical Coding Education                    eHealth Education </a:t>
            </a:r>
          </a:p>
        </p:txBody>
      </p:sp>
      <p:pic>
        <p:nvPicPr>
          <p:cNvPr id="16" name="Picture 15" descr="Logo, icon, company name&#10;&#10;Description automatically generated">
            <a:extLst>
              <a:ext uri="{FF2B5EF4-FFF2-40B4-BE49-F238E27FC236}">
                <a16:creationId xmlns:a16="http://schemas.microsoft.com/office/drawing/2014/main" id="{A787A683-F366-4BCD-ACA7-8EA80964CAB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80" y="6378571"/>
            <a:ext cx="422782" cy="439800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C476F60-33D3-4929-AC86-CBD63CA8A701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33" y="6248399"/>
            <a:ext cx="5492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85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  <p:sldLayoutId id="2147483664" r:id="rId3"/>
    <p:sldLayoutId id="2147483665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9FCD297-7085-F53C-5EDB-C36CB9332F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Let’s fly into the next subject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F50637-7696-9B8C-0C73-7D8014BA3A3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5" name="Picture 6" descr="http://wordlesstech.com/wp-content/uploads/2011/05/sugar-glider.jpg">
            <a:extLst>
              <a:ext uri="{FF2B5EF4-FFF2-40B4-BE49-F238E27FC236}">
                <a16:creationId xmlns:a16="http://schemas.microsoft.com/office/drawing/2014/main" id="{0D86D72C-04BD-A8B7-8B0F-FF38A0C98933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754" y="1052736"/>
            <a:ext cx="6966092" cy="511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CCE32CA-B8FF-4728-2008-028F6F6674C6}"/>
              </a:ext>
            </a:extLst>
          </p:cNvPr>
          <p:cNvSpPr txBox="1"/>
          <p:nvPr/>
        </p:nvSpPr>
        <p:spPr>
          <a:xfrm>
            <a:off x="7569200" y="2805057"/>
            <a:ext cx="3815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Sugar glider</a:t>
            </a:r>
          </a:p>
        </p:txBody>
      </p:sp>
    </p:spTree>
    <p:extLst>
      <p:ext uri="{BB962C8B-B14F-4D97-AF65-F5344CB8AC3E}">
        <p14:creationId xmlns:p14="http://schemas.microsoft.com/office/powerpoint/2010/main" val="3755952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AA66C6-538B-4205-212D-0CC6B67CB5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ACHI codes for administration of blood products</a:t>
            </a:r>
          </a:p>
          <a:p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F9583-0048-DE90-2BB8-A1A1FD0AFC9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12877" y="1970318"/>
            <a:ext cx="11429999" cy="5112568"/>
          </a:xfrm>
        </p:spPr>
        <p:txBody>
          <a:bodyPr/>
          <a:lstStyle/>
          <a:p>
            <a:pPr marL="541338"/>
            <a:r>
              <a:rPr lang="en-AU" dirty="0"/>
              <a:t>The Lead Term is</a:t>
            </a:r>
          </a:p>
          <a:p>
            <a:pPr marL="1169988"/>
            <a:r>
              <a:rPr lang="en-AU" b="1" dirty="0"/>
              <a:t>Administration</a:t>
            </a:r>
          </a:p>
          <a:p>
            <a:pPr marL="1169988"/>
            <a:r>
              <a:rPr lang="en-AU" dirty="0"/>
              <a:t>- type of agent</a:t>
            </a:r>
          </a:p>
          <a:p>
            <a:pPr marL="1169988"/>
            <a:r>
              <a:rPr lang="en-AU" dirty="0"/>
              <a:t>- - blood products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A3121-1D49-B39C-C988-68B62722C56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855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1CFAB2C-A212-C78A-FC5D-3C96933F88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ACHI codes for administration of blood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926A3-EDA5-A23D-8AB0-3B5DC8C11F85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fontScale="32500" lnSpcReduction="20000"/>
          </a:bodyPr>
          <a:lstStyle/>
          <a:p>
            <a:pPr marL="1258888"/>
            <a:endParaRPr lang="en-AU" sz="3300" b="0" i="0" u="none" strike="noStrike" baseline="30000" dirty="0">
              <a:solidFill>
                <a:srgbClr val="000000"/>
              </a:solidFill>
            </a:endParaRPr>
          </a:p>
          <a:p>
            <a:pPr marL="1258888"/>
            <a:r>
              <a:rPr lang="en-AU" sz="5500" b="0" i="0" u="none" strike="noStrike" baseline="30000" dirty="0">
                <a:solidFill>
                  <a:srgbClr val="000000"/>
                </a:solidFill>
              </a:rPr>
              <a:t>- - - </a:t>
            </a:r>
            <a:r>
              <a:rPr lang="en-US" sz="5500" b="0" i="0" u="none" strike="noStrike" baseline="30000" dirty="0">
                <a:solidFill>
                  <a:srgbClr val="000000"/>
                </a:solidFill>
              </a:rPr>
              <a:t>autologous (collected prior to surgery) (intraoperative) </a:t>
            </a:r>
            <a:r>
              <a:rPr lang="en-US" sz="5500" b="0" i="0" u="none" strike="noStrike" baseline="30000" dirty="0">
                <a:solidFill>
                  <a:srgbClr val="020202"/>
                </a:solidFill>
              </a:rPr>
              <a:t>92060-00</a:t>
            </a:r>
            <a:r>
              <a:rPr lang="en-US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US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US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en-US" sz="55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US" sz="5500" b="0" i="0" u="none" strike="noStrike" baseline="0" dirty="0">
              <a:solidFill>
                <a:srgbClr val="000000"/>
              </a:solidFill>
            </a:endParaRPr>
          </a:p>
          <a:p>
            <a:pPr marL="1258888"/>
            <a:r>
              <a:rPr lang="en-AU" sz="5500" b="0" i="0" u="none" strike="noStrike" baseline="30000" dirty="0">
                <a:solidFill>
                  <a:srgbClr val="000000"/>
                </a:solidFill>
              </a:rPr>
              <a:t>- - - CAR (chimeric antigen receptor) T-cells </a:t>
            </a:r>
            <a:r>
              <a:rPr lang="en-AU" sz="5500" b="0" i="0" u="none" strike="noStrike" baseline="30000" dirty="0">
                <a:solidFill>
                  <a:srgbClr val="020202"/>
                </a:solidFill>
              </a:rPr>
              <a:t>13706-04</a:t>
            </a:r>
            <a:r>
              <a:rPr lang="en-AU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AU" sz="5500" b="0" i="0" u="none" strike="noStrike" baseline="0" dirty="0">
              <a:solidFill>
                <a:srgbClr val="000000"/>
              </a:solidFill>
            </a:endParaRPr>
          </a:p>
          <a:p>
            <a:pPr marL="1258888"/>
            <a:r>
              <a:rPr lang="en-AU" sz="5500" b="0" i="0" u="none" strike="noStrike" baseline="30000" dirty="0">
                <a:solidFill>
                  <a:srgbClr val="000000"/>
                </a:solidFill>
              </a:rPr>
              <a:t>- - - erythrocytes </a:t>
            </a:r>
            <a:r>
              <a:rPr lang="en-AU" sz="5500" b="0" i="0" u="none" strike="noStrike" baseline="30000" dirty="0">
                <a:solidFill>
                  <a:srgbClr val="020202"/>
                </a:solidFill>
              </a:rPr>
              <a:t>13706-02</a:t>
            </a:r>
            <a:r>
              <a:rPr lang="en-AU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AU" sz="5500" b="0" i="0" u="none" strike="noStrike" baseline="0" dirty="0">
              <a:solidFill>
                <a:srgbClr val="000000"/>
              </a:solidFill>
            </a:endParaRPr>
          </a:p>
          <a:p>
            <a:pPr marL="1258888"/>
            <a:r>
              <a:rPr lang="sv-SE" sz="5500" b="0" i="0" u="none" strike="noStrike" baseline="30000" dirty="0">
                <a:solidFill>
                  <a:srgbClr val="000000"/>
                </a:solidFill>
              </a:rPr>
              <a:t>- - - expander (Dextran) (Rheomacrodex) </a:t>
            </a:r>
            <a:r>
              <a:rPr lang="sv-SE" sz="5500" b="0" i="0" u="none" strike="noStrike" baseline="30000" dirty="0">
                <a:solidFill>
                  <a:srgbClr val="020202"/>
                </a:solidFill>
              </a:rPr>
              <a:t>92063-00</a:t>
            </a:r>
            <a:r>
              <a:rPr lang="sv-SE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sv-SE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sv-SE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sv-SE" sz="5500" b="1" i="0" u="none" strike="noStrike" baseline="30000" dirty="0">
                <a:solidFill>
                  <a:srgbClr val="000000"/>
                </a:solidFill>
              </a:rPr>
              <a:t>]</a:t>
            </a:r>
            <a:endParaRPr lang="sv-SE" sz="5500" b="0" i="0" u="none" strike="noStrike" baseline="0" dirty="0">
              <a:solidFill>
                <a:srgbClr val="000000"/>
              </a:solidFill>
            </a:endParaRPr>
          </a:p>
          <a:p>
            <a:pPr marL="1258888"/>
            <a:r>
              <a:rPr lang="en-AU" sz="5500" b="0" i="0" u="none" strike="noStrike" baseline="30000" dirty="0">
                <a:solidFill>
                  <a:srgbClr val="000000"/>
                </a:solidFill>
              </a:rPr>
              <a:t>- - - gamma globulin </a:t>
            </a:r>
            <a:r>
              <a:rPr lang="en-AU" sz="5500" b="0" i="0" u="none" strike="noStrike" baseline="30000" dirty="0">
                <a:solidFill>
                  <a:srgbClr val="020202"/>
                </a:solidFill>
              </a:rPr>
              <a:t>13706-05</a:t>
            </a:r>
            <a:r>
              <a:rPr lang="en-AU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AU" sz="5500" b="0" i="0" u="none" strike="noStrike" baseline="0" dirty="0">
              <a:solidFill>
                <a:srgbClr val="000000"/>
              </a:solidFill>
            </a:endParaRPr>
          </a:p>
          <a:p>
            <a:pPr marL="1258888"/>
            <a:r>
              <a:rPr lang="en-AU" sz="5500" b="0" i="0" u="none" strike="noStrike" baseline="30000" dirty="0">
                <a:solidFill>
                  <a:srgbClr val="000000"/>
                </a:solidFill>
              </a:rPr>
              <a:t>- - - granulocytes </a:t>
            </a:r>
            <a:r>
              <a:rPr lang="en-AU" sz="5500" b="0" i="0" u="none" strike="noStrike" baseline="30000" dirty="0">
                <a:solidFill>
                  <a:srgbClr val="020202"/>
                </a:solidFill>
              </a:rPr>
              <a:t>92064-00</a:t>
            </a:r>
            <a:r>
              <a:rPr lang="en-AU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AU" sz="5500" b="0" i="0" u="none" strike="noStrike" baseline="0" dirty="0">
              <a:solidFill>
                <a:srgbClr val="000000"/>
              </a:solidFill>
            </a:endParaRPr>
          </a:p>
          <a:p>
            <a:pPr marL="1258888"/>
            <a:r>
              <a:rPr lang="en-AU" sz="5500" b="0" i="0" u="none" strike="noStrike" baseline="30000" dirty="0">
                <a:solidFill>
                  <a:srgbClr val="000000"/>
                </a:solidFill>
              </a:rPr>
              <a:t>- - - immunoglobulin </a:t>
            </a:r>
            <a:r>
              <a:rPr lang="en-AU" sz="5500" b="0" i="0" u="none" strike="noStrike" baseline="30000" dirty="0">
                <a:solidFill>
                  <a:srgbClr val="020202"/>
                </a:solidFill>
              </a:rPr>
              <a:t>13706-05</a:t>
            </a:r>
            <a:r>
              <a:rPr lang="en-AU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AU" sz="5500" b="0" i="0" u="none" strike="noStrike" baseline="0" dirty="0">
              <a:solidFill>
                <a:srgbClr val="000000"/>
              </a:solidFill>
            </a:endParaRPr>
          </a:p>
          <a:p>
            <a:pPr marL="1258888"/>
            <a:r>
              <a:rPr lang="en-AU" sz="5500" b="0" i="0" u="none" strike="noStrike" baseline="30000" dirty="0">
                <a:solidFill>
                  <a:srgbClr val="000000"/>
                </a:solidFill>
              </a:rPr>
              <a:t>- - - leukocytes (donor) </a:t>
            </a:r>
            <a:r>
              <a:rPr lang="en-AU" sz="5500" b="0" i="0" u="none" strike="noStrike" baseline="30000" dirty="0">
                <a:solidFill>
                  <a:srgbClr val="020202"/>
                </a:solidFill>
              </a:rPr>
              <a:t>13706-04</a:t>
            </a:r>
            <a:r>
              <a:rPr lang="en-AU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AU" sz="5500" b="0" i="0" u="none" strike="noStrike" baseline="0" dirty="0">
              <a:solidFill>
                <a:srgbClr val="000000"/>
              </a:solidFill>
            </a:endParaRPr>
          </a:p>
          <a:p>
            <a:pPr marL="1258888"/>
            <a:r>
              <a:rPr lang="en-AU" sz="5500" b="0" i="0" u="none" strike="noStrike" baseline="30000" dirty="0">
                <a:solidFill>
                  <a:srgbClr val="000000"/>
                </a:solidFill>
              </a:rPr>
              <a:t>- - - packed cells </a:t>
            </a:r>
            <a:r>
              <a:rPr lang="en-AU" sz="5500" b="0" i="0" u="none" strike="noStrike" baseline="30000" dirty="0">
                <a:solidFill>
                  <a:srgbClr val="020202"/>
                </a:solidFill>
              </a:rPr>
              <a:t>13706-02</a:t>
            </a:r>
            <a:r>
              <a:rPr lang="en-AU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AU" sz="5500" b="0" i="0" u="none" strike="noStrike" baseline="0" dirty="0">
              <a:solidFill>
                <a:srgbClr val="000000"/>
              </a:solidFill>
            </a:endParaRPr>
          </a:p>
          <a:p>
            <a:pPr marL="1258888"/>
            <a:r>
              <a:rPr lang="de-DE" sz="5500" b="0" i="0" u="none" strike="noStrike" baseline="30000" dirty="0">
                <a:solidFill>
                  <a:srgbClr val="000000"/>
                </a:solidFill>
              </a:rPr>
              <a:t>- - - plasma (FFP) (fresh frozen) </a:t>
            </a:r>
            <a:r>
              <a:rPr lang="de-DE" sz="5500" b="0" i="0" u="none" strike="noStrike" baseline="30000" dirty="0">
                <a:solidFill>
                  <a:srgbClr val="020202"/>
                </a:solidFill>
              </a:rPr>
              <a:t>92062-00</a:t>
            </a:r>
            <a:r>
              <a:rPr lang="de-DE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de-DE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de-DE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de-DE" sz="5500" b="1" i="0" u="none" strike="noStrike" baseline="30000" dirty="0">
                <a:solidFill>
                  <a:srgbClr val="000000"/>
                </a:solidFill>
              </a:rPr>
              <a:t>]</a:t>
            </a:r>
            <a:endParaRPr lang="de-DE" sz="5500" b="0" i="0" u="none" strike="noStrike" baseline="0" dirty="0">
              <a:solidFill>
                <a:srgbClr val="000000"/>
              </a:solidFill>
            </a:endParaRPr>
          </a:p>
          <a:p>
            <a:pPr marL="1258888"/>
            <a:r>
              <a:rPr lang="en-AU" sz="5500" b="0" i="0" u="none" strike="noStrike" baseline="30000" dirty="0">
                <a:solidFill>
                  <a:srgbClr val="000000"/>
                </a:solidFill>
              </a:rPr>
              <a:t>- - - platelets </a:t>
            </a:r>
            <a:r>
              <a:rPr lang="en-AU" sz="5500" b="0" i="0" u="none" strike="noStrike" baseline="30000" dirty="0">
                <a:solidFill>
                  <a:srgbClr val="020202"/>
                </a:solidFill>
              </a:rPr>
              <a:t>13706-03</a:t>
            </a:r>
            <a:r>
              <a:rPr lang="en-AU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AU" sz="5500" b="0" i="0" u="none" strike="noStrike" baseline="0" dirty="0">
              <a:solidFill>
                <a:srgbClr val="000000"/>
              </a:solidFill>
            </a:endParaRPr>
          </a:p>
          <a:p>
            <a:pPr marL="1258888"/>
            <a:r>
              <a:rPr lang="en-AU" sz="5500" b="0" i="0" u="none" strike="noStrike" baseline="30000" dirty="0">
                <a:solidFill>
                  <a:srgbClr val="000000"/>
                </a:solidFill>
              </a:rPr>
              <a:t>- - - red cells </a:t>
            </a:r>
            <a:r>
              <a:rPr lang="en-AU" sz="5500" b="0" i="0" u="none" strike="noStrike" baseline="30000" dirty="0">
                <a:solidFill>
                  <a:srgbClr val="020202"/>
                </a:solidFill>
              </a:rPr>
              <a:t>13706-02</a:t>
            </a:r>
            <a:r>
              <a:rPr lang="en-AU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AU" sz="5500" b="0" i="0" u="none" strike="noStrike" baseline="0" dirty="0">
              <a:solidFill>
                <a:srgbClr val="000000"/>
              </a:solidFill>
            </a:endParaRPr>
          </a:p>
          <a:p>
            <a:pPr marL="1258888"/>
            <a:r>
              <a:rPr lang="en-AU" sz="5500" b="0" i="0" u="none" strike="noStrike" baseline="30000" dirty="0">
                <a:solidFill>
                  <a:srgbClr val="000000"/>
                </a:solidFill>
              </a:rPr>
              <a:t>- - - serum NEC </a:t>
            </a:r>
            <a:r>
              <a:rPr lang="en-AU" sz="5500" b="0" i="0" u="none" strike="noStrike" baseline="30000" dirty="0">
                <a:solidFill>
                  <a:srgbClr val="020202"/>
                </a:solidFill>
              </a:rPr>
              <a:t>92062-00</a:t>
            </a:r>
            <a:r>
              <a:rPr lang="en-AU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AU" sz="5500" b="0" i="0" u="none" strike="noStrike" baseline="0" dirty="0">
              <a:solidFill>
                <a:srgbClr val="000000"/>
              </a:solidFill>
            </a:endParaRPr>
          </a:p>
          <a:p>
            <a:pPr marL="1258888"/>
            <a:r>
              <a:rPr lang="en-AU" sz="5500" b="0" i="0" u="none" strike="noStrike" baseline="30000" dirty="0">
                <a:solidFill>
                  <a:srgbClr val="000000"/>
                </a:solidFill>
              </a:rPr>
              <a:t>- - - surrogate </a:t>
            </a:r>
            <a:r>
              <a:rPr lang="en-AU" sz="5500" b="0" i="0" u="none" strike="noStrike" baseline="30000" dirty="0">
                <a:solidFill>
                  <a:srgbClr val="020202"/>
                </a:solidFill>
              </a:rPr>
              <a:t>92064-00</a:t>
            </a:r>
            <a:r>
              <a:rPr lang="en-AU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AU" sz="5500" b="0" i="0" u="none" strike="noStrike" baseline="0" dirty="0">
              <a:solidFill>
                <a:srgbClr val="000000"/>
              </a:solidFill>
            </a:endParaRPr>
          </a:p>
          <a:p>
            <a:pPr marL="1258888"/>
            <a:r>
              <a:rPr lang="en-AU" sz="5500" b="0" i="0" u="none" strike="noStrike" baseline="30000" dirty="0">
                <a:solidFill>
                  <a:srgbClr val="000000"/>
                </a:solidFill>
              </a:rPr>
              <a:t>- - - T-cells, CAR (chimeric antigen receptor) </a:t>
            </a:r>
            <a:r>
              <a:rPr lang="en-AU" sz="5500" b="0" i="0" u="none" strike="noStrike" baseline="30000" dirty="0">
                <a:solidFill>
                  <a:srgbClr val="020202"/>
                </a:solidFill>
              </a:rPr>
              <a:t>13706-04</a:t>
            </a:r>
            <a:r>
              <a:rPr lang="en-AU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AU" sz="5500" b="0" i="0" u="none" strike="noStrike" baseline="0" dirty="0">
              <a:solidFill>
                <a:srgbClr val="000000"/>
              </a:solidFill>
            </a:endParaRPr>
          </a:p>
          <a:p>
            <a:pPr marL="1258888"/>
            <a:r>
              <a:rPr lang="en-AU" sz="5500" b="0" i="0" u="none" strike="noStrike" baseline="30000" dirty="0">
                <a:solidFill>
                  <a:srgbClr val="000000"/>
                </a:solidFill>
              </a:rPr>
              <a:t>- - - thrombocytes </a:t>
            </a:r>
            <a:r>
              <a:rPr lang="en-AU" sz="5500" b="0" i="0" u="none" strike="noStrike" baseline="30000" dirty="0">
                <a:solidFill>
                  <a:srgbClr val="020202"/>
                </a:solidFill>
              </a:rPr>
              <a:t>13706-03</a:t>
            </a:r>
            <a:r>
              <a:rPr lang="en-AU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AU" sz="5500" b="0" i="0" u="none" strike="noStrike" baseline="0" dirty="0">
              <a:solidFill>
                <a:srgbClr val="000000"/>
              </a:solidFill>
            </a:endParaRPr>
          </a:p>
          <a:p>
            <a:pPr marL="1258888"/>
            <a:r>
              <a:rPr lang="en-AU" sz="5500" b="0" i="0" u="none" strike="noStrike" baseline="30000" dirty="0">
                <a:solidFill>
                  <a:srgbClr val="000000"/>
                </a:solidFill>
              </a:rPr>
              <a:t>- - - white cells (donor leukocytes) </a:t>
            </a:r>
            <a:r>
              <a:rPr lang="en-AU" sz="5500" b="0" i="0" u="none" strike="noStrike" baseline="30000" dirty="0">
                <a:solidFill>
                  <a:srgbClr val="020202"/>
                </a:solidFill>
              </a:rPr>
              <a:t>13706-04</a:t>
            </a:r>
            <a:r>
              <a:rPr lang="en-AU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AU" sz="5500" b="0" i="0" u="none" strike="noStrike" baseline="0" dirty="0">
              <a:solidFill>
                <a:srgbClr val="000000"/>
              </a:solidFill>
            </a:endParaRPr>
          </a:p>
          <a:p>
            <a:pPr marL="1258888"/>
            <a:r>
              <a:rPr lang="en-AU" sz="5500" b="0" i="0" u="none" strike="noStrike" baseline="30000" dirty="0">
                <a:solidFill>
                  <a:srgbClr val="000000"/>
                </a:solidFill>
              </a:rPr>
              <a:t>- - - whole </a:t>
            </a:r>
            <a:r>
              <a:rPr lang="en-AU" sz="5500" b="0" i="0" u="none" strike="noStrike" baseline="30000" dirty="0">
                <a:solidFill>
                  <a:srgbClr val="020202"/>
                </a:solidFill>
              </a:rPr>
              <a:t>13706-01</a:t>
            </a:r>
            <a:r>
              <a:rPr lang="en-AU" sz="55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AU" sz="5500" b="1" i="0" u="none" strike="noStrike" baseline="30000" dirty="0">
                <a:solidFill>
                  <a:srgbClr val="000000"/>
                </a:solidFill>
              </a:rPr>
              <a:t>[</a:t>
            </a:r>
            <a:r>
              <a:rPr lang="en-AU" sz="5500" b="1" i="0" u="none" strike="noStrike" baseline="30000" dirty="0">
                <a:solidFill>
                  <a:srgbClr val="020202"/>
                </a:solidFill>
              </a:rPr>
              <a:t>1893</a:t>
            </a:r>
            <a:r>
              <a:rPr lang="en-AU" sz="5000" b="1" i="0" u="none" strike="noStrike" baseline="30000" dirty="0">
                <a:solidFill>
                  <a:srgbClr val="000000"/>
                </a:solidFill>
              </a:rPr>
              <a:t>]</a:t>
            </a:r>
            <a:endParaRPr lang="en-AU" sz="5000" b="0" i="0" u="none" strike="noStrike" baseline="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29F2F-D6C3-BC40-33AE-BC45826C0E1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82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1CFAB2C-A212-C78A-FC5D-3C96933F88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Iron infusion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926A3-EDA5-A23D-8AB0-3B5DC8C11F85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541338"/>
            <a:r>
              <a:rPr lang="en-AU" dirty="0"/>
              <a:t>The Lead Term is</a:t>
            </a:r>
          </a:p>
          <a:p>
            <a:pPr marL="1169988"/>
            <a:r>
              <a:rPr lang="en-AU" b="1" dirty="0"/>
              <a:t>Administration</a:t>
            </a:r>
          </a:p>
          <a:p>
            <a:pPr marL="1169988"/>
            <a:r>
              <a:rPr lang="en-AU" dirty="0"/>
              <a:t>- type of agent</a:t>
            </a:r>
          </a:p>
          <a:p>
            <a:pPr marL="1169988"/>
            <a:r>
              <a:rPr lang="en-AU" dirty="0"/>
              <a:t>- - iron – code to block [1920] with extension -19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29F2F-D6C3-BC40-33AE-BC45826C0E1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441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AA66C6-538B-4205-212D-0CC6B67CB5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Block [1920]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F9583-0048-DE90-2BB8-A1A1FD0AFC91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The 5 digit codes in [1920]</a:t>
            </a:r>
          </a:p>
          <a:p>
            <a:pPr marL="1169988" indent="-457200">
              <a:buFont typeface="Arial" panose="020B0604020202020204" pitchFamily="34" charset="0"/>
              <a:buChar char="•"/>
            </a:pPr>
            <a:r>
              <a:rPr lang="en-AU" dirty="0"/>
              <a:t>Intraarterial</a:t>
            </a:r>
          </a:p>
          <a:p>
            <a:pPr marL="1169988" indent="-457200">
              <a:buFont typeface="Arial" panose="020B0604020202020204" pitchFamily="34" charset="0"/>
              <a:buChar char="•"/>
            </a:pPr>
            <a:r>
              <a:rPr lang="en-AU" dirty="0"/>
              <a:t>Intramuscular</a:t>
            </a:r>
          </a:p>
          <a:p>
            <a:pPr marL="1169988" indent="-457200">
              <a:buFont typeface="Arial" panose="020B0604020202020204" pitchFamily="34" charset="0"/>
              <a:buChar char="•"/>
            </a:pPr>
            <a:r>
              <a:rPr lang="en-AU" dirty="0"/>
              <a:t>Intrathecal</a:t>
            </a:r>
          </a:p>
          <a:p>
            <a:pPr marL="1169988" indent="-457200">
              <a:buFont typeface="Arial" panose="020B0604020202020204" pitchFamily="34" charset="0"/>
              <a:buChar char="•"/>
            </a:pPr>
            <a:r>
              <a:rPr lang="en-AU" dirty="0"/>
              <a:t>Intravenous (infusion)</a:t>
            </a:r>
          </a:p>
          <a:p>
            <a:pPr marL="1169988" indent="-457200">
              <a:buFont typeface="Arial" panose="020B0604020202020204" pitchFamily="34" charset="0"/>
              <a:buChar char="•"/>
            </a:pPr>
            <a:r>
              <a:rPr lang="en-AU" dirty="0"/>
              <a:t>Subcutaneous</a:t>
            </a:r>
          </a:p>
          <a:p>
            <a:pPr marL="1169988" indent="-457200">
              <a:buFont typeface="Arial" panose="020B0604020202020204" pitchFamily="34" charset="0"/>
              <a:buChar char="•"/>
            </a:pPr>
            <a:r>
              <a:rPr lang="en-AU" dirty="0"/>
              <a:t>Intracavitary</a:t>
            </a:r>
          </a:p>
          <a:p>
            <a:pPr marL="1169988" indent="-457200">
              <a:buFont typeface="Arial" panose="020B0604020202020204" pitchFamily="34" charset="0"/>
              <a:buChar char="•"/>
            </a:pPr>
            <a:r>
              <a:rPr lang="en-AU" dirty="0"/>
              <a:t>Enteral</a:t>
            </a:r>
          </a:p>
          <a:p>
            <a:pPr marL="1169988" indent="-457200">
              <a:buFont typeface="Arial" panose="020B0604020202020204" pitchFamily="34" charset="0"/>
              <a:buChar char="•"/>
            </a:pPr>
            <a:r>
              <a:rPr lang="en-AU" dirty="0"/>
              <a:t>Oral</a:t>
            </a:r>
          </a:p>
          <a:p>
            <a:pPr marL="1169988" indent="-457200">
              <a:buFont typeface="Arial" panose="020B0604020202020204" pitchFamily="34" charset="0"/>
              <a:buChar char="•"/>
            </a:pPr>
            <a:r>
              <a:rPr lang="en-AU" dirty="0"/>
              <a:t>Other</a:t>
            </a:r>
          </a:p>
          <a:p>
            <a:pPr marL="1169988" indent="-457200">
              <a:buFont typeface="Arial" panose="020B0604020202020204" pitchFamily="34" charset="0"/>
              <a:buChar char="•"/>
            </a:pPr>
            <a:r>
              <a:rPr lang="en-AU" dirty="0"/>
              <a:t>Unspecified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A3121-1D49-B39C-C988-68B62722C56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621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2100BB-DB12-CEB0-F5CA-8B7146BEB6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Extension codes for [1920]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A1E9C-2BF9-908B-F392-0FF4DE5DA355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lnSpcReduction="10000"/>
          </a:bodyPr>
          <a:lstStyle/>
          <a:p>
            <a:pPr marL="982663"/>
            <a:r>
              <a:rPr lang="en-AU" dirty="0"/>
              <a:t>-00 antineoplastic</a:t>
            </a:r>
          </a:p>
          <a:p>
            <a:pPr marL="982663"/>
            <a:r>
              <a:rPr lang="en-AU" dirty="0"/>
              <a:t>-01 thrombolytic</a:t>
            </a:r>
          </a:p>
          <a:p>
            <a:pPr marL="982663"/>
            <a:r>
              <a:rPr lang="en-AU" dirty="0"/>
              <a:t>-02 anti-infective</a:t>
            </a:r>
          </a:p>
          <a:p>
            <a:pPr marL="982663"/>
            <a:r>
              <a:rPr lang="en-AU" dirty="0"/>
              <a:t>-03 steroid</a:t>
            </a:r>
          </a:p>
          <a:p>
            <a:pPr marL="982663"/>
            <a:r>
              <a:rPr lang="en-AU" dirty="0"/>
              <a:t>-04 antidote</a:t>
            </a:r>
          </a:p>
          <a:p>
            <a:pPr marL="982663"/>
            <a:r>
              <a:rPr lang="en-AU" dirty="0"/>
              <a:t>-06 insulin</a:t>
            </a:r>
          </a:p>
          <a:p>
            <a:pPr marL="982663"/>
            <a:r>
              <a:rPr lang="en-AU" dirty="0"/>
              <a:t>-07 nutritional substance</a:t>
            </a:r>
          </a:p>
          <a:p>
            <a:pPr marL="982663"/>
            <a:r>
              <a:rPr lang="en-AU" dirty="0"/>
              <a:t>-08 electrolyte</a:t>
            </a:r>
          </a:p>
          <a:p>
            <a:pPr marL="982663"/>
            <a:r>
              <a:rPr lang="en-AU" dirty="0"/>
              <a:t>-10 psychotherapeutic agent</a:t>
            </a:r>
          </a:p>
          <a:p>
            <a:pPr marL="982663"/>
            <a:r>
              <a:rPr lang="en-AU" dirty="0"/>
              <a:t>-19 other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418340-6781-18BF-D8EB-66FCFC97CC4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789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3E48F4E-D736-6DEB-7907-CBE1EBACFB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/>
              <a:t>Any 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F429EE-083A-C971-231B-F2D32F365C5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5" name="Picture 2" descr="http://www.sugargliderlover.com/wp-content/uploads/2011/10/baby-sugar-glider-image.jpg">
            <a:extLst>
              <a:ext uri="{FF2B5EF4-FFF2-40B4-BE49-F238E27FC236}">
                <a16:creationId xmlns:a16="http://schemas.microsoft.com/office/drawing/2014/main" id="{57176310-6DB8-4B44-CD73-B32A18D5E4B3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1241052"/>
            <a:ext cx="6550212" cy="4873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0195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03612" y="1093209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Anaemia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16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142982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03612" y="1093209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Anaemia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2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7892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0624A2-3345-4DE9-BC37-1C42465AC7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Authors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47500" lnSpcReduction="20000"/>
          </a:bodyPr>
          <a:lstStyle/>
          <a:p>
            <a:endParaRPr lang="en-AU" dirty="0"/>
          </a:p>
          <a:p>
            <a:r>
              <a:rPr lang="en-AU" sz="4200" dirty="0"/>
              <a:t>Anna Coote </a:t>
            </a:r>
            <a:r>
              <a:rPr lang="en-AU" sz="4200" dirty="0" err="1"/>
              <a:t>ADip</a:t>
            </a:r>
            <a:r>
              <a:rPr lang="en-AU" sz="4200" dirty="0"/>
              <a:t> MRA, Dip </a:t>
            </a:r>
            <a:r>
              <a:rPr lang="en-AU" sz="4200" dirty="0" err="1"/>
              <a:t>Tert</a:t>
            </a:r>
            <a:r>
              <a:rPr lang="en-AU" sz="4200" dirty="0"/>
              <a:t> ED, BA, MHP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Health Information Manger and Clinical Coding Educator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MPH University of NSW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Diploma of Tertiary Education, University of New England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Associate Diploma of Medical Record Administration, College of health Services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Bachelor or Arts, Macquarie University</a:t>
            </a:r>
          </a:p>
          <a:p>
            <a:endParaRPr lang="en-AU" sz="4200" dirty="0"/>
          </a:p>
          <a:p>
            <a:endParaRPr lang="en-AU" sz="4200" dirty="0"/>
          </a:p>
          <a:p>
            <a:r>
              <a:rPr lang="en-AU" sz="4200" dirty="0"/>
              <a:t>Heather Grain  </a:t>
            </a:r>
            <a:r>
              <a:rPr lang="en-AU" sz="4200" dirty="0" err="1"/>
              <a:t>ADip</a:t>
            </a:r>
            <a:r>
              <a:rPr lang="en-AU" sz="4200" dirty="0"/>
              <a:t> HIM, Dip TDD, </a:t>
            </a:r>
            <a:r>
              <a:rPr lang="en-AU" sz="4200" dirty="0" err="1"/>
              <a:t>GDip</a:t>
            </a:r>
            <a:r>
              <a:rPr lang="en-AU" sz="4200" dirty="0"/>
              <a:t> IS, MHI, FAIDH, FMU, FIAHSI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Director of Course Development eHealth Education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Designer and Project Manager </a:t>
            </a:r>
            <a:r>
              <a:rPr lang="en-AU" sz="4200" dirty="0" err="1"/>
              <a:t>eHRol</a:t>
            </a:r>
            <a:r>
              <a:rPr lang="en-AU" sz="4200" dirty="0"/>
              <a:t> - the Clinical Coder Training Tool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Convener ISO TC215 Health Informatics WG3 Semantic Content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Chair HL7 Terminology Authority and Co-Chair Vocabulary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Expert SNOMED International Education and representative to Quality and Implementation committees. </a:t>
            </a:r>
            <a:endParaRPr lang="en-AU" sz="4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95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Some types of anaemia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541338"/>
            <a:r>
              <a:rPr lang="en-AU" dirty="0"/>
              <a:t>Iron deficiency anaemia</a:t>
            </a:r>
          </a:p>
          <a:p>
            <a:pPr marL="541338"/>
            <a:r>
              <a:rPr lang="en-AU" dirty="0"/>
              <a:t>Vitamin B</a:t>
            </a:r>
            <a:r>
              <a:rPr lang="en-AU" baseline="-25000" dirty="0"/>
              <a:t>12</a:t>
            </a:r>
            <a:r>
              <a:rPr lang="en-AU" dirty="0"/>
              <a:t> deficiency anaemia</a:t>
            </a:r>
          </a:p>
          <a:p>
            <a:pPr marL="541338"/>
            <a:r>
              <a:rPr lang="en-AU" dirty="0"/>
              <a:t>Folate deficiency anaemia</a:t>
            </a:r>
          </a:p>
          <a:p>
            <a:pPr marL="541338"/>
            <a:r>
              <a:rPr lang="en-AU" dirty="0"/>
              <a:t>Other nutritional deficiency anaemia</a:t>
            </a:r>
          </a:p>
          <a:p>
            <a:pPr marL="541338"/>
            <a:r>
              <a:rPr lang="en-AU" dirty="0"/>
              <a:t>Haemolytic anaemia</a:t>
            </a:r>
          </a:p>
          <a:p>
            <a:pPr marL="541338"/>
            <a:r>
              <a:rPr lang="en-AU" dirty="0"/>
              <a:t>Thalassaemia</a:t>
            </a:r>
          </a:p>
          <a:p>
            <a:pPr marL="541338"/>
            <a:r>
              <a:rPr lang="en-AU" dirty="0"/>
              <a:t>Sickle cell disorders</a:t>
            </a:r>
          </a:p>
          <a:p>
            <a:pPr marL="541338"/>
            <a:r>
              <a:rPr lang="en-AU" dirty="0"/>
              <a:t>Aplastic anaemia</a:t>
            </a:r>
          </a:p>
          <a:p>
            <a:pPr marL="541338"/>
            <a:r>
              <a:rPr lang="en-AU" dirty="0"/>
              <a:t>Post-haemorrhagic anaemia</a:t>
            </a:r>
          </a:p>
          <a:p>
            <a:pPr marL="541338"/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667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Anaemia due to blood loss</a:t>
            </a:r>
          </a:p>
          <a:p>
            <a:r>
              <a:rPr lang="en-AU" dirty="0"/>
              <a:t>The option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AU" dirty="0"/>
              <a:t>The options are:</a:t>
            </a:r>
          </a:p>
          <a:p>
            <a:pPr marL="1435100"/>
            <a:r>
              <a:rPr lang="en-AU" b="1" dirty="0"/>
              <a:t>Anaemia</a:t>
            </a:r>
          </a:p>
          <a:p>
            <a:pPr marL="1435100"/>
            <a:r>
              <a:rPr lang="en-AU" dirty="0"/>
              <a:t>- due to</a:t>
            </a:r>
          </a:p>
          <a:p>
            <a:pPr marL="1435100"/>
            <a:r>
              <a:rPr lang="en-AU" dirty="0"/>
              <a:t>- - loss of blood (chronic) </a:t>
            </a:r>
            <a:r>
              <a:rPr lang="en-AU" dirty="0">
                <a:solidFill>
                  <a:srgbClr val="00B0F0"/>
                </a:solidFill>
              </a:rPr>
              <a:t>D50.0</a:t>
            </a:r>
          </a:p>
          <a:p>
            <a:pPr marL="1435100"/>
            <a:r>
              <a:rPr lang="en-AU" dirty="0"/>
              <a:t>- - - acute </a:t>
            </a:r>
            <a:r>
              <a:rPr lang="en-AU" dirty="0">
                <a:solidFill>
                  <a:srgbClr val="00B0F0"/>
                </a:solidFill>
              </a:rPr>
              <a:t>D62</a:t>
            </a:r>
          </a:p>
          <a:p>
            <a:pPr marL="1435100"/>
            <a:r>
              <a:rPr lang="en-AU" dirty="0"/>
              <a:t>- </a:t>
            </a:r>
            <a:r>
              <a:rPr lang="en-AU" dirty="0" err="1"/>
              <a:t>posthaemorrhagic</a:t>
            </a:r>
            <a:r>
              <a:rPr lang="en-AU" dirty="0"/>
              <a:t> (chronic) </a:t>
            </a:r>
            <a:r>
              <a:rPr lang="en-AU" dirty="0">
                <a:solidFill>
                  <a:srgbClr val="00B0F0"/>
                </a:solidFill>
              </a:rPr>
              <a:t>D50.0</a:t>
            </a:r>
            <a:endParaRPr lang="en-AU" dirty="0"/>
          </a:p>
          <a:p>
            <a:pPr marL="1435100"/>
            <a:r>
              <a:rPr lang="en-AU" dirty="0"/>
              <a:t>- - acute </a:t>
            </a:r>
            <a:r>
              <a:rPr lang="en-AU" dirty="0">
                <a:solidFill>
                  <a:srgbClr val="00B0F0"/>
                </a:solidFill>
              </a:rPr>
              <a:t>D62</a:t>
            </a: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92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502522-B053-9177-36BF-E8D161EAE5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Anaemia secondary to angiodysplasia of colon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92BDD-6DC1-6124-C5E4-0C73D7E293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AU" dirty="0"/>
              <a:t>See </a:t>
            </a:r>
            <a:r>
              <a:rPr lang="en-AU" sz="1800" dirty="0">
                <a:latin typeface="Arial" panose="020B0604020202020204" pitchFamily="34" charset="0"/>
              </a:rPr>
              <a:t>      </a:t>
            </a:r>
            <a:r>
              <a:rPr lang="en-AU" dirty="0"/>
              <a:t>Coding Rule Q2644</a:t>
            </a:r>
          </a:p>
          <a:p>
            <a:endParaRPr lang="en-AU" dirty="0"/>
          </a:p>
          <a:p>
            <a:pPr marL="717550" algn="just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angiodysplasia</a:t>
            </a:r>
            <a:endParaRPr lang="en-AU" sz="24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071563" algn="just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documentation of “with haemorrhage” or “anaemia 2</a:t>
            </a:r>
            <a:r>
              <a:rPr lang="en-AU" sz="2400" baseline="30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  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angiodysplasia</a:t>
            </a:r>
          </a:p>
          <a:p>
            <a:pPr marL="1789113" algn="just"/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the colon”</a:t>
            </a:r>
            <a:endParaRPr lang="en-AU" sz="2400" baseline="300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700213" algn="just"/>
            <a:r>
              <a:rPr lang="en-AU" sz="2400" dirty="0">
                <a:solidFill>
                  <a:srgbClr val="FFFFFF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THEN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consider the condition to be “due to/with” haemorrhage</a:t>
            </a:r>
            <a:endParaRPr lang="en-AU" sz="24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7857C-1313-1741-D793-DC4ABB2E292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FE6240-8BB9-4187-A115-74179975D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3453" y="1299923"/>
            <a:ext cx="5855208" cy="207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089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91DA7BC-A9E0-A568-E607-BD79605019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Iron deficiency anaemia</a:t>
            </a:r>
          </a:p>
          <a:p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0E11D5-6243-63E5-D8CB-2D63B6ADAD2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556774" y="1745432"/>
            <a:ext cx="11429999" cy="5112568"/>
          </a:xfrm>
        </p:spPr>
        <p:txBody>
          <a:bodyPr/>
          <a:lstStyle/>
          <a:p>
            <a:r>
              <a:rPr lang="en-AU" b="1" dirty="0"/>
              <a:t>Anaemia</a:t>
            </a:r>
          </a:p>
          <a:p>
            <a:r>
              <a:rPr lang="en-AU" dirty="0"/>
              <a:t>- iron deficiency </a:t>
            </a:r>
            <a:r>
              <a:rPr lang="en-AU" dirty="0">
                <a:solidFill>
                  <a:srgbClr val="00B0F0"/>
                </a:solidFill>
              </a:rPr>
              <a:t>D50.9</a:t>
            </a:r>
          </a:p>
          <a:p>
            <a:r>
              <a:rPr lang="en-AU" dirty="0"/>
              <a:t>- - secondary to blood loss </a:t>
            </a:r>
            <a:r>
              <a:rPr lang="en-AU" dirty="0">
                <a:solidFill>
                  <a:srgbClr val="00B0F0"/>
                </a:solidFill>
              </a:rPr>
              <a:t>D50.0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3A6632-16F0-7EF6-4390-643934C9F8C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492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1CFAB2C-A212-C78A-FC5D-3C96933F88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Anaemia due to vitamin B12 deficiency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926A3-EDA5-A23D-8AB0-3B5DC8C11F85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pPr marL="1435100"/>
            <a:endParaRPr lang="en-AU" b="1" dirty="0"/>
          </a:p>
          <a:p>
            <a:pPr marL="1435100"/>
            <a:r>
              <a:rPr lang="en-AU" b="1" dirty="0"/>
              <a:t>Anaemia</a:t>
            </a:r>
          </a:p>
          <a:p>
            <a:pPr marL="1435100"/>
            <a:r>
              <a:rPr lang="en-AU" dirty="0"/>
              <a:t>- deficiency</a:t>
            </a:r>
          </a:p>
          <a:p>
            <a:pPr marL="1435100"/>
            <a:r>
              <a:rPr lang="en-AU" dirty="0"/>
              <a:t>- - vitamin B12  </a:t>
            </a:r>
            <a:r>
              <a:rPr lang="en-AU" dirty="0">
                <a:solidFill>
                  <a:srgbClr val="00B0F0"/>
                </a:solidFill>
              </a:rPr>
              <a:t>D51.9</a:t>
            </a:r>
          </a:p>
          <a:p>
            <a:endParaRPr lang="en-AU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29F2F-D6C3-BC40-33AE-BC45826C0E1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484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AA66C6-538B-4205-212D-0CC6B67CB5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Blood transfusion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F9583-0048-DE90-2BB8-A1A1FD0AFC91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AU" dirty="0"/>
              <a:t>See </a:t>
            </a:r>
            <a:r>
              <a:rPr lang="en-AU" dirty="0">
                <a:solidFill>
                  <a:srgbClr val="FF0000"/>
                </a:solidFill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Ñ</a:t>
            </a:r>
            <a:r>
              <a:rPr lang="en-AU" dirty="0"/>
              <a:t>ACS 0302 Blood transfusions</a:t>
            </a:r>
          </a:p>
          <a:p>
            <a:endParaRPr lang="en-AU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/>
              <a:t>Code administration of each blood product ONLY ONCE for each admission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dirty="0"/>
              <a:t>Code each type of blood product administered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A3121-1D49-B39C-C988-68B62722C56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881056"/>
      </p:ext>
    </p:extLst>
  </p:cSld>
  <p:clrMapOvr>
    <a:masterClrMapping/>
  </p:clrMapOvr>
</p:sld>
</file>

<file path=ppt/theme/theme1.xml><?xml version="1.0" encoding="utf-8"?>
<a:theme xmlns:a="http://schemas.openxmlformats.org/drawingml/2006/main" name="Pitchboo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4627</TotalTime>
  <Words>823</Words>
  <Application>Microsoft Office PowerPoint</Application>
  <PresentationFormat>Widescreen</PresentationFormat>
  <Paragraphs>163</Paragraphs>
  <Slides>16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</vt:lpstr>
      <vt:lpstr>Georgia</vt:lpstr>
      <vt:lpstr>Symbol</vt:lpstr>
      <vt:lpstr>Pitchbook</vt:lpstr>
      <vt:lpstr>PowerPoint Presentation</vt:lpstr>
      <vt:lpstr>Prepared by:  Anna Coote &amp; Heather Grain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Prepared by:  Anna Coote &amp; Heather Grain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</dc:creator>
  <cp:lastModifiedBy>Anna Coote</cp:lastModifiedBy>
  <cp:revision>186</cp:revision>
  <dcterms:created xsi:type="dcterms:W3CDTF">2020-08-15T04:34:47Z</dcterms:created>
  <dcterms:modified xsi:type="dcterms:W3CDTF">2022-10-24T07:48:04Z</dcterms:modified>
</cp:coreProperties>
</file>