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PoLIgfv5zpG8pYoCU4DTI9iLS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50FAB6-60F8-4EA9-8DB0-F79A83030A2E}">
  <a:tblStyle styleId="{6E50FAB6-60F8-4EA9-8DB0-F79A83030A2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2F5"/>
          </a:solidFill>
        </a:fill>
      </a:tcStyle>
    </a:wholeTbl>
    <a:band1H>
      <a:tcTxStyle/>
      <a:tcStyle>
        <a:fill>
          <a:solidFill>
            <a:srgbClr val="CEE5EA"/>
          </a:solidFill>
        </a:fill>
      </a:tcStyle>
    </a:band1H>
    <a:band2H>
      <a:tcTxStyle/>
    </a:band2H>
    <a:band1V>
      <a:tcTxStyle/>
      <a:tcStyle>
        <a:fill>
          <a:solidFill>
            <a:srgbClr val="CEE5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AU"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800">
                <a:solidFill>
                  <a:srgbClr val="7030A0"/>
                </a:solidFill>
                <a:latin typeface="Calibri"/>
                <a:ea typeface="Calibri"/>
                <a:cs typeface="Calibri"/>
                <a:sym typeface="Calibri"/>
              </a:rPr>
              <a:t>NOTE: Abstract, verify,  analyse, </a:t>
            </a:r>
            <a:endParaRPr sz="1800">
              <a:latin typeface="Calibri"/>
              <a:ea typeface="Calibri"/>
              <a:cs typeface="Calibri"/>
              <a:sym typeface="Calibri"/>
            </a:endParaRPr>
          </a:p>
          <a:p>
            <a:pPr indent="0" lvl="0" marL="0" rtl="0" algn="l">
              <a:spcBef>
                <a:spcPts val="0"/>
              </a:spcBef>
              <a:spcAft>
                <a:spcPts val="0"/>
              </a:spcAft>
              <a:buNone/>
            </a:pPr>
            <a:r>
              <a:rPr lang="en-AU" sz="1800">
                <a:solidFill>
                  <a:srgbClr val="7030A0"/>
                </a:solidFill>
                <a:latin typeface="Calibri"/>
                <a:ea typeface="Calibri"/>
                <a:cs typeface="Calibri"/>
                <a:sym typeface="Calibri"/>
              </a:rPr>
              <a:t>NOTE: you may have trained as doctors, nurses or etc.  however when you are coding you are a clinical coder, not a diagnostician.</a:t>
            </a:r>
            <a:endParaRPr sz="1800">
              <a:latin typeface="Calibri"/>
              <a:ea typeface="Calibri"/>
              <a:cs typeface="Calibri"/>
              <a:sym typeface="Calibri"/>
            </a:endParaRPr>
          </a:p>
          <a:p>
            <a:pPr indent="0" lvl="0" marL="0" rtl="0" algn="l">
              <a:spcBef>
                <a:spcPts val="0"/>
              </a:spcBef>
              <a:spcAft>
                <a:spcPts val="0"/>
              </a:spcAft>
              <a:buNone/>
            </a:pPr>
            <a:r>
              <a:rPr lang="en-AU" sz="1800">
                <a:solidFill>
                  <a:srgbClr val="7030A0"/>
                </a:solidFill>
                <a:latin typeface="Calibri"/>
                <a:ea typeface="Calibri"/>
                <a:cs typeface="Calibri"/>
                <a:sym typeface="Calibri"/>
              </a:rPr>
              <a:t>NOTE: ACS, Appendix A, Clinical coder’s creed </a:t>
            </a:r>
            <a:endParaRPr/>
          </a:p>
          <a:p>
            <a:pPr indent="0" lvl="0" marL="0" rtl="0" algn="l">
              <a:spcBef>
                <a:spcPts val="0"/>
              </a:spcBef>
              <a:spcAft>
                <a:spcPts val="0"/>
              </a:spcAft>
              <a:buNone/>
            </a:pPr>
            <a:r>
              <a:rPr lang="en-AU" sz="1800">
                <a:solidFill>
                  <a:srgbClr val="7030A0"/>
                </a:solidFill>
                <a:latin typeface="Calibri"/>
                <a:ea typeface="Calibri"/>
                <a:cs typeface="Calibri"/>
                <a:sym typeface="Calibri"/>
              </a:rPr>
              <a:t>Common sense: injured ankle, procedure reduction of # fibula, common sense indicates distal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72" name="Google Shape;27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30A0"/>
              </a:buClr>
              <a:buSzPts val="1800"/>
              <a:buFont typeface="Calibri"/>
              <a:buNone/>
            </a:pPr>
            <a:r>
              <a:rPr lang="en-AU" sz="1800">
                <a:solidFill>
                  <a:srgbClr val="7030A0"/>
                </a:solidFill>
                <a:latin typeface="Calibri"/>
                <a:ea typeface="Calibri"/>
                <a:cs typeface="Calibri"/>
                <a:sym typeface="Calibri"/>
              </a:rPr>
              <a:t>NOTE: Each diagnostic statement and intervention must be as informative as possible in order for the clinical coder to classify the clinical concept to the most specific ICD-10-AM or ACHI code.</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80" name="Google Shape;2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AU" sz="1200">
                <a:latin typeface="Calibri"/>
                <a:ea typeface="Calibri"/>
                <a:cs typeface="Calibri"/>
                <a:sym typeface="Calibri"/>
              </a:rPr>
              <a:t>This will ensure national consistency in the reporting of diagnoses and interventions.</a:t>
            </a:r>
            <a:endParaRPr/>
          </a:p>
          <a:p>
            <a:pPr indent="0" lvl="0" marL="0" rtl="0" algn="l">
              <a:spcBef>
                <a:spcPts val="0"/>
              </a:spcBef>
              <a:spcAft>
                <a:spcPts val="0"/>
              </a:spcAft>
              <a:buNone/>
            </a:pPr>
            <a:r>
              <a:t/>
            </a:r>
            <a:endParaRPr/>
          </a:p>
        </p:txBody>
      </p:sp>
      <p:sp>
        <p:nvSpPr>
          <p:cNvPr id="288" name="Google Shape;2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800">
                <a:solidFill>
                  <a:srgbClr val="7030A0"/>
                </a:solidFill>
                <a:latin typeface="Calibri"/>
                <a:ea typeface="Calibri"/>
                <a:cs typeface="Calibri"/>
                <a:sym typeface="Calibri"/>
              </a:rPr>
              <a:t>Documentation of a test result is not documentation of a diagnosis</a:t>
            </a:r>
            <a:endParaRPr/>
          </a:p>
          <a:p>
            <a:pPr indent="-180340" lvl="0" marL="630555" rtl="0" algn="l">
              <a:spcBef>
                <a:spcPts val="300"/>
              </a:spcBef>
              <a:spcAft>
                <a:spcPts val="0"/>
              </a:spcAft>
              <a:buNone/>
            </a:pPr>
            <a:r>
              <a:rPr lang="en-AU" sz="1800">
                <a:latin typeface="Calibri"/>
                <a:ea typeface="Calibri"/>
                <a:cs typeface="Calibri"/>
                <a:sym typeface="Calibri"/>
              </a:rPr>
              <a:t>a test result that is not within the normal range does not necessarily mean that the patient has an abnormal condition. That test result may be normal for that particular patient.  </a:t>
            </a:r>
            <a:r>
              <a:rPr lang="en-AU" sz="1800"/>
              <a:t>E</a:t>
            </a:r>
            <a:r>
              <a:rPr lang="en-AU" sz="1800">
                <a:latin typeface="Calibri"/>
                <a:ea typeface="Calibri"/>
                <a:cs typeface="Calibri"/>
                <a:sym typeface="Calibri"/>
              </a:rPr>
              <a:t>g. hypoglycaemia </a:t>
            </a:r>
            <a:r>
              <a:rPr lang="en-AU" sz="1800"/>
              <a:t>postop major surgery</a:t>
            </a:r>
            <a:endParaRPr sz="1800">
              <a:latin typeface="Calibri"/>
              <a:ea typeface="Calibri"/>
              <a:cs typeface="Calibri"/>
              <a:sym typeface="Calibri"/>
            </a:endParaRPr>
          </a:p>
          <a:p>
            <a:pPr indent="-180340" lvl="0" marL="630555" rtl="0" algn="l">
              <a:spcBef>
                <a:spcPts val="600"/>
              </a:spcBef>
              <a:spcAft>
                <a:spcPts val="0"/>
              </a:spcAft>
              <a:buNone/>
            </a:pPr>
            <a:r>
              <a:rPr lang="en-AU" sz="1800">
                <a:latin typeface="Calibri"/>
                <a:ea typeface="Calibri"/>
                <a:cs typeface="Calibri"/>
                <a:sym typeface="Calibri"/>
              </a:rPr>
              <a:t>•	a documented description (eg low blood sugar level) does not necessarily mean that the patient has a particular condition (eg hypoglycaemia).</a:t>
            </a:r>
            <a:endParaRPr sz="1800">
              <a:latin typeface="Calibri"/>
              <a:ea typeface="Calibri"/>
              <a:cs typeface="Calibri"/>
              <a:sym typeface="Calibri"/>
            </a:endParaRPr>
          </a:p>
          <a:p>
            <a:pPr indent="-180340" lvl="0" marL="630555" rtl="0" algn="l">
              <a:spcBef>
                <a:spcPts val="600"/>
              </a:spcBef>
              <a:spcAft>
                <a:spcPts val="0"/>
              </a:spcAft>
              <a:buNone/>
            </a:pPr>
            <a:r>
              <a:rPr lang="en-AU" sz="1800">
                <a:latin typeface="Calibri"/>
                <a:ea typeface="Calibri"/>
                <a:cs typeface="Calibri"/>
                <a:sym typeface="Calibri"/>
              </a:rPr>
              <a:t>•	drugs may be administered for a variety of indications, including as prophylaxis.</a:t>
            </a:r>
            <a:endParaRPr sz="1800">
              <a:latin typeface="Calibri"/>
              <a:ea typeface="Calibri"/>
              <a:cs typeface="Calibri"/>
              <a:sym typeface="Calibri"/>
            </a:endParaRPr>
          </a:p>
          <a:p>
            <a:pPr indent="-180340" lvl="0" marL="630555" rtl="0" algn="l">
              <a:spcBef>
                <a:spcPts val="600"/>
              </a:spcBef>
              <a:spcAft>
                <a:spcPts val="0"/>
              </a:spcAft>
              <a:buNone/>
            </a:pPr>
            <a:r>
              <a:rPr lang="en-AU" sz="1800">
                <a:latin typeface="Calibri"/>
                <a:ea typeface="Calibri"/>
                <a:cs typeface="Calibri"/>
                <a:sym typeface="Calibri"/>
              </a:rPr>
              <a:t>•	documentation of the indication for a drug on the medication chart must be qualified within the body of the current episode of care.</a:t>
            </a:r>
            <a:endParaRPr sz="1800">
              <a:latin typeface="Calibri"/>
              <a:ea typeface="Calibri"/>
              <a:cs typeface="Calibri"/>
              <a:sym typeface="Calibri"/>
            </a:endParaRPr>
          </a:p>
          <a:p>
            <a:pPr indent="0" lvl="0" marL="0" rtl="0" algn="l">
              <a:spcBef>
                <a:spcPts val="300"/>
              </a:spcBef>
              <a:spcAft>
                <a:spcPts val="0"/>
              </a:spcAft>
              <a:buNone/>
            </a:pPr>
            <a:r>
              <a:rPr lang="en-AU" sz="1800">
                <a:solidFill>
                  <a:srgbClr val="7030A0"/>
                </a:solidFill>
                <a:latin typeface="Calibri"/>
                <a:ea typeface="Calibri"/>
                <a:cs typeface="Calibri"/>
                <a:sym typeface="Calibri"/>
              </a:rPr>
              <a:t>Dot point 4 in particular</a:t>
            </a:r>
            <a:endParaRPr sz="1800">
              <a:latin typeface="Calibri"/>
              <a:ea typeface="Calibri"/>
              <a:cs typeface="Calibri"/>
              <a:sym typeface="Calibri"/>
            </a:endParaRPr>
          </a:p>
          <a:p>
            <a:pPr indent="0" lvl="0" marL="0" rtl="0" algn="l">
              <a:spcBef>
                <a:spcPts val="0"/>
              </a:spcBef>
              <a:spcAft>
                <a:spcPts val="0"/>
              </a:spcAft>
              <a:buNone/>
            </a:pPr>
            <a:r>
              <a:rPr lang="en-AU" sz="1800">
                <a:solidFill>
                  <a:srgbClr val="7030A0"/>
                </a:solidFill>
                <a:latin typeface="Calibri"/>
                <a:ea typeface="Calibri"/>
                <a:cs typeface="Calibri"/>
                <a:sym typeface="Calibri"/>
              </a:rPr>
              <a:t>Eg. admin of insulin is not always for diabetes.</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96" name="Google Shape;29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AU" sz="1200">
                <a:latin typeface="Calibri"/>
                <a:ea typeface="Calibri"/>
                <a:cs typeface="Calibri"/>
                <a:sym typeface="Calibri"/>
              </a:rPr>
              <a:t>Laboratory, x-ray, pathological and other diagnostic results should be coded where they clearly add specificity to already documented conditions that meet the criteria for a principal diagnosis (see </a:t>
            </a:r>
            <a:r>
              <a:rPr lang="en-AU" sz="1200">
                <a:solidFill>
                  <a:srgbClr val="020202"/>
                </a:solidFill>
                <a:latin typeface="Calibri"/>
                <a:ea typeface="Calibri"/>
                <a:cs typeface="Calibri"/>
                <a:sym typeface="Calibri"/>
              </a:rPr>
              <a:t>ACS 0001</a:t>
            </a:r>
            <a:r>
              <a:rPr lang="en-AU" sz="1200">
                <a:latin typeface="Calibri"/>
                <a:ea typeface="Calibri"/>
                <a:cs typeface="Calibri"/>
                <a:sym typeface="Calibri"/>
              </a:rPr>
              <a:t> </a:t>
            </a:r>
            <a:r>
              <a:rPr i="1" lang="en-AU" sz="1200">
                <a:latin typeface="Calibri"/>
                <a:ea typeface="Calibri"/>
                <a:cs typeface="Calibri"/>
                <a:sym typeface="Calibri"/>
              </a:rPr>
              <a:t>Principal diagnosis</a:t>
            </a:r>
            <a:r>
              <a:rPr lang="en-AU" sz="1200">
                <a:latin typeface="Calibri"/>
                <a:ea typeface="Calibri"/>
                <a:cs typeface="Calibri"/>
                <a:sym typeface="Calibri"/>
              </a:rPr>
              <a:t>) or an additional diagnosis (see </a:t>
            </a:r>
            <a:r>
              <a:rPr lang="en-AU" sz="1200">
                <a:solidFill>
                  <a:srgbClr val="020202"/>
                </a:solidFill>
                <a:latin typeface="Calibri"/>
                <a:ea typeface="Calibri"/>
                <a:cs typeface="Calibri"/>
                <a:sym typeface="Calibri"/>
              </a:rPr>
              <a:t>ACS 0002</a:t>
            </a:r>
            <a:r>
              <a:rPr lang="en-AU" sz="1200">
                <a:latin typeface="Calibri"/>
                <a:ea typeface="Calibri"/>
                <a:cs typeface="Calibri"/>
                <a:sym typeface="Calibri"/>
              </a:rPr>
              <a:t> </a:t>
            </a:r>
            <a:r>
              <a:rPr i="1" lang="en-AU" sz="1200">
                <a:latin typeface="Calibri"/>
                <a:ea typeface="Calibri"/>
                <a:cs typeface="Calibri"/>
                <a:sym typeface="Calibri"/>
              </a:rPr>
              <a:t>Additional diagnoses</a:t>
            </a:r>
            <a:r>
              <a:rPr lang="en-AU" sz="1200">
                <a:latin typeface="Calibri"/>
                <a:ea typeface="Calibri"/>
                <a:cs typeface="Calibri"/>
                <a:sym typeface="Calibri"/>
              </a:rPr>
              <a:t>).</a:t>
            </a:r>
            <a:endParaRPr sz="1200">
              <a:latin typeface="Calibri"/>
              <a:ea typeface="Calibri"/>
              <a:cs typeface="Calibri"/>
              <a:sym typeface="Calibri"/>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AU" sz="1200">
                <a:latin typeface="Calibri"/>
                <a:ea typeface="Calibri"/>
                <a:cs typeface="Calibri"/>
                <a:sym typeface="Calibri"/>
              </a:rPr>
              <a:t>Unless a clinician can indicate that a test result is significant and/or indicates the relationship between an unclear test result and a condition, such test results should not be coded</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304" name="Google Shape;30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800">
                <a:solidFill>
                  <a:srgbClr val="7030A0"/>
                </a:solidFill>
                <a:latin typeface="Calibri"/>
                <a:ea typeface="Calibri"/>
                <a:cs typeface="Calibri"/>
                <a:sym typeface="Calibri"/>
              </a:rPr>
              <a:t>NOTE:  </a:t>
            </a:r>
            <a:endParaRPr sz="1800">
              <a:latin typeface="Calibri"/>
              <a:ea typeface="Calibri"/>
              <a:cs typeface="Calibri"/>
              <a:sym typeface="Calibri"/>
            </a:endParaRPr>
          </a:p>
          <a:p>
            <a:pPr indent="0" lvl="0" marL="0" rtl="0" algn="l">
              <a:spcBef>
                <a:spcPts val="0"/>
              </a:spcBef>
              <a:spcAft>
                <a:spcPts val="0"/>
              </a:spcAft>
              <a:buNone/>
            </a:pPr>
            <a:r>
              <a:rPr lang="en-AU" sz="1800">
                <a:solidFill>
                  <a:srgbClr val="7030A0"/>
                </a:solidFill>
                <a:latin typeface="Calibri"/>
                <a:ea typeface="Calibri"/>
                <a:cs typeface="Calibri"/>
                <a:sym typeface="Calibri"/>
              </a:rPr>
              <a:t>Dot point 2” (eg </a:t>
            </a:r>
            <a:r>
              <a:rPr i="1" lang="en-AU" sz="1800">
                <a:solidFill>
                  <a:srgbClr val="7030A0"/>
                </a:solidFill>
                <a:latin typeface="Calibri"/>
                <a:ea typeface="Calibri"/>
                <a:cs typeface="Calibri"/>
                <a:sym typeface="Calibri"/>
              </a:rPr>
              <a:t>Escherichia coli </a:t>
            </a:r>
            <a:r>
              <a:rPr lang="en-AU" sz="1800">
                <a:solidFill>
                  <a:srgbClr val="7030A0"/>
                </a:solidFill>
                <a:latin typeface="Calibri"/>
                <a:ea typeface="Calibri"/>
                <a:cs typeface="Calibri"/>
                <a:sym typeface="Calibri"/>
              </a:rPr>
              <a:t>blood culture) without a definitive relationship to an underlying diagnosis (eg sepsis</a:t>
            </a:r>
            <a:endParaRPr sz="1800">
              <a:latin typeface="Calibri"/>
              <a:ea typeface="Calibri"/>
              <a:cs typeface="Calibri"/>
              <a:sym typeface="Calibri"/>
            </a:endParaRPr>
          </a:p>
          <a:p>
            <a:pPr indent="0" lvl="0" marL="0" rtl="0" algn="l">
              <a:spcBef>
                <a:spcPts val="0"/>
              </a:spcBef>
              <a:spcAft>
                <a:spcPts val="0"/>
              </a:spcAft>
              <a:buNone/>
            </a:pPr>
            <a:r>
              <a:rPr lang="en-AU" sz="1800">
                <a:solidFill>
                  <a:srgbClr val="7030A0"/>
                </a:solidFill>
                <a:latin typeface="Calibri"/>
                <a:ea typeface="Calibri"/>
                <a:cs typeface="Calibri"/>
                <a:sym typeface="Calibri"/>
              </a:rPr>
              <a:t>Dot point 3: eg. IV fluid but no doc of dehydration, </a:t>
            </a:r>
            <a:endParaRPr sz="1800">
              <a:latin typeface="Calibri"/>
              <a:ea typeface="Calibri"/>
              <a:cs typeface="Calibri"/>
              <a:sym typeface="Calibri"/>
            </a:endParaRPr>
          </a:p>
          <a:p>
            <a:pPr indent="0" lvl="0" marL="0" rtl="0" algn="l">
              <a:spcBef>
                <a:spcPts val="0"/>
              </a:spcBef>
              <a:spcAft>
                <a:spcPts val="0"/>
              </a:spcAft>
              <a:buNone/>
            </a:pPr>
            <a:r>
              <a:rPr lang="en-AU" sz="1800">
                <a:solidFill>
                  <a:srgbClr val="7030A0"/>
                </a:solidFill>
                <a:latin typeface="Calibri"/>
                <a:ea typeface="Calibri"/>
                <a:cs typeface="Calibri"/>
                <a:sym typeface="Calibri"/>
              </a:rPr>
              <a:t>Dot point 4: is this a new condition or was it present on admission?</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312" name="Google Shape;31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AU"/>
              <a:t>1 and 4.  Re patient 1234 name SMITH, see page 20 of the progress notes which says “…..” eg. patient has fever, treated with Abx, blood culture in 2 bottles positive, </a:t>
            </a:r>
            <a:endParaRPr/>
          </a:p>
          <a:p>
            <a:pPr indent="0" lvl="0" marL="0" rtl="0" algn="l">
              <a:spcBef>
                <a:spcPts val="0"/>
              </a:spcBef>
              <a:spcAft>
                <a:spcPts val="0"/>
              </a:spcAft>
              <a:buClr>
                <a:schemeClr val="dk1"/>
              </a:buClr>
              <a:buSzPts val="1200"/>
              <a:buFont typeface="Calibri"/>
              <a:buNone/>
            </a:pPr>
            <a:r>
              <a:rPr lang="en-AU"/>
              <a:t>Was the pt treated for sepsis? 🡨 this is a leading question and not appropriately worded.</a:t>
            </a:r>
            <a:endParaRPr/>
          </a:p>
          <a:p>
            <a:pPr indent="0" lvl="0" marL="0" rtl="0" algn="l">
              <a:spcBef>
                <a:spcPts val="0"/>
              </a:spcBef>
              <a:spcAft>
                <a:spcPts val="0"/>
              </a:spcAft>
              <a:buClr>
                <a:schemeClr val="dk1"/>
              </a:buClr>
              <a:buSzPts val="1200"/>
              <a:buFont typeface="Calibri"/>
              <a:buNone/>
            </a:pPr>
            <a:r>
              <a:rPr lang="en-AU"/>
              <a:t>Note documentation on p.20 saying xxx, please document the condition and if applicable the organism.</a:t>
            </a:r>
            <a:endParaRPr/>
          </a:p>
          <a:p>
            <a:pPr indent="0" lvl="0" marL="0" marR="0" rtl="0" algn="l">
              <a:lnSpc>
                <a:spcPct val="100000"/>
              </a:lnSpc>
              <a:spcBef>
                <a:spcPts val="0"/>
              </a:spcBef>
              <a:spcAft>
                <a:spcPts val="0"/>
              </a:spcAft>
              <a:buClr>
                <a:schemeClr val="dk1"/>
              </a:buClr>
              <a:buSzPts val="1200"/>
              <a:buFont typeface="Calibri"/>
              <a:buNone/>
            </a:pPr>
            <a:r>
              <a:rPr lang="en-AU"/>
              <a:t>2. </a:t>
            </a:r>
            <a:r>
              <a:rPr lang="en-AU" sz="1200">
                <a:latin typeface="Calibri"/>
                <a:ea typeface="Calibri"/>
                <a:cs typeface="Calibri"/>
                <a:sym typeface="Calibri"/>
              </a:rPr>
              <a:t>enhance the clinical truth of the documentation, to complete the clinical picture of the current admitted episode of care, and support continuity and quality of patient care.   IV fluid was given – what condition was treated by admin of IV fluid?</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p:txBody>
      </p:sp>
      <p:sp>
        <p:nvSpPr>
          <p:cNvPr id="320" name="Google Shape;32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200">
                <a:latin typeface="Calibri"/>
                <a:ea typeface="Calibri"/>
                <a:cs typeface="Calibri"/>
                <a:sym typeface="Calibri"/>
              </a:rPr>
              <a:t>Yes/no queries may be used in the following circumstances:</a:t>
            </a:r>
            <a:endParaRPr/>
          </a:p>
          <a:p>
            <a:pPr indent="0" lvl="0" marL="0" marR="0" rtl="0" algn="l">
              <a:lnSpc>
                <a:spcPct val="100000"/>
              </a:lnSpc>
              <a:spcBef>
                <a:spcPts val="0"/>
              </a:spcBef>
              <a:spcAft>
                <a:spcPts val="0"/>
              </a:spcAft>
              <a:buClr>
                <a:schemeClr val="dk1"/>
              </a:buClr>
              <a:buSzPts val="1200"/>
              <a:buFont typeface="Calibri"/>
              <a:buNone/>
            </a:pPr>
            <a:r>
              <a:rPr lang="en-AU" sz="1200">
                <a:latin typeface="Calibri"/>
                <a:ea typeface="Calibri"/>
                <a:cs typeface="Calibri"/>
                <a:sym typeface="Calibri"/>
              </a:rPr>
              <a:t>(ie pathology, radiology and other diagnostic reports) with interpretation by a clinician</a:t>
            </a:r>
            <a:endParaRPr/>
          </a:p>
          <a:p>
            <a:pPr indent="0" lvl="0" marL="0" marR="0" rtl="0" algn="l">
              <a:lnSpc>
                <a:spcPct val="100000"/>
              </a:lnSpc>
              <a:spcBef>
                <a:spcPts val="0"/>
              </a:spcBef>
              <a:spcAft>
                <a:spcPts val="0"/>
              </a:spcAft>
              <a:buClr>
                <a:schemeClr val="dk1"/>
              </a:buClr>
              <a:buSzPts val="1200"/>
              <a:buFont typeface="Calibri"/>
              <a:buNone/>
            </a:pPr>
            <a:r>
              <a:rPr lang="en-AU" sz="1200">
                <a:latin typeface="Calibri"/>
                <a:ea typeface="Calibri"/>
                <a:cs typeface="Calibri"/>
                <a:sym typeface="Calibri"/>
              </a:rPr>
              <a:t>(ie hypertension and congestive heart failure, diabetes mellitus and chronic kidney disease)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328" name="Google Shape;32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30A0"/>
              </a:buClr>
              <a:buSzPts val="1800"/>
              <a:buFont typeface="Calibri"/>
              <a:buNone/>
            </a:pPr>
            <a:r>
              <a:rPr lang="en-AU" sz="1800">
                <a:solidFill>
                  <a:srgbClr val="7030A0"/>
                </a:solidFill>
                <a:latin typeface="Calibri"/>
                <a:ea typeface="Calibri"/>
                <a:cs typeface="Calibri"/>
                <a:sym typeface="Calibri"/>
              </a:rPr>
              <a:t>Note: If not documented under </a:t>
            </a:r>
            <a:r>
              <a:rPr b="1" lang="en-AU" sz="1800">
                <a:solidFill>
                  <a:srgbClr val="7030A0"/>
                </a:solidFill>
                <a:latin typeface="Calibri"/>
                <a:ea typeface="Calibri"/>
                <a:cs typeface="Calibri"/>
                <a:sym typeface="Calibri"/>
              </a:rPr>
              <a:t>Impending</a:t>
            </a:r>
            <a:r>
              <a:rPr lang="en-AU" sz="1800">
                <a:solidFill>
                  <a:srgbClr val="7030A0"/>
                </a:solidFill>
                <a:latin typeface="Calibri"/>
                <a:ea typeface="Calibri"/>
                <a:cs typeface="Calibri"/>
                <a:sym typeface="Calibri"/>
              </a:rPr>
              <a:t> or </a:t>
            </a:r>
            <a:r>
              <a:rPr b="1" lang="en-AU" sz="1800">
                <a:solidFill>
                  <a:srgbClr val="7030A0"/>
                </a:solidFill>
                <a:latin typeface="Calibri"/>
                <a:ea typeface="Calibri"/>
                <a:cs typeface="Calibri"/>
                <a:sym typeface="Calibri"/>
              </a:rPr>
              <a:t>Threatened</a:t>
            </a:r>
            <a:r>
              <a:rPr lang="en-AU" sz="1800">
                <a:solidFill>
                  <a:srgbClr val="7030A0"/>
                </a:solidFill>
                <a:latin typeface="Calibri"/>
                <a:ea typeface="Calibri"/>
                <a:cs typeface="Calibri"/>
                <a:sym typeface="Calibri"/>
              </a:rPr>
              <a:t> in the index, and it did not occur, then do not code.</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343" name="Google Shape;34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07" name="Google Shape;2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AU"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AU"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What are the  coder’s requirements of clinical documentation:</a:t>
            </a:r>
            <a:endParaRPr/>
          </a:p>
          <a:p>
            <a:pPr indent="0" lvl="0" marL="0" rtl="0" algn="l">
              <a:spcBef>
                <a:spcPts val="0"/>
              </a:spcBef>
              <a:spcAft>
                <a:spcPts val="0"/>
              </a:spcAft>
              <a:buNone/>
            </a:pPr>
            <a:r>
              <a:rPr b="1" lang="en-AU"/>
              <a:t>Legible</a:t>
            </a:r>
            <a:endParaRPr/>
          </a:p>
          <a:p>
            <a:pPr indent="0" lvl="0" marL="0" rtl="0" algn="l">
              <a:spcBef>
                <a:spcPts val="0"/>
              </a:spcBef>
              <a:spcAft>
                <a:spcPts val="0"/>
              </a:spcAft>
              <a:buNone/>
            </a:pPr>
            <a:r>
              <a:rPr lang="en-AU"/>
              <a:t>Documentation of </a:t>
            </a:r>
            <a:r>
              <a:rPr b="1" lang="en-AU"/>
              <a:t>relationships</a:t>
            </a:r>
            <a:r>
              <a:rPr lang="en-AU"/>
              <a:t> :  the reason for the test, the reason for the medication, the reason for the procedure</a:t>
            </a:r>
            <a:endParaRPr/>
          </a:p>
          <a:p>
            <a:pPr indent="0" lvl="0" marL="0" rtl="0" algn="l">
              <a:spcBef>
                <a:spcPts val="0"/>
              </a:spcBef>
              <a:spcAft>
                <a:spcPts val="0"/>
              </a:spcAft>
              <a:buNone/>
            </a:pPr>
            <a:r>
              <a:rPr b="1" lang="en-AU"/>
              <a:t>Detail</a:t>
            </a:r>
            <a:r>
              <a:rPr lang="en-AU"/>
              <a:t>: full detail of the procedure performed eg. cholecystectomy with division of adhesions.  Laparotomy or laparoscopy?</a:t>
            </a:r>
            <a:endParaRPr/>
          </a:p>
          <a:p>
            <a:pPr indent="0" lvl="0" marL="0" rtl="0" algn="l">
              <a:spcBef>
                <a:spcPts val="0"/>
              </a:spcBef>
              <a:spcAft>
                <a:spcPts val="0"/>
              </a:spcAft>
              <a:buNone/>
            </a:pPr>
            <a:r>
              <a:rPr b="1" lang="en-AU"/>
              <a:t>Detail</a:t>
            </a:r>
            <a:r>
              <a:rPr b="0" lang="en-AU"/>
              <a:t>: grade of CKD, degree of malnutrition,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5" name="Google Shape;2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CCs do not have a crystal ball, although often it appears that doctors and hospital management think that they do.</a:t>
            </a:r>
            <a:endParaRPr/>
          </a:p>
          <a:p>
            <a:pPr indent="0" lvl="0" marL="0" rtl="0" algn="l">
              <a:spcBef>
                <a:spcPts val="0"/>
              </a:spcBef>
              <a:spcAft>
                <a:spcPts val="0"/>
              </a:spcAft>
              <a:buNone/>
            </a:pPr>
            <a:r>
              <a:rPr lang="en-AU"/>
              <a:t>If medical staff don’t provide good documentation, then CC’s can’t pull a good DRG out of a blank record!</a:t>
            </a:r>
            <a:endParaRPr/>
          </a:p>
          <a:p>
            <a:pPr indent="0" lvl="0" marL="0" rtl="0" algn="l">
              <a:spcBef>
                <a:spcPts val="0"/>
              </a:spcBef>
              <a:spcAft>
                <a:spcPts val="0"/>
              </a:spcAft>
              <a:buNone/>
            </a:pPr>
            <a:r>
              <a:rPr lang="en-AU"/>
              <a:t>For eg “patient given xyz drug” – the coder may not assume the condition based on the medication given.  </a:t>
            </a:r>
            <a:endParaRPr/>
          </a:p>
          <a:p>
            <a:pPr indent="0" lvl="0" marL="0" rtl="0" algn="l">
              <a:spcBef>
                <a:spcPts val="0"/>
              </a:spcBef>
              <a:spcAft>
                <a:spcPts val="0"/>
              </a:spcAft>
              <a:buNone/>
            </a:pPr>
            <a:r>
              <a:rPr lang="en-AU"/>
              <a:t>For eg.  “troponin rise” the coder may not assume AMI – even when treatment is documented – unless documented by the clinician.</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And even if coders had a crystal ball codes can’t be assigned without documentation by a clinician – a legal documente.</a:t>
            </a:r>
            <a:endParaRPr/>
          </a:p>
          <a:p>
            <a:pPr indent="0" lvl="0" marL="0" rtl="0" algn="l">
              <a:spcBef>
                <a:spcPts val="0"/>
              </a:spcBef>
              <a:spcAft>
                <a:spcPts val="0"/>
              </a:spcAft>
              <a:buNone/>
            </a:pPr>
            <a:r>
              <a:rPr lang="en-AU"/>
              <a:t>Use of a crystal ball/clinicak knowledge willrequire confirmation from the clinician</a:t>
            </a:r>
            <a:endParaRPr/>
          </a:p>
          <a:p>
            <a:pPr indent="0" lvl="0" marL="0" rtl="0" algn="l">
              <a:spcBef>
                <a:spcPts val="0"/>
              </a:spcBef>
              <a:spcAft>
                <a:spcPts val="0"/>
              </a:spcAft>
              <a:buNone/>
            </a:pPr>
            <a:r>
              <a:t/>
            </a:r>
            <a:endParaRPr/>
          </a:p>
        </p:txBody>
      </p:sp>
      <p:sp>
        <p:nvSpPr>
          <p:cNvPr id="231" name="Google Shape;2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PURPOSE: Communication.  Legal purposes. Health planning, audit, research, education.  The record is the main source of info about– history, diagnoses, medical and surgical treatment, outcomes.</a:t>
            </a:r>
            <a:endParaRPr/>
          </a:p>
          <a:p>
            <a:pPr indent="0" lvl="0" marL="0" rtl="0" algn="l">
              <a:spcBef>
                <a:spcPts val="300"/>
              </a:spcBef>
              <a:spcAft>
                <a:spcPts val="0"/>
              </a:spcAft>
              <a:buNone/>
            </a:pPr>
            <a:r>
              <a:rPr lang="en-AU"/>
              <a:t>CONTENT: </a:t>
            </a:r>
            <a:r>
              <a:rPr lang="en-AU" sz="1200">
                <a:solidFill>
                  <a:srgbClr val="7030A0"/>
                </a:solidFill>
                <a:latin typeface="Calibri"/>
                <a:ea typeface="Calibri"/>
                <a:cs typeface="Calibri"/>
                <a:sym typeface="Calibri"/>
              </a:rPr>
              <a:t>CONTENT: OE, HPI, history, plans, Dxes, treatment, medication, progress, outcome</a:t>
            </a:r>
            <a:endParaRPr sz="1200">
              <a:latin typeface="Calibri"/>
              <a:ea typeface="Calibri"/>
              <a:cs typeface="Calibri"/>
              <a:sym typeface="Calibri"/>
            </a:endParaRPr>
          </a:p>
          <a:p>
            <a:pPr indent="0" lvl="0" marL="0" rtl="0" algn="l">
              <a:spcBef>
                <a:spcPts val="600"/>
              </a:spcBef>
              <a:spcAft>
                <a:spcPts val="0"/>
              </a:spcAft>
              <a:buNone/>
            </a:pPr>
            <a:r>
              <a:rPr lang="en-AU" sz="1200">
                <a:solidFill>
                  <a:srgbClr val="7030A0"/>
                </a:solidFill>
                <a:latin typeface="Calibri"/>
                <a:ea typeface="Calibri"/>
                <a:cs typeface="Calibri"/>
                <a:sym typeface="Calibri"/>
              </a:rPr>
              <a:t>Talk about progress notes being just that – progress of thinking about the admission.  Differential diagnosis.</a:t>
            </a:r>
            <a:endParaRPr sz="1200">
              <a:latin typeface="Calibri"/>
              <a:ea typeface="Calibri"/>
              <a:cs typeface="Calibri"/>
              <a:sym typeface="Calibri"/>
            </a:endParaRPr>
          </a:p>
          <a:p>
            <a:pPr indent="0" lvl="0" marL="0" rtl="0" algn="l">
              <a:spcBef>
                <a:spcPts val="300"/>
              </a:spcBef>
              <a:spcAft>
                <a:spcPts val="0"/>
              </a:spcAft>
              <a:buNone/>
            </a:pPr>
            <a:r>
              <a:t/>
            </a:r>
            <a:endParaRPr/>
          </a:p>
        </p:txBody>
      </p:sp>
      <p:sp>
        <p:nvSpPr>
          <p:cNvPr id="239" name="Google Shape;2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514350" rtl="0" algn="l">
              <a:spcBef>
                <a:spcPts val="0"/>
              </a:spcBef>
              <a:spcAft>
                <a:spcPts val="0"/>
              </a:spcAft>
              <a:buClr>
                <a:schemeClr val="dk1"/>
              </a:buClr>
              <a:buSzPts val="1200"/>
              <a:buFont typeface="Arial"/>
              <a:buChar char="•"/>
            </a:pPr>
            <a:r>
              <a:rPr lang="en-AU" sz="1200">
                <a:latin typeface="Calibri"/>
                <a:ea typeface="Calibri"/>
                <a:cs typeface="Calibri"/>
                <a:sym typeface="Calibri"/>
              </a:rPr>
              <a:t>Documentation within the current</a:t>
            </a:r>
            <a:r>
              <a:rPr b="1" lang="en-AU" sz="1200">
                <a:latin typeface="Calibri"/>
                <a:ea typeface="Calibri"/>
                <a:cs typeface="Calibri"/>
                <a:sym typeface="Calibri"/>
              </a:rPr>
              <a:t> </a:t>
            </a:r>
            <a:r>
              <a:rPr lang="en-AU" sz="1200">
                <a:latin typeface="Calibri"/>
                <a:ea typeface="Calibri"/>
                <a:cs typeface="Calibri"/>
                <a:sym typeface="Calibri"/>
              </a:rPr>
              <a:t>episode of admitted care is the primary source of information for the classification of inpatient morbidity data. </a:t>
            </a:r>
            <a:endParaRPr sz="1200">
              <a:latin typeface="Calibri"/>
              <a:ea typeface="Calibri"/>
              <a:cs typeface="Calibri"/>
              <a:sym typeface="Calibri"/>
            </a:endParaRPr>
          </a:p>
          <a:p>
            <a:pPr indent="-285750" lvl="0" marL="514350" rtl="0" algn="l">
              <a:spcBef>
                <a:spcPts val="300"/>
              </a:spcBef>
              <a:spcAft>
                <a:spcPts val="0"/>
              </a:spcAft>
              <a:buClr>
                <a:schemeClr val="dk1"/>
              </a:buClr>
              <a:buSzPts val="1200"/>
              <a:buFont typeface="Arial"/>
              <a:buChar char="•"/>
            </a:pPr>
            <a:r>
              <a:rPr lang="en-AU" sz="1200">
                <a:latin typeface="Calibri"/>
                <a:ea typeface="Calibri"/>
                <a:cs typeface="Calibri"/>
                <a:sym typeface="Calibri"/>
              </a:rPr>
              <a:t>Accurate classification is possible only after access to consistent and complete clinical information. </a:t>
            </a:r>
            <a:endParaRPr sz="1200">
              <a:latin typeface="Calibri"/>
              <a:ea typeface="Calibri"/>
              <a:cs typeface="Calibri"/>
              <a:sym typeface="Calibri"/>
            </a:endParaRPr>
          </a:p>
          <a:p>
            <a:pPr indent="-285750" lvl="0" marL="514350" rtl="0" algn="l">
              <a:spcBef>
                <a:spcPts val="300"/>
              </a:spcBef>
              <a:spcAft>
                <a:spcPts val="0"/>
              </a:spcAft>
              <a:buClr>
                <a:schemeClr val="dk1"/>
              </a:buClr>
              <a:buSzPts val="1200"/>
              <a:buFont typeface="Arial"/>
              <a:buChar char="•"/>
            </a:pPr>
            <a:r>
              <a:rPr lang="en-AU" sz="1200">
                <a:latin typeface="Calibri"/>
                <a:ea typeface="Calibri"/>
                <a:cs typeface="Calibri"/>
                <a:sym typeface="Calibri"/>
              </a:rPr>
              <a:t>Without good documentation, classification guidelines are difficult, if not impossible, to apply. </a:t>
            </a:r>
            <a:endParaRPr sz="1200">
              <a:latin typeface="Calibri"/>
              <a:ea typeface="Calibri"/>
              <a:cs typeface="Calibri"/>
              <a:sym typeface="Calibri"/>
            </a:endParaRPr>
          </a:p>
          <a:p>
            <a:pPr indent="-285750" lvl="0" marL="514350" rtl="0" algn="l">
              <a:spcBef>
                <a:spcPts val="300"/>
              </a:spcBef>
              <a:spcAft>
                <a:spcPts val="0"/>
              </a:spcAft>
              <a:buClr>
                <a:schemeClr val="dk1"/>
              </a:buClr>
              <a:buSzPts val="1200"/>
              <a:buFont typeface="Arial"/>
              <a:buChar char="•"/>
            </a:pPr>
            <a:r>
              <a:rPr lang="en-AU" sz="1200">
                <a:latin typeface="Calibri"/>
                <a:ea typeface="Calibri"/>
                <a:cs typeface="Calibri"/>
                <a:sym typeface="Calibri"/>
              </a:rPr>
              <a:t>Classification decisions are not made solely based on information documented in the episode of admitted care front sheet and/or discharge summary (or equivalent).   Analysis of the complete (current) episode of admitted care is required to qualify any ambiguous documentation, or to identify specificity for documented diseases/conditions.</a:t>
            </a:r>
            <a:endParaRPr sz="1200">
              <a:latin typeface="Calibri"/>
              <a:ea typeface="Calibri"/>
              <a:cs typeface="Calibri"/>
              <a:sym typeface="Calibri"/>
            </a:endParaRPr>
          </a:p>
          <a:p>
            <a:pPr indent="0" lvl="0" marL="0" rtl="0" algn="l">
              <a:spcBef>
                <a:spcPts val="300"/>
              </a:spcBef>
              <a:spcAft>
                <a:spcPts val="0"/>
              </a:spcAft>
              <a:buNone/>
            </a:pPr>
            <a:r>
              <a:t/>
            </a:r>
            <a:endParaRPr/>
          </a:p>
        </p:txBody>
      </p:sp>
      <p:sp>
        <p:nvSpPr>
          <p:cNvPr id="247" name="Google Shape;2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30A0"/>
              </a:buClr>
              <a:buSzPts val="1800"/>
              <a:buFont typeface="Calibri"/>
              <a:buNone/>
            </a:pPr>
            <a:r>
              <a:rPr lang="en-AU" sz="1800">
                <a:solidFill>
                  <a:srgbClr val="7030A0"/>
                </a:solidFill>
                <a:latin typeface="Calibri"/>
                <a:ea typeface="Calibri"/>
                <a:cs typeface="Calibri"/>
                <a:sym typeface="Calibri"/>
              </a:rPr>
              <a:t>NOTE: tthe condition or procedure must be documented in the record of the current episode, and the above information can be used for confirmation or greater specificity eg. is this T2DM?</a:t>
            </a:r>
            <a:endParaRPr/>
          </a:p>
          <a:p>
            <a:pPr indent="0" lvl="0" marL="0" rtl="0" algn="l">
              <a:spcBef>
                <a:spcPts val="300"/>
              </a:spcBef>
              <a:spcAft>
                <a:spcPts val="0"/>
              </a:spcAft>
              <a:buNone/>
            </a:pPr>
            <a:r>
              <a:rPr lang="en-AU" sz="1800">
                <a:latin typeface="Calibri"/>
                <a:ea typeface="Calibri"/>
                <a:cs typeface="Calibri"/>
                <a:sym typeface="Calibri"/>
              </a:rPr>
              <a:t>Such sources can be used to: </a:t>
            </a:r>
            <a:endParaRPr sz="1800">
              <a:latin typeface="Calibri"/>
              <a:ea typeface="Calibri"/>
              <a:cs typeface="Calibri"/>
              <a:sym typeface="Calibri"/>
            </a:endParaRPr>
          </a:p>
          <a:p>
            <a:pPr indent="-180340" lvl="0" marL="630555" rtl="0" algn="l">
              <a:spcBef>
                <a:spcPts val="600"/>
              </a:spcBef>
              <a:spcAft>
                <a:spcPts val="0"/>
              </a:spcAft>
              <a:buNone/>
            </a:pPr>
            <a:r>
              <a:rPr lang="en-AU" sz="1800">
                <a:latin typeface="Calibri"/>
                <a:ea typeface="Calibri"/>
                <a:cs typeface="Calibri"/>
                <a:sym typeface="Calibri"/>
              </a:rPr>
              <a:t>•	clarify documentation contained within the current episode of care</a:t>
            </a:r>
            <a:endParaRPr sz="1800">
              <a:latin typeface="Calibri"/>
              <a:ea typeface="Calibri"/>
              <a:cs typeface="Calibri"/>
              <a:sym typeface="Calibri"/>
            </a:endParaRPr>
          </a:p>
          <a:p>
            <a:pPr indent="-180340" lvl="0" marL="630555" rtl="0" algn="l">
              <a:spcBef>
                <a:spcPts val="600"/>
              </a:spcBef>
              <a:spcAft>
                <a:spcPts val="0"/>
              </a:spcAft>
              <a:buNone/>
            </a:pPr>
            <a:r>
              <a:rPr lang="en-AU" sz="1800">
                <a:latin typeface="Calibri"/>
                <a:ea typeface="Calibri"/>
                <a:cs typeface="Calibri"/>
                <a:sym typeface="Calibri"/>
              </a:rPr>
              <a:t>•	gain further specificity on documentation contained within the current episode of care</a:t>
            </a:r>
            <a:endParaRPr sz="1800">
              <a:latin typeface="Calibri"/>
              <a:ea typeface="Calibri"/>
              <a:cs typeface="Calibri"/>
              <a:sym typeface="Calibri"/>
            </a:endParaRPr>
          </a:p>
          <a:p>
            <a:pPr indent="-180340" lvl="0" marL="630555" rtl="0" algn="l">
              <a:spcBef>
                <a:spcPts val="600"/>
              </a:spcBef>
              <a:spcAft>
                <a:spcPts val="0"/>
              </a:spcAft>
              <a:buNone/>
            </a:pPr>
            <a:r>
              <a:rPr lang="en-AU" sz="1800">
                <a:latin typeface="Calibri"/>
                <a:ea typeface="Calibri"/>
                <a:cs typeface="Calibri"/>
                <a:sym typeface="Calibri"/>
              </a:rPr>
              <a:t>•	determine the reason for admission (eg reviewing outpatient notes and referral letters).</a:t>
            </a:r>
            <a:endParaRPr sz="1800">
              <a:latin typeface="Calibri"/>
              <a:ea typeface="Calibri"/>
              <a:cs typeface="Calibri"/>
              <a:sym typeface="Calibri"/>
            </a:endParaRPr>
          </a:p>
          <a:p>
            <a:pPr indent="0" lvl="0" marL="0" marR="0" rtl="0" algn="l">
              <a:lnSpc>
                <a:spcPct val="100000"/>
              </a:lnSpc>
              <a:spcBef>
                <a:spcPts val="30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55" name="Google Shape;2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30A0"/>
              </a:buClr>
              <a:buSzPts val="1800"/>
              <a:buFont typeface="Calibri"/>
              <a:buNone/>
            </a:pPr>
            <a:r>
              <a:rPr lang="en-AU" sz="1800">
                <a:solidFill>
                  <a:srgbClr val="7030A0"/>
                </a:solidFill>
                <a:latin typeface="Calibri"/>
                <a:ea typeface="Calibri"/>
                <a:cs typeface="Calibri"/>
                <a:sym typeface="Calibri"/>
              </a:rPr>
              <a:t>NOTE: “clinician’s scope of practice”.  Nurse’s scope of practice is not to diagnose.  PT scope to diagnose deconditioning, SP to diagnose dysphagia.</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63" name="Google Shape;2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8" name="Shape 18"/>
        <p:cNvGrpSpPr/>
        <p:nvPr/>
      </p:nvGrpSpPr>
      <p:grpSpPr>
        <a:xfrm>
          <a:off x="0" y="0"/>
          <a:ext cx="0" cy="0"/>
          <a:chOff x="0" y="0"/>
          <a:chExt cx="0" cy="0"/>
        </a:xfrm>
      </p:grpSpPr>
      <p:sp>
        <p:nvSpPr>
          <p:cNvPr id="19" name="Google Shape;19;p23"/>
          <p:cNvSpPr/>
          <p:nvPr/>
        </p:nvSpPr>
        <p:spPr>
          <a:xfrm>
            <a:off x="0" y="3505200"/>
            <a:ext cx="12192000" cy="1143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 name="Google Shape;20;p23"/>
          <p:cNvSpPr txBox="1"/>
          <p:nvPr>
            <p:ph type="ctrTitle"/>
          </p:nvPr>
        </p:nvSpPr>
        <p:spPr>
          <a:xfrm>
            <a:off x="304800" y="4114800"/>
            <a:ext cx="11582400" cy="533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000"/>
              <a:buFont typeface="Calibri"/>
              <a:buNone/>
              <a:defRPr b="0" sz="2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3"/>
          <p:cNvSpPr txBox="1"/>
          <p:nvPr>
            <p:ph idx="1" type="subTitle"/>
          </p:nvPr>
        </p:nvSpPr>
        <p:spPr>
          <a:xfrm>
            <a:off x="304800" y="4706112"/>
            <a:ext cx="11582400" cy="277368"/>
          </a:xfrm>
          <a:prstGeom prst="rect">
            <a:avLst/>
          </a:prstGeom>
          <a:solidFill>
            <a:schemeClr val="lt1"/>
          </a:solidFill>
          <a:ln>
            <a:noFill/>
          </a:ln>
        </p:spPr>
        <p:txBody>
          <a:bodyPr anchorCtr="0" anchor="t" bIns="45700" lIns="91425" spcFirstLastPara="1" rIns="91425" wrap="square" tIns="45700">
            <a:normAutofit/>
          </a:bodyPr>
          <a:lstStyle>
            <a:lvl1pPr lvl="0" algn="l">
              <a:spcBef>
                <a:spcPts val="220"/>
              </a:spcBef>
              <a:spcAft>
                <a:spcPts val="0"/>
              </a:spcAft>
              <a:buClr>
                <a:srgbClr val="016D56"/>
              </a:buClr>
              <a:buSzPts val="1100"/>
              <a:buFont typeface="Calibri"/>
              <a:buNone/>
              <a:defRPr b="1" sz="1100">
                <a:solidFill>
                  <a:srgbClr val="016D56"/>
                </a:solidFill>
              </a:defRPr>
            </a:lvl1pPr>
            <a:lvl2pPr lvl="1" algn="ctr">
              <a:spcBef>
                <a:spcPts val="360"/>
              </a:spcBef>
              <a:spcAft>
                <a:spcPts val="0"/>
              </a:spcAft>
              <a:buClr>
                <a:schemeClr val="dk1"/>
              </a:buClr>
              <a:buSzPts val="1800"/>
              <a:buNone/>
              <a:defRPr/>
            </a:lvl2pPr>
            <a:lvl3pPr lvl="2" algn="ctr">
              <a:spcBef>
                <a:spcPts val="360"/>
              </a:spcBef>
              <a:spcAft>
                <a:spcPts val="0"/>
              </a:spcAft>
              <a:buClr>
                <a:schemeClr val="dk1"/>
              </a:buClr>
              <a:buSzPts val="1800"/>
              <a:buNone/>
              <a:defRPr/>
            </a:lvl3pPr>
            <a:lvl4pPr lvl="3" algn="ctr">
              <a:spcBef>
                <a:spcPts val="360"/>
              </a:spcBef>
              <a:spcAft>
                <a:spcPts val="0"/>
              </a:spcAft>
              <a:buClr>
                <a:schemeClr val="dk1"/>
              </a:buClr>
              <a:buSzPts val="1800"/>
              <a:buNone/>
              <a:defRPr/>
            </a:lvl4pPr>
            <a:lvl5pPr lvl="4" algn="ctr">
              <a:spcBef>
                <a:spcPts val="360"/>
              </a:spcBef>
              <a:spcAft>
                <a:spcPts val="0"/>
              </a:spcAft>
              <a:buClr>
                <a:schemeClr val="dk1"/>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sp>
        <p:nvSpPr>
          <p:cNvPr id="22" name="Google Shape;22;p23"/>
          <p:cNvSpPr txBox="1"/>
          <p:nvPr>
            <p:ph idx="12" type="sldNum"/>
          </p:nvPr>
        </p:nvSpPr>
        <p:spPr>
          <a:xfrm>
            <a:off x="10613887" y="6412103"/>
            <a:ext cx="136144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23" name="Google Shape;23;p23"/>
          <p:cNvSpPr txBox="1"/>
          <p:nvPr>
            <p:ph idx="11" type="ftr"/>
          </p:nvPr>
        </p:nvSpPr>
        <p:spPr>
          <a:xfrm>
            <a:off x="2534478" y="6136438"/>
            <a:ext cx="2862470" cy="7037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600" u="none" cap="none" strike="noStrike">
                <a:solidFill>
                  <a:schemeClr val="dk1"/>
                </a:solidFill>
                <a:latin typeface="Century"/>
                <a:ea typeface="Century"/>
                <a:cs typeface="Century"/>
                <a:sym typeface="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3"/>
          <p:cNvSpPr/>
          <p:nvPr/>
        </p:nvSpPr>
        <p:spPr>
          <a:xfrm>
            <a:off x="0" y="0"/>
            <a:ext cx="12192000" cy="4038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 name="Google Shape;25;p23"/>
          <p:cNvSpPr/>
          <p:nvPr/>
        </p:nvSpPr>
        <p:spPr>
          <a:xfrm>
            <a:off x="0" y="4645880"/>
            <a:ext cx="1219200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Logo, icon, company name&#10;&#10;Description automatically generated" id="26" name="Google Shape;26;p23"/>
          <p:cNvPicPr preferRelativeResize="0"/>
          <p:nvPr/>
        </p:nvPicPr>
        <p:blipFill rotWithShape="1">
          <a:blip r:embed="rId2">
            <a:alphaModFix/>
          </a:blip>
          <a:srcRect b="0" l="0" r="0" t="0"/>
          <a:stretch/>
        </p:blipFill>
        <p:spPr>
          <a:xfrm>
            <a:off x="991575" y="5089714"/>
            <a:ext cx="1451624" cy="1510058"/>
          </a:xfrm>
          <a:prstGeom prst="rect">
            <a:avLst/>
          </a:prstGeom>
          <a:noFill/>
          <a:ln>
            <a:noFill/>
          </a:ln>
        </p:spPr>
      </p:pic>
      <p:pic>
        <p:nvPicPr>
          <p:cNvPr descr="A picture containing text&#10;&#10;Description automatically generated" id="27" name="Google Shape;27;p23"/>
          <p:cNvPicPr preferRelativeResize="0"/>
          <p:nvPr/>
        </p:nvPicPr>
        <p:blipFill rotWithShape="1">
          <a:blip r:embed="rId3">
            <a:alphaModFix/>
          </a:blip>
          <a:srcRect b="0" l="0" r="0" t="0"/>
          <a:stretch/>
        </p:blipFill>
        <p:spPr>
          <a:xfrm>
            <a:off x="8309113" y="5050099"/>
            <a:ext cx="3109623" cy="1202315"/>
          </a:xfrm>
          <a:prstGeom prst="rect">
            <a:avLst/>
          </a:prstGeom>
          <a:noFill/>
          <a:ln>
            <a:noFill/>
          </a:ln>
        </p:spPr>
      </p:pic>
      <p:sp>
        <p:nvSpPr>
          <p:cNvPr id="28" name="Google Shape;28;p23"/>
          <p:cNvSpPr txBox="1"/>
          <p:nvPr/>
        </p:nvSpPr>
        <p:spPr>
          <a:xfrm>
            <a:off x="8257597" y="6171707"/>
            <a:ext cx="2207478" cy="85612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AU" sz="1600" u="none" cap="none" strike="noStrike">
                <a:solidFill>
                  <a:schemeClr val="dk1"/>
                </a:solidFill>
                <a:latin typeface="Century"/>
                <a:ea typeface="Century"/>
                <a:cs typeface="Century"/>
                <a:sym typeface="Century"/>
              </a:rPr>
              <a:t>eHealth Education</a:t>
            </a:r>
            <a:endParaRPr/>
          </a:p>
          <a:p>
            <a:pPr indent="0" lvl="0" marL="0" marR="0" rtl="0" algn="r">
              <a:spcBef>
                <a:spcPts val="0"/>
              </a:spcBef>
              <a:spcAft>
                <a:spcPts val="0"/>
              </a:spcAft>
              <a:buNone/>
            </a:pPr>
            <a:r>
              <a:rPr b="0" i="0" lang="en-AU" sz="1600" u="none" cap="none" strike="noStrike">
                <a:solidFill>
                  <a:schemeClr val="dk1"/>
                </a:solidFill>
                <a:latin typeface="Century"/>
                <a:ea typeface="Century"/>
                <a:cs typeface="Century"/>
                <a:sym typeface="Century"/>
              </a:rPr>
              <a:t>ehe.edu.au</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Up: 1 Left, 3 Right">
  <p:cSld name="4-Up: 1 Left, 3 Right">
    <p:spTree>
      <p:nvGrpSpPr>
        <p:cNvPr id="103" name="Shape 103"/>
        <p:cNvGrpSpPr/>
        <p:nvPr/>
      </p:nvGrpSpPr>
      <p:grpSpPr>
        <a:xfrm>
          <a:off x="0" y="0"/>
          <a:ext cx="0" cy="0"/>
          <a:chOff x="0" y="0"/>
          <a:chExt cx="0" cy="0"/>
        </a:xfrm>
      </p:grpSpPr>
      <p:sp>
        <p:nvSpPr>
          <p:cNvPr id="104" name="Google Shape;104;p32"/>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2"/>
          <p:cNvSpPr txBox="1"/>
          <p:nvPr>
            <p:ph idx="1" type="body"/>
          </p:nvPr>
        </p:nvSpPr>
        <p:spPr>
          <a:xfrm>
            <a:off x="58928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 name="Google Shape;106;p32"/>
          <p:cNvSpPr txBox="1"/>
          <p:nvPr>
            <p:ph idx="2" type="body"/>
          </p:nvPr>
        </p:nvSpPr>
        <p:spPr>
          <a:xfrm>
            <a:off x="5892800" y="609600"/>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 name="Google Shape;107;p32"/>
          <p:cNvSpPr txBox="1"/>
          <p:nvPr>
            <p:ph idx="3" type="body"/>
          </p:nvPr>
        </p:nvSpPr>
        <p:spPr>
          <a:xfrm>
            <a:off x="406400" y="381000"/>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32"/>
          <p:cNvSpPr txBox="1"/>
          <p:nvPr>
            <p:ph idx="4" type="body"/>
          </p:nvPr>
        </p:nvSpPr>
        <p:spPr>
          <a:xfrm>
            <a:off x="406400" y="609600"/>
            <a:ext cx="5283200" cy="5638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32"/>
          <p:cNvSpPr txBox="1"/>
          <p:nvPr>
            <p:ph idx="5" type="body"/>
          </p:nvPr>
        </p:nvSpPr>
        <p:spPr>
          <a:xfrm>
            <a:off x="5888736" y="2340864"/>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32"/>
          <p:cNvSpPr txBox="1"/>
          <p:nvPr>
            <p:ph idx="6" type="body"/>
          </p:nvPr>
        </p:nvSpPr>
        <p:spPr>
          <a:xfrm>
            <a:off x="5888736" y="2569464"/>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1" name="Google Shape;111;p32"/>
          <p:cNvSpPr txBox="1"/>
          <p:nvPr>
            <p:ph idx="7" type="body"/>
          </p:nvPr>
        </p:nvSpPr>
        <p:spPr>
          <a:xfrm>
            <a:off x="5892800" y="4291584"/>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 name="Google Shape;112;p32"/>
          <p:cNvSpPr txBox="1"/>
          <p:nvPr>
            <p:ph idx="8" type="body"/>
          </p:nvPr>
        </p:nvSpPr>
        <p:spPr>
          <a:xfrm>
            <a:off x="5892800" y="4520184"/>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3" name="Google Shape;113;p32"/>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32"/>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115" name="Google Shape;115;p32"/>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Up: 3 Left, 1 Right">
  <p:cSld name="4-Up: 3 Left, 1 Right">
    <p:spTree>
      <p:nvGrpSpPr>
        <p:cNvPr id="116" name="Shape 116"/>
        <p:cNvGrpSpPr/>
        <p:nvPr/>
      </p:nvGrpSpPr>
      <p:grpSpPr>
        <a:xfrm>
          <a:off x="0" y="0"/>
          <a:ext cx="0" cy="0"/>
          <a:chOff x="0" y="0"/>
          <a:chExt cx="0" cy="0"/>
        </a:xfrm>
      </p:grpSpPr>
      <p:sp>
        <p:nvSpPr>
          <p:cNvPr id="117" name="Google Shape;117;p33"/>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3"/>
          <p:cNvSpPr txBox="1"/>
          <p:nvPr>
            <p:ph idx="1" type="body"/>
          </p:nvPr>
        </p:nvSpPr>
        <p:spPr>
          <a:xfrm>
            <a:off x="5888736" y="381000"/>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33"/>
          <p:cNvSpPr txBox="1"/>
          <p:nvPr>
            <p:ph idx="2" type="body"/>
          </p:nvPr>
        </p:nvSpPr>
        <p:spPr>
          <a:xfrm>
            <a:off x="5888736" y="609600"/>
            <a:ext cx="5283200" cy="5638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33"/>
          <p:cNvSpPr txBox="1"/>
          <p:nvPr>
            <p:ph idx="3" type="body"/>
          </p:nvPr>
        </p:nvSpPr>
        <p:spPr>
          <a:xfrm>
            <a:off x="4064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33"/>
          <p:cNvSpPr txBox="1"/>
          <p:nvPr>
            <p:ph idx="4" type="body"/>
          </p:nvPr>
        </p:nvSpPr>
        <p:spPr>
          <a:xfrm>
            <a:off x="406400" y="609600"/>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33"/>
          <p:cNvSpPr txBox="1"/>
          <p:nvPr>
            <p:ph idx="5" type="body"/>
          </p:nvPr>
        </p:nvSpPr>
        <p:spPr>
          <a:xfrm>
            <a:off x="402336" y="2340864"/>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3" name="Google Shape;123;p33"/>
          <p:cNvSpPr txBox="1"/>
          <p:nvPr>
            <p:ph idx="6" type="body"/>
          </p:nvPr>
        </p:nvSpPr>
        <p:spPr>
          <a:xfrm>
            <a:off x="402336" y="2569464"/>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33"/>
          <p:cNvSpPr txBox="1"/>
          <p:nvPr>
            <p:ph idx="7" type="body"/>
          </p:nvPr>
        </p:nvSpPr>
        <p:spPr>
          <a:xfrm>
            <a:off x="406400" y="4291584"/>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 name="Google Shape;125;p33"/>
          <p:cNvSpPr txBox="1"/>
          <p:nvPr>
            <p:ph idx="8" type="body"/>
          </p:nvPr>
        </p:nvSpPr>
        <p:spPr>
          <a:xfrm>
            <a:off x="406400" y="4520184"/>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6" name="Google Shape;126;p33"/>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 name="Google Shape;127;p33"/>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128" name="Google Shape;128;p33"/>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Up: 2 Left, 3 Right">
  <p:cSld name="5-Up: 2 Left, 3 Right">
    <p:spTree>
      <p:nvGrpSpPr>
        <p:cNvPr id="129" name="Shape 129"/>
        <p:cNvGrpSpPr/>
        <p:nvPr/>
      </p:nvGrpSpPr>
      <p:grpSpPr>
        <a:xfrm>
          <a:off x="0" y="0"/>
          <a:ext cx="0" cy="0"/>
          <a:chOff x="0" y="0"/>
          <a:chExt cx="0" cy="0"/>
        </a:xfrm>
      </p:grpSpPr>
      <p:sp>
        <p:nvSpPr>
          <p:cNvPr id="130" name="Google Shape;130;p34"/>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4"/>
          <p:cNvSpPr txBox="1"/>
          <p:nvPr>
            <p:ph idx="1" type="body"/>
          </p:nvPr>
        </p:nvSpPr>
        <p:spPr>
          <a:xfrm>
            <a:off x="4064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2" name="Google Shape;132;p34"/>
          <p:cNvSpPr txBox="1"/>
          <p:nvPr>
            <p:ph idx="2" type="body"/>
          </p:nvPr>
        </p:nvSpPr>
        <p:spPr>
          <a:xfrm>
            <a:off x="406400" y="609600"/>
            <a:ext cx="5283200"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3" name="Google Shape;133;p34"/>
          <p:cNvSpPr txBox="1"/>
          <p:nvPr>
            <p:ph idx="3" type="body"/>
          </p:nvPr>
        </p:nvSpPr>
        <p:spPr>
          <a:xfrm>
            <a:off x="402336" y="3319272"/>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34"/>
          <p:cNvSpPr txBox="1"/>
          <p:nvPr>
            <p:ph idx="4" type="body"/>
          </p:nvPr>
        </p:nvSpPr>
        <p:spPr>
          <a:xfrm>
            <a:off x="402336" y="3547872"/>
            <a:ext cx="5287264"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34"/>
          <p:cNvSpPr txBox="1"/>
          <p:nvPr>
            <p:ph idx="5" type="body"/>
          </p:nvPr>
        </p:nvSpPr>
        <p:spPr>
          <a:xfrm>
            <a:off x="58928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6" name="Google Shape;136;p34"/>
          <p:cNvSpPr txBox="1"/>
          <p:nvPr>
            <p:ph idx="6" type="body"/>
          </p:nvPr>
        </p:nvSpPr>
        <p:spPr>
          <a:xfrm>
            <a:off x="5892800" y="609600"/>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7" name="Google Shape;137;p34"/>
          <p:cNvSpPr txBox="1"/>
          <p:nvPr>
            <p:ph idx="7" type="body"/>
          </p:nvPr>
        </p:nvSpPr>
        <p:spPr>
          <a:xfrm>
            <a:off x="5888736" y="2340864"/>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8" name="Google Shape;138;p34"/>
          <p:cNvSpPr txBox="1"/>
          <p:nvPr>
            <p:ph idx="8" type="body"/>
          </p:nvPr>
        </p:nvSpPr>
        <p:spPr>
          <a:xfrm>
            <a:off x="5888736" y="2569464"/>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9" name="Google Shape;139;p34"/>
          <p:cNvSpPr txBox="1"/>
          <p:nvPr>
            <p:ph idx="9" type="body"/>
          </p:nvPr>
        </p:nvSpPr>
        <p:spPr>
          <a:xfrm>
            <a:off x="5892800" y="4291584"/>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0" name="Google Shape;140;p34"/>
          <p:cNvSpPr txBox="1"/>
          <p:nvPr>
            <p:ph idx="13" type="body"/>
          </p:nvPr>
        </p:nvSpPr>
        <p:spPr>
          <a:xfrm>
            <a:off x="5892800" y="4520184"/>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1" name="Google Shape;141;p34"/>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2" name="Google Shape;142;p34"/>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143" name="Google Shape;143;p34"/>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Up: 3 Left, 2 Right">
  <p:cSld name="5-Up: 3 Left, 2 Right">
    <p:spTree>
      <p:nvGrpSpPr>
        <p:cNvPr id="144" name="Shape 144"/>
        <p:cNvGrpSpPr/>
        <p:nvPr/>
      </p:nvGrpSpPr>
      <p:grpSpPr>
        <a:xfrm>
          <a:off x="0" y="0"/>
          <a:ext cx="0" cy="0"/>
          <a:chOff x="0" y="0"/>
          <a:chExt cx="0" cy="0"/>
        </a:xfrm>
      </p:grpSpPr>
      <p:sp>
        <p:nvSpPr>
          <p:cNvPr id="145" name="Google Shape;145;p35"/>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35"/>
          <p:cNvSpPr txBox="1"/>
          <p:nvPr>
            <p:ph idx="1" type="body"/>
          </p:nvPr>
        </p:nvSpPr>
        <p:spPr>
          <a:xfrm>
            <a:off x="410464"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35"/>
          <p:cNvSpPr txBox="1"/>
          <p:nvPr>
            <p:ph idx="2" type="body"/>
          </p:nvPr>
        </p:nvSpPr>
        <p:spPr>
          <a:xfrm>
            <a:off x="410464" y="609600"/>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8" name="Google Shape;148;p35"/>
          <p:cNvSpPr txBox="1"/>
          <p:nvPr>
            <p:ph idx="3" type="body"/>
          </p:nvPr>
        </p:nvSpPr>
        <p:spPr>
          <a:xfrm>
            <a:off x="406400" y="2340864"/>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9" name="Google Shape;149;p35"/>
          <p:cNvSpPr txBox="1"/>
          <p:nvPr>
            <p:ph idx="4" type="body"/>
          </p:nvPr>
        </p:nvSpPr>
        <p:spPr>
          <a:xfrm>
            <a:off x="406400" y="2569464"/>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35"/>
          <p:cNvSpPr txBox="1"/>
          <p:nvPr>
            <p:ph idx="5" type="body"/>
          </p:nvPr>
        </p:nvSpPr>
        <p:spPr>
          <a:xfrm>
            <a:off x="410464" y="4291584"/>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35"/>
          <p:cNvSpPr txBox="1"/>
          <p:nvPr>
            <p:ph idx="6" type="body"/>
          </p:nvPr>
        </p:nvSpPr>
        <p:spPr>
          <a:xfrm>
            <a:off x="410464" y="4520184"/>
            <a:ext cx="5283200" cy="172821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35"/>
          <p:cNvSpPr txBox="1"/>
          <p:nvPr>
            <p:ph idx="7" type="body"/>
          </p:nvPr>
        </p:nvSpPr>
        <p:spPr>
          <a:xfrm>
            <a:off x="58928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35"/>
          <p:cNvSpPr txBox="1"/>
          <p:nvPr>
            <p:ph idx="8" type="body"/>
          </p:nvPr>
        </p:nvSpPr>
        <p:spPr>
          <a:xfrm>
            <a:off x="5892800" y="609600"/>
            <a:ext cx="5283200"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35"/>
          <p:cNvSpPr txBox="1"/>
          <p:nvPr>
            <p:ph idx="9" type="body"/>
          </p:nvPr>
        </p:nvSpPr>
        <p:spPr>
          <a:xfrm>
            <a:off x="5888736" y="3319272"/>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5" name="Google Shape;155;p35"/>
          <p:cNvSpPr txBox="1"/>
          <p:nvPr>
            <p:ph idx="13" type="body"/>
          </p:nvPr>
        </p:nvSpPr>
        <p:spPr>
          <a:xfrm>
            <a:off x="5888736" y="3547872"/>
            <a:ext cx="5287264"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35"/>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35"/>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158" name="Google Shape;158;p35"/>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bstones">
  <p:cSld name="Tombstones">
    <p:spTree>
      <p:nvGrpSpPr>
        <p:cNvPr id="159" name="Shape 159"/>
        <p:cNvGrpSpPr/>
        <p:nvPr/>
      </p:nvGrpSpPr>
      <p:grpSpPr>
        <a:xfrm>
          <a:off x="0" y="0"/>
          <a:ext cx="0" cy="0"/>
          <a:chOff x="0" y="0"/>
          <a:chExt cx="0" cy="0"/>
        </a:xfrm>
      </p:grpSpPr>
      <p:sp>
        <p:nvSpPr>
          <p:cNvPr id="160" name="Google Shape;160;p36"/>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36"/>
          <p:cNvSpPr/>
          <p:nvPr/>
        </p:nvSpPr>
        <p:spPr>
          <a:xfrm>
            <a:off x="1828800" y="1447800"/>
            <a:ext cx="2235200" cy="2057400"/>
          </a:xfrm>
          <a:prstGeom prst="rect">
            <a:avLst/>
          </a:prstGeom>
          <a:solidFill>
            <a:schemeClr val="lt1"/>
          </a:solidFill>
          <a:ln cap="sq" cmpd="thickThin"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36"/>
          <p:cNvSpPr/>
          <p:nvPr/>
        </p:nvSpPr>
        <p:spPr>
          <a:xfrm>
            <a:off x="1828800" y="3886200"/>
            <a:ext cx="2235200" cy="2057400"/>
          </a:xfrm>
          <a:prstGeom prst="rect">
            <a:avLst/>
          </a:prstGeom>
          <a:solidFill>
            <a:schemeClr val="lt1"/>
          </a:solidFill>
          <a:ln cap="sq" cmpd="thickThin"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36"/>
          <p:cNvSpPr/>
          <p:nvPr/>
        </p:nvSpPr>
        <p:spPr>
          <a:xfrm>
            <a:off x="4673600" y="1447800"/>
            <a:ext cx="2235200" cy="2057400"/>
          </a:xfrm>
          <a:prstGeom prst="rect">
            <a:avLst/>
          </a:prstGeom>
          <a:solidFill>
            <a:schemeClr val="lt1"/>
          </a:solidFill>
          <a:ln cap="sq" cmpd="thickThin"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36"/>
          <p:cNvSpPr/>
          <p:nvPr/>
        </p:nvSpPr>
        <p:spPr>
          <a:xfrm>
            <a:off x="4673600" y="3886200"/>
            <a:ext cx="2235200" cy="2057400"/>
          </a:xfrm>
          <a:prstGeom prst="rect">
            <a:avLst/>
          </a:prstGeom>
          <a:solidFill>
            <a:schemeClr val="lt1"/>
          </a:solidFill>
          <a:ln cap="sq" cmpd="thickThin"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36"/>
          <p:cNvSpPr/>
          <p:nvPr/>
        </p:nvSpPr>
        <p:spPr>
          <a:xfrm>
            <a:off x="7518400" y="1447800"/>
            <a:ext cx="2235200" cy="2057400"/>
          </a:xfrm>
          <a:prstGeom prst="rect">
            <a:avLst/>
          </a:prstGeom>
          <a:solidFill>
            <a:schemeClr val="lt1"/>
          </a:solidFill>
          <a:ln cap="sq" cmpd="thickThin"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36"/>
          <p:cNvSpPr/>
          <p:nvPr/>
        </p:nvSpPr>
        <p:spPr>
          <a:xfrm>
            <a:off x="7518400" y="3886200"/>
            <a:ext cx="2235200" cy="2057400"/>
          </a:xfrm>
          <a:prstGeom prst="rect">
            <a:avLst/>
          </a:prstGeom>
          <a:solidFill>
            <a:schemeClr val="lt1"/>
          </a:solidFill>
          <a:ln cap="sq" cmpd="thickThin"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36"/>
          <p:cNvSpPr/>
          <p:nvPr>
            <p:ph idx="2" type="pic"/>
          </p:nvPr>
        </p:nvSpPr>
        <p:spPr>
          <a:xfrm>
            <a:off x="2032000" y="1600200"/>
            <a:ext cx="1828800" cy="685800"/>
          </a:xfrm>
          <a:prstGeom prst="rect">
            <a:avLst/>
          </a:prstGeom>
          <a:noFill/>
          <a:ln>
            <a:noFill/>
          </a:ln>
        </p:spPr>
      </p:sp>
      <p:sp>
        <p:nvSpPr>
          <p:cNvPr id="168" name="Google Shape;168;p36"/>
          <p:cNvSpPr/>
          <p:nvPr>
            <p:ph idx="3" type="pic"/>
          </p:nvPr>
        </p:nvSpPr>
        <p:spPr>
          <a:xfrm>
            <a:off x="2032000" y="4038600"/>
            <a:ext cx="1828800" cy="685800"/>
          </a:xfrm>
          <a:prstGeom prst="rect">
            <a:avLst/>
          </a:prstGeom>
          <a:noFill/>
          <a:ln>
            <a:noFill/>
          </a:ln>
        </p:spPr>
      </p:sp>
      <p:sp>
        <p:nvSpPr>
          <p:cNvPr id="169" name="Google Shape;169;p36"/>
          <p:cNvSpPr/>
          <p:nvPr>
            <p:ph idx="4" type="pic"/>
          </p:nvPr>
        </p:nvSpPr>
        <p:spPr>
          <a:xfrm>
            <a:off x="4876800" y="1600200"/>
            <a:ext cx="1828800" cy="685800"/>
          </a:xfrm>
          <a:prstGeom prst="rect">
            <a:avLst/>
          </a:prstGeom>
          <a:noFill/>
          <a:ln>
            <a:noFill/>
          </a:ln>
        </p:spPr>
      </p:sp>
      <p:sp>
        <p:nvSpPr>
          <p:cNvPr id="170" name="Google Shape;170;p36"/>
          <p:cNvSpPr/>
          <p:nvPr>
            <p:ph idx="5" type="pic"/>
          </p:nvPr>
        </p:nvSpPr>
        <p:spPr>
          <a:xfrm>
            <a:off x="4876800" y="4038600"/>
            <a:ext cx="1828800" cy="685800"/>
          </a:xfrm>
          <a:prstGeom prst="rect">
            <a:avLst/>
          </a:prstGeom>
          <a:noFill/>
          <a:ln>
            <a:noFill/>
          </a:ln>
        </p:spPr>
      </p:sp>
      <p:sp>
        <p:nvSpPr>
          <p:cNvPr id="171" name="Google Shape;171;p36"/>
          <p:cNvSpPr/>
          <p:nvPr>
            <p:ph idx="6" type="pic"/>
          </p:nvPr>
        </p:nvSpPr>
        <p:spPr>
          <a:xfrm>
            <a:off x="7721600" y="1600200"/>
            <a:ext cx="1828800" cy="685800"/>
          </a:xfrm>
          <a:prstGeom prst="rect">
            <a:avLst/>
          </a:prstGeom>
          <a:noFill/>
          <a:ln>
            <a:noFill/>
          </a:ln>
        </p:spPr>
      </p:sp>
      <p:sp>
        <p:nvSpPr>
          <p:cNvPr id="172" name="Google Shape;172;p36"/>
          <p:cNvSpPr/>
          <p:nvPr>
            <p:ph idx="7" type="pic"/>
          </p:nvPr>
        </p:nvSpPr>
        <p:spPr>
          <a:xfrm>
            <a:off x="7721600" y="4038600"/>
            <a:ext cx="1828800" cy="685800"/>
          </a:xfrm>
          <a:prstGeom prst="rect">
            <a:avLst/>
          </a:prstGeom>
          <a:noFill/>
          <a:ln>
            <a:noFill/>
          </a:ln>
        </p:spPr>
      </p:sp>
      <p:sp>
        <p:nvSpPr>
          <p:cNvPr id="173" name="Google Shape;173;p36"/>
          <p:cNvSpPr txBox="1"/>
          <p:nvPr>
            <p:ph idx="1" type="body"/>
          </p:nvPr>
        </p:nvSpPr>
        <p:spPr>
          <a:xfrm>
            <a:off x="2032000" y="2895600"/>
            <a:ext cx="1828800" cy="304800"/>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Clr>
                <a:schemeClr val="dk1"/>
              </a:buClr>
              <a:buSzPts val="2400"/>
              <a:buFont typeface="Calibri"/>
              <a:buNone/>
              <a:defRPr b="1"/>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36"/>
          <p:cNvSpPr txBox="1"/>
          <p:nvPr>
            <p:ph idx="8" type="body"/>
          </p:nvPr>
        </p:nvSpPr>
        <p:spPr>
          <a:xfrm>
            <a:off x="2032000" y="5334000"/>
            <a:ext cx="1828800" cy="304800"/>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Clr>
                <a:schemeClr val="dk1"/>
              </a:buClr>
              <a:buSzPts val="2400"/>
              <a:buFont typeface="Calibri"/>
              <a:buNone/>
              <a:defRPr b="1"/>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5" name="Google Shape;175;p36"/>
          <p:cNvSpPr txBox="1"/>
          <p:nvPr>
            <p:ph idx="9" type="body"/>
          </p:nvPr>
        </p:nvSpPr>
        <p:spPr>
          <a:xfrm>
            <a:off x="4876800" y="2895600"/>
            <a:ext cx="1828800" cy="304800"/>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Clr>
                <a:schemeClr val="dk1"/>
              </a:buClr>
              <a:buSzPts val="2400"/>
              <a:buFont typeface="Calibri"/>
              <a:buNone/>
              <a:defRPr b="1"/>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6" name="Google Shape;176;p36"/>
          <p:cNvSpPr txBox="1"/>
          <p:nvPr>
            <p:ph idx="13" type="body"/>
          </p:nvPr>
        </p:nvSpPr>
        <p:spPr>
          <a:xfrm>
            <a:off x="4876800" y="5334000"/>
            <a:ext cx="1828800" cy="304800"/>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Clr>
                <a:schemeClr val="dk1"/>
              </a:buClr>
              <a:buSzPts val="2400"/>
              <a:buFont typeface="Calibri"/>
              <a:buNone/>
              <a:defRPr b="1"/>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7" name="Google Shape;177;p36"/>
          <p:cNvSpPr txBox="1"/>
          <p:nvPr>
            <p:ph idx="14" type="body"/>
          </p:nvPr>
        </p:nvSpPr>
        <p:spPr>
          <a:xfrm>
            <a:off x="7721600" y="2895600"/>
            <a:ext cx="1828800" cy="304800"/>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Clr>
                <a:schemeClr val="dk1"/>
              </a:buClr>
              <a:buSzPts val="2400"/>
              <a:buFont typeface="Calibri"/>
              <a:buNone/>
              <a:defRPr b="1"/>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36"/>
          <p:cNvSpPr txBox="1"/>
          <p:nvPr>
            <p:ph idx="15" type="body"/>
          </p:nvPr>
        </p:nvSpPr>
        <p:spPr>
          <a:xfrm>
            <a:off x="7721600" y="5334000"/>
            <a:ext cx="1828800" cy="304800"/>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Clr>
                <a:schemeClr val="dk1"/>
              </a:buClr>
              <a:buSzPts val="2400"/>
              <a:buFont typeface="Calibri"/>
              <a:buNone/>
              <a:defRPr b="1"/>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36"/>
          <p:cNvSpPr txBox="1"/>
          <p:nvPr>
            <p:ph idx="16" type="body"/>
          </p:nvPr>
        </p:nvSpPr>
        <p:spPr>
          <a:xfrm>
            <a:off x="2032000" y="3200400"/>
            <a:ext cx="1828800" cy="152400"/>
          </a:xfrm>
          <a:prstGeom prst="rect">
            <a:avLst/>
          </a:prstGeom>
          <a:noFill/>
          <a:ln>
            <a:noFill/>
          </a:ln>
        </p:spPr>
        <p:txBody>
          <a:bodyPr anchorCtr="0" anchor="ctr" bIns="45700" lIns="91425" spcFirstLastPara="1" rIns="91425" wrap="square" tIns="45700">
            <a:noAutofit/>
          </a:bodyPr>
          <a:lstStyle>
            <a:lvl1pPr indent="-228600" lvl="0" marL="457200" algn="ctr">
              <a:spcBef>
                <a:spcPts val="160"/>
              </a:spcBef>
              <a:spcAft>
                <a:spcPts val="0"/>
              </a:spcAft>
              <a:buClr>
                <a:schemeClr val="dk1"/>
              </a:buClr>
              <a:buSzPts val="800"/>
              <a:buFont typeface="Calibri"/>
              <a:buNone/>
              <a:defRPr i="1"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36"/>
          <p:cNvSpPr txBox="1"/>
          <p:nvPr>
            <p:ph idx="17" type="body"/>
          </p:nvPr>
        </p:nvSpPr>
        <p:spPr>
          <a:xfrm>
            <a:off x="2032000" y="5638800"/>
            <a:ext cx="1828800" cy="152400"/>
          </a:xfrm>
          <a:prstGeom prst="rect">
            <a:avLst/>
          </a:prstGeom>
          <a:noFill/>
          <a:ln>
            <a:noFill/>
          </a:ln>
        </p:spPr>
        <p:txBody>
          <a:bodyPr anchorCtr="0" anchor="ctr" bIns="45700" lIns="91425" spcFirstLastPara="1" rIns="91425" wrap="square" tIns="45700">
            <a:noAutofit/>
          </a:bodyPr>
          <a:lstStyle>
            <a:lvl1pPr indent="-228600" lvl="0" marL="457200" algn="ctr">
              <a:spcBef>
                <a:spcPts val="160"/>
              </a:spcBef>
              <a:spcAft>
                <a:spcPts val="0"/>
              </a:spcAft>
              <a:buClr>
                <a:schemeClr val="dk1"/>
              </a:buClr>
              <a:buSzPts val="800"/>
              <a:buFont typeface="Calibri"/>
              <a:buNone/>
              <a:defRPr i="1"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1" name="Google Shape;181;p36"/>
          <p:cNvSpPr txBox="1"/>
          <p:nvPr>
            <p:ph idx="18" type="body"/>
          </p:nvPr>
        </p:nvSpPr>
        <p:spPr>
          <a:xfrm>
            <a:off x="4876800" y="3200400"/>
            <a:ext cx="1828800" cy="152400"/>
          </a:xfrm>
          <a:prstGeom prst="rect">
            <a:avLst/>
          </a:prstGeom>
          <a:noFill/>
          <a:ln>
            <a:noFill/>
          </a:ln>
        </p:spPr>
        <p:txBody>
          <a:bodyPr anchorCtr="0" anchor="ctr" bIns="45700" lIns="91425" spcFirstLastPara="1" rIns="91425" wrap="square" tIns="45700">
            <a:noAutofit/>
          </a:bodyPr>
          <a:lstStyle>
            <a:lvl1pPr indent="-228600" lvl="0" marL="457200" algn="ctr">
              <a:spcBef>
                <a:spcPts val="160"/>
              </a:spcBef>
              <a:spcAft>
                <a:spcPts val="0"/>
              </a:spcAft>
              <a:buClr>
                <a:schemeClr val="dk1"/>
              </a:buClr>
              <a:buSzPts val="800"/>
              <a:buFont typeface="Calibri"/>
              <a:buNone/>
              <a:defRPr i="1"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2" name="Google Shape;182;p36"/>
          <p:cNvSpPr txBox="1"/>
          <p:nvPr>
            <p:ph idx="19" type="body"/>
          </p:nvPr>
        </p:nvSpPr>
        <p:spPr>
          <a:xfrm>
            <a:off x="4876800" y="5638800"/>
            <a:ext cx="1828800" cy="152400"/>
          </a:xfrm>
          <a:prstGeom prst="rect">
            <a:avLst/>
          </a:prstGeom>
          <a:noFill/>
          <a:ln>
            <a:noFill/>
          </a:ln>
        </p:spPr>
        <p:txBody>
          <a:bodyPr anchorCtr="0" anchor="ctr" bIns="45700" lIns="91425" spcFirstLastPara="1" rIns="91425" wrap="square" tIns="45700">
            <a:noAutofit/>
          </a:bodyPr>
          <a:lstStyle>
            <a:lvl1pPr indent="-228600" lvl="0" marL="457200" algn="ctr">
              <a:spcBef>
                <a:spcPts val="160"/>
              </a:spcBef>
              <a:spcAft>
                <a:spcPts val="0"/>
              </a:spcAft>
              <a:buClr>
                <a:schemeClr val="dk1"/>
              </a:buClr>
              <a:buSzPts val="800"/>
              <a:buFont typeface="Calibri"/>
              <a:buNone/>
              <a:defRPr i="1"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 name="Google Shape;183;p36"/>
          <p:cNvSpPr txBox="1"/>
          <p:nvPr>
            <p:ph idx="20" type="body"/>
          </p:nvPr>
        </p:nvSpPr>
        <p:spPr>
          <a:xfrm>
            <a:off x="7721600" y="3200400"/>
            <a:ext cx="1828800" cy="152400"/>
          </a:xfrm>
          <a:prstGeom prst="rect">
            <a:avLst/>
          </a:prstGeom>
          <a:noFill/>
          <a:ln>
            <a:noFill/>
          </a:ln>
        </p:spPr>
        <p:txBody>
          <a:bodyPr anchorCtr="0" anchor="ctr" bIns="45700" lIns="91425" spcFirstLastPara="1" rIns="91425" wrap="square" tIns="45700">
            <a:noAutofit/>
          </a:bodyPr>
          <a:lstStyle>
            <a:lvl1pPr indent="-228600" lvl="0" marL="457200" algn="ctr">
              <a:spcBef>
                <a:spcPts val="160"/>
              </a:spcBef>
              <a:spcAft>
                <a:spcPts val="0"/>
              </a:spcAft>
              <a:buClr>
                <a:schemeClr val="dk1"/>
              </a:buClr>
              <a:buSzPts val="800"/>
              <a:buFont typeface="Calibri"/>
              <a:buNone/>
              <a:defRPr i="1"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4" name="Google Shape;184;p36"/>
          <p:cNvSpPr txBox="1"/>
          <p:nvPr>
            <p:ph idx="21" type="body"/>
          </p:nvPr>
        </p:nvSpPr>
        <p:spPr>
          <a:xfrm>
            <a:off x="7721600" y="5638800"/>
            <a:ext cx="1828800" cy="152400"/>
          </a:xfrm>
          <a:prstGeom prst="rect">
            <a:avLst/>
          </a:prstGeom>
          <a:noFill/>
          <a:ln>
            <a:noFill/>
          </a:ln>
        </p:spPr>
        <p:txBody>
          <a:bodyPr anchorCtr="0" anchor="ctr" bIns="45700" lIns="91425" spcFirstLastPara="1" rIns="91425" wrap="square" tIns="45700">
            <a:noAutofit/>
          </a:bodyPr>
          <a:lstStyle>
            <a:lvl1pPr indent="-228600" lvl="0" marL="457200" algn="ctr">
              <a:spcBef>
                <a:spcPts val="160"/>
              </a:spcBef>
              <a:spcAft>
                <a:spcPts val="0"/>
              </a:spcAft>
              <a:buClr>
                <a:schemeClr val="dk1"/>
              </a:buClr>
              <a:buSzPts val="800"/>
              <a:buFont typeface="Calibri"/>
              <a:buNone/>
              <a:defRPr i="1"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5" name="Google Shape;185;p36"/>
          <p:cNvSpPr txBox="1"/>
          <p:nvPr>
            <p:ph idx="22" type="body"/>
          </p:nvPr>
        </p:nvSpPr>
        <p:spPr>
          <a:xfrm>
            <a:off x="2032000" y="2286000"/>
            <a:ext cx="1828800" cy="609600"/>
          </a:xfrm>
          <a:prstGeom prst="rect">
            <a:avLst/>
          </a:prstGeom>
          <a:noFill/>
          <a:ln>
            <a:noFill/>
          </a:ln>
        </p:spPr>
        <p:txBody>
          <a:bodyPr anchorCtr="0" anchor="ctr" bIns="45700" lIns="91425" spcFirstLastPara="1" rIns="91425" wrap="square" tIns="45700">
            <a:normAutofit/>
          </a:bodyPr>
          <a:lstStyle>
            <a:lvl1pPr indent="-228600" lvl="0" marL="457200" algn="ctr">
              <a:spcBef>
                <a:spcPts val="160"/>
              </a:spcBef>
              <a:spcAft>
                <a:spcPts val="0"/>
              </a:spcAft>
              <a:buClr>
                <a:schemeClr val="dk1"/>
              </a:buClr>
              <a:buSzPts val="800"/>
              <a:buFont typeface="Calibri"/>
              <a:buNone/>
              <a:defRPr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36"/>
          <p:cNvSpPr txBox="1"/>
          <p:nvPr>
            <p:ph idx="23" type="body"/>
          </p:nvPr>
        </p:nvSpPr>
        <p:spPr>
          <a:xfrm>
            <a:off x="2032000" y="4724400"/>
            <a:ext cx="1828800" cy="609600"/>
          </a:xfrm>
          <a:prstGeom prst="rect">
            <a:avLst/>
          </a:prstGeom>
          <a:noFill/>
          <a:ln>
            <a:noFill/>
          </a:ln>
        </p:spPr>
        <p:txBody>
          <a:bodyPr anchorCtr="0" anchor="ctr" bIns="45700" lIns="91425" spcFirstLastPara="1" rIns="91425" wrap="square" tIns="45700">
            <a:normAutofit/>
          </a:bodyPr>
          <a:lstStyle>
            <a:lvl1pPr indent="-228600" lvl="0" marL="457200" algn="ctr">
              <a:spcBef>
                <a:spcPts val="160"/>
              </a:spcBef>
              <a:spcAft>
                <a:spcPts val="0"/>
              </a:spcAft>
              <a:buClr>
                <a:schemeClr val="dk1"/>
              </a:buClr>
              <a:buSzPts val="800"/>
              <a:buFont typeface="Calibri"/>
              <a:buNone/>
              <a:defRPr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7" name="Google Shape;187;p36"/>
          <p:cNvSpPr txBox="1"/>
          <p:nvPr>
            <p:ph idx="24" type="body"/>
          </p:nvPr>
        </p:nvSpPr>
        <p:spPr>
          <a:xfrm>
            <a:off x="4876800" y="2286000"/>
            <a:ext cx="1828800" cy="609600"/>
          </a:xfrm>
          <a:prstGeom prst="rect">
            <a:avLst/>
          </a:prstGeom>
          <a:noFill/>
          <a:ln>
            <a:noFill/>
          </a:ln>
        </p:spPr>
        <p:txBody>
          <a:bodyPr anchorCtr="0" anchor="ctr" bIns="45700" lIns="91425" spcFirstLastPara="1" rIns="91425" wrap="square" tIns="45700">
            <a:normAutofit/>
          </a:bodyPr>
          <a:lstStyle>
            <a:lvl1pPr indent="-228600" lvl="0" marL="457200" algn="ctr">
              <a:spcBef>
                <a:spcPts val="160"/>
              </a:spcBef>
              <a:spcAft>
                <a:spcPts val="0"/>
              </a:spcAft>
              <a:buClr>
                <a:schemeClr val="dk1"/>
              </a:buClr>
              <a:buSzPts val="800"/>
              <a:buFont typeface="Calibri"/>
              <a:buNone/>
              <a:defRPr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8" name="Google Shape;188;p36"/>
          <p:cNvSpPr txBox="1"/>
          <p:nvPr>
            <p:ph idx="25" type="body"/>
          </p:nvPr>
        </p:nvSpPr>
        <p:spPr>
          <a:xfrm>
            <a:off x="4876800" y="4724400"/>
            <a:ext cx="1828800" cy="609600"/>
          </a:xfrm>
          <a:prstGeom prst="rect">
            <a:avLst/>
          </a:prstGeom>
          <a:noFill/>
          <a:ln>
            <a:noFill/>
          </a:ln>
        </p:spPr>
        <p:txBody>
          <a:bodyPr anchorCtr="0" anchor="ctr" bIns="45700" lIns="91425" spcFirstLastPara="1" rIns="91425" wrap="square" tIns="45700">
            <a:normAutofit/>
          </a:bodyPr>
          <a:lstStyle>
            <a:lvl1pPr indent="-228600" lvl="0" marL="457200" algn="ctr">
              <a:spcBef>
                <a:spcPts val="160"/>
              </a:spcBef>
              <a:spcAft>
                <a:spcPts val="0"/>
              </a:spcAft>
              <a:buClr>
                <a:schemeClr val="dk1"/>
              </a:buClr>
              <a:buSzPts val="800"/>
              <a:buFont typeface="Calibri"/>
              <a:buNone/>
              <a:defRPr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9" name="Google Shape;189;p36"/>
          <p:cNvSpPr txBox="1"/>
          <p:nvPr>
            <p:ph idx="26" type="body"/>
          </p:nvPr>
        </p:nvSpPr>
        <p:spPr>
          <a:xfrm>
            <a:off x="7721600" y="2286000"/>
            <a:ext cx="1828800" cy="609600"/>
          </a:xfrm>
          <a:prstGeom prst="rect">
            <a:avLst/>
          </a:prstGeom>
          <a:noFill/>
          <a:ln>
            <a:noFill/>
          </a:ln>
        </p:spPr>
        <p:txBody>
          <a:bodyPr anchorCtr="0" anchor="ctr" bIns="45700" lIns="91425" spcFirstLastPara="1" rIns="91425" wrap="square" tIns="45700">
            <a:normAutofit/>
          </a:bodyPr>
          <a:lstStyle>
            <a:lvl1pPr indent="-228600" lvl="0" marL="457200" algn="ctr">
              <a:spcBef>
                <a:spcPts val="160"/>
              </a:spcBef>
              <a:spcAft>
                <a:spcPts val="0"/>
              </a:spcAft>
              <a:buClr>
                <a:schemeClr val="dk1"/>
              </a:buClr>
              <a:buSzPts val="800"/>
              <a:buFont typeface="Calibri"/>
              <a:buNone/>
              <a:defRPr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0" name="Google Shape;190;p36"/>
          <p:cNvSpPr txBox="1"/>
          <p:nvPr>
            <p:ph idx="27" type="body"/>
          </p:nvPr>
        </p:nvSpPr>
        <p:spPr>
          <a:xfrm>
            <a:off x="7721600" y="4724400"/>
            <a:ext cx="1828800" cy="609600"/>
          </a:xfrm>
          <a:prstGeom prst="rect">
            <a:avLst/>
          </a:prstGeom>
          <a:noFill/>
          <a:ln>
            <a:noFill/>
          </a:ln>
        </p:spPr>
        <p:txBody>
          <a:bodyPr anchorCtr="0" anchor="ctr" bIns="45700" lIns="91425" spcFirstLastPara="1" rIns="91425" wrap="square" tIns="45700">
            <a:normAutofit/>
          </a:bodyPr>
          <a:lstStyle>
            <a:lvl1pPr indent="-228600" lvl="0" marL="457200" algn="ctr">
              <a:spcBef>
                <a:spcPts val="160"/>
              </a:spcBef>
              <a:spcAft>
                <a:spcPts val="0"/>
              </a:spcAft>
              <a:buClr>
                <a:schemeClr val="dk1"/>
              </a:buClr>
              <a:buSzPts val="800"/>
              <a:buFont typeface="Calibri"/>
              <a:buNone/>
              <a:defRPr sz="8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36"/>
          <p:cNvSpPr txBox="1"/>
          <p:nvPr>
            <p:ph idx="28" type="body"/>
          </p:nvPr>
        </p:nvSpPr>
        <p:spPr>
          <a:xfrm>
            <a:off x="406400" y="381000"/>
            <a:ext cx="10769600"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240"/>
              </a:spcBef>
              <a:spcAft>
                <a:spcPts val="0"/>
              </a:spcAft>
              <a:buClr>
                <a:schemeClr val="dk1"/>
              </a:buClr>
              <a:buSzPts val="1200"/>
              <a:buFont typeface="Calibri"/>
              <a:buNone/>
              <a:defRPr sz="1200"/>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36"/>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3" name="Google Shape;193;p36"/>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194" name="Google Shape;194;p36"/>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Up" showMasterSp="0">
  <p:cSld name="1-Up">
    <p:spTree>
      <p:nvGrpSpPr>
        <p:cNvPr id="29" name="Shape 29"/>
        <p:cNvGrpSpPr/>
        <p:nvPr/>
      </p:nvGrpSpPr>
      <p:grpSpPr>
        <a:xfrm>
          <a:off x="0" y="0"/>
          <a:ext cx="0" cy="0"/>
          <a:chOff x="0" y="0"/>
          <a:chExt cx="0" cy="0"/>
        </a:xfrm>
      </p:grpSpPr>
      <p:sp>
        <p:nvSpPr>
          <p:cNvPr id="30" name="Google Shape;30;p24"/>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lvl1pPr indent="-228600" lvl="0" marL="457200" algn="l">
              <a:spcBef>
                <a:spcPts val="640"/>
              </a:spcBef>
              <a:spcAft>
                <a:spcPts val="0"/>
              </a:spcAft>
              <a:buClr>
                <a:schemeClr val="lt1"/>
              </a:buClr>
              <a:buSzPts val="3200"/>
              <a:buFont typeface="Calibri"/>
              <a:buNone/>
              <a:defRPr b="1" sz="3200">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24"/>
          <p:cNvSpPr txBox="1"/>
          <p:nvPr>
            <p:ph idx="2" type="body"/>
          </p:nvPr>
        </p:nvSpPr>
        <p:spPr>
          <a:xfrm>
            <a:off x="406399" y="1124744"/>
            <a:ext cx="11429999" cy="5112568"/>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dk1"/>
              </a:buClr>
              <a:buSzPts val="2800"/>
              <a:buFont typeface="Calibri"/>
              <a:buNone/>
              <a:defRPr sz="2800"/>
            </a:lvl1pPr>
            <a:lvl2pPr indent="-228600" lvl="1" marL="914400" algn="l">
              <a:spcBef>
                <a:spcPts val="480"/>
              </a:spcBef>
              <a:spcAft>
                <a:spcPts val="0"/>
              </a:spcAft>
              <a:buClr>
                <a:schemeClr val="dk1"/>
              </a:buClr>
              <a:buSzPts val="2400"/>
              <a:buFont typeface="Calibri"/>
              <a:buNone/>
              <a:defRPr sz="2400"/>
            </a:lvl2pPr>
            <a:lvl3pPr indent="-228600" lvl="2" marL="1371600" algn="l">
              <a:spcBef>
                <a:spcPts val="360"/>
              </a:spcBef>
              <a:spcAft>
                <a:spcPts val="0"/>
              </a:spcAft>
              <a:buClr>
                <a:schemeClr val="dk1"/>
              </a:buClr>
              <a:buSzPts val="1800"/>
              <a:buFont typeface="Calibri"/>
              <a:buNone/>
              <a:defRPr sz="1800"/>
            </a:lvl3pPr>
            <a:lvl4pPr indent="-228600" lvl="3" marL="1828800" algn="l">
              <a:spcBef>
                <a:spcPts val="320"/>
              </a:spcBef>
              <a:spcAft>
                <a:spcPts val="0"/>
              </a:spcAft>
              <a:buClr>
                <a:schemeClr val="dk1"/>
              </a:buClr>
              <a:buSzPts val="1600"/>
              <a:buFont typeface="Calibri"/>
              <a:buNone/>
              <a:defRPr sz="1600"/>
            </a:lvl4pPr>
            <a:lvl5pPr indent="-228600" lvl="4" marL="2286000" algn="l">
              <a:spcBef>
                <a:spcPts val="320"/>
              </a:spcBef>
              <a:spcAft>
                <a:spcPts val="0"/>
              </a:spcAft>
              <a:buClr>
                <a:schemeClr val="dk1"/>
              </a:buClr>
              <a:buSzPts val="1600"/>
              <a:buFont typeface="Calibri"/>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24"/>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chemeClr val="dk1"/>
                </a:solidFill>
                <a:latin typeface="Calibri"/>
                <a:ea typeface="Calibri"/>
                <a:cs typeface="Calibri"/>
                <a:sym typeface="Calibri"/>
              </a:defRPr>
            </a:lvl1pPr>
            <a:lvl2pPr indent="0" lvl="1" marL="0" algn="r">
              <a:spcBef>
                <a:spcPts val="0"/>
              </a:spcBef>
              <a:buNone/>
              <a:defRPr b="1" i="0" sz="1200" u="none" cap="none" strike="noStrike">
                <a:solidFill>
                  <a:schemeClr val="dk1"/>
                </a:solidFill>
                <a:latin typeface="Calibri"/>
                <a:ea typeface="Calibri"/>
                <a:cs typeface="Calibri"/>
                <a:sym typeface="Calibri"/>
              </a:defRPr>
            </a:lvl2pPr>
            <a:lvl3pPr indent="0" lvl="2" marL="0" algn="r">
              <a:spcBef>
                <a:spcPts val="0"/>
              </a:spcBef>
              <a:buNone/>
              <a:defRPr b="1" i="0" sz="1200" u="none" cap="none" strike="noStrike">
                <a:solidFill>
                  <a:schemeClr val="dk1"/>
                </a:solidFill>
                <a:latin typeface="Calibri"/>
                <a:ea typeface="Calibri"/>
                <a:cs typeface="Calibri"/>
                <a:sym typeface="Calibri"/>
              </a:defRPr>
            </a:lvl3pPr>
            <a:lvl4pPr indent="0" lvl="3" marL="0" algn="r">
              <a:spcBef>
                <a:spcPts val="0"/>
              </a:spcBef>
              <a:buNone/>
              <a:defRPr b="1" i="0" sz="1200" u="none" cap="none" strike="noStrike">
                <a:solidFill>
                  <a:schemeClr val="dk1"/>
                </a:solidFill>
                <a:latin typeface="Calibri"/>
                <a:ea typeface="Calibri"/>
                <a:cs typeface="Calibri"/>
                <a:sym typeface="Calibri"/>
              </a:defRPr>
            </a:lvl4pPr>
            <a:lvl5pPr indent="0" lvl="4" marL="0" algn="r">
              <a:spcBef>
                <a:spcPts val="0"/>
              </a:spcBef>
              <a:buNone/>
              <a:defRPr b="1" i="0" sz="1200" u="none" cap="none" strike="noStrike">
                <a:solidFill>
                  <a:schemeClr val="dk1"/>
                </a:solidFill>
                <a:latin typeface="Calibri"/>
                <a:ea typeface="Calibri"/>
                <a:cs typeface="Calibri"/>
                <a:sym typeface="Calibri"/>
              </a:defRPr>
            </a:lvl5pPr>
            <a:lvl6pPr indent="0" lvl="5" marL="0" algn="r">
              <a:spcBef>
                <a:spcPts val="0"/>
              </a:spcBef>
              <a:buNone/>
              <a:defRPr b="1" i="0" sz="1200" u="none" cap="none" strike="noStrike">
                <a:solidFill>
                  <a:schemeClr val="dk1"/>
                </a:solidFill>
                <a:latin typeface="Calibri"/>
                <a:ea typeface="Calibri"/>
                <a:cs typeface="Calibri"/>
                <a:sym typeface="Calibri"/>
              </a:defRPr>
            </a:lvl6pPr>
            <a:lvl7pPr indent="0" lvl="6" marL="0" algn="r">
              <a:spcBef>
                <a:spcPts val="0"/>
              </a:spcBef>
              <a:buNone/>
              <a:defRPr b="1" i="0" sz="1200" u="none" cap="none" strike="noStrike">
                <a:solidFill>
                  <a:schemeClr val="dk1"/>
                </a:solidFill>
                <a:latin typeface="Calibri"/>
                <a:ea typeface="Calibri"/>
                <a:cs typeface="Calibri"/>
                <a:sym typeface="Calibri"/>
              </a:defRPr>
            </a:lvl7pPr>
            <a:lvl8pPr indent="0" lvl="7" marL="0" algn="r">
              <a:spcBef>
                <a:spcPts val="0"/>
              </a:spcBef>
              <a:buNone/>
              <a:defRPr b="1" i="0" sz="1200" u="none" cap="none" strike="noStrike">
                <a:solidFill>
                  <a:schemeClr val="dk1"/>
                </a:solidFill>
                <a:latin typeface="Calibri"/>
                <a:ea typeface="Calibri"/>
                <a:cs typeface="Calibri"/>
                <a:sym typeface="Calibri"/>
              </a:defRPr>
            </a:lvl8pPr>
            <a:lvl9pPr indent="0" lvl="8" marL="0" algn="r">
              <a:spcBef>
                <a:spcPts val="0"/>
              </a:spcBef>
              <a:buNone/>
              <a:defRPr b="1"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33" name="Google Shape;33;p24"/>
          <p:cNvSpPr txBox="1"/>
          <p:nvPr/>
        </p:nvSpPr>
        <p:spPr>
          <a:xfrm>
            <a:off x="3846443" y="6309320"/>
            <a:ext cx="4611757" cy="47579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AU" sz="1100" u="none" cap="none" strike="noStrike">
                <a:solidFill>
                  <a:srgbClr val="000000"/>
                </a:solidFill>
                <a:latin typeface="Calibri"/>
                <a:ea typeface="Calibri"/>
                <a:cs typeface="Calibri"/>
                <a:sym typeface="Calibri"/>
              </a:rPr>
              <a:t>        Clinical Coding Education		   eHealth Education </a:t>
            </a:r>
            <a:endParaRPr/>
          </a:p>
        </p:txBody>
      </p:sp>
      <p:pic>
        <p:nvPicPr>
          <p:cNvPr descr="Logo, icon, company name&#10;&#10;Description automatically generated" id="34" name="Google Shape;34;p24"/>
          <p:cNvPicPr preferRelativeResize="0"/>
          <p:nvPr/>
        </p:nvPicPr>
        <p:blipFill rotWithShape="1">
          <a:blip r:embed="rId2">
            <a:alphaModFix/>
          </a:blip>
          <a:srcRect b="0" l="0" r="0" t="0"/>
          <a:stretch/>
        </p:blipFill>
        <p:spPr>
          <a:xfrm>
            <a:off x="3657600" y="6326995"/>
            <a:ext cx="437207" cy="454806"/>
          </a:xfrm>
          <a:prstGeom prst="rect">
            <a:avLst/>
          </a:prstGeom>
          <a:noFill/>
          <a:ln>
            <a:noFill/>
          </a:ln>
        </p:spPr>
      </p:pic>
      <p:pic>
        <p:nvPicPr>
          <p:cNvPr descr="Logo&#10;&#10;Description automatically generated" id="35" name="Google Shape;35;p24"/>
          <p:cNvPicPr preferRelativeResize="0"/>
          <p:nvPr/>
        </p:nvPicPr>
        <p:blipFill rotWithShape="1">
          <a:blip r:embed="rId3">
            <a:alphaModFix/>
          </a:blip>
          <a:srcRect b="0" l="0" r="0" t="0"/>
          <a:stretch/>
        </p:blipFill>
        <p:spPr>
          <a:xfrm>
            <a:off x="7904922" y="6235143"/>
            <a:ext cx="553278" cy="5532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36" name="Shape 36"/>
        <p:cNvGrpSpPr/>
        <p:nvPr/>
      </p:nvGrpSpPr>
      <p:grpSpPr>
        <a:xfrm>
          <a:off x="0" y="0"/>
          <a:ext cx="0" cy="0"/>
          <a:chOff x="0" y="0"/>
          <a:chExt cx="0" cy="0"/>
        </a:xfrm>
      </p:grpSpPr>
      <p:sp>
        <p:nvSpPr>
          <p:cNvPr id="37" name="Google Shape;37;p25"/>
          <p:cNvSpPr/>
          <p:nvPr/>
        </p:nvSpPr>
        <p:spPr>
          <a:xfrm>
            <a:off x="0" y="4038600"/>
            <a:ext cx="12192000" cy="609600"/>
          </a:xfrm>
          <a:prstGeom prst="rect">
            <a:avLst/>
          </a:prstGeom>
          <a:solidFill>
            <a:srgbClr val="0778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25"/>
          <p:cNvSpPr txBox="1"/>
          <p:nvPr>
            <p:ph type="ctrTitle"/>
          </p:nvPr>
        </p:nvSpPr>
        <p:spPr>
          <a:xfrm>
            <a:off x="304800" y="4114800"/>
            <a:ext cx="11651974" cy="533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000"/>
              <a:buFont typeface="Calibri"/>
              <a:buNone/>
              <a:defRPr b="0" sz="2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0" type="dt"/>
          </p:nvPr>
        </p:nvSpPr>
        <p:spPr>
          <a:xfrm>
            <a:off x="304800" y="6477000"/>
            <a:ext cx="2133600" cy="3048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A0A0A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25"/>
          <p:cNvSpPr txBox="1"/>
          <p:nvPr>
            <p:ph idx="11" type="ftr"/>
          </p:nvPr>
        </p:nvSpPr>
        <p:spPr>
          <a:xfrm>
            <a:off x="302365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25"/>
          <p:cNvSpPr txBox="1"/>
          <p:nvPr>
            <p:ph idx="12" type="sldNum"/>
          </p:nvPr>
        </p:nvSpPr>
        <p:spPr>
          <a:xfrm>
            <a:off x="8052859" y="6477000"/>
            <a:ext cx="136144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42" name="Google Shape;42;p25"/>
          <p:cNvSpPr/>
          <p:nvPr/>
        </p:nvSpPr>
        <p:spPr>
          <a:xfrm>
            <a:off x="0" y="4645880"/>
            <a:ext cx="1219200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showMasterSp="0">
  <p:cSld name="Heading Only">
    <p:bg>
      <p:bgPr>
        <a:solidFill>
          <a:schemeClr val="lt1"/>
        </a:solidFill>
      </p:bgPr>
    </p:bg>
    <p:spTree>
      <p:nvGrpSpPr>
        <p:cNvPr id="43" name="Shape 43"/>
        <p:cNvGrpSpPr/>
        <p:nvPr/>
      </p:nvGrpSpPr>
      <p:grpSpPr>
        <a:xfrm>
          <a:off x="0" y="0"/>
          <a:ext cx="0" cy="0"/>
          <a:chOff x="0" y="0"/>
          <a:chExt cx="0" cy="0"/>
        </a:xfrm>
      </p:grpSpPr>
      <p:sp>
        <p:nvSpPr>
          <p:cNvPr id="44" name="Google Shape;44;p26"/>
          <p:cNvSpPr txBox="1"/>
          <p:nvPr>
            <p:ph idx="1" type="body"/>
          </p:nvPr>
        </p:nvSpPr>
        <p:spPr>
          <a:xfrm>
            <a:off x="406400" y="380999"/>
            <a:ext cx="11356028" cy="503583"/>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sz="2400">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26"/>
          <p:cNvSpPr txBox="1"/>
          <p:nvPr>
            <p:ph idx="12" type="sldNum"/>
          </p:nvPr>
        </p:nvSpPr>
        <p:spPr>
          <a:xfrm>
            <a:off x="10441628" y="6477000"/>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46" name="Google Shape;46;p26"/>
          <p:cNvSpPr txBox="1"/>
          <p:nvPr>
            <p:ph idx="11" type="ftr"/>
          </p:nvPr>
        </p:nvSpPr>
        <p:spPr>
          <a:xfrm>
            <a:off x="5246643" y="6480313"/>
            <a:ext cx="2177887"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a:ea typeface="Century"/>
                <a:cs typeface="Century"/>
                <a:sym typeface="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descr="Logo, icon, company name&#10;&#10;Description automatically generated" id="47" name="Google Shape;47;p26"/>
          <p:cNvPicPr preferRelativeResize="0"/>
          <p:nvPr/>
        </p:nvPicPr>
        <p:blipFill rotWithShape="1">
          <a:blip r:embed="rId2">
            <a:alphaModFix/>
          </a:blip>
          <a:srcRect b="0" l="0" r="0" t="0"/>
          <a:stretch/>
        </p:blipFill>
        <p:spPr>
          <a:xfrm>
            <a:off x="5326276" y="6515097"/>
            <a:ext cx="219759" cy="2286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Up">
  <p:cSld name="2-Up">
    <p:spTree>
      <p:nvGrpSpPr>
        <p:cNvPr id="48" name="Shape 48"/>
        <p:cNvGrpSpPr/>
        <p:nvPr/>
      </p:nvGrpSpPr>
      <p:grpSpPr>
        <a:xfrm>
          <a:off x="0" y="0"/>
          <a:ext cx="0" cy="0"/>
          <a:chOff x="0" y="0"/>
          <a:chExt cx="0" cy="0"/>
        </a:xfrm>
      </p:grpSpPr>
      <p:sp>
        <p:nvSpPr>
          <p:cNvPr id="49" name="Google Shape;49;p27"/>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7"/>
          <p:cNvSpPr txBox="1"/>
          <p:nvPr>
            <p:ph idx="1" type="body"/>
          </p:nvPr>
        </p:nvSpPr>
        <p:spPr>
          <a:xfrm>
            <a:off x="406400" y="381000"/>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27"/>
          <p:cNvSpPr txBox="1"/>
          <p:nvPr>
            <p:ph idx="2" type="body"/>
          </p:nvPr>
        </p:nvSpPr>
        <p:spPr>
          <a:xfrm>
            <a:off x="406400" y="609600"/>
            <a:ext cx="5283200" cy="5638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27"/>
          <p:cNvSpPr txBox="1"/>
          <p:nvPr>
            <p:ph idx="3" type="body"/>
          </p:nvPr>
        </p:nvSpPr>
        <p:spPr>
          <a:xfrm>
            <a:off x="5888736" y="381000"/>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27"/>
          <p:cNvSpPr txBox="1"/>
          <p:nvPr>
            <p:ph idx="4" type="body"/>
          </p:nvPr>
        </p:nvSpPr>
        <p:spPr>
          <a:xfrm>
            <a:off x="5888736" y="609600"/>
            <a:ext cx="5283200" cy="5638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27"/>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27"/>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56" name="Google Shape;56;p27"/>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Up: 2 left, 1 right">
  <p:cSld name="3-Up: 2 left, 1 right">
    <p:spTree>
      <p:nvGrpSpPr>
        <p:cNvPr id="57" name="Shape 57"/>
        <p:cNvGrpSpPr/>
        <p:nvPr/>
      </p:nvGrpSpPr>
      <p:grpSpPr>
        <a:xfrm>
          <a:off x="0" y="0"/>
          <a:ext cx="0" cy="0"/>
          <a:chOff x="0" y="0"/>
          <a:chExt cx="0" cy="0"/>
        </a:xfrm>
      </p:grpSpPr>
      <p:sp>
        <p:nvSpPr>
          <p:cNvPr id="58" name="Google Shape;58;p28"/>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8"/>
          <p:cNvSpPr txBox="1"/>
          <p:nvPr>
            <p:ph idx="1" type="body"/>
          </p:nvPr>
        </p:nvSpPr>
        <p:spPr>
          <a:xfrm>
            <a:off x="4064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28"/>
          <p:cNvSpPr txBox="1"/>
          <p:nvPr>
            <p:ph idx="2" type="body"/>
          </p:nvPr>
        </p:nvSpPr>
        <p:spPr>
          <a:xfrm>
            <a:off x="406400" y="609600"/>
            <a:ext cx="5283200"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28"/>
          <p:cNvSpPr txBox="1"/>
          <p:nvPr>
            <p:ph idx="3" type="body"/>
          </p:nvPr>
        </p:nvSpPr>
        <p:spPr>
          <a:xfrm>
            <a:off x="402336" y="3319272"/>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 name="Google Shape;62;p28"/>
          <p:cNvSpPr txBox="1"/>
          <p:nvPr>
            <p:ph idx="4" type="body"/>
          </p:nvPr>
        </p:nvSpPr>
        <p:spPr>
          <a:xfrm>
            <a:off x="402336" y="3547872"/>
            <a:ext cx="5287264"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28"/>
          <p:cNvSpPr txBox="1"/>
          <p:nvPr>
            <p:ph idx="5" type="body"/>
          </p:nvPr>
        </p:nvSpPr>
        <p:spPr>
          <a:xfrm>
            <a:off x="5888736" y="381000"/>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28"/>
          <p:cNvSpPr txBox="1"/>
          <p:nvPr>
            <p:ph idx="6" type="body"/>
          </p:nvPr>
        </p:nvSpPr>
        <p:spPr>
          <a:xfrm>
            <a:off x="5888736" y="609600"/>
            <a:ext cx="5283200" cy="5638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28"/>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28"/>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67" name="Google Shape;67;p28"/>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Up: 1 Left, 2 Right">
  <p:cSld name="3-Up: 1 Left, 2 Right">
    <p:spTree>
      <p:nvGrpSpPr>
        <p:cNvPr id="68" name="Shape 68"/>
        <p:cNvGrpSpPr/>
        <p:nvPr/>
      </p:nvGrpSpPr>
      <p:grpSpPr>
        <a:xfrm>
          <a:off x="0" y="0"/>
          <a:ext cx="0" cy="0"/>
          <a:chOff x="0" y="0"/>
          <a:chExt cx="0" cy="0"/>
        </a:xfrm>
      </p:grpSpPr>
      <p:sp>
        <p:nvSpPr>
          <p:cNvPr id="69" name="Google Shape;69;p29"/>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a:off x="406400" y="381000"/>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9"/>
          <p:cNvSpPr txBox="1"/>
          <p:nvPr>
            <p:ph idx="2" type="body"/>
          </p:nvPr>
        </p:nvSpPr>
        <p:spPr>
          <a:xfrm>
            <a:off x="406400" y="609600"/>
            <a:ext cx="5283200" cy="5638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29"/>
          <p:cNvSpPr txBox="1"/>
          <p:nvPr>
            <p:ph idx="3" type="body"/>
          </p:nvPr>
        </p:nvSpPr>
        <p:spPr>
          <a:xfrm>
            <a:off x="58928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29"/>
          <p:cNvSpPr txBox="1"/>
          <p:nvPr>
            <p:ph idx="4" type="body"/>
          </p:nvPr>
        </p:nvSpPr>
        <p:spPr>
          <a:xfrm>
            <a:off x="5892800" y="609600"/>
            <a:ext cx="5283200"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29"/>
          <p:cNvSpPr txBox="1"/>
          <p:nvPr>
            <p:ph idx="5" type="body"/>
          </p:nvPr>
        </p:nvSpPr>
        <p:spPr>
          <a:xfrm>
            <a:off x="5888736" y="3319272"/>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9"/>
          <p:cNvSpPr txBox="1"/>
          <p:nvPr>
            <p:ph idx="6" type="body"/>
          </p:nvPr>
        </p:nvSpPr>
        <p:spPr>
          <a:xfrm>
            <a:off x="5888736" y="3547872"/>
            <a:ext cx="5287264"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29"/>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29"/>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78" name="Google Shape;78;p29"/>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Up: 1 Top, 2 Bottom">
  <p:cSld name="3-Up: 1 Top, 2 Bottom">
    <p:spTree>
      <p:nvGrpSpPr>
        <p:cNvPr id="79" name="Shape 79"/>
        <p:cNvGrpSpPr/>
        <p:nvPr/>
      </p:nvGrpSpPr>
      <p:grpSpPr>
        <a:xfrm>
          <a:off x="0" y="0"/>
          <a:ext cx="0" cy="0"/>
          <a:chOff x="0" y="0"/>
          <a:chExt cx="0" cy="0"/>
        </a:xfrm>
      </p:grpSpPr>
      <p:sp>
        <p:nvSpPr>
          <p:cNvPr id="80" name="Google Shape;80;p30"/>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0"/>
          <p:cNvSpPr txBox="1"/>
          <p:nvPr>
            <p:ph idx="1" type="body"/>
          </p:nvPr>
        </p:nvSpPr>
        <p:spPr>
          <a:xfrm>
            <a:off x="406400" y="381000"/>
            <a:ext cx="107696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30"/>
          <p:cNvSpPr txBox="1"/>
          <p:nvPr>
            <p:ph idx="2" type="body"/>
          </p:nvPr>
        </p:nvSpPr>
        <p:spPr>
          <a:xfrm>
            <a:off x="402336" y="609600"/>
            <a:ext cx="10765536"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30"/>
          <p:cNvSpPr txBox="1"/>
          <p:nvPr>
            <p:ph idx="3" type="body"/>
          </p:nvPr>
        </p:nvSpPr>
        <p:spPr>
          <a:xfrm>
            <a:off x="402336" y="3319272"/>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30"/>
          <p:cNvSpPr txBox="1"/>
          <p:nvPr>
            <p:ph idx="4" type="body"/>
          </p:nvPr>
        </p:nvSpPr>
        <p:spPr>
          <a:xfrm>
            <a:off x="402336" y="3547872"/>
            <a:ext cx="5287264"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30"/>
          <p:cNvSpPr txBox="1"/>
          <p:nvPr>
            <p:ph idx="5" type="body"/>
          </p:nvPr>
        </p:nvSpPr>
        <p:spPr>
          <a:xfrm>
            <a:off x="5888736" y="3319272"/>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30"/>
          <p:cNvSpPr txBox="1"/>
          <p:nvPr>
            <p:ph idx="6" type="body"/>
          </p:nvPr>
        </p:nvSpPr>
        <p:spPr>
          <a:xfrm>
            <a:off x="5888736" y="3547872"/>
            <a:ext cx="5287264"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30"/>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0"/>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89" name="Google Shape;89;p30"/>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Up">
  <p:cSld name="4-Up">
    <p:spTree>
      <p:nvGrpSpPr>
        <p:cNvPr id="90" name="Shape 90"/>
        <p:cNvGrpSpPr/>
        <p:nvPr/>
      </p:nvGrpSpPr>
      <p:grpSpPr>
        <a:xfrm>
          <a:off x="0" y="0"/>
          <a:ext cx="0" cy="0"/>
          <a:chOff x="0" y="0"/>
          <a:chExt cx="0" cy="0"/>
        </a:xfrm>
      </p:grpSpPr>
      <p:sp>
        <p:nvSpPr>
          <p:cNvPr id="91" name="Google Shape;91;p31"/>
          <p:cNvSpPr txBox="1"/>
          <p:nvPr>
            <p:ph type="title"/>
          </p:nvPr>
        </p:nvSpPr>
        <p:spPr>
          <a:xfrm>
            <a:off x="11480800" y="381000"/>
            <a:ext cx="711200" cy="5867400"/>
          </a:xfrm>
          <a:prstGeom prst="rect">
            <a:avLst/>
          </a:prstGeom>
          <a:solidFill>
            <a:srgbClr val="2073AE"/>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1"/>
          <p:cNvSpPr txBox="1"/>
          <p:nvPr>
            <p:ph idx="1" type="body"/>
          </p:nvPr>
        </p:nvSpPr>
        <p:spPr>
          <a:xfrm>
            <a:off x="4064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31"/>
          <p:cNvSpPr txBox="1"/>
          <p:nvPr>
            <p:ph idx="2" type="body"/>
          </p:nvPr>
        </p:nvSpPr>
        <p:spPr>
          <a:xfrm>
            <a:off x="406400" y="609600"/>
            <a:ext cx="5283200"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31"/>
          <p:cNvSpPr txBox="1"/>
          <p:nvPr>
            <p:ph idx="3" type="body"/>
          </p:nvPr>
        </p:nvSpPr>
        <p:spPr>
          <a:xfrm>
            <a:off x="402336" y="3319272"/>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31"/>
          <p:cNvSpPr txBox="1"/>
          <p:nvPr>
            <p:ph idx="4" type="body"/>
          </p:nvPr>
        </p:nvSpPr>
        <p:spPr>
          <a:xfrm>
            <a:off x="402336" y="3547872"/>
            <a:ext cx="5287264"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31"/>
          <p:cNvSpPr txBox="1"/>
          <p:nvPr>
            <p:ph idx="5" type="body"/>
          </p:nvPr>
        </p:nvSpPr>
        <p:spPr>
          <a:xfrm>
            <a:off x="5892800" y="381000"/>
            <a:ext cx="5283200"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 name="Google Shape;97;p31"/>
          <p:cNvSpPr txBox="1"/>
          <p:nvPr>
            <p:ph idx="6" type="body"/>
          </p:nvPr>
        </p:nvSpPr>
        <p:spPr>
          <a:xfrm>
            <a:off x="5892800" y="609600"/>
            <a:ext cx="5283200"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 name="Google Shape;98;p31"/>
          <p:cNvSpPr txBox="1"/>
          <p:nvPr>
            <p:ph idx="7" type="body"/>
          </p:nvPr>
        </p:nvSpPr>
        <p:spPr>
          <a:xfrm>
            <a:off x="5888736" y="3319272"/>
            <a:ext cx="5287264" cy="228600"/>
          </a:xfrm>
          <a:prstGeom prst="rect">
            <a:avLst/>
          </a:prstGeom>
          <a:solidFill>
            <a:srgbClr val="07789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Font typeface="Calibri"/>
              <a:buNone/>
              <a:defRPr b="1">
                <a:solidFill>
                  <a:schemeClr val="lt1"/>
                </a:solidFill>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31"/>
          <p:cNvSpPr txBox="1"/>
          <p:nvPr>
            <p:ph idx="8" type="body"/>
          </p:nvPr>
        </p:nvSpPr>
        <p:spPr>
          <a:xfrm>
            <a:off x="5888736" y="3547872"/>
            <a:ext cx="5287264" cy="270662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31"/>
          <p:cNvSpPr txBox="1"/>
          <p:nvPr>
            <p:ph idx="10" type="dt"/>
          </p:nvPr>
        </p:nvSpPr>
        <p:spPr>
          <a:xfrm>
            <a:off x="9347200" y="76200"/>
            <a:ext cx="1828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31"/>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lvl1pPr>
            <a:lvl2pPr indent="0" lvl="1" marL="0" algn="r">
              <a:spcBef>
                <a:spcPts val="0"/>
              </a:spcBef>
              <a:buNone/>
              <a:defRPr sz="1000"/>
            </a:lvl2pPr>
            <a:lvl3pPr indent="0" lvl="2" marL="0" algn="r">
              <a:spcBef>
                <a:spcPts val="0"/>
              </a:spcBef>
              <a:buNone/>
              <a:defRPr sz="1000"/>
            </a:lvl3pPr>
            <a:lvl4pPr indent="0" lvl="3" marL="0" algn="r">
              <a:spcBef>
                <a:spcPts val="0"/>
              </a:spcBef>
              <a:buNone/>
              <a:defRPr sz="1000"/>
            </a:lvl4pPr>
            <a:lvl5pPr indent="0" lvl="4" marL="0" algn="r">
              <a:spcBef>
                <a:spcPts val="0"/>
              </a:spcBef>
              <a:buNone/>
              <a:defRPr sz="1000"/>
            </a:lvl5pPr>
            <a:lvl6pPr indent="0" lvl="5" marL="0" algn="r">
              <a:spcBef>
                <a:spcPts val="0"/>
              </a:spcBef>
              <a:buNone/>
              <a:defRPr sz="1000"/>
            </a:lvl6pPr>
            <a:lvl7pPr indent="0" lvl="6" marL="0" algn="r">
              <a:spcBef>
                <a:spcPts val="0"/>
              </a:spcBef>
              <a:buNone/>
              <a:defRPr sz="1000"/>
            </a:lvl7pPr>
            <a:lvl8pPr indent="0" lvl="7" marL="0" algn="r">
              <a:spcBef>
                <a:spcPts val="0"/>
              </a:spcBef>
              <a:buNone/>
              <a:defRPr sz="1000"/>
            </a:lvl8pPr>
            <a:lvl9pPr indent="0" lvl="8" marL="0" algn="r">
              <a:spcBef>
                <a:spcPts val="0"/>
              </a:spcBef>
              <a:buNone/>
              <a:defRPr sz="1000"/>
            </a:lvl9pPr>
          </a:lstStyle>
          <a:p>
            <a:pPr indent="0" lvl="0" marL="0" rtl="0" algn="r">
              <a:spcBef>
                <a:spcPts val="0"/>
              </a:spcBef>
              <a:spcAft>
                <a:spcPts val="0"/>
              </a:spcAft>
              <a:buNone/>
            </a:pPr>
            <a:fld id="{00000000-1234-1234-1234-123412341234}" type="slidenum">
              <a:rPr lang="en-AU"/>
              <a:t>‹#›</a:t>
            </a:fld>
            <a:endParaRPr/>
          </a:p>
        </p:txBody>
      </p:sp>
      <p:sp>
        <p:nvSpPr>
          <p:cNvPr id="102" name="Google Shape;102;p31"/>
          <p:cNvSpPr txBox="1"/>
          <p:nvPr>
            <p:ph idx="11" type="ftr"/>
          </p:nvPr>
        </p:nvSpPr>
        <p:spPr>
          <a:xfrm>
            <a:off x="3119669" y="6477000"/>
            <a:ext cx="49784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2.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p:nvPr/>
        </p:nvSpPr>
        <p:spPr>
          <a:xfrm>
            <a:off x="11480800" y="0"/>
            <a:ext cx="711200" cy="6858000"/>
          </a:xfrm>
          <a:prstGeom prst="rect">
            <a:avLst/>
          </a:prstGeom>
          <a:solidFill>
            <a:srgbClr val="3F76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 name="Google Shape;11;p22"/>
          <p:cNvSpPr txBox="1"/>
          <p:nvPr>
            <p:ph idx="1" type="body"/>
          </p:nvPr>
        </p:nvSpPr>
        <p:spPr>
          <a:xfrm>
            <a:off x="406400" y="1222512"/>
            <a:ext cx="10769600" cy="5025887"/>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8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indent="-228600" lvl="1" marL="914400" marR="0" rtl="0" algn="l">
              <a:spcBef>
                <a:spcPts val="48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2pPr>
            <a:lvl3pPr indent="-228600" lvl="2" marL="1371600" marR="0" rtl="0" algn="l">
              <a:spcBef>
                <a:spcPts val="48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3pPr>
            <a:lvl4pPr indent="-228600" lvl="3" marL="1828800" marR="0" rtl="0" algn="l">
              <a:spcBef>
                <a:spcPts val="48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4pPr>
            <a:lvl5pPr indent="-228600" lvl="4" marL="2286000" marR="0" rtl="0" algn="l">
              <a:spcBef>
                <a:spcPts val="48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2" type="sldNum"/>
          </p:nvPr>
        </p:nvSpPr>
        <p:spPr>
          <a:xfrm>
            <a:off x="9855200" y="6492874"/>
            <a:ext cx="1320800" cy="304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alibri"/>
                <a:ea typeface="Calibri"/>
                <a:cs typeface="Calibri"/>
                <a:sym typeface="Calibri"/>
              </a:defRPr>
            </a:lvl1pPr>
            <a:lvl2pPr indent="0" lvl="1" marL="0" marR="0" rtl="0" algn="r">
              <a:spcBef>
                <a:spcPts val="0"/>
              </a:spcBef>
              <a:buNone/>
              <a:defRPr b="0" i="0" sz="1000" u="none" cap="none" strike="noStrike">
                <a:solidFill>
                  <a:schemeClr val="dk1"/>
                </a:solidFill>
                <a:latin typeface="Calibri"/>
                <a:ea typeface="Calibri"/>
                <a:cs typeface="Calibri"/>
                <a:sym typeface="Calibri"/>
              </a:defRPr>
            </a:lvl2pPr>
            <a:lvl3pPr indent="0" lvl="2" marL="0" marR="0" rtl="0" algn="r">
              <a:spcBef>
                <a:spcPts val="0"/>
              </a:spcBef>
              <a:buNone/>
              <a:defRPr b="0" i="0" sz="1000" u="none" cap="none" strike="noStrike">
                <a:solidFill>
                  <a:schemeClr val="dk1"/>
                </a:solidFill>
                <a:latin typeface="Calibri"/>
                <a:ea typeface="Calibri"/>
                <a:cs typeface="Calibri"/>
                <a:sym typeface="Calibri"/>
              </a:defRPr>
            </a:lvl3pPr>
            <a:lvl4pPr indent="0" lvl="3" marL="0" marR="0" rtl="0" algn="r">
              <a:spcBef>
                <a:spcPts val="0"/>
              </a:spcBef>
              <a:buNone/>
              <a:defRPr b="0" i="0" sz="1000" u="none" cap="none" strike="noStrike">
                <a:solidFill>
                  <a:schemeClr val="dk1"/>
                </a:solidFill>
                <a:latin typeface="Calibri"/>
                <a:ea typeface="Calibri"/>
                <a:cs typeface="Calibri"/>
                <a:sym typeface="Calibri"/>
              </a:defRPr>
            </a:lvl4pPr>
            <a:lvl5pPr indent="0" lvl="4" marL="0" marR="0" rtl="0" algn="r">
              <a:spcBef>
                <a:spcPts val="0"/>
              </a:spcBef>
              <a:buNone/>
              <a:defRPr b="0" i="0" sz="1000" u="none" cap="none" strike="noStrike">
                <a:solidFill>
                  <a:schemeClr val="dk1"/>
                </a:solidFill>
                <a:latin typeface="Calibri"/>
                <a:ea typeface="Calibri"/>
                <a:cs typeface="Calibri"/>
                <a:sym typeface="Calibri"/>
              </a:defRPr>
            </a:lvl5pPr>
            <a:lvl6pPr indent="0" lvl="5" marL="0" marR="0" rtl="0" algn="r">
              <a:spcBef>
                <a:spcPts val="0"/>
              </a:spcBef>
              <a:buNone/>
              <a:defRPr b="0" i="0" sz="1000" u="none" cap="none" strike="noStrike">
                <a:solidFill>
                  <a:schemeClr val="dk1"/>
                </a:solidFill>
                <a:latin typeface="Calibri"/>
                <a:ea typeface="Calibri"/>
                <a:cs typeface="Calibri"/>
                <a:sym typeface="Calibri"/>
              </a:defRPr>
            </a:lvl6pPr>
            <a:lvl7pPr indent="0" lvl="6" marL="0" marR="0" rtl="0" algn="r">
              <a:spcBef>
                <a:spcPts val="0"/>
              </a:spcBef>
              <a:buNone/>
              <a:defRPr b="0" i="0" sz="1000" u="none" cap="none" strike="noStrike">
                <a:solidFill>
                  <a:schemeClr val="dk1"/>
                </a:solidFill>
                <a:latin typeface="Calibri"/>
                <a:ea typeface="Calibri"/>
                <a:cs typeface="Calibri"/>
                <a:sym typeface="Calibri"/>
              </a:defRPr>
            </a:lvl7pPr>
            <a:lvl8pPr indent="0" lvl="7" marL="0" marR="0" rtl="0" algn="r">
              <a:spcBef>
                <a:spcPts val="0"/>
              </a:spcBef>
              <a:buNone/>
              <a:defRPr b="0" i="0" sz="1000" u="none" cap="none" strike="noStrike">
                <a:solidFill>
                  <a:schemeClr val="dk1"/>
                </a:solidFill>
                <a:latin typeface="Calibri"/>
                <a:ea typeface="Calibri"/>
                <a:cs typeface="Calibri"/>
                <a:sym typeface="Calibri"/>
              </a:defRPr>
            </a:lvl8pPr>
            <a:lvl9pPr indent="0" lvl="8" marL="0" marR="0" rtl="0" algn="r">
              <a:spcBef>
                <a:spcPts val="0"/>
              </a:spcBef>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13" name="Google Shape;13;p22"/>
          <p:cNvSpPr/>
          <p:nvPr/>
        </p:nvSpPr>
        <p:spPr>
          <a:xfrm>
            <a:off x="0" y="0"/>
            <a:ext cx="1016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 name="Google Shape;14;p22"/>
          <p:cNvSpPr txBox="1"/>
          <p:nvPr>
            <p:ph type="title"/>
          </p:nvPr>
        </p:nvSpPr>
        <p:spPr>
          <a:xfrm>
            <a:off x="406400" y="365126"/>
            <a:ext cx="10947400" cy="628786"/>
          </a:xfrm>
          <a:prstGeom prst="rect">
            <a:avLst/>
          </a:prstGeom>
          <a:solidFill>
            <a:srgbClr val="2073AE"/>
          </a:solid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2400"/>
              <a:buFont typeface="Calibri"/>
              <a:buNone/>
              <a:defRPr b="0" i="0" sz="2400" u="none" cap="small"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2"/>
          <p:cNvSpPr txBox="1"/>
          <p:nvPr/>
        </p:nvSpPr>
        <p:spPr>
          <a:xfrm>
            <a:off x="3812875" y="6476999"/>
            <a:ext cx="4456482" cy="304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1" lang="en-AU" sz="1200" u="none" cap="none" strike="noStrike">
                <a:solidFill>
                  <a:srgbClr val="000000"/>
                </a:solidFill>
                <a:latin typeface="Calibri"/>
                <a:ea typeface="Calibri"/>
                <a:cs typeface="Calibri"/>
                <a:sym typeface="Calibri"/>
              </a:rPr>
              <a:t>    Clinical Coding Education                    eHealth Education </a:t>
            </a:r>
            <a:endParaRPr/>
          </a:p>
        </p:txBody>
      </p:sp>
      <p:pic>
        <p:nvPicPr>
          <p:cNvPr descr="Logo, icon, company name&#10;&#10;Description automatically generated" id="16" name="Google Shape;16;p22"/>
          <p:cNvPicPr preferRelativeResize="0"/>
          <p:nvPr/>
        </p:nvPicPr>
        <p:blipFill rotWithShape="1">
          <a:blip r:embed="rId1">
            <a:alphaModFix/>
          </a:blip>
          <a:srcRect b="0" l="0" r="0" t="0"/>
          <a:stretch/>
        </p:blipFill>
        <p:spPr>
          <a:xfrm>
            <a:off x="3576380" y="6378571"/>
            <a:ext cx="422782" cy="439800"/>
          </a:xfrm>
          <a:prstGeom prst="rect">
            <a:avLst/>
          </a:prstGeom>
          <a:noFill/>
          <a:ln>
            <a:noFill/>
          </a:ln>
        </p:spPr>
      </p:pic>
      <p:pic>
        <p:nvPicPr>
          <p:cNvPr descr="Logo&#10;&#10;Description automatically generated" id="17" name="Google Shape;17;p22"/>
          <p:cNvPicPr preferRelativeResize="0"/>
          <p:nvPr/>
        </p:nvPicPr>
        <p:blipFill rotWithShape="1">
          <a:blip r:embed="rId2">
            <a:alphaModFix/>
          </a:blip>
          <a:srcRect b="0" l="0" r="0" t="0"/>
          <a:stretch/>
        </p:blipFill>
        <p:spPr>
          <a:xfrm>
            <a:off x="7675933" y="6248399"/>
            <a:ext cx="549275" cy="549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
          <p:cNvSpPr txBox="1"/>
          <p:nvPr>
            <p:ph type="ctrTitle"/>
          </p:nvPr>
        </p:nvSpPr>
        <p:spPr>
          <a:xfrm>
            <a:off x="1752600" y="4114800"/>
            <a:ext cx="8129614" cy="533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000"/>
              <a:buFont typeface="Calibri"/>
              <a:buNone/>
            </a:pPr>
            <a:r>
              <a:rPr lang="en-AU"/>
              <a:t>PREPARED BY:  </a:t>
            </a:r>
            <a:r>
              <a:rPr lang="en-AU" cap="none"/>
              <a:t>Anna Coote &amp; Heather Grain</a:t>
            </a:r>
            <a:endParaRPr/>
          </a:p>
        </p:txBody>
      </p:sp>
      <p:sp>
        <p:nvSpPr>
          <p:cNvPr id="201" name="Google Shape;201;p1"/>
          <p:cNvSpPr txBox="1"/>
          <p:nvPr/>
        </p:nvSpPr>
        <p:spPr>
          <a:xfrm>
            <a:off x="2721456" y="1063712"/>
            <a:ext cx="6984776"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AU" sz="3200" u="none" cap="none" strike="noStrike">
                <a:solidFill>
                  <a:srgbClr val="FFFFFF"/>
                </a:solidFill>
                <a:latin typeface="Georgia"/>
                <a:ea typeface="Georgia"/>
                <a:cs typeface="Georgia"/>
                <a:sym typeface="Georgia"/>
              </a:rPr>
              <a:t>General Abstracting Principles</a:t>
            </a:r>
            <a:endParaRPr/>
          </a:p>
          <a:p>
            <a:pPr indent="0" lvl="0" marL="0" marR="0" rtl="0" algn="ctr">
              <a:spcBef>
                <a:spcPts val="0"/>
              </a:spcBef>
              <a:spcAft>
                <a:spcPts val="0"/>
              </a:spcAft>
              <a:buNone/>
            </a:pPr>
            <a:r>
              <a:t/>
            </a:r>
            <a:endParaRPr b="0" i="0" sz="3200" u="none" cap="none" strike="noStrike">
              <a:solidFill>
                <a:srgbClr val="FFFFFF"/>
              </a:solidFill>
              <a:latin typeface="Georgia"/>
              <a:ea typeface="Georgia"/>
              <a:cs typeface="Georgia"/>
              <a:sym typeface="Georgia"/>
            </a:endParaRPr>
          </a:p>
          <a:p>
            <a:pPr indent="0" lvl="0" marL="0" marR="0" rtl="0" algn="ctr">
              <a:spcBef>
                <a:spcPts val="0"/>
              </a:spcBef>
              <a:spcAft>
                <a:spcPts val="0"/>
              </a:spcAft>
              <a:buNone/>
            </a:pPr>
            <a:r>
              <a:rPr b="0" i="0" lang="en-AU" sz="3200" u="none" cap="none" strike="noStrike">
                <a:solidFill>
                  <a:srgbClr val="FFFFFF"/>
                </a:solidFill>
                <a:latin typeface="Georgia"/>
                <a:ea typeface="Georgia"/>
                <a:cs typeface="Georgia"/>
                <a:sym typeface="Georgia"/>
              </a:rPr>
              <a:t>ICD-10-AM 11</a:t>
            </a:r>
            <a:r>
              <a:rPr b="0" baseline="30000" i="0" lang="en-AU" sz="3200" u="none" cap="none" strike="noStrike">
                <a:solidFill>
                  <a:srgbClr val="FFFFFF"/>
                </a:solidFill>
                <a:latin typeface="Georgia"/>
                <a:ea typeface="Georgia"/>
                <a:cs typeface="Georgia"/>
                <a:sym typeface="Georgia"/>
              </a:rPr>
              <a:t>th</a:t>
            </a:r>
            <a:r>
              <a:rPr b="0" i="0" lang="en-AU" sz="3200" u="none" cap="none" strike="noStrike">
                <a:solidFill>
                  <a:srgbClr val="FFFFFF"/>
                </a:solidFill>
                <a:latin typeface="Georgia"/>
                <a:ea typeface="Georgia"/>
                <a:cs typeface="Georgia"/>
                <a:sym typeface="Georgia"/>
              </a:rPr>
              <a:t> edition</a:t>
            </a:r>
            <a:endParaRPr/>
          </a:p>
          <a:p>
            <a:pPr indent="0" lvl="0" marL="0" marR="0" rtl="0" algn="ctr">
              <a:spcBef>
                <a:spcPts val="0"/>
              </a:spcBef>
              <a:spcAft>
                <a:spcPts val="0"/>
              </a:spcAft>
              <a:buNone/>
            </a:pPr>
            <a:r>
              <a:t/>
            </a:r>
            <a:endParaRPr b="0" i="0" sz="3200" u="none" cap="none" strike="noStrike">
              <a:solidFill>
                <a:srgbClr val="FFFFFF"/>
              </a:solidFill>
              <a:latin typeface="Georgia"/>
              <a:ea typeface="Georgia"/>
              <a:cs typeface="Georgia"/>
              <a:sym typeface="Georgia"/>
            </a:endParaRPr>
          </a:p>
          <a:p>
            <a:pPr indent="0" lvl="0" marL="0" marR="0" rtl="0" algn="ctr">
              <a:spcBef>
                <a:spcPts val="0"/>
              </a:spcBef>
              <a:spcAft>
                <a:spcPts val="0"/>
              </a:spcAft>
              <a:buNone/>
            </a:pPr>
            <a:r>
              <a:t/>
            </a:r>
            <a:endParaRPr b="0" i="0" sz="4800" u="none" cap="none" strike="noStrike">
              <a:solidFill>
                <a:srgbClr val="FFFFFF"/>
              </a:solidFill>
              <a:latin typeface="Georgia"/>
              <a:ea typeface="Georgia"/>
              <a:cs typeface="Georgia"/>
              <a:sym typeface="Georgia"/>
            </a:endParaRPr>
          </a:p>
        </p:txBody>
      </p:sp>
      <p:sp>
        <p:nvSpPr>
          <p:cNvPr id="202" name="Google Shape;202;p1"/>
          <p:cNvSpPr txBox="1"/>
          <p:nvPr>
            <p:ph idx="12" type="sldNum"/>
          </p:nvPr>
        </p:nvSpPr>
        <p:spPr>
          <a:xfrm>
            <a:off x="10613887" y="6412103"/>
            <a:ext cx="136144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solidFill>
                  <a:srgbClr val="262626"/>
                </a:solidFill>
                <a:latin typeface="Calibri"/>
                <a:ea typeface="Calibri"/>
                <a:cs typeface="Calibri"/>
                <a:sym typeface="Calibri"/>
              </a:rPr>
              <a:t>‹#›</a:t>
            </a:fld>
            <a:endParaRPr>
              <a:solidFill>
                <a:srgbClr val="262626"/>
              </a:solidFill>
              <a:latin typeface="Calibri"/>
              <a:ea typeface="Calibri"/>
              <a:cs typeface="Calibri"/>
              <a:sym typeface="Calibri"/>
            </a:endParaRPr>
          </a:p>
        </p:txBody>
      </p:sp>
      <p:sp>
        <p:nvSpPr>
          <p:cNvPr id="203" name="Google Shape;203;p1"/>
          <p:cNvSpPr txBox="1"/>
          <p:nvPr>
            <p:ph idx="11" type="ftr"/>
          </p:nvPr>
        </p:nvSpPr>
        <p:spPr>
          <a:xfrm>
            <a:off x="2534478" y="6136438"/>
            <a:ext cx="2862470" cy="70372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400">
                <a:solidFill>
                  <a:srgbClr val="00B0F0"/>
                </a:solidFill>
              </a:rPr>
              <a:t>Clinical Coding Education</a:t>
            </a:r>
            <a:endParaRPr/>
          </a:p>
          <a:p>
            <a:pPr indent="0" lvl="0" marL="0" rtl="0" algn="l">
              <a:spcBef>
                <a:spcPts val="0"/>
              </a:spcBef>
              <a:spcAft>
                <a:spcPts val="0"/>
              </a:spcAft>
              <a:buNone/>
            </a:pPr>
            <a:r>
              <a:rPr lang="en-AU" sz="1100">
                <a:solidFill>
                  <a:srgbClr val="00B0F0"/>
                </a:solidFill>
              </a:rPr>
              <a:t>clinicalcodingeducation.com</a:t>
            </a:r>
            <a:endParaRPr/>
          </a:p>
          <a:p>
            <a:pPr indent="0" lvl="0" marL="0" rtl="0" algn="l">
              <a:spcBef>
                <a:spcPts val="0"/>
              </a:spcBef>
              <a:spcAft>
                <a:spcPts val="0"/>
              </a:spcAft>
              <a:buNone/>
            </a:pPr>
            <a:r>
              <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0"/>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latin typeface="Calibri"/>
                <a:ea typeface="Calibri"/>
                <a:cs typeface="Calibri"/>
                <a:sym typeface="Calibri"/>
              </a:rPr>
              <a:t>Roles and responsibilities – clinical coder</a:t>
            </a:r>
            <a:endParaRPr/>
          </a:p>
        </p:txBody>
      </p:sp>
      <p:sp>
        <p:nvSpPr>
          <p:cNvPr id="275" name="Google Shape;275;p10"/>
          <p:cNvSpPr txBox="1"/>
          <p:nvPr>
            <p:ph idx="2" type="body"/>
          </p:nvPr>
        </p:nvSpPr>
        <p:spPr>
          <a:xfrm>
            <a:off x="1750290" y="1997581"/>
            <a:ext cx="11429999" cy="5112568"/>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800"/>
              <a:buFont typeface="Arial"/>
              <a:buChar char="•"/>
            </a:pPr>
            <a:r>
              <a:rPr lang="en-AU"/>
              <a:t>NOT diagnosis</a:t>
            </a:r>
            <a:endParaRPr/>
          </a:p>
          <a:p>
            <a:pPr indent="-457200" lvl="0" marL="457200" rtl="0" algn="l">
              <a:spcBef>
                <a:spcPts val="560"/>
              </a:spcBef>
              <a:spcAft>
                <a:spcPts val="0"/>
              </a:spcAft>
              <a:buClr>
                <a:schemeClr val="dk1"/>
              </a:buClr>
              <a:buSzPts val="2800"/>
              <a:buFont typeface="Arial"/>
              <a:buChar char="•"/>
            </a:pPr>
            <a:r>
              <a:rPr lang="en-AU"/>
              <a:t>Verify information in the record</a:t>
            </a:r>
            <a:endParaRPr/>
          </a:p>
          <a:p>
            <a:pPr indent="-457200" lvl="0" marL="457200" rtl="0" algn="l">
              <a:spcBef>
                <a:spcPts val="560"/>
              </a:spcBef>
              <a:spcAft>
                <a:spcPts val="0"/>
              </a:spcAft>
              <a:buClr>
                <a:schemeClr val="dk1"/>
              </a:buClr>
              <a:buSzPts val="2800"/>
              <a:buFont typeface="Arial"/>
              <a:buChar char="•"/>
            </a:pPr>
            <a:r>
              <a:rPr lang="en-AU"/>
              <a:t>Analyse the information in the record</a:t>
            </a:r>
            <a:endParaRPr/>
          </a:p>
          <a:p>
            <a:pPr indent="-457200" lvl="0" marL="457200" rtl="0" algn="l">
              <a:spcBef>
                <a:spcPts val="560"/>
              </a:spcBef>
              <a:spcAft>
                <a:spcPts val="0"/>
              </a:spcAft>
              <a:buClr>
                <a:schemeClr val="dk1"/>
              </a:buClr>
              <a:buSzPts val="2800"/>
              <a:buFont typeface="Arial"/>
              <a:buChar char="•"/>
            </a:pPr>
            <a:r>
              <a:rPr lang="en-AU"/>
              <a:t>Seek clarification</a:t>
            </a:r>
            <a:endParaRPr/>
          </a:p>
          <a:p>
            <a:pPr indent="-457200" lvl="0" marL="457200" rtl="0" algn="l">
              <a:spcBef>
                <a:spcPts val="560"/>
              </a:spcBef>
              <a:spcAft>
                <a:spcPts val="0"/>
              </a:spcAft>
              <a:buClr>
                <a:schemeClr val="dk1"/>
              </a:buClr>
              <a:buSzPts val="2800"/>
              <a:buFont typeface="Arial"/>
              <a:buChar char="•"/>
            </a:pPr>
            <a:r>
              <a:rPr lang="en-AU"/>
              <a:t>Use experience, common sense and medical science knowledge.</a:t>
            </a:r>
            <a:endParaRPr/>
          </a:p>
        </p:txBody>
      </p:sp>
      <p:sp>
        <p:nvSpPr>
          <p:cNvPr id="276" name="Google Shape;276;p10"/>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1"/>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latin typeface="Calibri"/>
                <a:ea typeface="Calibri"/>
                <a:cs typeface="Calibri"/>
                <a:sym typeface="Calibri"/>
              </a:rPr>
              <a:t>Roles and responsibilities – clinician</a:t>
            </a:r>
            <a:endParaRPr/>
          </a:p>
          <a:p>
            <a:pPr indent="0" lvl="0" marL="0" rtl="0" algn="l">
              <a:spcBef>
                <a:spcPts val="640"/>
              </a:spcBef>
              <a:spcAft>
                <a:spcPts val="0"/>
              </a:spcAft>
              <a:buClr>
                <a:schemeClr val="lt1"/>
              </a:buClr>
              <a:buSzPts val="3200"/>
              <a:buFont typeface="Calibri"/>
              <a:buNone/>
            </a:pPr>
            <a:r>
              <a:t/>
            </a:r>
            <a:endParaRPr/>
          </a:p>
        </p:txBody>
      </p:sp>
      <p:sp>
        <p:nvSpPr>
          <p:cNvPr id="283" name="Google Shape;283;p11"/>
          <p:cNvSpPr txBox="1"/>
          <p:nvPr>
            <p:ph idx="2" type="body"/>
          </p:nvPr>
        </p:nvSpPr>
        <p:spPr>
          <a:xfrm>
            <a:off x="654540" y="1364406"/>
            <a:ext cx="11430000" cy="5112600"/>
          </a:xfrm>
          <a:prstGeom prst="rect">
            <a:avLst/>
          </a:prstGeom>
          <a:noFill/>
          <a:ln>
            <a:noFill/>
          </a:ln>
        </p:spPr>
        <p:txBody>
          <a:bodyPr anchorCtr="0" anchor="t" bIns="45700" lIns="91425" spcFirstLastPara="1" rIns="91425" wrap="square" tIns="45700">
            <a:normAutofit/>
          </a:bodyPr>
          <a:lstStyle/>
          <a:p>
            <a:pPr indent="-539750" lvl="0" marL="539750" rtl="0" algn="l">
              <a:spcBef>
                <a:spcPts val="0"/>
              </a:spcBef>
              <a:spcAft>
                <a:spcPts val="0"/>
              </a:spcAft>
              <a:buClr>
                <a:schemeClr val="dk1"/>
              </a:buClr>
              <a:buSzPts val="2800"/>
              <a:buFont typeface="Noto Sans Symbols"/>
              <a:buChar char="∙"/>
            </a:pPr>
            <a:r>
              <a:rPr lang="en-AU">
                <a:latin typeface="Calibri"/>
                <a:ea typeface="Calibri"/>
                <a:cs typeface="Calibri"/>
                <a:sym typeface="Calibri"/>
              </a:rPr>
              <a:t>Clinical documentation of accurate diagnoses is the responsibility of the clinician</a:t>
            </a:r>
            <a:endParaRPr>
              <a:latin typeface="Calibri"/>
              <a:ea typeface="Calibri"/>
              <a:cs typeface="Calibri"/>
              <a:sym typeface="Calibri"/>
            </a:endParaRPr>
          </a:p>
          <a:p>
            <a:pPr indent="-539750" lvl="0" marL="539750" rtl="0" algn="l">
              <a:spcBef>
                <a:spcPts val="560"/>
              </a:spcBef>
              <a:spcAft>
                <a:spcPts val="0"/>
              </a:spcAft>
              <a:buClr>
                <a:schemeClr val="dk1"/>
              </a:buClr>
              <a:buSzPts val="2800"/>
              <a:buFont typeface="Noto Sans Symbols"/>
              <a:buChar char="∙"/>
            </a:pPr>
            <a:r>
              <a:rPr lang="en-AU">
                <a:latin typeface="Calibri"/>
                <a:ea typeface="Calibri"/>
                <a:cs typeface="Calibri"/>
                <a:sym typeface="Calibri"/>
              </a:rPr>
              <a:t>Responsibilities of the clinician include:</a:t>
            </a:r>
            <a:endParaRPr>
              <a:latin typeface="Calibri"/>
              <a:ea typeface="Calibri"/>
              <a:cs typeface="Calibri"/>
              <a:sym typeface="Calibri"/>
            </a:endParaRPr>
          </a:p>
          <a:p>
            <a:pPr indent="-444500" lvl="1" marL="1344613" rtl="0" algn="l">
              <a:spcBef>
                <a:spcPts val="560"/>
              </a:spcBef>
              <a:spcAft>
                <a:spcPts val="0"/>
              </a:spcAft>
              <a:buClr>
                <a:schemeClr val="dk1"/>
              </a:buClr>
              <a:buSzPts val="2800"/>
              <a:buFont typeface="Courier New"/>
              <a:buChar char="o"/>
            </a:pPr>
            <a:r>
              <a:rPr lang="en-AU" sz="2800">
                <a:latin typeface="Calibri"/>
                <a:ea typeface="Calibri"/>
                <a:cs typeface="Calibri"/>
                <a:sym typeface="Calibri"/>
              </a:rPr>
              <a:t>Identifying and documenting the principal diagnosis</a:t>
            </a:r>
            <a:endParaRPr sz="2800">
              <a:latin typeface="Calibri"/>
              <a:ea typeface="Calibri"/>
              <a:cs typeface="Calibri"/>
              <a:sym typeface="Calibri"/>
            </a:endParaRPr>
          </a:p>
          <a:p>
            <a:pPr indent="-444500" lvl="1" marL="1344613" rtl="0" algn="l">
              <a:spcBef>
                <a:spcPts val="560"/>
              </a:spcBef>
              <a:spcAft>
                <a:spcPts val="0"/>
              </a:spcAft>
              <a:buClr>
                <a:schemeClr val="dk1"/>
              </a:buClr>
              <a:buSzPts val="2800"/>
              <a:buFont typeface="Courier New"/>
              <a:buChar char="o"/>
            </a:pPr>
            <a:r>
              <a:rPr lang="en-AU" sz="2800">
                <a:latin typeface="Calibri"/>
                <a:ea typeface="Calibri"/>
                <a:cs typeface="Calibri"/>
                <a:sym typeface="Calibri"/>
              </a:rPr>
              <a:t>Listing all additional diagnoses</a:t>
            </a:r>
            <a:endParaRPr sz="2800">
              <a:latin typeface="Calibri"/>
              <a:ea typeface="Calibri"/>
              <a:cs typeface="Calibri"/>
              <a:sym typeface="Calibri"/>
            </a:endParaRPr>
          </a:p>
          <a:p>
            <a:pPr indent="-444500" lvl="1" marL="1344612" rtl="0" algn="l">
              <a:spcBef>
                <a:spcPts val="560"/>
              </a:spcBef>
              <a:spcAft>
                <a:spcPts val="0"/>
              </a:spcAft>
              <a:buClr>
                <a:schemeClr val="dk1"/>
              </a:buClr>
              <a:buSzPts val="2800"/>
              <a:buFont typeface="Courier New"/>
              <a:buChar char="o"/>
            </a:pPr>
            <a:r>
              <a:rPr lang="en-AU" sz="2800">
                <a:latin typeface="Calibri"/>
                <a:ea typeface="Calibri"/>
                <a:cs typeface="Calibri"/>
                <a:sym typeface="Calibri"/>
              </a:rPr>
              <a:t>Listing all interventions performed</a:t>
            </a:r>
            <a:endParaRPr sz="2800">
              <a:latin typeface="Calibri"/>
              <a:ea typeface="Calibri"/>
              <a:cs typeface="Calibri"/>
              <a:sym typeface="Calibri"/>
            </a:endParaRPr>
          </a:p>
          <a:p>
            <a:pPr indent="-444500" lvl="1" marL="1344613" rtl="0" algn="l">
              <a:spcBef>
                <a:spcPts val="560"/>
              </a:spcBef>
              <a:spcAft>
                <a:spcPts val="0"/>
              </a:spcAft>
              <a:buSzPts val="2800"/>
              <a:buChar char="o"/>
            </a:pPr>
            <a:r>
              <a:rPr lang="en-AU" sz="2800"/>
              <a:t>Linking treatment to conditions</a:t>
            </a:r>
            <a:endParaRPr sz="2800"/>
          </a:p>
          <a:p>
            <a:pPr indent="0" lvl="0" marL="0" rtl="0" algn="l">
              <a:spcBef>
                <a:spcPts val="560"/>
              </a:spcBef>
              <a:spcAft>
                <a:spcPts val="0"/>
              </a:spcAft>
              <a:buClr>
                <a:schemeClr val="dk1"/>
              </a:buClr>
              <a:buSzPts val="2800"/>
              <a:buFont typeface="Calibri"/>
              <a:buNone/>
            </a:pPr>
            <a:r>
              <a:t/>
            </a:r>
            <a:endParaRPr/>
          </a:p>
        </p:txBody>
      </p:sp>
      <p:sp>
        <p:nvSpPr>
          <p:cNvPr id="284" name="Google Shape;284;p11"/>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2"/>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latin typeface="Calibri"/>
                <a:ea typeface="Calibri"/>
                <a:cs typeface="Calibri"/>
                <a:sym typeface="Calibri"/>
              </a:rPr>
              <a:t>Roles and responsibilities – coder and clinician</a:t>
            </a:r>
            <a:endParaRPr/>
          </a:p>
          <a:p>
            <a:pPr indent="0" lvl="0" marL="0" rtl="0" algn="l">
              <a:spcBef>
                <a:spcPts val="640"/>
              </a:spcBef>
              <a:spcAft>
                <a:spcPts val="0"/>
              </a:spcAft>
              <a:buClr>
                <a:schemeClr val="lt1"/>
              </a:buClr>
              <a:buSzPts val="3200"/>
              <a:buFont typeface="Calibri"/>
              <a:buNone/>
            </a:pPr>
            <a:r>
              <a:t/>
            </a:r>
            <a:endParaRPr/>
          </a:p>
        </p:txBody>
      </p:sp>
      <p:sp>
        <p:nvSpPr>
          <p:cNvPr id="291" name="Google Shape;291;p12"/>
          <p:cNvSpPr txBox="1"/>
          <p:nvPr>
            <p:ph idx="2" type="body"/>
          </p:nvPr>
        </p:nvSpPr>
        <p:spPr>
          <a:xfrm>
            <a:off x="406400" y="1208584"/>
            <a:ext cx="11429999" cy="511256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600"/>
              <a:buFont typeface="Calibri"/>
              <a:buNone/>
            </a:pPr>
            <a:r>
              <a:rPr lang="en-AU" sz="3600">
                <a:latin typeface="Calibri"/>
                <a:ea typeface="Calibri"/>
                <a:cs typeface="Calibri"/>
                <a:sym typeface="Calibri"/>
              </a:rPr>
              <a:t>A </a:t>
            </a:r>
            <a:r>
              <a:rPr b="1" lang="en-AU" sz="3600">
                <a:latin typeface="Calibri"/>
                <a:ea typeface="Calibri"/>
                <a:cs typeface="Calibri"/>
                <a:sym typeface="Calibri"/>
              </a:rPr>
              <a:t>combined effort</a:t>
            </a:r>
            <a:r>
              <a:rPr lang="en-AU" sz="3600">
                <a:latin typeface="Calibri"/>
                <a:ea typeface="Calibri"/>
                <a:cs typeface="Calibri"/>
                <a:sym typeface="Calibri"/>
              </a:rPr>
              <a:t> between the clinician and clinical coder is essential to achieve complete and accurate documentation and code assignment. </a:t>
            </a:r>
            <a:endParaRPr sz="3600">
              <a:latin typeface="Calibri"/>
              <a:ea typeface="Calibri"/>
              <a:cs typeface="Calibri"/>
              <a:sym typeface="Calibri"/>
            </a:endParaRPr>
          </a:p>
          <a:p>
            <a:pPr indent="0" lvl="0" marL="0" rtl="0" algn="l">
              <a:spcBef>
                <a:spcPts val="860"/>
              </a:spcBef>
              <a:spcAft>
                <a:spcPts val="0"/>
              </a:spcAft>
              <a:buClr>
                <a:schemeClr val="dk1"/>
              </a:buClr>
              <a:buSzPts val="2800"/>
              <a:buFont typeface="Calibri"/>
              <a:buNone/>
            </a:pPr>
            <a:r>
              <a:t/>
            </a:r>
            <a:endParaRPr>
              <a:latin typeface="Calibri"/>
              <a:ea typeface="Calibri"/>
              <a:cs typeface="Calibri"/>
              <a:sym typeface="Calibri"/>
            </a:endParaRPr>
          </a:p>
          <a:p>
            <a:pPr indent="0" lvl="0" marL="0" rtl="0" algn="l">
              <a:spcBef>
                <a:spcPts val="860"/>
              </a:spcBef>
              <a:spcAft>
                <a:spcPts val="0"/>
              </a:spcAft>
              <a:buClr>
                <a:schemeClr val="dk1"/>
              </a:buClr>
              <a:buSzPts val="2800"/>
              <a:buFont typeface="Calibri"/>
              <a:buNone/>
            </a:pPr>
            <a:r>
              <a:t/>
            </a:r>
            <a:endParaRPr>
              <a:latin typeface="Calibri"/>
              <a:ea typeface="Calibri"/>
              <a:cs typeface="Calibri"/>
              <a:sym typeface="Calibri"/>
            </a:endParaRPr>
          </a:p>
          <a:p>
            <a:pPr indent="0" lvl="0" marL="0" rtl="0" algn="l">
              <a:spcBef>
                <a:spcPts val="860"/>
              </a:spcBef>
              <a:spcAft>
                <a:spcPts val="0"/>
              </a:spcAft>
              <a:buClr>
                <a:schemeClr val="dk1"/>
              </a:buClr>
              <a:buSzPts val="2800"/>
              <a:buFont typeface="Calibri"/>
              <a:buNone/>
            </a:pPr>
            <a:r>
              <a:t/>
            </a:r>
            <a:endParaRPr>
              <a:latin typeface="Calibri"/>
              <a:ea typeface="Calibri"/>
              <a:cs typeface="Calibri"/>
              <a:sym typeface="Calibri"/>
            </a:endParaRPr>
          </a:p>
          <a:p>
            <a:pPr indent="0" lvl="0" marL="0" rtl="0" algn="l">
              <a:spcBef>
                <a:spcPts val="860"/>
              </a:spcBef>
              <a:spcAft>
                <a:spcPts val="0"/>
              </a:spcAft>
              <a:buClr>
                <a:schemeClr val="dk1"/>
              </a:buClr>
              <a:buSzPts val="2800"/>
              <a:buFont typeface="Calibri"/>
              <a:buNone/>
            </a:pPr>
            <a:r>
              <a:t/>
            </a:r>
            <a:endParaRPr>
              <a:latin typeface="Calibri"/>
              <a:ea typeface="Calibri"/>
              <a:cs typeface="Calibri"/>
              <a:sym typeface="Calibri"/>
            </a:endParaRPr>
          </a:p>
          <a:p>
            <a:pPr indent="0" lvl="0" marL="0" rtl="0" algn="l">
              <a:spcBef>
                <a:spcPts val="660"/>
              </a:spcBef>
              <a:spcAft>
                <a:spcPts val="0"/>
              </a:spcAft>
              <a:buClr>
                <a:srgbClr val="7030A0"/>
              </a:buClr>
              <a:buSzPts val="1800"/>
              <a:buFont typeface="Calibri"/>
              <a:buNone/>
            </a:pPr>
            <a:r>
              <a:rPr lang="en-AU" sz="1800">
                <a:solidFill>
                  <a:srgbClr val="7030A0"/>
                </a:solidFill>
                <a:latin typeface="Calibri"/>
                <a:ea typeface="Calibri"/>
                <a:cs typeface="Calibri"/>
                <a:sym typeface="Calibri"/>
              </a:rPr>
              <a:t>Reference ACS, introduction, Documentation within the Health Care Record.</a:t>
            </a:r>
            <a:endParaRPr sz="1800">
              <a:latin typeface="Calibri"/>
              <a:ea typeface="Calibri"/>
              <a:cs typeface="Calibri"/>
              <a:sym typeface="Calibri"/>
            </a:endParaRPr>
          </a:p>
          <a:p>
            <a:pPr indent="0" lvl="0" marL="0" rtl="0" algn="l">
              <a:spcBef>
                <a:spcPts val="66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spcBef>
                <a:spcPts val="860"/>
              </a:spcBef>
              <a:spcAft>
                <a:spcPts val="0"/>
              </a:spcAft>
              <a:buClr>
                <a:schemeClr val="dk1"/>
              </a:buClr>
              <a:buSzPts val="2800"/>
              <a:buFont typeface="Calibri"/>
              <a:buNone/>
            </a:pPr>
            <a:r>
              <a:t/>
            </a:r>
            <a:endParaRPr/>
          </a:p>
        </p:txBody>
      </p:sp>
      <p:sp>
        <p:nvSpPr>
          <p:cNvPr id="292" name="Google Shape;292;p12"/>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3"/>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mbria"/>
              <a:buNone/>
            </a:pPr>
            <a:r>
              <a:rPr lang="en-AU">
                <a:latin typeface="Cambria"/>
                <a:ea typeface="Cambria"/>
                <a:cs typeface="Cambria"/>
                <a:sym typeface="Cambria"/>
              </a:rPr>
              <a:t>Test results and medication charts</a:t>
            </a:r>
            <a:endParaRPr/>
          </a:p>
          <a:p>
            <a:pPr indent="0" lvl="0" marL="0" rtl="0" algn="l">
              <a:spcBef>
                <a:spcPts val="640"/>
              </a:spcBef>
              <a:spcAft>
                <a:spcPts val="0"/>
              </a:spcAft>
              <a:buClr>
                <a:schemeClr val="lt1"/>
              </a:buClr>
              <a:buSzPts val="3200"/>
              <a:buFont typeface="Calibri"/>
              <a:buNone/>
            </a:pPr>
            <a:r>
              <a:t/>
            </a:r>
            <a:endParaRPr/>
          </a:p>
        </p:txBody>
      </p:sp>
      <p:sp>
        <p:nvSpPr>
          <p:cNvPr id="299" name="Google Shape;299;p13"/>
          <p:cNvSpPr txBox="1"/>
          <p:nvPr>
            <p:ph idx="2" type="body"/>
          </p:nvPr>
        </p:nvSpPr>
        <p:spPr>
          <a:xfrm>
            <a:off x="1597890" y="1669232"/>
            <a:ext cx="11429999" cy="5112568"/>
          </a:xfrm>
          <a:prstGeom prst="rect">
            <a:avLst/>
          </a:prstGeom>
          <a:noFill/>
          <a:ln>
            <a:noFill/>
          </a:ln>
        </p:spPr>
        <p:txBody>
          <a:bodyPr anchorCtr="0" anchor="t" bIns="45700" lIns="91425" spcFirstLastPara="1" rIns="91425" wrap="square" tIns="45700">
            <a:normAutofit/>
          </a:bodyPr>
          <a:lstStyle/>
          <a:p>
            <a:pPr indent="-457200" lvl="0" marL="811213" rtl="0" algn="l">
              <a:spcBef>
                <a:spcPts val="0"/>
              </a:spcBef>
              <a:spcAft>
                <a:spcPts val="0"/>
              </a:spcAft>
              <a:buClr>
                <a:schemeClr val="dk1"/>
              </a:buClr>
              <a:buSzPts val="2800"/>
              <a:buFont typeface="Arial"/>
              <a:buChar char="•"/>
            </a:pPr>
            <a:r>
              <a:rPr lang="en-AU"/>
              <a:t>Test results out of the normal range</a:t>
            </a:r>
            <a:endParaRPr/>
          </a:p>
          <a:p>
            <a:pPr indent="-457200" lvl="0" marL="811213" rtl="0" algn="l">
              <a:spcBef>
                <a:spcPts val="560"/>
              </a:spcBef>
              <a:spcAft>
                <a:spcPts val="0"/>
              </a:spcAft>
              <a:buClr>
                <a:schemeClr val="dk1"/>
              </a:buClr>
              <a:buSzPts val="2800"/>
              <a:buFont typeface="Arial"/>
              <a:buChar char="•"/>
            </a:pPr>
            <a:r>
              <a:rPr lang="en-AU"/>
              <a:t>A documented description</a:t>
            </a:r>
            <a:endParaRPr/>
          </a:p>
          <a:p>
            <a:pPr indent="-457200" lvl="0" marL="811213" rtl="0" algn="l">
              <a:spcBef>
                <a:spcPts val="560"/>
              </a:spcBef>
              <a:spcAft>
                <a:spcPts val="0"/>
              </a:spcAft>
              <a:buClr>
                <a:schemeClr val="dk1"/>
              </a:buClr>
              <a:buSzPts val="2800"/>
              <a:buFont typeface="Arial"/>
              <a:buChar char="•"/>
            </a:pPr>
            <a:r>
              <a:rPr lang="en-AU"/>
              <a:t>Administration of drugs</a:t>
            </a:r>
            <a:endParaRPr/>
          </a:p>
          <a:p>
            <a:pPr indent="-457200" lvl="0" marL="811213" rtl="0" algn="l">
              <a:spcBef>
                <a:spcPts val="560"/>
              </a:spcBef>
              <a:spcAft>
                <a:spcPts val="0"/>
              </a:spcAft>
              <a:buClr>
                <a:schemeClr val="dk1"/>
              </a:buClr>
              <a:buSzPts val="2800"/>
              <a:buFont typeface="Arial"/>
              <a:buChar char="•"/>
            </a:pPr>
            <a:r>
              <a:rPr lang="en-AU"/>
              <a:t>Documentation on the medication chart</a:t>
            </a:r>
            <a:endParaRPr/>
          </a:p>
          <a:p>
            <a:pPr indent="-279400" lvl="0" marL="811213" rtl="0" algn="l">
              <a:spcBef>
                <a:spcPts val="560"/>
              </a:spcBef>
              <a:spcAft>
                <a:spcPts val="0"/>
              </a:spcAft>
              <a:buClr>
                <a:schemeClr val="dk1"/>
              </a:buClr>
              <a:buSzPts val="2800"/>
              <a:buFont typeface="Arial"/>
              <a:buNone/>
            </a:pPr>
            <a:r>
              <a:t/>
            </a:r>
            <a:endParaRPr/>
          </a:p>
          <a:p>
            <a:pPr indent="-279400" lvl="0" marL="811213" rtl="0" algn="l">
              <a:spcBef>
                <a:spcPts val="560"/>
              </a:spcBef>
              <a:spcAft>
                <a:spcPts val="0"/>
              </a:spcAft>
              <a:buClr>
                <a:schemeClr val="dk1"/>
              </a:buClr>
              <a:buSzPts val="2800"/>
              <a:buFont typeface="Arial"/>
              <a:buNone/>
            </a:pPr>
            <a:r>
              <a:t/>
            </a:r>
            <a:endParaRPr/>
          </a:p>
        </p:txBody>
      </p:sp>
      <p:sp>
        <p:nvSpPr>
          <p:cNvPr id="300" name="Google Shape;300;p13"/>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4"/>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t>Findings</a:t>
            </a:r>
            <a:endParaRPr/>
          </a:p>
        </p:txBody>
      </p:sp>
      <p:sp>
        <p:nvSpPr>
          <p:cNvPr id="307" name="Google Shape;307;p14"/>
          <p:cNvSpPr txBox="1"/>
          <p:nvPr>
            <p:ph idx="2" type="body"/>
          </p:nvPr>
        </p:nvSpPr>
        <p:spPr>
          <a:xfrm>
            <a:off x="1514762" y="2108416"/>
            <a:ext cx="11429999" cy="5112568"/>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Clr>
                <a:schemeClr val="dk1"/>
              </a:buClr>
              <a:buSzPts val="2800"/>
              <a:buFont typeface="Arial"/>
              <a:buChar char="•"/>
            </a:pPr>
            <a:r>
              <a:rPr lang="en-AU"/>
              <a:t>Findings that provide more specificity about a diagnosis</a:t>
            </a:r>
            <a:endParaRPr/>
          </a:p>
          <a:p>
            <a:pPr indent="-107950" lvl="0" marL="285750" rtl="0" algn="l">
              <a:spcBef>
                <a:spcPts val="300"/>
              </a:spcBef>
              <a:spcAft>
                <a:spcPts val="0"/>
              </a:spcAft>
              <a:buClr>
                <a:schemeClr val="dk1"/>
              </a:buClr>
              <a:buSzPts val="2800"/>
              <a:buFont typeface="Arial"/>
              <a:buNone/>
            </a:pPr>
            <a:r>
              <a:t/>
            </a:r>
            <a:endParaRPr/>
          </a:p>
          <a:p>
            <a:pPr indent="-285750" lvl="0" marL="285750" rtl="0" algn="l">
              <a:lnSpc>
                <a:spcPct val="120000"/>
              </a:lnSpc>
              <a:spcBef>
                <a:spcPts val="1435"/>
              </a:spcBef>
              <a:spcAft>
                <a:spcPts val="0"/>
              </a:spcAft>
              <a:buClr>
                <a:schemeClr val="dk1"/>
              </a:buClr>
              <a:buSzPts val="2800"/>
              <a:buFont typeface="Arial"/>
              <a:buChar char="•"/>
            </a:pPr>
            <a:r>
              <a:rPr lang="en-AU"/>
              <a:t>Findings with an unclear, or no associated condition documented</a:t>
            </a:r>
            <a:endParaRPr/>
          </a:p>
        </p:txBody>
      </p:sp>
      <p:sp>
        <p:nvSpPr>
          <p:cNvPr id="308" name="Google Shape;308;p14"/>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5"/>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mbria"/>
              <a:buNone/>
            </a:pPr>
            <a:r>
              <a:rPr b="1" lang="en-AU">
                <a:latin typeface="Cambria"/>
                <a:ea typeface="Cambria"/>
                <a:cs typeface="Cambria"/>
                <a:sym typeface="Cambria"/>
              </a:rPr>
              <a:t>When to submit a coder-clinician query</a:t>
            </a:r>
            <a:endParaRPr/>
          </a:p>
          <a:p>
            <a:pPr indent="0" lvl="0" marL="0" rtl="0" algn="l">
              <a:spcBef>
                <a:spcPts val="640"/>
              </a:spcBef>
              <a:spcAft>
                <a:spcPts val="0"/>
              </a:spcAft>
              <a:buClr>
                <a:schemeClr val="lt1"/>
              </a:buClr>
              <a:buSzPts val="3200"/>
              <a:buFont typeface="Calibri"/>
              <a:buNone/>
            </a:pPr>
            <a:r>
              <a:t/>
            </a:r>
            <a:endParaRPr b="0"/>
          </a:p>
        </p:txBody>
      </p:sp>
      <p:sp>
        <p:nvSpPr>
          <p:cNvPr id="315" name="Google Shape;315;p15"/>
          <p:cNvSpPr txBox="1"/>
          <p:nvPr>
            <p:ph idx="2" type="body"/>
          </p:nvPr>
        </p:nvSpPr>
        <p:spPr>
          <a:xfrm>
            <a:off x="517236" y="1669232"/>
            <a:ext cx="11429999" cy="511256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Calibri"/>
              <a:buNone/>
            </a:pPr>
            <a:r>
              <a:rPr lang="en-AU">
                <a:latin typeface="Calibri"/>
                <a:ea typeface="Calibri"/>
                <a:cs typeface="Calibri"/>
                <a:sym typeface="Calibri"/>
              </a:rPr>
              <a:t>When the documentation within an episode of care:</a:t>
            </a:r>
            <a:endParaRPr>
              <a:latin typeface="Calibri"/>
              <a:ea typeface="Calibri"/>
              <a:cs typeface="Calibri"/>
              <a:sym typeface="Calibri"/>
            </a:endParaRPr>
          </a:p>
          <a:p>
            <a:pPr indent="-360363" lvl="0" marL="1344613" rtl="0" algn="l">
              <a:spcBef>
                <a:spcPts val="600"/>
              </a:spcBef>
              <a:spcAft>
                <a:spcPts val="0"/>
              </a:spcAft>
              <a:buClr>
                <a:schemeClr val="dk1"/>
              </a:buClr>
              <a:buSzPts val="2800"/>
              <a:buFont typeface="Arial"/>
              <a:buChar char="•"/>
            </a:pPr>
            <a:r>
              <a:rPr lang="en-AU">
                <a:latin typeface="Calibri"/>
                <a:ea typeface="Calibri"/>
                <a:cs typeface="Calibri"/>
                <a:sym typeface="Calibri"/>
              </a:rPr>
              <a:t>is ambiguous, conflicting, illegible or incomplete </a:t>
            </a:r>
            <a:endParaRPr/>
          </a:p>
          <a:p>
            <a:pPr indent="-360363" lvl="0" marL="1344613" rtl="0" algn="l">
              <a:spcBef>
                <a:spcPts val="600"/>
              </a:spcBef>
              <a:spcAft>
                <a:spcPts val="0"/>
              </a:spcAft>
              <a:buClr>
                <a:schemeClr val="dk1"/>
              </a:buClr>
              <a:buSzPts val="2800"/>
              <a:buFont typeface="Arial"/>
              <a:buChar char="•"/>
            </a:pPr>
            <a:r>
              <a:rPr lang="en-AU">
                <a:latin typeface="Calibri"/>
                <a:ea typeface="Calibri"/>
                <a:cs typeface="Calibri"/>
                <a:sym typeface="Calibri"/>
              </a:rPr>
              <a:t>no documented connection between a finding and a diagnosis</a:t>
            </a:r>
            <a:endParaRPr>
              <a:latin typeface="Calibri"/>
              <a:ea typeface="Calibri"/>
              <a:cs typeface="Calibri"/>
              <a:sym typeface="Calibri"/>
            </a:endParaRPr>
          </a:p>
          <a:p>
            <a:pPr indent="-360363" lvl="0" marL="1344613" rtl="0" algn="l">
              <a:spcBef>
                <a:spcPts val="600"/>
              </a:spcBef>
              <a:spcAft>
                <a:spcPts val="0"/>
              </a:spcAft>
              <a:buClr>
                <a:schemeClr val="dk1"/>
              </a:buClr>
              <a:buSzPts val="2800"/>
              <a:buFont typeface="Arial"/>
              <a:buChar char="•"/>
            </a:pPr>
            <a:r>
              <a:rPr lang="en-AU">
                <a:latin typeface="Calibri"/>
                <a:ea typeface="Calibri"/>
                <a:cs typeface="Calibri"/>
                <a:sym typeface="Calibri"/>
              </a:rPr>
              <a:t>clinical findings with no diagnosis</a:t>
            </a:r>
            <a:endParaRPr>
              <a:latin typeface="Calibri"/>
              <a:ea typeface="Calibri"/>
              <a:cs typeface="Calibri"/>
              <a:sym typeface="Calibri"/>
            </a:endParaRPr>
          </a:p>
          <a:p>
            <a:pPr indent="-360363" lvl="0" marL="1344613" rtl="0" algn="l">
              <a:spcBef>
                <a:spcPts val="600"/>
              </a:spcBef>
              <a:spcAft>
                <a:spcPts val="0"/>
              </a:spcAft>
              <a:buClr>
                <a:schemeClr val="dk1"/>
              </a:buClr>
              <a:buSzPts val="2800"/>
              <a:buFont typeface="Arial"/>
              <a:buChar char="•"/>
            </a:pPr>
            <a:r>
              <a:rPr lang="en-AU">
                <a:latin typeface="Calibri"/>
                <a:ea typeface="Calibri"/>
                <a:cs typeface="Calibri"/>
                <a:sym typeface="Calibri"/>
              </a:rPr>
              <a:t>is unclear for condition onset flag (COF) assignment.</a:t>
            </a:r>
            <a:endParaRPr>
              <a:latin typeface="Calibri"/>
              <a:ea typeface="Calibri"/>
              <a:cs typeface="Calibri"/>
              <a:sym typeface="Calibri"/>
            </a:endParaRPr>
          </a:p>
          <a:p>
            <a:pPr indent="0" lvl="0" marL="0" rtl="0" algn="l">
              <a:spcBef>
                <a:spcPts val="860"/>
              </a:spcBef>
              <a:spcAft>
                <a:spcPts val="0"/>
              </a:spcAft>
              <a:buClr>
                <a:schemeClr val="dk1"/>
              </a:buClr>
              <a:buSzPts val="2800"/>
              <a:buFont typeface="Calibri"/>
              <a:buNone/>
            </a:pPr>
            <a:r>
              <a:t/>
            </a:r>
            <a:endParaRPr/>
          </a:p>
        </p:txBody>
      </p:sp>
      <p:sp>
        <p:nvSpPr>
          <p:cNvPr id="316" name="Google Shape;316;p15"/>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6"/>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t>Appropriately formulated queries to clinicians</a:t>
            </a:r>
            <a:endParaRPr/>
          </a:p>
        </p:txBody>
      </p:sp>
      <p:sp>
        <p:nvSpPr>
          <p:cNvPr id="323" name="Google Shape;323;p16"/>
          <p:cNvSpPr txBox="1"/>
          <p:nvPr>
            <p:ph idx="2" type="body"/>
          </p:nvPr>
        </p:nvSpPr>
        <p:spPr>
          <a:xfrm>
            <a:off x="406399" y="1124744"/>
            <a:ext cx="11429999" cy="5112568"/>
          </a:xfrm>
          <a:prstGeom prst="rect">
            <a:avLst/>
          </a:prstGeom>
          <a:noFill/>
          <a:ln>
            <a:noFill/>
          </a:ln>
        </p:spPr>
        <p:txBody>
          <a:bodyPr anchorCtr="0" anchor="t" bIns="45700" lIns="91425" spcFirstLastPara="1" rIns="91425" wrap="square" tIns="45700">
            <a:normAutofit/>
          </a:bodyPr>
          <a:lstStyle/>
          <a:p>
            <a:pPr indent="0" lvl="0" marL="452438" rtl="0" algn="l">
              <a:spcBef>
                <a:spcPts val="0"/>
              </a:spcBef>
              <a:spcAft>
                <a:spcPts val="0"/>
              </a:spcAft>
              <a:buClr>
                <a:schemeClr val="dk1"/>
              </a:buClr>
              <a:buSzPts val="2400"/>
              <a:buFont typeface="Calibri"/>
              <a:buNone/>
            </a:pPr>
            <a:r>
              <a:rPr lang="en-AU" sz="2400">
                <a:latin typeface="Calibri"/>
                <a:ea typeface="Calibri"/>
                <a:cs typeface="Calibri"/>
                <a:sym typeface="Calibri"/>
              </a:rPr>
              <a:t>Queries to clinicians should be written so that they:</a:t>
            </a:r>
            <a:endParaRPr sz="2400">
              <a:latin typeface="Calibri"/>
              <a:ea typeface="Calibri"/>
              <a:cs typeface="Calibri"/>
              <a:sym typeface="Calibri"/>
            </a:endParaRPr>
          </a:p>
          <a:p>
            <a:pPr indent="-457200" lvl="0" marL="1352550" rtl="0" algn="l">
              <a:spcBef>
                <a:spcPts val="600"/>
              </a:spcBef>
              <a:spcAft>
                <a:spcPts val="0"/>
              </a:spcAft>
              <a:buClr>
                <a:schemeClr val="dk1"/>
              </a:buClr>
              <a:buSzPts val="2400"/>
              <a:buFont typeface="Calibri"/>
              <a:buAutoNum type="arabicPeriod"/>
            </a:pPr>
            <a:r>
              <a:rPr lang="en-AU" sz="2400">
                <a:latin typeface="Calibri"/>
                <a:ea typeface="Calibri"/>
                <a:cs typeface="Calibri"/>
                <a:sym typeface="Calibri"/>
              </a:rPr>
              <a:t>include information about the patient, with direct reference to the documentation that has prompted the query</a:t>
            </a:r>
            <a:endParaRPr sz="2400">
              <a:latin typeface="Calibri"/>
              <a:ea typeface="Calibri"/>
              <a:cs typeface="Calibri"/>
              <a:sym typeface="Calibri"/>
            </a:endParaRPr>
          </a:p>
          <a:p>
            <a:pPr indent="-457200" lvl="0" marL="1352550" rtl="0" algn="l">
              <a:spcBef>
                <a:spcPts val="600"/>
              </a:spcBef>
              <a:spcAft>
                <a:spcPts val="0"/>
              </a:spcAft>
              <a:buClr>
                <a:schemeClr val="dk1"/>
              </a:buClr>
              <a:buSzPts val="2400"/>
              <a:buFont typeface="Calibri"/>
              <a:buAutoNum type="arabicPeriod"/>
            </a:pPr>
            <a:r>
              <a:rPr lang="en-AU" sz="2400">
                <a:latin typeface="Calibri"/>
                <a:ea typeface="Calibri"/>
                <a:cs typeface="Calibri"/>
                <a:sym typeface="Calibri"/>
              </a:rPr>
              <a:t>enhance the clinical truth of the documentation, to complete the clinical picture</a:t>
            </a:r>
            <a:endParaRPr sz="2400">
              <a:latin typeface="Calibri"/>
              <a:ea typeface="Calibri"/>
              <a:cs typeface="Calibri"/>
              <a:sym typeface="Calibri"/>
            </a:endParaRPr>
          </a:p>
          <a:p>
            <a:pPr indent="-457200" lvl="0" marL="1352550" rtl="0" algn="l">
              <a:spcBef>
                <a:spcPts val="600"/>
              </a:spcBef>
              <a:spcAft>
                <a:spcPts val="0"/>
              </a:spcAft>
              <a:buClr>
                <a:schemeClr val="dk1"/>
              </a:buClr>
              <a:buSzPts val="2400"/>
              <a:buFont typeface="Calibri"/>
              <a:buAutoNum type="arabicPeriod"/>
            </a:pPr>
            <a:r>
              <a:rPr lang="en-AU" sz="2400">
                <a:latin typeface="Calibri"/>
                <a:ea typeface="Calibri"/>
                <a:cs typeface="Calibri"/>
                <a:sym typeface="Calibri"/>
              </a:rPr>
              <a:t>allow clinicians to elaborate on (add context to) their response, regarding the significance and cause of the diagnosis/condition/event or intervention</a:t>
            </a:r>
            <a:endParaRPr sz="2400">
              <a:latin typeface="Calibri"/>
              <a:ea typeface="Calibri"/>
              <a:cs typeface="Calibri"/>
              <a:sym typeface="Calibri"/>
            </a:endParaRPr>
          </a:p>
          <a:p>
            <a:pPr indent="-457200" lvl="0" marL="1352550" rtl="0" algn="l">
              <a:spcBef>
                <a:spcPts val="600"/>
              </a:spcBef>
              <a:spcAft>
                <a:spcPts val="0"/>
              </a:spcAft>
              <a:buClr>
                <a:schemeClr val="dk1"/>
              </a:buClr>
              <a:buSzPts val="2400"/>
              <a:buFont typeface="Calibri"/>
              <a:buAutoNum type="arabicPeriod"/>
            </a:pPr>
            <a:r>
              <a:rPr lang="en-AU" sz="2400">
                <a:latin typeface="Calibri"/>
                <a:ea typeface="Calibri"/>
                <a:cs typeface="Calibri"/>
                <a:sym typeface="Calibri"/>
              </a:rPr>
              <a:t>do not include leading questions that instruct, or indicate to a clinician how to respond</a:t>
            </a:r>
            <a:endParaRPr sz="2400">
              <a:latin typeface="Calibri"/>
              <a:ea typeface="Calibri"/>
              <a:cs typeface="Calibri"/>
              <a:sym typeface="Calibri"/>
            </a:endParaRPr>
          </a:p>
          <a:p>
            <a:pPr indent="-457200" lvl="0" marL="1352550" rtl="0" algn="l">
              <a:spcBef>
                <a:spcPts val="600"/>
              </a:spcBef>
              <a:spcAft>
                <a:spcPts val="0"/>
              </a:spcAft>
              <a:buClr>
                <a:schemeClr val="dk1"/>
              </a:buClr>
              <a:buSzPts val="2400"/>
              <a:buFont typeface="Calibri"/>
              <a:buAutoNum type="arabicPeriod"/>
            </a:pPr>
            <a:r>
              <a:rPr lang="en-AU" sz="2400">
                <a:latin typeface="Calibri"/>
                <a:ea typeface="Calibri"/>
                <a:cs typeface="Calibri"/>
                <a:sym typeface="Calibri"/>
              </a:rPr>
              <a:t>do not indicate potential financial impact.</a:t>
            </a:r>
            <a:endParaRPr sz="2400">
              <a:latin typeface="Calibri"/>
              <a:ea typeface="Calibri"/>
              <a:cs typeface="Calibri"/>
              <a:sym typeface="Calibri"/>
            </a:endParaRPr>
          </a:p>
          <a:p>
            <a:pPr indent="0" lvl="0" marL="354013" rtl="0" algn="l">
              <a:spcBef>
                <a:spcPts val="860"/>
              </a:spcBef>
              <a:spcAft>
                <a:spcPts val="0"/>
              </a:spcAft>
              <a:buClr>
                <a:schemeClr val="dk1"/>
              </a:buClr>
              <a:buSzPts val="2800"/>
              <a:buFont typeface="Calibri"/>
              <a:buNone/>
            </a:pPr>
            <a:r>
              <a:t/>
            </a:r>
            <a:endParaRPr/>
          </a:p>
        </p:txBody>
      </p:sp>
      <p:sp>
        <p:nvSpPr>
          <p:cNvPr id="324" name="Google Shape;324;p16"/>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7"/>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latin typeface="Calibri"/>
                <a:ea typeface="Calibri"/>
                <a:cs typeface="Calibri"/>
                <a:sym typeface="Calibri"/>
              </a:rPr>
              <a:t>Yes/no queries</a:t>
            </a:r>
            <a:endParaRPr/>
          </a:p>
        </p:txBody>
      </p:sp>
      <p:sp>
        <p:nvSpPr>
          <p:cNvPr id="331" name="Google Shape;331;p17"/>
          <p:cNvSpPr txBox="1"/>
          <p:nvPr>
            <p:ph idx="2" type="body"/>
          </p:nvPr>
        </p:nvSpPr>
        <p:spPr>
          <a:xfrm>
            <a:off x="406399" y="1124744"/>
            <a:ext cx="11429999" cy="5112568"/>
          </a:xfrm>
          <a:prstGeom prst="rect">
            <a:avLst/>
          </a:prstGeom>
          <a:noFill/>
          <a:ln>
            <a:noFill/>
          </a:ln>
        </p:spPr>
        <p:txBody>
          <a:bodyPr anchorCtr="0" anchor="t" bIns="45700" lIns="91425" spcFirstLastPara="1" rIns="91425" wrap="square" tIns="45700">
            <a:normAutofit/>
          </a:bodyPr>
          <a:lstStyle/>
          <a:p>
            <a:pPr indent="-179387" lvl="0" marL="630238" rtl="0" algn="l">
              <a:lnSpc>
                <a:spcPct val="150000"/>
              </a:lnSpc>
              <a:spcBef>
                <a:spcPts val="0"/>
              </a:spcBef>
              <a:spcAft>
                <a:spcPts val="0"/>
              </a:spcAft>
              <a:buClr>
                <a:schemeClr val="dk1"/>
              </a:buClr>
              <a:buSzPts val="2400"/>
              <a:buFont typeface="Noto Sans Symbols"/>
              <a:buChar char="∙"/>
            </a:pPr>
            <a:r>
              <a:rPr lang="en-AU" sz="2400">
                <a:latin typeface="Calibri"/>
                <a:ea typeface="Calibri"/>
                <a:cs typeface="Calibri"/>
                <a:sym typeface="Calibri"/>
              </a:rPr>
              <a:t>COF determination</a:t>
            </a:r>
            <a:endParaRPr sz="2400">
              <a:latin typeface="Calibri"/>
              <a:ea typeface="Calibri"/>
              <a:cs typeface="Calibri"/>
              <a:sym typeface="Calibri"/>
            </a:endParaRPr>
          </a:p>
          <a:p>
            <a:pPr indent="-179387" lvl="0" marL="630238" rtl="0" algn="l">
              <a:lnSpc>
                <a:spcPct val="150000"/>
              </a:lnSpc>
              <a:spcBef>
                <a:spcPts val="600"/>
              </a:spcBef>
              <a:spcAft>
                <a:spcPts val="0"/>
              </a:spcAft>
              <a:buClr>
                <a:schemeClr val="dk1"/>
              </a:buClr>
              <a:buSzPts val="2400"/>
              <a:buFont typeface="Noto Sans Symbols"/>
              <a:buChar char="∙"/>
            </a:pPr>
            <a:r>
              <a:rPr lang="en-AU" sz="2400">
                <a:latin typeface="Calibri"/>
                <a:ea typeface="Calibri"/>
                <a:cs typeface="Calibri"/>
                <a:sym typeface="Calibri"/>
              </a:rPr>
              <a:t>obtaining </a:t>
            </a:r>
            <a:r>
              <a:rPr b="1" lang="en-AU" sz="2400">
                <a:latin typeface="Calibri"/>
                <a:ea typeface="Calibri"/>
                <a:cs typeface="Calibri"/>
                <a:sym typeface="Calibri"/>
              </a:rPr>
              <a:t>further specificity </a:t>
            </a:r>
            <a:r>
              <a:rPr lang="en-AU" sz="2400">
                <a:latin typeface="Calibri"/>
                <a:ea typeface="Calibri"/>
                <a:cs typeface="Calibri"/>
                <a:sym typeface="Calibri"/>
              </a:rPr>
              <a:t>for a diagnosis that is already documented within the current episode of care</a:t>
            </a:r>
            <a:endParaRPr sz="2400">
              <a:latin typeface="Calibri"/>
              <a:ea typeface="Calibri"/>
              <a:cs typeface="Calibri"/>
              <a:sym typeface="Calibri"/>
            </a:endParaRPr>
          </a:p>
          <a:p>
            <a:pPr indent="-179387" lvl="0" marL="630238" rtl="0" algn="l">
              <a:lnSpc>
                <a:spcPct val="150000"/>
              </a:lnSpc>
              <a:spcBef>
                <a:spcPts val="600"/>
              </a:spcBef>
              <a:spcAft>
                <a:spcPts val="0"/>
              </a:spcAft>
              <a:buClr>
                <a:schemeClr val="dk1"/>
              </a:buClr>
              <a:buSzPts val="2400"/>
              <a:buFont typeface="Calibri"/>
              <a:buNone/>
            </a:pPr>
            <a:r>
              <a:rPr lang="en-AU" sz="2400">
                <a:latin typeface="Calibri"/>
                <a:ea typeface="Calibri"/>
                <a:cs typeface="Calibri"/>
                <a:sym typeface="Calibri"/>
              </a:rPr>
              <a:t>•	establishing a </a:t>
            </a:r>
            <a:r>
              <a:rPr b="1" lang="en-AU" sz="2400">
                <a:latin typeface="Calibri"/>
                <a:ea typeface="Calibri"/>
                <a:cs typeface="Calibri"/>
                <a:sym typeface="Calibri"/>
              </a:rPr>
              <a:t>causal relationship </a:t>
            </a:r>
            <a:r>
              <a:rPr lang="en-AU" sz="2400">
                <a:latin typeface="Calibri"/>
                <a:ea typeface="Calibri"/>
                <a:cs typeface="Calibri"/>
                <a:sym typeface="Calibri"/>
              </a:rPr>
              <a:t>between documented conditions such as manifestation/aetiology, complications, and conditions/diagnostic findings </a:t>
            </a:r>
            <a:endParaRPr/>
          </a:p>
          <a:p>
            <a:pPr indent="-179387" lvl="0" marL="630238" rtl="0" algn="l">
              <a:lnSpc>
                <a:spcPct val="150000"/>
              </a:lnSpc>
              <a:spcBef>
                <a:spcPts val="600"/>
              </a:spcBef>
              <a:spcAft>
                <a:spcPts val="0"/>
              </a:spcAft>
              <a:buClr>
                <a:schemeClr val="dk1"/>
              </a:buClr>
              <a:buSzPts val="2400"/>
              <a:buFont typeface="Calibri"/>
              <a:buNone/>
            </a:pPr>
            <a:r>
              <a:rPr lang="en-AU" sz="2400">
                <a:latin typeface="Calibri"/>
                <a:ea typeface="Calibri"/>
                <a:cs typeface="Calibri"/>
                <a:sym typeface="Calibri"/>
              </a:rPr>
              <a:t>•	resolving conflicting documentation from multiple clinicians.</a:t>
            </a:r>
            <a:endParaRPr sz="2400">
              <a:latin typeface="Calibri"/>
              <a:ea typeface="Calibri"/>
              <a:cs typeface="Calibri"/>
              <a:sym typeface="Calibri"/>
            </a:endParaRPr>
          </a:p>
          <a:p>
            <a:pPr indent="0" lvl="0" marL="0" rtl="0" algn="l">
              <a:spcBef>
                <a:spcPts val="860"/>
              </a:spcBef>
              <a:spcAft>
                <a:spcPts val="0"/>
              </a:spcAft>
              <a:buClr>
                <a:schemeClr val="dk1"/>
              </a:buClr>
              <a:buSzPts val="2800"/>
              <a:buFont typeface="Calibri"/>
              <a:buNone/>
            </a:pPr>
            <a:r>
              <a:t/>
            </a:r>
            <a:endParaRPr/>
          </a:p>
        </p:txBody>
      </p:sp>
      <p:sp>
        <p:nvSpPr>
          <p:cNvPr id="332" name="Google Shape;332;p17"/>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8"/>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t/>
            </a:r>
            <a:endParaRPr/>
          </a:p>
        </p:txBody>
      </p:sp>
      <p:sp>
        <p:nvSpPr>
          <p:cNvPr id="338" name="Google Shape;338;p18"/>
          <p:cNvSpPr txBox="1"/>
          <p:nvPr>
            <p:ph idx="2" type="body"/>
          </p:nvPr>
        </p:nvSpPr>
        <p:spPr>
          <a:xfrm>
            <a:off x="406401" y="2177689"/>
            <a:ext cx="11429999" cy="5112568"/>
          </a:xfrm>
          <a:prstGeom prst="rect">
            <a:avLst/>
          </a:prstGeom>
          <a:noFill/>
          <a:ln>
            <a:noFill/>
          </a:ln>
        </p:spPr>
        <p:txBody>
          <a:bodyPr anchorCtr="0" anchor="t" bIns="45700" lIns="91425" spcFirstLastPara="1" rIns="91425" wrap="square" tIns="45700">
            <a:normAutofit/>
          </a:bodyPr>
          <a:lstStyle/>
          <a:p>
            <a:pPr indent="0" lvl="0" marL="982663" rtl="0" algn="l">
              <a:spcBef>
                <a:spcPts val="0"/>
              </a:spcBef>
              <a:spcAft>
                <a:spcPts val="0"/>
              </a:spcAft>
              <a:buClr>
                <a:srgbClr val="FFFFFF"/>
              </a:buClr>
              <a:buSzPts val="2800"/>
              <a:buFont typeface="Calibri"/>
              <a:buNone/>
            </a:pPr>
            <a:r>
              <a:rPr lang="en-AU" sz="2800">
                <a:solidFill>
                  <a:srgbClr val="FFFFFF"/>
                </a:solidFill>
                <a:highlight>
                  <a:srgbClr val="000000"/>
                </a:highlight>
                <a:latin typeface="Calibri"/>
                <a:ea typeface="Calibri"/>
                <a:cs typeface="Calibri"/>
                <a:sym typeface="Calibri"/>
              </a:rPr>
              <a:t>IF</a:t>
            </a:r>
            <a:r>
              <a:rPr lang="en-AU" sz="2800">
                <a:solidFill>
                  <a:srgbClr val="FFFFFF"/>
                </a:solidFill>
                <a:latin typeface="Calibri"/>
                <a:ea typeface="Calibri"/>
                <a:cs typeface="Calibri"/>
                <a:sym typeface="Calibri"/>
              </a:rPr>
              <a:t> </a:t>
            </a:r>
            <a:r>
              <a:rPr lang="en-AU" sz="2800">
                <a:latin typeface="Calibri"/>
                <a:ea typeface="Calibri"/>
                <a:cs typeface="Calibri"/>
                <a:sym typeface="Calibri"/>
              </a:rPr>
              <a:t>a condition is documented as impending or threatened</a:t>
            </a:r>
            <a:endParaRPr/>
          </a:p>
          <a:p>
            <a:pPr indent="0" lvl="0" marL="1258888" rtl="0" algn="l">
              <a:spcBef>
                <a:spcPts val="560"/>
              </a:spcBef>
              <a:spcAft>
                <a:spcPts val="0"/>
              </a:spcAft>
              <a:buClr>
                <a:srgbClr val="FFFFFF"/>
              </a:buClr>
              <a:buSzPts val="2800"/>
              <a:buFont typeface="Calibri"/>
              <a:buNone/>
            </a:pPr>
            <a:r>
              <a:rPr lang="en-AU" sz="2800">
                <a:solidFill>
                  <a:srgbClr val="FFFFFF"/>
                </a:solidFill>
                <a:highlight>
                  <a:srgbClr val="000000"/>
                </a:highlight>
                <a:latin typeface="Calibri"/>
                <a:ea typeface="Calibri"/>
                <a:cs typeface="Calibri"/>
                <a:sym typeface="Calibri"/>
              </a:rPr>
              <a:t>AND</a:t>
            </a:r>
            <a:r>
              <a:rPr lang="en-AU" sz="2800">
                <a:latin typeface="Calibri"/>
                <a:ea typeface="Calibri"/>
                <a:cs typeface="Calibri"/>
                <a:sym typeface="Calibri"/>
              </a:rPr>
              <a:t> the condition did not occur during the admission</a:t>
            </a:r>
            <a:endParaRPr/>
          </a:p>
          <a:p>
            <a:pPr indent="0" lvl="0" marL="1789113" rtl="0" algn="l">
              <a:spcBef>
                <a:spcPts val="560"/>
              </a:spcBef>
              <a:spcAft>
                <a:spcPts val="0"/>
              </a:spcAft>
              <a:buClr>
                <a:srgbClr val="FFFFFF"/>
              </a:buClr>
              <a:buSzPts val="2800"/>
              <a:buFont typeface="Calibri"/>
              <a:buNone/>
            </a:pPr>
            <a:r>
              <a:rPr lang="en-AU" sz="2800">
                <a:solidFill>
                  <a:srgbClr val="FFFFFF"/>
                </a:solidFill>
                <a:highlight>
                  <a:srgbClr val="000000"/>
                </a:highlight>
                <a:latin typeface="Calibri"/>
                <a:ea typeface="Calibri"/>
                <a:cs typeface="Calibri"/>
                <a:sym typeface="Calibri"/>
              </a:rPr>
              <a:t>THEN</a:t>
            </a:r>
            <a:r>
              <a:rPr lang="en-AU" sz="2800">
                <a:latin typeface="Calibri"/>
                <a:ea typeface="Calibri"/>
                <a:cs typeface="Calibri"/>
                <a:sym typeface="Calibri"/>
              </a:rPr>
              <a:t> the condition is not coded</a:t>
            </a:r>
            <a:endParaRPr/>
          </a:p>
          <a:p>
            <a:pPr indent="0" lvl="0" marL="2419350" rtl="0" algn="l">
              <a:spcBef>
                <a:spcPts val="560"/>
              </a:spcBef>
              <a:spcAft>
                <a:spcPts val="0"/>
              </a:spcAft>
              <a:buClr>
                <a:srgbClr val="FFFFFF"/>
              </a:buClr>
              <a:buSzPts val="2800"/>
              <a:buFont typeface="Calibri"/>
              <a:buNone/>
            </a:pPr>
            <a:r>
              <a:rPr lang="en-AU" sz="2800">
                <a:solidFill>
                  <a:srgbClr val="FFFFFF"/>
                </a:solidFill>
                <a:highlight>
                  <a:srgbClr val="000000"/>
                </a:highlight>
                <a:latin typeface="Calibri"/>
                <a:ea typeface="Calibri"/>
                <a:cs typeface="Calibri"/>
                <a:sym typeface="Calibri"/>
              </a:rPr>
              <a:t>UNLESS</a:t>
            </a:r>
            <a:r>
              <a:rPr lang="en-AU" sz="2800">
                <a:latin typeface="Calibri"/>
                <a:ea typeface="Calibri"/>
                <a:cs typeface="Calibri"/>
                <a:sym typeface="Calibri"/>
              </a:rPr>
              <a:t> the condition is listed under the Lead Terms </a:t>
            </a:r>
            <a:r>
              <a:rPr b="1" lang="en-AU" sz="2800">
                <a:latin typeface="Calibri"/>
                <a:ea typeface="Calibri"/>
                <a:cs typeface="Calibri"/>
                <a:sym typeface="Calibri"/>
              </a:rPr>
              <a:t>Impending</a:t>
            </a:r>
            <a:r>
              <a:rPr lang="en-AU" sz="2800">
                <a:latin typeface="Calibri"/>
                <a:ea typeface="Calibri"/>
                <a:cs typeface="Calibri"/>
                <a:sym typeface="Calibri"/>
              </a:rPr>
              <a:t> or </a:t>
            </a:r>
            <a:r>
              <a:rPr b="1" lang="en-AU" sz="2800">
                <a:latin typeface="Calibri"/>
                <a:ea typeface="Calibri"/>
                <a:cs typeface="Calibri"/>
                <a:sym typeface="Calibri"/>
              </a:rPr>
              <a:t>Threatened</a:t>
            </a:r>
            <a:r>
              <a:rPr lang="en-AU" sz="2800">
                <a:latin typeface="Calibri"/>
                <a:ea typeface="Calibri"/>
                <a:cs typeface="Calibri"/>
                <a:sym typeface="Calibri"/>
              </a:rPr>
              <a:t> </a:t>
            </a:r>
            <a:endParaRPr/>
          </a:p>
          <a:p>
            <a:pPr indent="0" lvl="0" marL="0" rtl="0" algn="l">
              <a:spcBef>
                <a:spcPts val="560"/>
              </a:spcBef>
              <a:spcAft>
                <a:spcPts val="0"/>
              </a:spcAft>
              <a:buClr>
                <a:schemeClr val="dk1"/>
              </a:buClr>
              <a:buSzPts val="2800"/>
              <a:buFont typeface="Calibri"/>
              <a:buNone/>
            </a:pPr>
            <a:r>
              <a:t/>
            </a:r>
            <a:endParaRPr/>
          </a:p>
        </p:txBody>
      </p:sp>
      <p:sp>
        <p:nvSpPr>
          <p:cNvPr id="339" name="Google Shape;339;p18"/>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9"/>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latin typeface="Calibri"/>
                <a:ea typeface="Calibri"/>
                <a:cs typeface="Calibri"/>
                <a:sym typeface="Calibri"/>
              </a:rPr>
              <a:t>Impending or threatened condition</a:t>
            </a:r>
            <a:endParaRPr/>
          </a:p>
        </p:txBody>
      </p:sp>
      <p:sp>
        <p:nvSpPr>
          <p:cNvPr id="346" name="Google Shape;346;p19"/>
          <p:cNvSpPr txBox="1"/>
          <p:nvPr>
            <p:ph idx="2" type="body"/>
          </p:nvPr>
        </p:nvSpPr>
        <p:spPr>
          <a:xfrm>
            <a:off x="406399" y="1124744"/>
            <a:ext cx="11429999" cy="511256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Calibri"/>
              <a:buNone/>
            </a:pPr>
            <a:r>
              <a:t/>
            </a:r>
            <a:endParaRPr/>
          </a:p>
          <a:p>
            <a:pPr indent="0" lvl="0" marL="806450" rtl="0" algn="l">
              <a:spcBef>
                <a:spcPts val="560"/>
              </a:spcBef>
              <a:spcAft>
                <a:spcPts val="0"/>
              </a:spcAft>
              <a:buClr>
                <a:schemeClr val="dk1"/>
              </a:buClr>
              <a:buSzPts val="2800"/>
              <a:buFont typeface="Calibri"/>
              <a:buNone/>
            </a:pPr>
            <a:r>
              <a:t/>
            </a:r>
            <a:endParaRPr/>
          </a:p>
        </p:txBody>
      </p:sp>
      <p:sp>
        <p:nvSpPr>
          <p:cNvPr id="347" name="Google Shape;347;p19"/>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graphicFrame>
        <p:nvGraphicFramePr>
          <p:cNvPr id="348" name="Google Shape;348;p19"/>
          <p:cNvGraphicFramePr/>
          <p:nvPr/>
        </p:nvGraphicFramePr>
        <p:xfrm>
          <a:off x="406398" y="1052736"/>
          <a:ext cx="3000000" cy="3000000"/>
        </p:xfrm>
        <a:graphic>
          <a:graphicData uri="http://schemas.openxmlformats.org/drawingml/2006/table">
            <a:tbl>
              <a:tblPr bandRow="1" firstRow="1">
                <a:noFill/>
                <a:tableStyleId>{6E50FAB6-60F8-4EA9-8DB0-F79A83030A2E}</a:tableStyleId>
              </a:tblPr>
              <a:tblGrid>
                <a:gridCol w="4867575"/>
                <a:gridCol w="4867575"/>
              </a:tblGrid>
              <a:tr h="5184575">
                <a:tc>
                  <a:txBody>
                    <a:bodyPr/>
                    <a:lstStyle/>
                    <a:p>
                      <a:pPr indent="0" lvl="0" marL="0" marR="0" rtl="0" algn="l">
                        <a:spcBef>
                          <a:spcPts val="0"/>
                        </a:spcBef>
                        <a:spcAft>
                          <a:spcPts val="0"/>
                        </a:spcAft>
                        <a:buNone/>
                      </a:pPr>
                      <a:r>
                        <a:rPr b="1" lang="en-AU" sz="2400" u="none" cap="none" strike="noStrike">
                          <a:solidFill>
                            <a:schemeClr val="lt1"/>
                          </a:solidFill>
                        </a:rPr>
                        <a:t>Impending</a:t>
                      </a:r>
                      <a:endParaRPr/>
                    </a:p>
                    <a:p>
                      <a:pPr indent="0" lvl="0" marL="88900" marR="0" rtl="0" algn="l">
                        <a:spcBef>
                          <a:spcPts val="0"/>
                        </a:spcBef>
                        <a:spcAft>
                          <a:spcPts val="0"/>
                        </a:spcAft>
                        <a:buNone/>
                      </a:pPr>
                      <a:r>
                        <a:rPr b="1" lang="en-AU" sz="2400">
                          <a:solidFill>
                            <a:schemeClr val="lt1"/>
                          </a:solidFill>
                        </a:rPr>
                        <a:t>-	cerebrovascular accident G45.9</a:t>
                      </a:r>
                      <a:endParaRPr/>
                    </a:p>
                    <a:p>
                      <a:pPr indent="0" lvl="0" marL="88900" marR="0" rtl="0" algn="l">
                        <a:spcBef>
                          <a:spcPts val="0"/>
                        </a:spcBef>
                        <a:spcAft>
                          <a:spcPts val="0"/>
                        </a:spcAft>
                        <a:buNone/>
                      </a:pPr>
                      <a:r>
                        <a:rPr b="1" lang="en-AU" sz="2400">
                          <a:solidFill>
                            <a:schemeClr val="lt1"/>
                          </a:solidFill>
                        </a:rPr>
                        <a:t>-	coronary syndrome I20.0</a:t>
                      </a:r>
                      <a:endParaRPr/>
                    </a:p>
                    <a:p>
                      <a:pPr indent="0" lvl="0" marL="88900" marR="0" rtl="0" algn="l">
                        <a:spcBef>
                          <a:spcPts val="0"/>
                        </a:spcBef>
                        <a:spcAft>
                          <a:spcPts val="0"/>
                        </a:spcAft>
                        <a:buNone/>
                      </a:pPr>
                      <a:r>
                        <a:rPr b="1" lang="en-AU" sz="2400">
                          <a:solidFill>
                            <a:schemeClr val="lt1"/>
                          </a:solidFill>
                        </a:rPr>
                        <a:t>-	delirium tremens F10.4</a:t>
                      </a:r>
                      <a:endParaRPr/>
                    </a:p>
                    <a:p>
                      <a:pPr indent="0" lvl="0" marL="88900" marR="0" rtl="0" algn="l">
                        <a:spcBef>
                          <a:spcPts val="0"/>
                        </a:spcBef>
                        <a:spcAft>
                          <a:spcPts val="0"/>
                        </a:spcAft>
                        <a:buNone/>
                      </a:pPr>
                      <a:r>
                        <a:rPr b="1" lang="en-AU" sz="2400">
                          <a:solidFill>
                            <a:schemeClr val="lt1"/>
                          </a:solidFill>
                        </a:rPr>
                        <a:t>-	myocardial infarction I20.0</a:t>
                      </a:r>
                      <a:endParaRPr/>
                    </a:p>
                    <a:p>
                      <a:pPr indent="0" lvl="0" marL="0" marR="0" rtl="0" algn="l">
                        <a:spcBef>
                          <a:spcPts val="0"/>
                        </a:spcBef>
                        <a:spcAft>
                          <a:spcPts val="0"/>
                        </a:spcAft>
                        <a:buNone/>
                      </a:pPr>
                      <a:r>
                        <a:t/>
                      </a:r>
                      <a:endParaRPr sz="1800"/>
                    </a:p>
                  </a:txBody>
                  <a:tcPr marT="45725" marB="45725" marR="91450" marL="91450">
                    <a:solidFill>
                      <a:srgbClr val="91D2DB"/>
                    </a:solidFill>
                  </a:tcPr>
                </a:tc>
                <a:tc>
                  <a:txBody>
                    <a:bodyPr/>
                    <a:lstStyle/>
                    <a:p>
                      <a:pPr indent="0" lvl="0" marL="0" marR="0" rtl="0" algn="l">
                        <a:spcBef>
                          <a:spcPts val="0"/>
                        </a:spcBef>
                        <a:spcAft>
                          <a:spcPts val="0"/>
                        </a:spcAft>
                        <a:buNone/>
                      </a:pPr>
                      <a:r>
                        <a:rPr b="1" lang="en-AU" sz="2400">
                          <a:solidFill>
                            <a:schemeClr val="lt1"/>
                          </a:solidFill>
                        </a:rPr>
                        <a:t>Threatened</a:t>
                      </a:r>
                      <a:endParaRPr/>
                    </a:p>
                    <a:p>
                      <a:pPr indent="0" lvl="0" marL="176213" marR="0" rtl="0" algn="l">
                        <a:spcBef>
                          <a:spcPts val="0"/>
                        </a:spcBef>
                        <a:spcAft>
                          <a:spcPts val="0"/>
                        </a:spcAft>
                        <a:buNone/>
                      </a:pPr>
                      <a:r>
                        <a:rPr b="1" lang="en-AU" sz="2400">
                          <a:solidFill>
                            <a:schemeClr val="lt1"/>
                          </a:solidFill>
                        </a:rPr>
                        <a:t>-	abortion O20.0</a:t>
                      </a:r>
                      <a:endParaRPr/>
                    </a:p>
                    <a:p>
                      <a:pPr indent="0" lvl="0" marL="176213" marR="0" rtl="0" algn="l">
                        <a:spcBef>
                          <a:spcPts val="0"/>
                        </a:spcBef>
                        <a:spcAft>
                          <a:spcPts val="0"/>
                        </a:spcAft>
                        <a:buNone/>
                      </a:pPr>
                      <a:r>
                        <a:rPr b="1" lang="en-AU" sz="2400">
                          <a:solidFill>
                            <a:schemeClr val="lt1"/>
                          </a:solidFill>
                        </a:rPr>
                        <a:t>-	- affecting fetus P01.8</a:t>
                      </a:r>
                      <a:endParaRPr/>
                    </a:p>
                    <a:p>
                      <a:pPr indent="0" lvl="0" marL="176213" marR="0" rtl="0" algn="l">
                        <a:spcBef>
                          <a:spcPts val="0"/>
                        </a:spcBef>
                        <a:spcAft>
                          <a:spcPts val="0"/>
                        </a:spcAft>
                        <a:buNone/>
                      </a:pPr>
                      <a:r>
                        <a:rPr b="1" lang="en-AU" sz="2400">
                          <a:solidFill>
                            <a:schemeClr val="lt1"/>
                          </a:solidFill>
                        </a:rPr>
                        <a:t>-	job loss, anxiety concerning Z56.2</a:t>
                      </a:r>
                      <a:endParaRPr/>
                    </a:p>
                    <a:p>
                      <a:pPr indent="0" lvl="0" marL="176213" marR="0" rtl="0" algn="l">
                        <a:spcBef>
                          <a:spcPts val="0"/>
                        </a:spcBef>
                        <a:spcAft>
                          <a:spcPts val="0"/>
                        </a:spcAft>
                        <a:buNone/>
                      </a:pPr>
                      <a:r>
                        <a:rPr b="1" lang="en-AU" sz="2400">
                          <a:solidFill>
                            <a:schemeClr val="lt1"/>
                          </a:solidFill>
                        </a:rPr>
                        <a:t>-	labour — see also Labour/false</a:t>
                      </a:r>
                      <a:endParaRPr/>
                    </a:p>
                    <a:p>
                      <a:pPr indent="0" lvl="0" marL="176213" marR="0" rtl="0" algn="l">
                        <a:spcBef>
                          <a:spcPts val="0"/>
                        </a:spcBef>
                        <a:spcAft>
                          <a:spcPts val="0"/>
                        </a:spcAft>
                        <a:buNone/>
                      </a:pPr>
                      <a:r>
                        <a:rPr b="1" lang="en-AU" sz="2400">
                          <a:solidFill>
                            <a:schemeClr val="lt1"/>
                          </a:solidFill>
                        </a:rPr>
                        <a:t>-	- affecting fetus or newborn P01.8</a:t>
                      </a:r>
                      <a:endParaRPr/>
                    </a:p>
                    <a:p>
                      <a:pPr indent="0" lvl="0" marL="176213" marR="0" rtl="0" algn="l">
                        <a:spcBef>
                          <a:spcPts val="0"/>
                        </a:spcBef>
                        <a:spcAft>
                          <a:spcPts val="0"/>
                        </a:spcAft>
                        <a:buNone/>
                      </a:pPr>
                      <a:r>
                        <a:rPr b="1" lang="en-AU" sz="2400">
                          <a:solidFill>
                            <a:schemeClr val="lt1"/>
                          </a:solidFill>
                        </a:rPr>
                        <a:t>-	loss of job, anxiety concerning Z56.2</a:t>
                      </a:r>
                      <a:endParaRPr/>
                    </a:p>
                    <a:p>
                      <a:pPr indent="0" lvl="0" marL="176213" marR="0" rtl="0" algn="l">
                        <a:spcBef>
                          <a:spcPts val="0"/>
                        </a:spcBef>
                        <a:spcAft>
                          <a:spcPts val="0"/>
                        </a:spcAft>
                        <a:buNone/>
                      </a:pPr>
                      <a:r>
                        <a:rPr b="1" lang="en-AU" sz="2400">
                          <a:solidFill>
                            <a:schemeClr val="lt1"/>
                          </a:solidFill>
                        </a:rPr>
                        <a:t>-	miscarriage O20.0</a:t>
                      </a:r>
                      <a:endParaRPr/>
                    </a:p>
                    <a:p>
                      <a:pPr indent="0" lvl="0" marL="176213" marR="0" rtl="0" algn="l">
                        <a:spcBef>
                          <a:spcPts val="0"/>
                        </a:spcBef>
                        <a:spcAft>
                          <a:spcPts val="0"/>
                        </a:spcAft>
                        <a:buNone/>
                      </a:pPr>
                      <a:r>
                        <a:rPr b="1" lang="en-AU" sz="2400">
                          <a:solidFill>
                            <a:schemeClr val="lt1"/>
                          </a:solidFill>
                        </a:rPr>
                        <a:t>-	- affecting fetus P01.8</a:t>
                      </a:r>
                      <a:endParaRPr/>
                    </a:p>
                    <a:p>
                      <a:pPr indent="-177800" lvl="0" marL="354013" marR="0" rtl="0" algn="l">
                        <a:spcBef>
                          <a:spcPts val="0"/>
                        </a:spcBef>
                        <a:spcAft>
                          <a:spcPts val="0"/>
                        </a:spcAft>
                        <a:buNone/>
                      </a:pPr>
                      <a:r>
                        <a:rPr b="1" lang="en-AU" sz="2400">
                          <a:solidFill>
                            <a:schemeClr val="lt1"/>
                          </a:solidFill>
                        </a:rPr>
                        <a:t>-	preterm delivery, affecting fetus or newborn P01.8</a:t>
                      </a:r>
                      <a:endParaRPr/>
                    </a:p>
                    <a:p>
                      <a:pPr indent="0" lvl="0" marL="176213" marR="0" rtl="0" algn="l">
                        <a:spcBef>
                          <a:spcPts val="0"/>
                        </a:spcBef>
                        <a:spcAft>
                          <a:spcPts val="0"/>
                        </a:spcAft>
                        <a:buNone/>
                      </a:pPr>
                      <a:r>
                        <a:rPr b="1" lang="en-AU" sz="2400">
                          <a:solidFill>
                            <a:schemeClr val="lt1"/>
                          </a:solidFill>
                        </a:rPr>
                        <a:t>-	unemployment, anxiety concerning Z56.2</a:t>
                      </a:r>
                      <a:endParaRPr/>
                    </a:p>
                    <a:p>
                      <a:pPr indent="0" lvl="0" marL="0" marR="0" rtl="0" algn="l">
                        <a:spcBef>
                          <a:spcPts val="0"/>
                        </a:spcBef>
                        <a:spcAft>
                          <a:spcPts val="0"/>
                        </a:spcAft>
                        <a:buNone/>
                      </a:pPr>
                      <a:r>
                        <a:t/>
                      </a:r>
                      <a:endParaRPr sz="1800"/>
                    </a:p>
                  </a:txBody>
                  <a:tcPr marT="45725" marB="45725" marR="91450" marL="91450">
                    <a:solidFill>
                      <a:srgbClr val="91D2DB"/>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t>Authors</a:t>
            </a:r>
            <a:endParaRPr/>
          </a:p>
        </p:txBody>
      </p:sp>
      <p:sp>
        <p:nvSpPr>
          <p:cNvPr id="210" name="Google Shape;210;p2"/>
          <p:cNvSpPr txBox="1"/>
          <p:nvPr>
            <p:ph idx="2" type="body"/>
          </p:nvPr>
        </p:nvSpPr>
        <p:spPr>
          <a:xfrm>
            <a:off x="406399" y="1124744"/>
            <a:ext cx="11429999" cy="5112568"/>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spcBef>
                <a:spcPts val="0"/>
              </a:spcBef>
              <a:spcAft>
                <a:spcPts val="0"/>
              </a:spcAft>
              <a:buClr>
                <a:schemeClr val="dk1"/>
              </a:buClr>
              <a:buSzPct val="100000"/>
              <a:buFont typeface="Calibri"/>
              <a:buNone/>
            </a:pPr>
            <a:r>
              <a:t/>
            </a:r>
            <a:endParaRPr/>
          </a:p>
          <a:p>
            <a:pPr indent="0" lvl="0" marL="0" rtl="0" algn="l">
              <a:spcBef>
                <a:spcPts val="399"/>
              </a:spcBef>
              <a:spcAft>
                <a:spcPts val="0"/>
              </a:spcAft>
              <a:buClr>
                <a:schemeClr val="dk1"/>
              </a:buClr>
              <a:buSzPct val="100000"/>
              <a:buFont typeface="Calibri"/>
              <a:buNone/>
            </a:pPr>
            <a:r>
              <a:rPr lang="en-AU" sz="4200"/>
              <a:t>Anna Coote ADip MRA, Dip Tert ED, BA, MHP</a:t>
            </a:r>
            <a:endParaRPr/>
          </a:p>
          <a:p>
            <a:pPr indent="-279400" lvl="0" marL="628650" rtl="0" algn="l">
              <a:spcBef>
                <a:spcPts val="399"/>
              </a:spcBef>
              <a:spcAft>
                <a:spcPts val="0"/>
              </a:spcAft>
              <a:buClr>
                <a:schemeClr val="dk1"/>
              </a:buClr>
              <a:buSzPct val="100000"/>
              <a:buFont typeface="Arial"/>
              <a:buChar char="•"/>
            </a:pPr>
            <a:r>
              <a:rPr lang="en-AU" sz="4200"/>
              <a:t>Health Information Manager and Clinical Coding Educator</a:t>
            </a:r>
            <a:endParaRPr/>
          </a:p>
          <a:p>
            <a:pPr indent="-279400" lvl="0" marL="628650" rtl="0" algn="l">
              <a:spcBef>
                <a:spcPts val="399"/>
              </a:spcBef>
              <a:spcAft>
                <a:spcPts val="0"/>
              </a:spcAft>
              <a:buClr>
                <a:schemeClr val="dk1"/>
              </a:buClr>
              <a:buSzPct val="100000"/>
              <a:buFont typeface="Arial"/>
              <a:buChar char="•"/>
            </a:pPr>
            <a:r>
              <a:rPr lang="en-AU" sz="4200"/>
              <a:t>MPH University of NSW</a:t>
            </a:r>
            <a:endParaRPr/>
          </a:p>
          <a:p>
            <a:pPr indent="-279400" lvl="0" marL="628650" rtl="0" algn="l">
              <a:spcBef>
                <a:spcPts val="399"/>
              </a:spcBef>
              <a:spcAft>
                <a:spcPts val="0"/>
              </a:spcAft>
              <a:buClr>
                <a:schemeClr val="dk1"/>
              </a:buClr>
              <a:buSzPct val="100000"/>
              <a:buFont typeface="Arial"/>
              <a:buChar char="•"/>
            </a:pPr>
            <a:r>
              <a:rPr lang="en-AU" sz="4200"/>
              <a:t>Diploma of Tertiary Education, University of New England</a:t>
            </a:r>
            <a:endParaRPr/>
          </a:p>
          <a:p>
            <a:pPr indent="-279400" lvl="0" marL="628650" rtl="0" algn="l">
              <a:spcBef>
                <a:spcPts val="399"/>
              </a:spcBef>
              <a:spcAft>
                <a:spcPts val="0"/>
              </a:spcAft>
              <a:buClr>
                <a:schemeClr val="dk1"/>
              </a:buClr>
              <a:buSzPct val="100000"/>
              <a:buFont typeface="Arial"/>
              <a:buChar char="•"/>
            </a:pPr>
            <a:r>
              <a:rPr lang="en-AU" sz="4200"/>
              <a:t>Associate Diploma of Medical Record Administration, College of health Services</a:t>
            </a:r>
            <a:endParaRPr/>
          </a:p>
          <a:p>
            <a:pPr indent="-279400" lvl="0" marL="628650" rtl="0" algn="l">
              <a:spcBef>
                <a:spcPts val="399"/>
              </a:spcBef>
              <a:spcAft>
                <a:spcPts val="0"/>
              </a:spcAft>
              <a:buClr>
                <a:schemeClr val="dk1"/>
              </a:buClr>
              <a:buSzPct val="100000"/>
              <a:buFont typeface="Arial"/>
              <a:buChar char="•"/>
            </a:pPr>
            <a:r>
              <a:rPr lang="en-AU" sz="4200"/>
              <a:t>Bachelor or Arts, Macquarie University</a:t>
            </a:r>
            <a:endParaRPr/>
          </a:p>
          <a:p>
            <a:pPr indent="0" lvl="0" marL="0" rtl="0" algn="l">
              <a:spcBef>
                <a:spcPts val="399"/>
              </a:spcBef>
              <a:spcAft>
                <a:spcPts val="0"/>
              </a:spcAft>
              <a:buClr>
                <a:schemeClr val="dk1"/>
              </a:buClr>
              <a:buSzPct val="100000"/>
              <a:buFont typeface="Calibri"/>
              <a:buNone/>
            </a:pPr>
            <a:r>
              <a:t/>
            </a:r>
            <a:endParaRPr sz="4200"/>
          </a:p>
          <a:p>
            <a:pPr indent="0" lvl="0" marL="0" rtl="0" algn="l">
              <a:spcBef>
                <a:spcPts val="399"/>
              </a:spcBef>
              <a:spcAft>
                <a:spcPts val="0"/>
              </a:spcAft>
              <a:buClr>
                <a:schemeClr val="dk1"/>
              </a:buClr>
              <a:buSzPct val="100000"/>
              <a:buFont typeface="Calibri"/>
              <a:buNone/>
            </a:pPr>
            <a:r>
              <a:t/>
            </a:r>
            <a:endParaRPr sz="4200"/>
          </a:p>
          <a:p>
            <a:pPr indent="0" lvl="0" marL="0" rtl="0" algn="l">
              <a:spcBef>
                <a:spcPts val="399"/>
              </a:spcBef>
              <a:spcAft>
                <a:spcPts val="0"/>
              </a:spcAft>
              <a:buClr>
                <a:schemeClr val="dk1"/>
              </a:buClr>
              <a:buSzPct val="100000"/>
              <a:buFont typeface="Calibri"/>
              <a:buNone/>
            </a:pPr>
            <a:r>
              <a:rPr lang="en-AU" sz="4200"/>
              <a:t>Heather Grain  ADip HIM, Dip TDD, GDip IS, MHI, FAIDH, FMU, FIAHSI</a:t>
            </a:r>
            <a:endParaRPr/>
          </a:p>
          <a:p>
            <a:pPr indent="-265113" lvl="0" marL="717550" rtl="0" algn="l">
              <a:spcBef>
                <a:spcPts val="399"/>
              </a:spcBef>
              <a:spcAft>
                <a:spcPts val="0"/>
              </a:spcAft>
              <a:buClr>
                <a:schemeClr val="dk1"/>
              </a:buClr>
              <a:buSzPct val="100000"/>
              <a:buFont typeface="Arial"/>
              <a:buChar char="•"/>
            </a:pPr>
            <a:r>
              <a:rPr lang="en-AU" sz="4200"/>
              <a:t>Director of Course Development eHealth Education</a:t>
            </a:r>
            <a:endParaRPr/>
          </a:p>
          <a:p>
            <a:pPr indent="-265113" lvl="0" marL="717550" rtl="0" algn="l">
              <a:spcBef>
                <a:spcPts val="399"/>
              </a:spcBef>
              <a:spcAft>
                <a:spcPts val="0"/>
              </a:spcAft>
              <a:buClr>
                <a:schemeClr val="dk1"/>
              </a:buClr>
              <a:buSzPct val="100000"/>
              <a:buFont typeface="Arial"/>
              <a:buChar char="•"/>
            </a:pPr>
            <a:r>
              <a:rPr lang="en-AU" sz="4200"/>
              <a:t>Designer and Project Manager eHRol - the Clinical Coder Training Tool</a:t>
            </a:r>
            <a:endParaRPr/>
          </a:p>
          <a:p>
            <a:pPr indent="-265113" lvl="0" marL="717550" rtl="0" algn="l">
              <a:spcBef>
                <a:spcPts val="399"/>
              </a:spcBef>
              <a:spcAft>
                <a:spcPts val="0"/>
              </a:spcAft>
              <a:buClr>
                <a:schemeClr val="dk1"/>
              </a:buClr>
              <a:buSzPct val="100000"/>
              <a:buFont typeface="Arial"/>
              <a:buChar char="•"/>
            </a:pPr>
            <a:r>
              <a:rPr lang="en-AU" sz="4200"/>
              <a:t>Convener ISO TC215 Health Informatics WG3 Semantic Content</a:t>
            </a:r>
            <a:endParaRPr/>
          </a:p>
          <a:p>
            <a:pPr indent="-265113" lvl="0" marL="717550" rtl="0" algn="l">
              <a:spcBef>
                <a:spcPts val="399"/>
              </a:spcBef>
              <a:spcAft>
                <a:spcPts val="0"/>
              </a:spcAft>
              <a:buClr>
                <a:schemeClr val="dk1"/>
              </a:buClr>
              <a:buSzPct val="100000"/>
              <a:buFont typeface="Arial"/>
              <a:buChar char="•"/>
            </a:pPr>
            <a:r>
              <a:rPr lang="en-AU" sz="4200"/>
              <a:t>Past Chair HL7 Terminology Authority and Co-Chair Vocabulary</a:t>
            </a:r>
            <a:endParaRPr/>
          </a:p>
          <a:p>
            <a:pPr indent="-265113" lvl="0" marL="717550" rtl="0" algn="l">
              <a:spcBef>
                <a:spcPts val="399"/>
              </a:spcBef>
              <a:spcAft>
                <a:spcPts val="0"/>
              </a:spcAft>
              <a:buClr>
                <a:schemeClr val="dk1"/>
              </a:buClr>
              <a:buSzPct val="100000"/>
              <a:buFont typeface="Arial"/>
              <a:buChar char="•"/>
            </a:pPr>
            <a:r>
              <a:rPr lang="en-AU" sz="4200"/>
              <a:t>Past Expert SNOMED International Education and representative to Quality and Implementation committees. </a:t>
            </a:r>
            <a:endParaRPr sz="4200">
              <a:latin typeface="Calibri"/>
              <a:ea typeface="Calibri"/>
              <a:cs typeface="Calibri"/>
              <a:sym typeface="Calibri"/>
            </a:endParaRPr>
          </a:p>
          <a:p>
            <a:pPr indent="0" lvl="0" marL="0" rtl="0" algn="l">
              <a:spcBef>
                <a:spcPts val="266"/>
              </a:spcBef>
              <a:spcAft>
                <a:spcPts val="0"/>
              </a:spcAft>
              <a:buClr>
                <a:schemeClr val="dk1"/>
              </a:buClr>
              <a:buSzPct val="63636"/>
              <a:buFont typeface="Calibri"/>
              <a:buNone/>
            </a:pPr>
            <a:r>
              <a:rPr lang="en-AU"/>
              <a:t> </a:t>
            </a:r>
            <a:endParaRPr sz="4400">
              <a:latin typeface="Calibri"/>
              <a:ea typeface="Calibri"/>
              <a:cs typeface="Calibri"/>
              <a:sym typeface="Calibri"/>
            </a:endParaRPr>
          </a:p>
          <a:p>
            <a:pPr indent="0" lvl="0" marL="892175" rtl="0" algn="l">
              <a:spcBef>
                <a:spcPts val="266"/>
              </a:spcBef>
              <a:spcAft>
                <a:spcPts val="0"/>
              </a:spcAft>
              <a:buClr>
                <a:schemeClr val="dk1"/>
              </a:buClr>
              <a:buSzPct val="100000"/>
              <a:buFont typeface="Calibri"/>
              <a:buNone/>
            </a:pPr>
            <a:r>
              <a:t/>
            </a:r>
            <a:endParaRPr/>
          </a:p>
        </p:txBody>
      </p:sp>
      <p:sp>
        <p:nvSpPr>
          <p:cNvPr id="211" name="Google Shape;211;p2"/>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262626"/>
              </a:buClr>
              <a:buSzPts val="1200"/>
              <a:buFont typeface="Calibri"/>
              <a:buNone/>
            </a:pPr>
            <a:fld id="{00000000-1234-1234-1234-123412341234}" type="slidenum">
              <a:rPr b="1" i="0" lang="en-AU" sz="1200" u="none" cap="none" strike="noStrike">
                <a:solidFill>
                  <a:srgbClr val="262626"/>
                </a:solidFill>
                <a:latin typeface="Calibri"/>
                <a:ea typeface="Calibri"/>
                <a:cs typeface="Calibri"/>
                <a:sym typeface="Calibri"/>
              </a:rPr>
              <a:t>‹#›</a:t>
            </a:fld>
            <a:endParaRPr b="1" i="0" sz="1200" u="none" cap="none" strike="noStrike">
              <a:solidFill>
                <a:srgbClr val="262626"/>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0"/>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t>Any questions?</a:t>
            </a:r>
            <a:endParaRPr/>
          </a:p>
        </p:txBody>
      </p:sp>
      <p:sp>
        <p:nvSpPr>
          <p:cNvPr id="354" name="Google Shape;354;p20"/>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pic>
        <p:nvPicPr>
          <p:cNvPr id="355" name="Google Shape;355;p20"/>
          <p:cNvPicPr preferRelativeResize="0"/>
          <p:nvPr>
            <p:ph idx="2" type="body"/>
          </p:nvPr>
        </p:nvPicPr>
        <p:blipFill rotWithShape="1">
          <a:blip r:embed="rId3">
            <a:alphaModFix/>
          </a:blip>
          <a:srcRect b="0" l="0" r="0" t="0"/>
          <a:stretch/>
        </p:blipFill>
        <p:spPr>
          <a:xfrm>
            <a:off x="4265007" y="1745765"/>
            <a:ext cx="3712786" cy="3871296"/>
          </a:xfrm>
          <a:prstGeom prst="rect">
            <a:avLst/>
          </a:prstGeom>
          <a:noFill/>
          <a:ln>
            <a:noFill/>
          </a:ln>
        </p:spPr>
      </p:pic>
      <p:sp>
        <p:nvSpPr>
          <p:cNvPr id="356" name="Google Shape;356;p20"/>
          <p:cNvSpPr txBox="1"/>
          <p:nvPr/>
        </p:nvSpPr>
        <p:spPr>
          <a:xfrm>
            <a:off x="8932300" y="2356125"/>
            <a:ext cx="211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a:latin typeface="Calibri"/>
                <a:ea typeface="Calibri"/>
                <a:cs typeface="Calibri"/>
                <a:sym typeface="Calibri"/>
              </a:rPr>
              <a:t>Sulphur crested cockatoo</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1"/>
          <p:cNvSpPr txBox="1"/>
          <p:nvPr>
            <p:ph type="ctrTitle"/>
          </p:nvPr>
        </p:nvSpPr>
        <p:spPr>
          <a:xfrm>
            <a:off x="1752600" y="4114800"/>
            <a:ext cx="8129614" cy="533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000"/>
              <a:buFont typeface="Calibri"/>
              <a:buNone/>
            </a:pPr>
            <a:r>
              <a:rPr lang="en-AU"/>
              <a:t>PREPARED BY:  </a:t>
            </a:r>
            <a:r>
              <a:rPr lang="en-AU" cap="none"/>
              <a:t>Anna Coote &amp; Heather Grain</a:t>
            </a:r>
            <a:endParaRPr/>
          </a:p>
        </p:txBody>
      </p:sp>
      <p:sp>
        <p:nvSpPr>
          <p:cNvPr id="363" name="Google Shape;363;p21"/>
          <p:cNvSpPr txBox="1"/>
          <p:nvPr/>
        </p:nvSpPr>
        <p:spPr>
          <a:xfrm>
            <a:off x="2721456" y="1063712"/>
            <a:ext cx="6984776"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3200">
                <a:solidFill>
                  <a:srgbClr val="FFFFFF"/>
                </a:solidFill>
                <a:latin typeface="Georgia"/>
                <a:ea typeface="Georgia"/>
                <a:cs typeface="Georgia"/>
                <a:sym typeface="Georgia"/>
              </a:rPr>
              <a:t>General Abstracting Principles</a:t>
            </a:r>
            <a:endParaRPr/>
          </a:p>
          <a:p>
            <a:pPr indent="0" lvl="0" marL="0" marR="0" rtl="0" algn="ctr">
              <a:spcBef>
                <a:spcPts val="0"/>
              </a:spcBef>
              <a:spcAft>
                <a:spcPts val="0"/>
              </a:spcAft>
              <a:buNone/>
            </a:pPr>
            <a:r>
              <a:t/>
            </a:r>
            <a:endParaRPr sz="3200">
              <a:solidFill>
                <a:srgbClr val="FFFFFF"/>
              </a:solidFill>
              <a:latin typeface="Georgia"/>
              <a:ea typeface="Georgia"/>
              <a:cs typeface="Georgia"/>
              <a:sym typeface="Georgia"/>
            </a:endParaRPr>
          </a:p>
          <a:p>
            <a:pPr indent="0" lvl="0" marL="0" marR="0" rtl="0" algn="ctr">
              <a:spcBef>
                <a:spcPts val="0"/>
              </a:spcBef>
              <a:spcAft>
                <a:spcPts val="0"/>
              </a:spcAft>
              <a:buNone/>
            </a:pPr>
            <a:r>
              <a:rPr lang="en-AU" sz="3200">
                <a:solidFill>
                  <a:srgbClr val="FFFFFF"/>
                </a:solidFill>
                <a:latin typeface="Georgia"/>
                <a:ea typeface="Georgia"/>
                <a:cs typeface="Georgia"/>
                <a:sym typeface="Georgia"/>
              </a:rPr>
              <a:t>ICD-10-AM 11</a:t>
            </a:r>
            <a:r>
              <a:rPr baseline="30000" lang="en-AU" sz="3200">
                <a:solidFill>
                  <a:srgbClr val="FFFFFF"/>
                </a:solidFill>
                <a:latin typeface="Georgia"/>
                <a:ea typeface="Georgia"/>
                <a:cs typeface="Georgia"/>
                <a:sym typeface="Georgia"/>
              </a:rPr>
              <a:t>th</a:t>
            </a:r>
            <a:r>
              <a:rPr lang="en-AU" sz="3200">
                <a:solidFill>
                  <a:srgbClr val="FFFFFF"/>
                </a:solidFill>
                <a:latin typeface="Georgia"/>
                <a:ea typeface="Georgia"/>
                <a:cs typeface="Georgia"/>
                <a:sym typeface="Georgia"/>
              </a:rPr>
              <a:t> edition</a:t>
            </a:r>
            <a:endParaRPr/>
          </a:p>
          <a:p>
            <a:pPr indent="0" lvl="0" marL="0" marR="0" rtl="0" algn="ctr">
              <a:spcBef>
                <a:spcPts val="0"/>
              </a:spcBef>
              <a:spcAft>
                <a:spcPts val="0"/>
              </a:spcAft>
              <a:buNone/>
            </a:pPr>
            <a:r>
              <a:t/>
            </a:r>
            <a:endParaRPr sz="3200">
              <a:solidFill>
                <a:srgbClr val="FFFFFF"/>
              </a:solidFill>
              <a:latin typeface="Georgia"/>
              <a:ea typeface="Georgia"/>
              <a:cs typeface="Georgia"/>
              <a:sym typeface="Georgia"/>
            </a:endParaRPr>
          </a:p>
          <a:p>
            <a:pPr indent="0" lvl="0" marL="0" marR="0" rtl="0" algn="ctr">
              <a:spcBef>
                <a:spcPts val="0"/>
              </a:spcBef>
              <a:spcAft>
                <a:spcPts val="0"/>
              </a:spcAft>
              <a:buNone/>
            </a:pPr>
            <a:r>
              <a:t/>
            </a:r>
            <a:endParaRPr sz="4800">
              <a:solidFill>
                <a:srgbClr val="FFFFFF"/>
              </a:solidFill>
              <a:latin typeface="Georgia"/>
              <a:ea typeface="Georgia"/>
              <a:cs typeface="Georgia"/>
              <a:sym typeface="Georgia"/>
            </a:endParaRPr>
          </a:p>
        </p:txBody>
      </p:sp>
      <p:sp>
        <p:nvSpPr>
          <p:cNvPr id="364" name="Google Shape;364;p21"/>
          <p:cNvSpPr txBox="1"/>
          <p:nvPr>
            <p:ph idx="12" type="sldNum"/>
          </p:nvPr>
        </p:nvSpPr>
        <p:spPr>
          <a:xfrm>
            <a:off x="10613887" y="6412103"/>
            <a:ext cx="136144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solidFill>
                  <a:srgbClr val="262626"/>
                </a:solidFill>
                <a:latin typeface="Calibri"/>
                <a:ea typeface="Calibri"/>
                <a:cs typeface="Calibri"/>
                <a:sym typeface="Calibri"/>
              </a:rPr>
              <a:t>‹#›</a:t>
            </a:fld>
            <a:endParaRPr>
              <a:solidFill>
                <a:srgbClr val="262626"/>
              </a:solidFill>
              <a:latin typeface="Calibri"/>
              <a:ea typeface="Calibri"/>
              <a:cs typeface="Calibri"/>
              <a:sym typeface="Calibri"/>
            </a:endParaRPr>
          </a:p>
        </p:txBody>
      </p:sp>
      <p:sp>
        <p:nvSpPr>
          <p:cNvPr id="365" name="Google Shape;365;p21"/>
          <p:cNvSpPr txBox="1"/>
          <p:nvPr>
            <p:ph idx="11" type="ftr"/>
          </p:nvPr>
        </p:nvSpPr>
        <p:spPr>
          <a:xfrm>
            <a:off x="2534478" y="6136438"/>
            <a:ext cx="2862470" cy="70372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400">
                <a:solidFill>
                  <a:srgbClr val="00B0F0"/>
                </a:solidFill>
              </a:rPr>
              <a:t>Clinical Coding Education</a:t>
            </a:r>
            <a:endParaRPr/>
          </a:p>
          <a:p>
            <a:pPr indent="0" lvl="0" marL="0" rtl="0" algn="l">
              <a:spcBef>
                <a:spcPts val="0"/>
              </a:spcBef>
              <a:spcAft>
                <a:spcPts val="0"/>
              </a:spcAft>
              <a:buNone/>
            </a:pPr>
            <a:r>
              <a:rPr lang="en-AU" sz="1100">
                <a:solidFill>
                  <a:srgbClr val="00B0F0"/>
                </a:solidFill>
              </a:rPr>
              <a:t>clinicalcodingeducation.com</a:t>
            </a:r>
            <a:endParaRPr/>
          </a:p>
          <a:p>
            <a:pPr indent="0" lvl="0" marL="0" rtl="0" algn="l">
              <a:spcBef>
                <a:spcPts val="0"/>
              </a:spcBef>
              <a:spcAft>
                <a:spcPts val="0"/>
              </a:spcAft>
              <a:buNone/>
            </a:pPr>
            <a:r>
              <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t>Clinical Documentation – it’s a thorny issue</a:t>
            </a:r>
            <a:endParaRPr/>
          </a:p>
        </p:txBody>
      </p:sp>
      <p:sp>
        <p:nvSpPr>
          <p:cNvPr id="218" name="Google Shape;218;p3"/>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pic>
        <p:nvPicPr>
          <p:cNvPr id="219" name="Google Shape;219;p3"/>
          <p:cNvPicPr preferRelativeResize="0"/>
          <p:nvPr>
            <p:ph idx="2" type="body"/>
          </p:nvPr>
        </p:nvPicPr>
        <p:blipFill rotWithShape="1">
          <a:blip r:embed="rId3">
            <a:alphaModFix/>
          </a:blip>
          <a:srcRect b="0" l="0" r="0" t="0"/>
          <a:stretch/>
        </p:blipFill>
        <p:spPr>
          <a:xfrm>
            <a:off x="3855578" y="1211267"/>
            <a:ext cx="5065595" cy="5107202"/>
          </a:xfrm>
          <a:prstGeom prst="rect">
            <a:avLst/>
          </a:prstGeom>
          <a:noFill/>
          <a:ln>
            <a:noFill/>
          </a:ln>
        </p:spPr>
      </p:pic>
      <p:sp>
        <p:nvSpPr>
          <p:cNvPr id="220" name="Google Shape;220;p3"/>
          <p:cNvSpPr txBox="1"/>
          <p:nvPr/>
        </p:nvSpPr>
        <p:spPr>
          <a:xfrm>
            <a:off x="1016000" y="1700767"/>
            <a:ext cx="4099697" cy="6232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0" i="0" lang="en-AU" sz="2400" u="none" cap="none" strike="noStrike">
                <a:solidFill>
                  <a:schemeClr val="dk1"/>
                </a:solidFill>
                <a:latin typeface="Calibri"/>
                <a:ea typeface="Calibri"/>
                <a:cs typeface="Calibri"/>
                <a:sym typeface="Calibri"/>
              </a:rPr>
              <a:t>Spiny anteater</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b="0" lang="en-AU">
                <a:latin typeface="Calibri"/>
                <a:ea typeface="Calibri"/>
                <a:cs typeface="Calibri"/>
                <a:sym typeface="Calibri"/>
              </a:rPr>
              <a:t>ACS 0010 Clinical documentation and general abstraction guidelines</a:t>
            </a:r>
            <a:endParaRPr b="0"/>
          </a:p>
        </p:txBody>
      </p:sp>
      <p:sp>
        <p:nvSpPr>
          <p:cNvPr id="226" name="Google Shape;226;p4"/>
          <p:cNvSpPr txBox="1"/>
          <p:nvPr>
            <p:ph idx="2" type="body"/>
          </p:nvPr>
        </p:nvSpPr>
        <p:spPr>
          <a:xfrm>
            <a:off x="1376217" y="1942163"/>
            <a:ext cx="11429999" cy="5112568"/>
          </a:xfrm>
          <a:prstGeom prst="rect">
            <a:avLst/>
          </a:prstGeom>
          <a:noFill/>
          <a:ln>
            <a:noFill/>
          </a:ln>
        </p:spPr>
        <p:txBody>
          <a:bodyPr anchorCtr="0" anchor="t" bIns="45700" lIns="91425" spcFirstLastPara="1" rIns="91425" wrap="square" tIns="45700">
            <a:normAutofit/>
          </a:bodyPr>
          <a:lstStyle/>
          <a:p>
            <a:pPr indent="-342900" lvl="0" marL="1071563" rtl="0" algn="l">
              <a:spcBef>
                <a:spcPts val="0"/>
              </a:spcBef>
              <a:spcAft>
                <a:spcPts val="0"/>
              </a:spcAft>
              <a:buClr>
                <a:schemeClr val="dk1"/>
              </a:buClr>
              <a:buSzPts val="3200"/>
              <a:buFont typeface="Noto Sans Symbols"/>
              <a:buChar char="∙"/>
            </a:pPr>
            <a:r>
              <a:rPr lang="en-AU" sz="3200">
                <a:latin typeface="Calibri"/>
                <a:ea typeface="Calibri"/>
                <a:cs typeface="Calibri"/>
                <a:sym typeface="Calibri"/>
              </a:rPr>
              <a:t>Definition of a health care record</a:t>
            </a:r>
            <a:endParaRPr/>
          </a:p>
          <a:p>
            <a:pPr indent="-342900" lvl="0" marL="1071563" rtl="0" algn="l">
              <a:spcBef>
                <a:spcPts val="640"/>
              </a:spcBef>
              <a:spcAft>
                <a:spcPts val="0"/>
              </a:spcAft>
              <a:buClr>
                <a:schemeClr val="dk1"/>
              </a:buClr>
              <a:buSzPts val="3200"/>
              <a:buFont typeface="Noto Sans Symbols"/>
              <a:buChar char="∙"/>
            </a:pPr>
            <a:r>
              <a:rPr lang="en-AU" sz="3200">
                <a:latin typeface="Calibri"/>
                <a:ea typeface="Calibri"/>
                <a:cs typeface="Calibri"/>
                <a:sym typeface="Calibri"/>
              </a:rPr>
              <a:t>Roles and responsibilities in the documentation and abstraction process</a:t>
            </a:r>
            <a:endParaRPr/>
          </a:p>
          <a:p>
            <a:pPr indent="-342900" lvl="0" marL="1071563" rtl="0" algn="l">
              <a:spcBef>
                <a:spcPts val="640"/>
              </a:spcBef>
              <a:spcAft>
                <a:spcPts val="0"/>
              </a:spcAft>
              <a:buClr>
                <a:schemeClr val="dk1"/>
              </a:buClr>
              <a:buSzPts val="3200"/>
              <a:buFont typeface="Noto Sans Symbols"/>
              <a:buChar char="∙"/>
            </a:pPr>
            <a:r>
              <a:rPr lang="en-AU" sz="3200">
                <a:latin typeface="Calibri"/>
                <a:ea typeface="Calibri"/>
                <a:cs typeface="Calibri"/>
                <a:sym typeface="Calibri"/>
              </a:rPr>
              <a:t>Guidelines for generating appropriate queries to clinicians</a:t>
            </a:r>
            <a:endParaRPr/>
          </a:p>
          <a:p>
            <a:pPr indent="-342900" lvl="0" marL="1071563" rtl="0" algn="l">
              <a:spcBef>
                <a:spcPts val="640"/>
              </a:spcBef>
              <a:spcAft>
                <a:spcPts val="0"/>
              </a:spcAft>
              <a:buClr>
                <a:schemeClr val="dk1"/>
              </a:buClr>
              <a:buSzPts val="3200"/>
              <a:buFont typeface="Noto Sans Symbols"/>
              <a:buChar char="∙"/>
            </a:pPr>
            <a:r>
              <a:rPr lang="en-AU" sz="3200">
                <a:latin typeface="Calibri"/>
                <a:ea typeface="Calibri"/>
                <a:cs typeface="Calibri"/>
                <a:sym typeface="Calibri"/>
              </a:rPr>
              <a:t>Test results and medication charts</a:t>
            </a:r>
            <a:endParaRPr/>
          </a:p>
          <a:p>
            <a:pPr indent="-342900" lvl="0" marL="1071563" rtl="0" algn="l">
              <a:spcBef>
                <a:spcPts val="640"/>
              </a:spcBef>
              <a:spcAft>
                <a:spcPts val="0"/>
              </a:spcAft>
              <a:buClr>
                <a:schemeClr val="dk1"/>
              </a:buClr>
              <a:buSzPts val="3200"/>
              <a:buFont typeface="Noto Sans Symbols"/>
              <a:buChar char="∙"/>
            </a:pPr>
            <a:r>
              <a:rPr lang="en-AU" sz="3200">
                <a:latin typeface="Calibri"/>
                <a:ea typeface="Calibri"/>
                <a:cs typeface="Calibri"/>
                <a:sym typeface="Calibri"/>
              </a:rPr>
              <a:t>Impending or threatened condition.</a:t>
            </a:r>
            <a:endParaRPr/>
          </a:p>
        </p:txBody>
      </p:sp>
      <p:sp>
        <p:nvSpPr>
          <p:cNvPr id="227" name="Google Shape;227;p4"/>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t>Clinical coders do not have a crystal ball</a:t>
            </a:r>
            <a:endParaRPr/>
          </a:p>
        </p:txBody>
      </p:sp>
      <p:sp>
        <p:nvSpPr>
          <p:cNvPr id="234" name="Google Shape;234;p5"/>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pic>
        <p:nvPicPr>
          <p:cNvPr id="235" name="Google Shape;235;p5"/>
          <p:cNvPicPr preferRelativeResize="0"/>
          <p:nvPr>
            <p:ph idx="2" type="body"/>
          </p:nvPr>
        </p:nvPicPr>
        <p:blipFill rotWithShape="1">
          <a:blip r:embed="rId3">
            <a:alphaModFix/>
          </a:blip>
          <a:srcRect b="0" l="0" r="0" t="0"/>
          <a:stretch/>
        </p:blipFill>
        <p:spPr>
          <a:xfrm>
            <a:off x="723170" y="1387947"/>
            <a:ext cx="9244428" cy="481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6"/>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t>The health record</a:t>
            </a:r>
            <a:endParaRPr/>
          </a:p>
        </p:txBody>
      </p:sp>
      <p:sp>
        <p:nvSpPr>
          <p:cNvPr id="242" name="Google Shape;242;p6"/>
          <p:cNvSpPr txBox="1"/>
          <p:nvPr>
            <p:ph idx="2" type="body"/>
          </p:nvPr>
        </p:nvSpPr>
        <p:spPr>
          <a:xfrm>
            <a:off x="1848337" y="1851575"/>
            <a:ext cx="11429999" cy="5112568"/>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3600"/>
              <a:buFont typeface="Arial"/>
              <a:buChar char="•"/>
            </a:pPr>
            <a:r>
              <a:rPr lang="en-AU" sz="3600"/>
              <a:t>Purpose	</a:t>
            </a:r>
            <a:endParaRPr/>
          </a:p>
          <a:p>
            <a:pPr indent="-457200" lvl="0" marL="457200" rtl="0" algn="l">
              <a:spcBef>
                <a:spcPts val="720"/>
              </a:spcBef>
              <a:spcAft>
                <a:spcPts val="0"/>
              </a:spcAft>
              <a:buClr>
                <a:schemeClr val="dk1"/>
              </a:buClr>
              <a:buSzPts val="3600"/>
              <a:buFont typeface="Arial"/>
              <a:buChar char="•"/>
            </a:pPr>
            <a:r>
              <a:rPr lang="en-AU" sz="3600"/>
              <a:t>Content</a:t>
            </a:r>
            <a:endParaRPr/>
          </a:p>
        </p:txBody>
      </p:sp>
      <p:sp>
        <p:nvSpPr>
          <p:cNvPr id="243" name="Google Shape;243;p6"/>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7"/>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latin typeface="Calibri"/>
                <a:ea typeface="Calibri"/>
                <a:cs typeface="Calibri"/>
                <a:sym typeface="Calibri"/>
              </a:rPr>
              <a:t>Health care record and clinical coding</a:t>
            </a:r>
            <a:endParaRPr>
              <a:latin typeface="Calibri"/>
              <a:ea typeface="Calibri"/>
              <a:cs typeface="Calibri"/>
              <a:sym typeface="Calibri"/>
            </a:endParaRPr>
          </a:p>
        </p:txBody>
      </p:sp>
      <p:sp>
        <p:nvSpPr>
          <p:cNvPr id="250" name="Google Shape;250;p7"/>
          <p:cNvSpPr txBox="1"/>
          <p:nvPr>
            <p:ph idx="2" type="body"/>
          </p:nvPr>
        </p:nvSpPr>
        <p:spPr>
          <a:xfrm>
            <a:off x="1265381" y="1669232"/>
            <a:ext cx="11429999" cy="5112568"/>
          </a:xfrm>
          <a:prstGeom prst="rect">
            <a:avLst/>
          </a:prstGeom>
          <a:noFill/>
          <a:ln>
            <a:noFill/>
          </a:ln>
        </p:spPr>
        <p:txBody>
          <a:bodyPr anchorCtr="0" anchor="t" bIns="45700" lIns="91425" spcFirstLastPara="1" rIns="91425" wrap="square" tIns="45700">
            <a:normAutofit/>
          </a:bodyPr>
          <a:lstStyle/>
          <a:p>
            <a:pPr indent="0" lvl="0" marL="228600" rtl="0" algn="l">
              <a:spcBef>
                <a:spcPts val="0"/>
              </a:spcBef>
              <a:spcAft>
                <a:spcPts val="0"/>
              </a:spcAft>
              <a:buClr>
                <a:schemeClr val="dk1"/>
              </a:buClr>
              <a:buSzPts val="2800"/>
              <a:buFont typeface="Calibri"/>
              <a:buNone/>
            </a:pPr>
            <a:r>
              <a:rPr lang="en-AU">
                <a:latin typeface="Calibri"/>
                <a:ea typeface="Calibri"/>
                <a:cs typeface="Calibri"/>
                <a:sym typeface="Calibri"/>
              </a:rPr>
              <a:t>The needs of the clinical coder from the health</a:t>
            </a:r>
            <a:r>
              <a:rPr lang="en-AU"/>
              <a:t> </a:t>
            </a:r>
            <a:r>
              <a:rPr lang="en-AU">
                <a:latin typeface="Calibri"/>
                <a:ea typeface="Calibri"/>
                <a:cs typeface="Calibri"/>
                <a:sym typeface="Calibri"/>
              </a:rPr>
              <a:t>care record:</a:t>
            </a:r>
            <a:endParaRPr/>
          </a:p>
          <a:p>
            <a:pPr indent="-285750" lvl="0" marL="1620838" rtl="0" algn="l">
              <a:spcBef>
                <a:spcPts val="860"/>
              </a:spcBef>
              <a:spcAft>
                <a:spcPts val="0"/>
              </a:spcAft>
              <a:buClr>
                <a:schemeClr val="dk1"/>
              </a:buClr>
              <a:buSzPts val="2800"/>
              <a:buFont typeface="Arial"/>
              <a:buChar char="•"/>
            </a:pPr>
            <a:r>
              <a:rPr lang="en-AU">
                <a:latin typeface="Calibri"/>
                <a:ea typeface="Calibri"/>
                <a:cs typeface="Calibri"/>
                <a:sym typeface="Calibri"/>
              </a:rPr>
              <a:t>The primary source of information</a:t>
            </a:r>
            <a:endParaRPr/>
          </a:p>
          <a:p>
            <a:pPr indent="-285750" lvl="0" marL="1620838" rtl="0" algn="l">
              <a:spcBef>
                <a:spcPts val="860"/>
              </a:spcBef>
              <a:spcAft>
                <a:spcPts val="0"/>
              </a:spcAft>
              <a:buClr>
                <a:schemeClr val="dk1"/>
              </a:buClr>
              <a:buSzPts val="2800"/>
              <a:buFont typeface="Arial"/>
              <a:buChar char="•"/>
            </a:pPr>
            <a:r>
              <a:rPr lang="en-AU">
                <a:latin typeface="Calibri"/>
                <a:ea typeface="Calibri"/>
                <a:cs typeface="Calibri"/>
                <a:sym typeface="Calibri"/>
              </a:rPr>
              <a:t>Consistent and accurate</a:t>
            </a:r>
            <a:endParaRPr/>
          </a:p>
          <a:p>
            <a:pPr indent="-285750" lvl="0" marL="1620838" rtl="0" algn="l">
              <a:spcBef>
                <a:spcPts val="860"/>
              </a:spcBef>
              <a:spcAft>
                <a:spcPts val="0"/>
              </a:spcAft>
              <a:buClr>
                <a:schemeClr val="dk1"/>
              </a:buClr>
              <a:buSzPts val="2800"/>
              <a:buFont typeface="Arial"/>
              <a:buChar char="•"/>
            </a:pPr>
            <a:r>
              <a:rPr lang="en-AU">
                <a:latin typeface="Calibri"/>
                <a:ea typeface="Calibri"/>
                <a:cs typeface="Calibri"/>
                <a:sym typeface="Calibri"/>
              </a:rPr>
              <a:t>Good documentation</a:t>
            </a:r>
            <a:endParaRPr/>
          </a:p>
          <a:p>
            <a:pPr indent="-285750" lvl="0" marL="1620838" rtl="0" algn="l">
              <a:spcBef>
                <a:spcPts val="860"/>
              </a:spcBef>
              <a:spcAft>
                <a:spcPts val="0"/>
              </a:spcAft>
              <a:buClr>
                <a:schemeClr val="dk1"/>
              </a:buClr>
              <a:buSzPts val="2800"/>
              <a:buFont typeface="Arial"/>
              <a:buChar char="•"/>
            </a:pPr>
            <a:r>
              <a:rPr lang="en-AU">
                <a:latin typeface="Calibri"/>
                <a:ea typeface="Calibri"/>
                <a:cs typeface="Calibri"/>
                <a:sym typeface="Calibri"/>
              </a:rPr>
              <a:t>All elements of the record</a:t>
            </a:r>
            <a:endParaRPr/>
          </a:p>
          <a:p>
            <a:pPr indent="0" lvl="0" marL="228600" rtl="0" algn="l">
              <a:spcBef>
                <a:spcPts val="660"/>
              </a:spcBef>
              <a:spcAft>
                <a:spcPts val="0"/>
              </a:spcAft>
              <a:buClr>
                <a:schemeClr val="dk1"/>
              </a:buClr>
              <a:buSzPts val="1800"/>
              <a:buFont typeface="Calibri"/>
              <a:buNone/>
            </a:pPr>
            <a:r>
              <a:t/>
            </a:r>
            <a:endParaRPr sz="1800">
              <a:solidFill>
                <a:srgbClr val="00B0F0"/>
              </a:solidFill>
              <a:latin typeface="Calibri"/>
              <a:ea typeface="Calibri"/>
              <a:cs typeface="Calibri"/>
              <a:sym typeface="Calibri"/>
            </a:endParaRPr>
          </a:p>
          <a:p>
            <a:pPr indent="0" lvl="0" marL="228600" rtl="0" algn="l">
              <a:spcBef>
                <a:spcPts val="360"/>
              </a:spcBef>
              <a:spcAft>
                <a:spcPts val="0"/>
              </a:spcAft>
              <a:buClr>
                <a:schemeClr val="dk1"/>
              </a:buClr>
              <a:buSzPts val="1800"/>
              <a:buFont typeface="Calibri"/>
              <a:buNone/>
            </a:pPr>
            <a:r>
              <a:t/>
            </a:r>
            <a:endParaRPr sz="1800">
              <a:solidFill>
                <a:srgbClr val="00B0F0"/>
              </a:solidFill>
              <a:latin typeface="Calibri"/>
              <a:ea typeface="Calibri"/>
              <a:cs typeface="Calibri"/>
              <a:sym typeface="Calibri"/>
            </a:endParaRPr>
          </a:p>
          <a:p>
            <a:pPr indent="0" lvl="0" marL="228600" rtl="0" algn="l">
              <a:spcBef>
                <a:spcPts val="360"/>
              </a:spcBef>
              <a:spcAft>
                <a:spcPts val="0"/>
              </a:spcAft>
              <a:buClr>
                <a:schemeClr val="dk1"/>
              </a:buClr>
              <a:buSzPts val="1800"/>
              <a:buFont typeface="Calibri"/>
              <a:buNone/>
            </a:pPr>
            <a:r>
              <a:t/>
            </a:r>
            <a:endParaRPr sz="1800">
              <a:solidFill>
                <a:srgbClr val="00B0F0"/>
              </a:solidFill>
              <a:latin typeface="Calibri"/>
              <a:ea typeface="Calibri"/>
              <a:cs typeface="Calibri"/>
              <a:sym typeface="Calibri"/>
            </a:endParaRPr>
          </a:p>
          <a:p>
            <a:pPr indent="0" lvl="0" marL="228600" rtl="0" algn="l">
              <a:spcBef>
                <a:spcPts val="360"/>
              </a:spcBef>
              <a:spcAft>
                <a:spcPts val="0"/>
              </a:spcAft>
              <a:buClr>
                <a:srgbClr val="00B0F0"/>
              </a:buClr>
              <a:buSzPts val="1800"/>
              <a:buFont typeface="Calibri"/>
              <a:buNone/>
            </a:pPr>
            <a:r>
              <a:rPr lang="en-AU" sz="1800">
                <a:solidFill>
                  <a:srgbClr val="00B0F0"/>
                </a:solidFill>
                <a:latin typeface="Calibri"/>
                <a:ea typeface="Calibri"/>
                <a:cs typeface="Calibri"/>
                <a:sym typeface="Calibri"/>
              </a:rPr>
              <a:t>Reference ICD10AM – 11</a:t>
            </a:r>
            <a:r>
              <a:rPr baseline="30000" lang="en-AU" sz="1800">
                <a:solidFill>
                  <a:srgbClr val="00B0F0"/>
                </a:solidFill>
                <a:latin typeface="Calibri"/>
                <a:ea typeface="Calibri"/>
                <a:cs typeface="Calibri"/>
                <a:sym typeface="Calibri"/>
              </a:rPr>
              <a:t>th</a:t>
            </a:r>
            <a:r>
              <a:rPr lang="en-AU" sz="1800">
                <a:solidFill>
                  <a:srgbClr val="00B0F0"/>
                </a:solidFill>
                <a:latin typeface="Calibri"/>
                <a:ea typeface="Calibri"/>
                <a:cs typeface="Calibri"/>
                <a:sym typeface="Calibri"/>
              </a:rPr>
              <a:t> edition, Australian Coding standards, Introduction, How to use this document</a:t>
            </a:r>
            <a:endParaRPr sz="1800">
              <a:latin typeface="Calibri"/>
              <a:ea typeface="Calibri"/>
              <a:cs typeface="Calibri"/>
              <a:sym typeface="Calibri"/>
            </a:endParaRPr>
          </a:p>
          <a:p>
            <a:pPr indent="0" lvl="0" marL="0" rtl="0" algn="l">
              <a:spcBef>
                <a:spcPts val="360"/>
              </a:spcBef>
              <a:spcAft>
                <a:spcPts val="0"/>
              </a:spcAft>
              <a:buClr>
                <a:schemeClr val="dk1"/>
              </a:buClr>
              <a:buSzPts val="1800"/>
              <a:buFont typeface="Calibri"/>
              <a:buNone/>
            </a:pPr>
            <a:r>
              <a:rPr lang="en-AU" sz="1800">
                <a:latin typeface="Calibri"/>
                <a:ea typeface="Calibri"/>
                <a:cs typeface="Calibri"/>
                <a:sym typeface="Calibri"/>
              </a:rPr>
              <a:t> </a:t>
            </a:r>
            <a:endParaRPr/>
          </a:p>
          <a:p>
            <a:pPr indent="0" lvl="0" marL="0" rtl="0" algn="l">
              <a:spcBef>
                <a:spcPts val="560"/>
              </a:spcBef>
              <a:spcAft>
                <a:spcPts val="0"/>
              </a:spcAft>
              <a:buClr>
                <a:schemeClr val="dk1"/>
              </a:buClr>
              <a:buSzPts val="2800"/>
              <a:buFont typeface="Calibri"/>
              <a:buNone/>
            </a:pPr>
            <a:r>
              <a:t/>
            </a:r>
            <a:endParaRPr/>
          </a:p>
        </p:txBody>
      </p:sp>
      <p:sp>
        <p:nvSpPr>
          <p:cNvPr id="251" name="Google Shape;251;p7"/>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8"/>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en-AU">
                <a:latin typeface="Calibri"/>
                <a:ea typeface="Calibri"/>
                <a:cs typeface="Calibri"/>
                <a:sym typeface="Calibri"/>
              </a:rPr>
              <a:t>Information in the health care record used by clinical coders</a:t>
            </a:r>
            <a:endParaRPr/>
          </a:p>
        </p:txBody>
      </p:sp>
      <p:sp>
        <p:nvSpPr>
          <p:cNvPr id="258" name="Google Shape;258;p8"/>
          <p:cNvSpPr txBox="1"/>
          <p:nvPr>
            <p:ph idx="2" type="body"/>
          </p:nvPr>
        </p:nvSpPr>
        <p:spPr>
          <a:xfrm>
            <a:off x="2124362" y="2039144"/>
            <a:ext cx="11429999" cy="5112568"/>
          </a:xfrm>
          <a:prstGeom prst="rect">
            <a:avLst/>
          </a:prstGeom>
          <a:noFill/>
          <a:ln>
            <a:noFill/>
          </a:ln>
        </p:spPr>
        <p:txBody>
          <a:bodyPr anchorCtr="0" anchor="t" bIns="45700" lIns="91425" spcFirstLastPara="1" rIns="91425" wrap="square" tIns="45700">
            <a:normAutofit/>
          </a:bodyPr>
          <a:lstStyle/>
          <a:p>
            <a:pPr indent="717550" lvl="0" marL="0" rtl="0" algn="l">
              <a:spcBef>
                <a:spcPts val="0"/>
              </a:spcBef>
              <a:spcAft>
                <a:spcPts val="0"/>
              </a:spcAft>
              <a:buClr>
                <a:schemeClr val="dk1"/>
              </a:buClr>
              <a:buSzPts val="2800"/>
              <a:buFont typeface="Calibri"/>
              <a:buNone/>
            </a:pPr>
            <a:r>
              <a:rPr lang="en-AU" sz="2800">
                <a:latin typeface="Calibri"/>
                <a:ea typeface="Calibri"/>
                <a:cs typeface="Calibri"/>
                <a:sym typeface="Calibri"/>
              </a:rPr>
              <a:t>•	Past episodes of care</a:t>
            </a:r>
            <a:endParaRPr sz="2800">
              <a:latin typeface="Calibri"/>
              <a:ea typeface="Calibri"/>
              <a:cs typeface="Calibri"/>
              <a:sym typeface="Calibri"/>
            </a:endParaRPr>
          </a:p>
          <a:p>
            <a:pPr indent="717550" lvl="0" marL="0" rtl="0" algn="l">
              <a:spcBef>
                <a:spcPts val="600"/>
              </a:spcBef>
              <a:spcAft>
                <a:spcPts val="0"/>
              </a:spcAft>
              <a:buClr>
                <a:schemeClr val="dk1"/>
              </a:buClr>
              <a:buSzPts val="2800"/>
              <a:buFont typeface="Calibri"/>
              <a:buNone/>
            </a:pPr>
            <a:r>
              <a:rPr lang="en-AU" sz="2800">
                <a:latin typeface="Calibri"/>
                <a:ea typeface="Calibri"/>
                <a:cs typeface="Calibri"/>
                <a:sym typeface="Calibri"/>
              </a:rPr>
              <a:t>•	Referral letters and other correspondence</a:t>
            </a:r>
            <a:endParaRPr sz="2800">
              <a:latin typeface="Calibri"/>
              <a:ea typeface="Calibri"/>
              <a:cs typeface="Calibri"/>
              <a:sym typeface="Calibri"/>
            </a:endParaRPr>
          </a:p>
          <a:p>
            <a:pPr indent="717550" lvl="0" marL="0" rtl="0" algn="l">
              <a:spcBef>
                <a:spcPts val="600"/>
              </a:spcBef>
              <a:spcAft>
                <a:spcPts val="0"/>
              </a:spcAft>
              <a:buClr>
                <a:schemeClr val="dk1"/>
              </a:buClr>
              <a:buSzPts val="2800"/>
              <a:buFont typeface="Calibri"/>
              <a:buNone/>
            </a:pPr>
            <a:r>
              <a:rPr lang="en-AU" sz="2800">
                <a:latin typeface="Calibri"/>
                <a:ea typeface="Calibri"/>
                <a:cs typeface="Calibri"/>
                <a:sym typeface="Calibri"/>
              </a:rPr>
              <a:t>•	Emergency notes</a:t>
            </a:r>
            <a:endParaRPr sz="2800">
              <a:latin typeface="Calibri"/>
              <a:ea typeface="Calibri"/>
              <a:cs typeface="Calibri"/>
              <a:sym typeface="Calibri"/>
            </a:endParaRPr>
          </a:p>
          <a:p>
            <a:pPr indent="717550" lvl="0" marL="0" rtl="0" algn="l">
              <a:spcBef>
                <a:spcPts val="600"/>
              </a:spcBef>
              <a:spcAft>
                <a:spcPts val="0"/>
              </a:spcAft>
              <a:buClr>
                <a:schemeClr val="dk1"/>
              </a:buClr>
              <a:buSzPts val="2800"/>
              <a:buFont typeface="Calibri"/>
              <a:buNone/>
            </a:pPr>
            <a:r>
              <a:rPr lang="en-AU" sz="2800">
                <a:latin typeface="Calibri"/>
                <a:ea typeface="Calibri"/>
                <a:cs typeface="Calibri"/>
                <a:sym typeface="Calibri"/>
              </a:rPr>
              <a:t>•	Outpatient notes</a:t>
            </a:r>
            <a:endParaRPr/>
          </a:p>
        </p:txBody>
      </p:sp>
      <p:sp>
        <p:nvSpPr>
          <p:cNvPr id="259" name="Google Shape;259;p8"/>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txBox="1"/>
          <p:nvPr>
            <p:ph idx="1" type="body"/>
          </p:nvPr>
        </p:nvSpPr>
        <p:spPr>
          <a:xfrm>
            <a:off x="406400" y="381000"/>
            <a:ext cx="11430000" cy="671736"/>
          </a:xfrm>
          <a:prstGeom prst="rect">
            <a:avLst/>
          </a:prstGeom>
          <a:solidFill>
            <a:srgbClr val="07789B"/>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b="1" lang="en-AU">
                <a:latin typeface="Calibri"/>
                <a:ea typeface="Calibri"/>
                <a:cs typeface="Calibri"/>
                <a:sym typeface="Calibri"/>
              </a:rPr>
              <a:t>Definition of a clinician</a:t>
            </a:r>
            <a:endParaRPr/>
          </a:p>
        </p:txBody>
      </p:sp>
      <p:sp>
        <p:nvSpPr>
          <p:cNvPr id="266" name="Google Shape;266;p9"/>
          <p:cNvSpPr txBox="1"/>
          <p:nvPr>
            <p:ph idx="2" type="body"/>
          </p:nvPr>
        </p:nvSpPr>
        <p:spPr>
          <a:xfrm>
            <a:off x="1265381" y="1052736"/>
            <a:ext cx="11429999" cy="511256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Calibri"/>
              <a:buNone/>
            </a:pPr>
            <a:r>
              <a:t/>
            </a:r>
            <a:endParaRPr/>
          </a:p>
          <a:p>
            <a:pPr indent="0" lvl="0" marL="0" rtl="0" algn="l">
              <a:spcBef>
                <a:spcPts val="480"/>
              </a:spcBef>
              <a:spcAft>
                <a:spcPts val="0"/>
              </a:spcAft>
              <a:buClr>
                <a:schemeClr val="dk1"/>
              </a:buClr>
              <a:buSzPts val="2400"/>
              <a:buFont typeface="Calibri"/>
              <a:buNone/>
            </a:pPr>
            <a:r>
              <a:rPr lang="en-AU" sz="2400">
                <a:latin typeface="Calibri"/>
                <a:ea typeface="Calibri"/>
                <a:cs typeface="Calibri"/>
                <a:sym typeface="Calibri"/>
              </a:rPr>
              <a:t>The term </a:t>
            </a:r>
            <a:r>
              <a:rPr lang="en-AU" sz="2400"/>
              <a:t>“</a:t>
            </a:r>
            <a:r>
              <a:rPr lang="en-AU" sz="2400">
                <a:latin typeface="Calibri"/>
                <a:ea typeface="Calibri"/>
                <a:cs typeface="Calibri"/>
                <a:sym typeface="Calibri"/>
              </a:rPr>
              <a:t>clinician</a:t>
            </a:r>
            <a:r>
              <a:rPr lang="en-AU" sz="2400"/>
              <a:t>”</a:t>
            </a:r>
            <a:r>
              <a:rPr lang="en-AU" sz="2400">
                <a:latin typeface="Calibri"/>
                <a:ea typeface="Calibri"/>
                <a:cs typeface="Calibri"/>
                <a:sym typeface="Calibri"/>
              </a:rPr>
              <a:t> is used throughout the ACS and refers to</a:t>
            </a:r>
            <a:r>
              <a:rPr lang="en-AU" sz="2400"/>
              <a:t>:</a:t>
            </a:r>
            <a:endParaRPr sz="2400">
              <a:latin typeface="Calibri"/>
              <a:ea typeface="Calibri"/>
              <a:cs typeface="Calibri"/>
              <a:sym typeface="Calibri"/>
            </a:endParaRPr>
          </a:p>
          <a:p>
            <a:pPr indent="-342900" lvl="0" marL="982663" rtl="0" algn="l">
              <a:spcBef>
                <a:spcPts val="480"/>
              </a:spcBef>
              <a:spcAft>
                <a:spcPts val="0"/>
              </a:spcAft>
              <a:buClr>
                <a:schemeClr val="dk1"/>
              </a:buClr>
              <a:buSzPts val="2400"/>
              <a:buFont typeface="Noto Sans Symbols"/>
              <a:buChar char="∙"/>
            </a:pPr>
            <a:r>
              <a:rPr lang="en-AU" sz="2400">
                <a:latin typeface="Calibri"/>
                <a:ea typeface="Calibri"/>
                <a:cs typeface="Calibri"/>
                <a:sym typeface="Calibri"/>
              </a:rPr>
              <a:t>the treating medical officer:</a:t>
            </a:r>
            <a:endParaRPr sz="2400">
              <a:latin typeface="Calibri"/>
              <a:ea typeface="Calibri"/>
              <a:cs typeface="Calibri"/>
              <a:sym typeface="Calibri"/>
            </a:endParaRPr>
          </a:p>
          <a:p>
            <a:pPr indent="-342900" lvl="0" marL="982663" rtl="0" algn="l">
              <a:spcBef>
                <a:spcPts val="480"/>
              </a:spcBef>
              <a:spcAft>
                <a:spcPts val="0"/>
              </a:spcAft>
              <a:buClr>
                <a:schemeClr val="dk1"/>
              </a:buClr>
              <a:buSzPts val="2400"/>
              <a:buFont typeface="Noto Sans Symbols"/>
              <a:buChar char="∙"/>
            </a:pPr>
            <a:r>
              <a:rPr lang="en-AU" sz="2400">
                <a:latin typeface="Calibri"/>
                <a:ea typeface="Calibri"/>
                <a:cs typeface="Calibri"/>
                <a:sym typeface="Calibri"/>
              </a:rPr>
              <a:t>allied health professional, </a:t>
            </a:r>
            <a:endParaRPr sz="2400">
              <a:latin typeface="Calibri"/>
              <a:ea typeface="Calibri"/>
              <a:cs typeface="Calibri"/>
              <a:sym typeface="Calibri"/>
            </a:endParaRPr>
          </a:p>
          <a:p>
            <a:pPr indent="-342900" lvl="0" marL="982663" rtl="0" algn="l">
              <a:spcBef>
                <a:spcPts val="480"/>
              </a:spcBef>
              <a:spcAft>
                <a:spcPts val="0"/>
              </a:spcAft>
              <a:buClr>
                <a:schemeClr val="dk1"/>
              </a:buClr>
              <a:buSzPts val="2400"/>
              <a:buFont typeface="Noto Sans Symbols"/>
              <a:buChar char="∙"/>
            </a:pPr>
            <a:r>
              <a:rPr lang="en-AU" sz="2400">
                <a:latin typeface="Calibri"/>
                <a:ea typeface="Calibri"/>
                <a:cs typeface="Calibri"/>
                <a:sym typeface="Calibri"/>
              </a:rPr>
              <a:t>midwives </a:t>
            </a:r>
            <a:endParaRPr sz="2400">
              <a:latin typeface="Calibri"/>
              <a:ea typeface="Calibri"/>
              <a:cs typeface="Calibri"/>
              <a:sym typeface="Calibri"/>
            </a:endParaRPr>
          </a:p>
          <a:p>
            <a:pPr indent="-342900" lvl="0" marL="982663" rtl="0" algn="l">
              <a:spcBef>
                <a:spcPts val="480"/>
              </a:spcBef>
              <a:spcAft>
                <a:spcPts val="0"/>
              </a:spcAft>
              <a:buClr>
                <a:schemeClr val="dk1"/>
              </a:buClr>
              <a:buSzPts val="2400"/>
              <a:buFont typeface="Noto Sans Symbols"/>
              <a:buChar char="∙"/>
            </a:pPr>
            <a:r>
              <a:rPr lang="en-AU" sz="2400">
                <a:latin typeface="Calibri"/>
                <a:ea typeface="Calibri"/>
                <a:cs typeface="Calibri"/>
                <a:sym typeface="Calibri"/>
              </a:rPr>
              <a:t>nurses. </a:t>
            </a:r>
            <a:endParaRPr sz="2400">
              <a:latin typeface="Calibri"/>
              <a:ea typeface="Calibri"/>
              <a:cs typeface="Calibri"/>
              <a:sym typeface="Calibri"/>
            </a:endParaRPr>
          </a:p>
          <a:p>
            <a:pPr indent="0" lvl="0" marL="0" rtl="0" algn="l">
              <a:spcBef>
                <a:spcPts val="560"/>
              </a:spcBef>
              <a:spcAft>
                <a:spcPts val="0"/>
              </a:spcAft>
              <a:buClr>
                <a:schemeClr val="dk1"/>
              </a:buClr>
              <a:buSzPts val="2800"/>
              <a:buFont typeface="Calibri"/>
              <a:buNone/>
            </a:pPr>
            <a:r>
              <a:t/>
            </a:r>
            <a:endParaRPr/>
          </a:p>
        </p:txBody>
      </p:sp>
      <p:sp>
        <p:nvSpPr>
          <p:cNvPr id="267" name="Google Shape;267;p9"/>
          <p:cNvSpPr txBox="1"/>
          <p:nvPr>
            <p:ph idx="12" type="sldNum"/>
          </p:nvPr>
        </p:nvSpPr>
        <p:spPr>
          <a:xfrm>
            <a:off x="10515600" y="6477000"/>
            <a:ext cx="1320800" cy="304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268" name="Google Shape;268;p9"/>
          <p:cNvSpPr txBox="1"/>
          <p:nvPr/>
        </p:nvSpPr>
        <p:spPr>
          <a:xfrm>
            <a:off x="1094508" y="4301836"/>
            <a:ext cx="100861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rgbClr val="00B0F0"/>
                </a:solidFill>
                <a:latin typeface="Calibri"/>
                <a:ea typeface="Calibri"/>
                <a:cs typeface="Calibri"/>
                <a:sym typeface="Calibri"/>
              </a:rPr>
              <a:t>Reference ICD10AM – 11</a:t>
            </a:r>
            <a:r>
              <a:rPr baseline="30000" lang="en-AU" sz="1800">
                <a:solidFill>
                  <a:srgbClr val="00B0F0"/>
                </a:solidFill>
                <a:latin typeface="Calibri"/>
                <a:ea typeface="Calibri"/>
                <a:cs typeface="Calibri"/>
                <a:sym typeface="Calibri"/>
              </a:rPr>
              <a:t>th</a:t>
            </a:r>
            <a:r>
              <a:rPr lang="en-AU" sz="1800">
                <a:solidFill>
                  <a:srgbClr val="00B0F0"/>
                </a:solidFill>
                <a:latin typeface="Calibri"/>
                <a:ea typeface="Calibri"/>
                <a:cs typeface="Calibri"/>
                <a:sym typeface="Calibri"/>
              </a:rPr>
              <a:t> edition, Australian Coding standards, Introduction, How to use this document.</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tchbook">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2020-08-15T04:34:47Z</dcterms:created>
  <dc:creator>Anna</dc:creator>
</cp:coreProperties>
</file>