
<file path=[Content_Types].xml><?xml version="1.0" encoding="utf-8"?>
<Types xmlns="http://schemas.openxmlformats.org/package/2006/content-types">
  <Default Extension="emf" ContentType="image/x-emf"/>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8"/>
  </p:notesMasterIdLst>
  <p:sldIdLst>
    <p:sldId id="464" r:id="rId2"/>
    <p:sldId id="358" r:id="rId3"/>
    <p:sldId id="428" r:id="rId4"/>
    <p:sldId id="436" r:id="rId5"/>
    <p:sldId id="461" r:id="rId6"/>
    <p:sldId id="437" r:id="rId7"/>
    <p:sldId id="438" r:id="rId8"/>
    <p:sldId id="439" r:id="rId9"/>
    <p:sldId id="440" r:id="rId10"/>
    <p:sldId id="441" r:id="rId11"/>
    <p:sldId id="443" r:id="rId12"/>
    <p:sldId id="459" r:id="rId13"/>
    <p:sldId id="444" r:id="rId14"/>
    <p:sldId id="445" r:id="rId15"/>
    <p:sldId id="446" r:id="rId16"/>
    <p:sldId id="447" r:id="rId17"/>
    <p:sldId id="448" r:id="rId18"/>
    <p:sldId id="449" r:id="rId19"/>
    <p:sldId id="450" r:id="rId20"/>
    <p:sldId id="451" r:id="rId21"/>
    <p:sldId id="452" r:id="rId22"/>
    <p:sldId id="453" r:id="rId23"/>
    <p:sldId id="454" r:id="rId24"/>
    <p:sldId id="455" r:id="rId25"/>
    <p:sldId id="308" r:id="rId26"/>
    <p:sldId id="460"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2073AE"/>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89" autoAdjust="0"/>
    <p:restoredTop sz="72052" autoAdjust="0"/>
  </p:normalViewPr>
  <p:slideViewPr>
    <p:cSldViewPr snapToGrid="0">
      <p:cViewPr varScale="1">
        <p:scale>
          <a:sx n="82" d="100"/>
          <a:sy n="82" d="100"/>
        </p:scale>
        <p:origin x="1092" y="78"/>
      </p:cViewPr>
      <p:guideLst/>
    </p:cSldViewPr>
  </p:slideViewPr>
  <p:outlineViewPr>
    <p:cViewPr>
      <p:scale>
        <a:sx n="33" d="100"/>
        <a:sy n="33" d="100"/>
      </p:scale>
      <p:origin x="0" y="-852"/>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8" d="100"/>
          <a:sy n="78" d="100"/>
        </p:scale>
        <p:origin x="365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B6C2F4-B633-4102-B108-9039F1EF70B3}" type="datetimeFigureOut">
              <a:rPr lang="en-AU" smtClean="0"/>
              <a:t>24/10/2022</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C40E8A-E3D9-45E6-8C9B-F2F85B52DA15}" type="slidenum">
              <a:rPr lang="en-AU" smtClean="0"/>
              <a:t>‹#›</a:t>
            </a:fld>
            <a:endParaRPr lang="en-AU"/>
          </a:p>
        </p:txBody>
      </p:sp>
    </p:spTree>
    <p:extLst>
      <p:ext uri="{BB962C8B-B14F-4D97-AF65-F5344CB8AC3E}">
        <p14:creationId xmlns:p14="http://schemas.microsoft.com/office/powerpoint/2010/main" val="4090833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youtube.com/watch?v=AwxvjrbEkTg"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hlinkClick r:id="rId3"/>
              </a:rPr>
              <a:t>https://www.youtube.com/watch?v=AwxvjrbEkTg</a:t>
            </a:r>
            <a:endParaRPr lang="en-AU" dirty="0"/>
          </a:p>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1</a:t>
            </a:fld>
            <a:endParaRPr lang="en-AU"/>
          </a:p>
        </p:txBody>
      </p:sp>
    </p:spTree>
    <p:extLst>
      <p:ext uri="{BB962C8B-B14F-4D97-AF65-F5344CB8AC3E}">
        <p14:creationId xmlns:p14="http://schemas.microsoft.com/office/powerpoint/2010/main" val="3020162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dirty="0">
                <a:effectLst/>
                <a:latin typeface="Calibri" panose="020F0502020204030204" pitchFamily="34" charset="0"/>
                <a:ea typeface="Times New Roman" panose="02020603050405020304" pitchFamily="18" charset="0"/>
                <a:cs typeface="Times New Roman" panose="02020603050405020304" pitchFamily="18" charset="0"/>
              </a:rPr>
              <a:t>Diagnosis BUT please note the exceptions below.</a:t>
            </a:r>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12</a:t>
            </a:fld>
            <a:endParaRPr lang="en-AU"/>
          </a:p>
        </p:txBody>
      </p:sp>
    </p:spTree>
    <p:extLst>
      <p:ext uri="{BB962C8B-B14F-4D97-AF65-F5344CB8AC3E}">
        <p14:creationId xmlns:p14="http://schemas.microsoft.com/office/powerpoint/2010/main" val="29697168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800" dirty="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NOTES</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buFont typeface="+mj-lt"/>
              <a:buAutoNum type="arabicPeriod"/>
            </a:pPr>
            <a:r>
              <a:rPr lang="en-AU" sz="1800" dirty="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aperients given for constipation</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buFont typeface="+mj-lt"/>
              <a:buAutoNum type="arabicPeriod"/>
            </a:pPr>
            <a:r>
              <a:rPr lang="en-AU" sz="1800" dirty="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Has HTN, continues to take his/her medication for HTN</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buFont typeface="+mj-lt"/>
              <a:buAutoNum type="arabicPeriod"/>
            </a:pPr>
            <a:r>
              <a:rPr lang="en-AU" sz="1800" dirty="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HTN meds reduced due to an episode of hypotension</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buFont typeface="+mj-lt"/>
              <a:buAutoNum type="arabicPeriod"/>
            </a:pPr>
            <a:r>
              <a:rPr lang="en-AU" sz="1800" dirty="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Aspirin given for headache</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buFont typeface="+mj-lt"/>
              <a:buAutoNum type="arabicPeriod"/>
            </a:pPr>
            <a:r>
              <a:rPr lang="en-AU" sz="1800" dirty="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Admitted for COPD, continued dressings for existing ulcer</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800" dirty="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See ACS 0002, subheading INCREASED CLINICAL CARE</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14</a:t>
            </a:fld>
            <a:endParaRPr lang="en-AU"/>
          </a:p>
        </p:txBody>
      </p:sp>
    </p:spTree>
    <p:extLst>
      <p:ext uri="{BB962C8B-B14F-4D97-AF65-F5344CB8AC3E}">
        <p14:creationId xmlns:p14="http://schemas.microsoft.com/office/powerpoint/2010/main" val="31617948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dirty="0">
                <a:effectLst/>
                <a:latin typeface="Calibri" panose="020F0502020204030204" pitchFamily="34" charset="0"/>
                <a:ea typeface="Times New Roman" panose="02020603050405020304" pitchFamily="18" charset="0"/>
                <a:cs typeface="Times New Roman" panose="02020603050405020304" pitchFamily="18" charset="0"/>
              </a:rPr>
              <a:t>A condition meets the requirements of ACS 0002 if:</a:t>
            </a:r>
          </a:p>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15</a:t>
            </a:fld>
            <a:endParaRPr lang="en-AU"/>
          </a:p>
        </p:txBody>
      </p:sp>
    </p:spTree>
    <p:extLst>
      <p:ext uri="{BB962C8B-B14F-4D97-AF65-F5344CB8AC3E}">
        <p14:creationId xmlns:p14="http://schemas.microsoft.com/office/powerpoint/2010/main" val="35434112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dirty="0">
                <a:effectLst/>
                <a:latin typeface="Calibri" panose="020F0502020204030204" pitchFamily="34" charset="0"/>
                <a:ea typeface="Times New Roman" panose="02020603050405020304" pitchFamily="18" charset="0"/>
                <a:cs typeface="Times New Roman" panose="02020603050405020304" pitchFamily="18" charset="0"/>
              </a:rPr>
              <a:t>A condition DOES NOT meet the requirements of ACS 0002 where the following applies:</a:t>
            </a:r>
          </a:p>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16</a:t>
            </a:fld>
            <a:endParaRPr lang="en-AU"/>
          </a:p>
        </p:txBody>
      </p:sp>
    </p:spTree>
    <p:extLst>
      <p:ext uri="{BB962C8B-B14F-4D97-AF65-F5344CB8AC3E}">
        <p14:creationId xmlns:p14="http://schemas.microsoft.com/office/powerpoint/2010/main" val="23856139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2438"/>
            <a:r>
              <a:rPr lang="en-AU" sz="1200" dirty="0">
                <a:effectLst/>
                <a:latin typeface="Calibri" panose="020F0502020204030204" pitchFamily="34" charset="0"/>
                <a:ea typeface="Times New Roman" panose="02020603050405020304" pitchFamily="18" charset="0"/>
                <a:cs typeface="Times New Roman" panose="02020603050405020304" pitchFamily="18" charset="0"/>
              </a:rPr>
              <a:t>A common mistake is to assign COF 1 to a condition which is diagnosed during the admission.  </a:t>
            </a:r>
          </a:p>
          <a:p>
            <a:pPr marL="452438"/>
            <a:r>
              <a:rPr lang="en-AU" sz="1200" dirty="0">
                <a:effectLst/>
                <a:latin typeface="Calibri" panose="020F0502020204030204" pitchFamily="34" charset="0"/>
                <a:ea typeface="Times New Roman" panose="02020603050405020304" pitchFamily="18" charset="0"/>
                <a:cs typeface="Times New Roman" panose="02020603050405020304" pitchFamily="18" charset="0"/>
              </a:rPr>
              <a:t>For example a patient was admitted with cough and wheeze, and was diagnosed with asthma.  </a:t>
            </a:r>
          </a:p>
          <a:p>
            <a:pPr marL="452438"/>
            <a:r>
              <a:rPr lang="en-AU" sz="1200" dirty="0">
                <a:effectLst/>
                <a:latin typeface="Calibri" panose="020F0502020204030204" pitchFamily="34" charset="0"/>
                <a:ea typeface="Times New Roman" panose="02020603050405020304" pitchFamily="18" charset="0"/>
                <a:cs typeface="Times New Roman" panose="02020603050405020304" pitchFamily="18" charset="0"/>
              </a:rPr>
              <a:t>The patient had asthma prior to admission, and it was diagnosed during the admission.  </a:t>
            </a:r>
          </a:p>
          <a:p>
            <a:pPr marL="452438"/>
            <a:r>
              <a:rPr lang="en-AU" sz="1200" dirty="0">
                <a:effectLst/>
                <a:latin typeface="Calibri" panose="020F0502020204030204" pitchFamily="34" charset="0"/>
                <a:ea typeface="Times New Roman" panose="02020603050405020304" pitchFamily="18" charset="0"/>
                <a:cs typeface="Times New Roman" panose="02020603050405020304" pitchFamily="18" charset="0"/>
              </a:rPr>
              <a:t>The timing of the diagnosis is not the determining factor in assigning the COF.</a:t>
            </a:r>
          </a:p>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19</a:t>
            </a:fld>
            <a:endParaRPr lang="en-AU"/>
          </a:p>
        </p:txBody>
      </p:sp>
    </p:spTree>
    <p:extLst>
      <p:ext uri="{BB962C8B-B14F-4D97-AF65-F5344CB8AC3E}">
        <p14:creationId xmlns:p14="http://schemas.microsoft.com/office/powerpoint/2010/main" val="12408523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30000" dirty="0">
                <a:solidFill>
                  <a:srgbClr val="000000"/>
                </a:solidFill>
                <a:latin typeface="Times New Roman" panose="02020603050405020304" pitchFamily="18" charset="0"/>
              </a:rPr>
              <a:t>These codes are for use in Australia to generate data which will be </a:t>
            </a:r>
            <a:r>
              <a:rPr lang="en-US" sz="1800" b="0" i="0" u="none" strike="noStrike" baseline="30000" dirty="0" err="1">
                <a:solidFill>
                  <a:srgbClr val="000000"/>
                </a:solidFill>
                <a:latin typeface="Times New Roman" panose="02020603050405020304" pitchFamily="18" charset="0"/>
              </a:rPr>
              <a:t>utilised</a:t>
            </a:r>
            <a:r>
              <a:rPr lang="en-US" sz="1800" b="0" i="0" u="none" strike="noStrike" baseline="30000" dirty="0">
                <a:solidFill>
                  <a:srgbClr val="000000"/>
                </a:solidFill>
                <a:latin typeface="Times New Roman" panose="02020603050405020304" pitchFamily="18" charset="0"/>
              </a:rPr>
              <a:t> to review the coding of additional diagnoses. </a:t>
            </a:r>
          </a:p>
          <a:p>
            <a:r>
              <a:rPr lang="en-US" sz="1800" b="0" i="0" u="none" strike="noStrike" baseline="30000" dirty="0">
                <a:solidFill>
                  <a:srgbClr val="000000"/>
                </a:solidFill>
                <a:latin typeface="Times New Roman" panose="02020603050405020304" pitchFamily="18" charset="0"/>
              </a:rPr>
              <a:t>The codes are mapped so as not to be included in the grouping for Diagnosis Related Group (DRG) allocation.</a:t>
            </a:r>
            <a:endParaRPr lang="en-AU" b="0" dirty="0"/>
          </a:p>
        </p:txBody>
      </p:sp>
      <p:sp>
        <p:nvSpPr>
          <p:cNvPr id="4" name="Slide Number Placeholder 3"/>
          <p:cNvSpPr>
            <a:spLocks noGrp="1"/>
          </p:cNvSpPr>
          <p:nvPr>
            <p:ph type="sldNum" sz="quarter" idx="5"/>
          </p:nvPr>
        </p:nvSpPr>
        <p:spPr/>
        <p:txBody>
          <a:bodyPr/>
          <a:lstStyle/>
          <a:p>
            <a:fld id="{E1C40E8A-E3D9-45E6-8C9B-F2F85B52DA15}" type="slidenum">
              <a:rPr lang="en-AU" smtClean="0"/>
              <a:t>21</a:t>
            </a:fld>
            <a:endParaRPr lang="en-AU"/>
          </a:p>
        </p:txBody>
      </p:sp>
    </p:spTree>
    <p:extLst>
      <p:ext uri="{BB962C8B-B14F-4D97-AF65-F5344CB8AC3E}">
        <p14:creationId xmlns:p14="http://schemas.microsoft.com/office/powerpoint/2010/main" val="36819788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Hard to read, and I’ve put it here to indicate to you </a:t>
            </a:r>
            <a:r>
              <a:rPr lang="en-AU" dirty="0" err="1"/>
              <a:t>tht</a:t>
            </a:r>
            <a:r>
              <a:rPr lang="en-AU" dirty="0"/>
              <a:t> you can view this in your ICD-10-AM</a:t>
            </a:r>
          </a:p>
        </p:txBody>
      </p:sp>
      <p:sp>
        <p:nvSpPr>
          <p:cNvPr id="4" name="Slide Number Placeholder 3"/>
          <p:cNvSpPr>
            <a:spLocks noGrp="1"/>
          </p:cNvSpPr>
          <p:nvPr>
            <p:ph type="sldNum" sz="quarter" idx="5"/>
          </p:nvPr>
        </p:nvSpPr>
        <p:spPr/>
        <p:txBody>
          <a:bodyPr/>
          <a:lstStyle/>
          <a:p>
            <a:fld id="{E1C40E8A-E3D9-45E6-8C9B-F2F85B52DA15}" type="slidenum">
              <a:rPr lang="en-AU" smtClean="0"/>
              <a:t>22</a:t>
            </a:fld>
            <a:endParaRPr lang="en-AU"/>
          </a:p>
        </p:txBody>
      </p:sp>
    </p:spTree>
    <p:extLst>
      <p:ext uri="{BB962C8B-B14F-4D97-AF65-F5344CB8AC3E}">
        <p14:creationId xmlns:p14="http://schemas.microsoft.com/office/powerpoint/2010/main" val="10069001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800" dirty="0">
                <a:effectLst/>
                <a:latin typeface="Calibri" panose="020F0502020204030204" pitchFamily="34" charset="0"/>
                <a:ea typeface="Times New Roman" panose="02020603050405020304" pitchFamily="18" charset="0"/>
                <a:cs typeface="Times New Roman" panose="02020603050405020304" pitchFamily="18" charset="0"/>
              </a:rPr>
              <a:t>An investigation or test for a condition meeting the requirements of </a:t>
            </a:r>
            <a:r>
              <a:rPr lang="en-AU" sz="1800" dirty="0">
                <a:solidFill>
                  <a:srgbClr val="FF0000"/>
                </a:solidFill>
                <a:effectLst/>
                <a:latin typeface="Symbol" panose="05050102010706020507" pitchFamily="18" charset="2"/>
                <a:ea typeface="Times New Roman" panose="02020603050405020304" pitchFamily="18" charset="0"/>
                <a:cs typeface="Symbol" panose="05050102010706020507" pitchFamily="18" charset="2"/>
              </a:rPr>
              <a:t>Ñ</a:t>
            </a: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ACS 0001 or ACS 0002 for the episode, may result in a finding relating to another body system which is not currently being treated, and which does not require treatment during the current admission.</a:t>
            </a:r>
          </a:p>
          <a:p>
            <a:r>
              <a:rPr lang="en-AU" sz="1800" dirty="0">
                <a:effectLst/>
                <a:latin typeface="Calibri" panose="020F0502020204030204" pitchFamily="34" charset="0"/>
                <a:ea typeface="Times New Roman" panose="02020603050405020304" pitchFamily="18" charset="0"/>
                <a:cs typeface="Times New Roman" panose="02020603050405020304" pitchFamily="18" charset="0"/>
              </a:rPr>
              <a:t>This is an </a:t>
            </a:r>
            <a:r>
              <a:rPr lang="en-AU" sz="1800" b="1" dirty="0">
                <a:effectLst/>
                <a:latin typeface="Calibri" panose="020F0502020204030204" pitchFamily="34" charset="0"/>
                <a:ea typeface="Times New Roman" panose="02020603050405020304" pitchFamily="18" charset="0"/>
                <a:cs typeface="Times New Roman" panose="02020603050405020304" pitchFamily="18" charset="0"/>
              </a:rPr>
              <a:t>INCIDENTAL</a:t>
            </a: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finding.</a:t>
            </a:r>
          </a:p>
          <a:p>
            <a:r>
              <a:rPr lang="en-AU" sz="1800" dirty="0">
                <a:effectLst/>
                <a:latin typeface="Calibri" panose="020F0502020204030204" pitchFamily="34" charset="0"/>
                <a:ea typeface="Times New Roman" panose="02020603050405020304" pitchFamily="18" charset="0"/>
                <a:cs typeface="Calibri" panose="020F0502020204030204" pitchFamily="34" charset="0"/>
              </a:rPr>
              <a:t>CLASSIFICATION:</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800" dirty="0">
                <a:effectLst/>
                <a:latin typeface="Calibri" panose="020F0502020204030204" pitchFamily="34" charset="0"/>
                <a:ea typeface="Times New Roman" panose="02020603050405020304" pitchFamily="18" charset="0"/>
                <a:cs typeface="Calibri" panose="020F0502020204030204" pitchFamily="34" charset="0"/>
              </a:rPr>
              <a:t>“… where these findings or conditions are incidental to the episode of care and are only flagged for follow-up or referral post discharge they </a:t>
            </a:r>
            <a:r>
              <a:rPr lang="en-AU" sz="1800" b="1" dirty="0">
                <a:effectLst/>
                <a:latin typeface="Calibri" panose="020F0502020204030204" pitchFamily="34" charset="0"/>
                <a:ea typeface="Times New Roman" panose="02020603050405020304" pitchFamily="18" charset="0"/>
                <a:cs typeface="Calibri" panose="020F0502020204030204" pitchFamily="34" charset="0"/>
              </a:rPr>
              <a:t>do not qualify for code assignment</a:t>
            </a:r>
            <a:r>
              <a:rPr lang="en-AU" sz="1800" dirty="0">
                <a:effectLst/>
                <a:latin typeface="Calibri" panose="020F0502020204030204" pitchFamily="34" charset="0"/>
                <a:ea typeface="Times New Roman" panose="02020603050405020304" pitchFamily="18" charset="0"/>
                <a:cs typeface="Calibri" panose="020F0502020204030204" pitchFamily="34" charset="0"/>
              </a:rPr>
              <a:t> under </a:t>
            </a:r>
            <a:r>
              <a:rPr lang="en-AU" sz="1800" dirty="0">
                <a:solidFill>
                  <a:srgbClr val="FF0000"/>
                </a:solidFill>
                <a:effectLst/>
                <a:latin typeface="Symbol" panose="05050102010706020507" pitchFamily="18" charset="2"/>
                <a:ea typeface="Times New Roman" panose="02020603050405020304" pitchFamily="18" charset="0"/>
                <a:cs typeface="Symbol" panose="05050102010706020507" pitchFamily="18" charset="2"/>
              </a:rPr>
              <a:t>Ñ</a:t>
            </a:r>
            <a:r>
              <a:rPr lang="en-AU" sz="1800" dirty="0">
                <a:solidFill>
                  <a:srgbClr val="020202"/>
                </a:solidFill>
                <a:effectLst/>
                <a:latin typeface="Calibri" panose="020F0502020204030204" pitchFamily="34" charset="0"/>
                <a:ea typeface="Times New Roman" panose="02020603050405020304" pitchFamily="18" charset="0"/>
                <a:cs typeface="Calibri" panose="020F0502020204030204" pitchFamily="34" charset="0"/>
              </a:rPr>
              <a:t>ACS 0002</a:t>
            </a:r>
            <a:r>
              <a:rPr lang="en-AU" sz="1800" dirty="0">
                <a:effectLst/>
                <a:latin typeface="Calibri" panose="020F0502020204030204" pitchFamily="34" charset="0"/>
                <a:ea typeface="Times New Roman" panose="02020603050405020304" pitchFamily="18" charset="0"/>
                <a:cs typeface="Calibri" panose="020F0502020204030204" pitchFamily="34" charset="0"/>
              </a:rPr>
              <a:t> </a:t>
            </a:r>
            <a:r>
              <a:rPr lang="en-AU" sz="1800" i="1" dirty="0">
                <a:effectLst/>
                <a:latin typeface="Calibri" panose="020F0502020204030204" pitchFamily="34" charset="0"/>
                <a:ea typeface="Times New Roman" panose="02020603050405020304" pitchFamily="18" charset="0"/>
                <a:cs typeface="Calibri" panose="020F0502020204030204" pitchFamily="34" charset="0"/>
              </a:rPr>
              <a:t>Additional diagnoses</a:t>
            </a:r>
            <a:r>
              <a:rPr lang="en-AU" sz="1800" dirty="0">
                <a:effectLst/>
                <a:latin typeface="Calibri" panose="020F0502020204030204" pitchFamily="34" charset="0"/>
                <a:ea typeface="Times New Roman" panose="02020603050405020304" pitchFamily="18" charset="0"/>
                <a:cs typeface="Calibri" panose="020F0502020204030204" pitchFamily="34" charset="0"/>
              </a:rPr>
              <a:t>.”</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800" dirty="0">
                <a:solidFill>
                  <a:srgbClr val="7030A0"/>
                </a:solidFill>
                <a:effectLst/>
                <a:latin typeface="Calibri" panose="020F0502020204030204" pitchFamily="34" charset="0"/>
                <a:ea typeface="Times New Roman" panose="02020603050405020304" pitchFamily="18" charset="0"/>
                <a:cs typeface="Calibri" panose="020F0502020204030204" pitchFamily="34" charset="0"/>
              </a:rPr>
              <a:t>For </a:t>
            </a:r>
            <a:r>
              <a:rPr lang="en-AU" sz="1800" dirty="0" err="1">
                <a:solidFill>
                  <a:srgbClr val="7030A0"/>
                </a:solidFill>
                <a:effectLst/>
                <a:latin typeface="Calibri" panose="020F0502020204030204" pitchFamily="34" charset="0"/>
                <a:ea typeface="Times New Roman" panose="02020603050405020304" pitchFamily="18" charset="0"/>
                <a:cs typeface="Calibri" panose="020F0502020204030204" pitchFamily="34" charset="0"/>
              </a:rPr>
              <a:t>eg.</a:t>
            </a:r>
            <a:r>
              <a:rPr lang="en-AU" sz="1800" dirty="0">
                <a:solidFill>
                  <a:srgbClr val="7030A0"/>
                </a:solidFill>
                <a:effectLst/>
                <a:latin typeface="Calibri" panose="020F0502020204030204" pitchFamily="34" charset="0"/>
                <a:ea typeface="Times New Roman" panose="02020603050405020304" pitchFamily="18" charset="0"/>
                <a:cs typeface="Calibri" panose="020F0502020204030204" pitchFamily="34" charset="0"/>
              </a:rPr>
              <a:t> noted hyperthyroidism for FU in outpatients</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800" dirty="0">
                <a:solidFill>
                  <a:srgbClr val="7030A0"/>
                </a:solidFill>
                <a:effectLst/>
                <a:latin typeface="Calibri" panose="020F0502020204030204" pitchFamily="34" charset="0"/>
                <a:ea typeface="Times New Roman" panose="02020603050405020304" pitchFamily="18" charset="0"/>
                <a:cs typeface="Calibri" panose="020F0502020204030204" pitchFamily="34" charset="0"/>
              </a:rPr>
              <a:t>for </a:t>
            </a:r>
            <a:r>
              <a:rPr lang="en-AU" sz="1800" dirty="0" err="1">
                <a:solidFill>
                  <a:srgbClr val="7030A0"/>
                </a:solidFill>
                <a:effectLst/>
                <a:latin typeface="Calibri" panose="020F0502020204030204" pitchFamily="34" charset="0"/>
                <a:ea typeface="Times New Roman" panose="02020603050405020304" pitchFamily="18" charset="0"/>
                <a:cs typeface="Calibri" panose="020F0502020204030204" pitchFamily="34" charset="0"/>
              </a:rPr>
              <a:t>eg</a:t>
            </a:r>
            <a:r>
              <a:rPr lang="en-AU" sz="1800" dirty="0">
                <a:solidFill>
                  <a:srgbClr val="7030A0"/>
                </a:solidFill>
                <a:effectLst/>
                <a:latin typeface="Calibri" panose="020F0502020204030204" pitchFamily="34" charset="0"/>
                <a:ea typeface="Times New Roman" panose="02020603050405020304" pitchFamily="18" charset="0"/>
                <a:cs typeface="Calibri" panose="020F0502020204030204" pitchFamily="34" charset="0"/>
              </a:rPr>
              <a:t> HTN not treated, but a risk factor for IHD.  Unless treated HTN is not coded in an admission for IHD (supp codes).</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23</a:t>
            </a:fld>
            <a:endParaRPr lang="en-AU"/>
          </a:p>
        </p:txBody>
      </p:sp>
    </p:spTree>
    <p:extLst>
      <p:ext uri="{BB962C8B-B14F-4D97-AF65-F5344CB8AC3E}">
        <p14:creationId xmlns:p14="http://schemas.microsoft.com/office/powerpoint/2010/main" val="11203950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1338"/>
            <a:r>
              <a:rPr lang="en-AU" sz="1200" dirty="0">
                <a:effectLst/>
                <a:latin typeface="Calibri" panose="020F0502020204030204" pitchFamily="34" charset="0"/>
                <a:ea typeface="Times New Roman" panose="02020603050405020304" pitchFamily="18" charset="0"/>
                <a:cs typeface="Times New Roman" panose="02020603050405020304" pitchFamily="18" charset="0"/>
              </a:rPr>
              <a:t>The Australian Coding Rules are also an integral part of the coding process.  Wherever this icon occurs  </a:t>
            </a:r>
          </a:p>
          <a:p>
            <a:pPr marL="541338"/>
            <a:r>
              <a:rPr lang="en-AU" sz="1200" dirty="0">
                <a:effectLst/>
                <a:latin typeface="Calibri" panose="020F0502020204030204" pitchFamily="34" charset="0"/>
                <a:ea typeface="Times New Roman" panose="02020603050405020304" pitchFamily="18" charset="0"/>
                <a:cs typeface="Times New Roman" panose="02020603050405020304" pitchFamily="18" charset="0"/>
              </a:rPr>
              <a:t>the Clinical Coder must review the Coding Rule to determine its relevance to the coding task.</a:t>
            </a:r>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24</a:t>
            </a:fld>
            <a:endParaRPr lang="en-AU"/>
          </a:p>
        </p:txBody>
      </p:sp>
    </p:spTree>
    <p:extLst>
      <p:ext uri="{BB962C8B-B14F-4D97-AF65-F5344CB8AC3E}">
        <p14:creationId xmlns:p14="http://schemas.microsoft.com/office/powerpoint/2010/main" val="31533496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GB" dirty="0"/>
              <a:t>Bower birds love blue objects</a:t>
            </a:r>
          </a:p>
        </p:txBody>
      </p:sp>
      <p:sp>
        <p:nvSpPr>
          <p:cNvPr id="4" name="Slide Number Placeholder 3"/>
          <p:cNvSpPr>
            <a:spLocks noGrp="1"/>
          </p:cNvSpPr>
          <p:nvPr>
            <p:ph type="sldNum" sz="quarter" idx="10"/>
          </p:nvPr>
        </p:nvSpPr>
        <p:spPr/>
        <p:txBody>
          <a:bodyPr/>
          <a:lstStyle/>
          <a:p>
            <a:fld id="{F4B84A36-CB6B-4BD5-867F-BF1EE0B344A3}" type="slidenum">
              <a:rPr lang="en-GB" smtClean="0"/>
              <a:pPr/>
              <a:t>25</a:t>
            </a:fld>
            <a:endParaRPr lang="en-GB"/>
          </a:p>
        </p:txBody>
      </p:sp>
      <p:sp>
        <p:nvSpPr>
          <p:cNvPr id="5" name="Footer Placeholder 4"/>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22670865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455766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26</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127840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974646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sz="1800" dirty="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The Australian Coding Standards (ACS) are an integral part of the coding process, and Clinical Coders </a:t>
            </a:r>
            <a:r>
              <a:rPr lang="en-AU" sz="1800" b="1" u="sng" dirty="0">
                <a:effectLst/>
                <a:latin typeface="Calibri" panose="020F0502020204030204" pitchFamily="34" charset="0"/>
                <a:ea typeface="Times New Roman" panose="02020603050405020304" pitchFamily="18" charset="0"/>
                <a:cs typeface="Times New Roman" panose="02020603050405020304" pitchFamily="18" charset="0"/>
              </a:rPr>
              <a:t>MUST</a:t>
            </a: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apply the ACS wherever they occur as a reference for a code</a:t>
            </a:r>
            <a:endParaRPr lang="en-AU" sz="4000" dirty="0"/>
          </a:p>
          <a:p>
            <a:r>
              <a:rPr lang="en-AU" sz="1800" dirty="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If we all code the same way then the data is consistent </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800" dirty="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Open </a:t>
            </a:r>
            <a:r>
              <a:rPr lang="en-AU" sz="1800" dirty="0" err="1">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TCoder</a:t>
            </a:r>
            <a:r>
              <a:rPr lang="en-AU" sz="1800" dirty="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 and show J449 with </a:t>
            </a:r>
            <a:r>
              <a:rPr lang="en-AU" sz="1800" dirty="0">
                <a:solidFill>
                  <a:srgbClr val="7030A0"/>
                </a:solidFill>
                <a:effectLst/>
                <a:latin typeface="Symbol" panose="05050102010706020507" pitchFamily="18" charset="2"/>
                <a:ea typeface="Times New Roman" panose="02020603050405020304" pitchFamily="18" charset="0"/>
                <a:cs typeface="Symbol" panose="05050102010706020507" pitchFamily="18" charset="2"/>
              </a:rPr>
              <a:t>Ñ</a:t>
            </a:r>
            <a:r>
              <a:rPr lang="en-AU" sz="1800" dirty="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NNNN</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800" dirty="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Open </a:t>
            </a:r>
            <a:r>
              <a:rPr lang="en-AU" sz="1800" dirty="0" err="1">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TCoder</a:t>
            </a:r>
            <a:r>
              <a:rPr lang="en-AU" sz="1800" dirty="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 and show 9625701 (FESS) with </a:t>
            </a:r>
            <a:r>
              <a:rPr lang="en-AU" sz="1800" dirty="0">
                <a:solidFill>
                  <a:srgbClr val="FF0000"/>
                </a:solidFill>
                <a:effectLst/>
                <a:latin typeface="Symbol" panose="05050102010706020507" pitchFamily="18" charset="2"/>
                <a:ea typeface="Times New Roman" panose="02020603050405020304" pitchFamily="18" charset="0"/>
                <a:cs typeface="Symbol" panose="05050102010706020507" pitchFamily="18" charset="2"/>
              </a:rPr>
              <a:t>Ñ</a:t>
            </a:r>
            <a:r>
              <a:rPr lang="en-AU" sz="180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NNNN</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800" dirty="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By the way – note the new rule for FESS</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800" dirty="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Some standards have sub-headings</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4</a:t>
            </a:fld>
            <a:endParaRPr lang="en-AU"/>
          </a:p>
        </p:txBody>
      </p:sp>
    </p:spTree>
    <p:extLst>
      <p:ext uri="{BB962C8B-B14F-4D97-AF65-F5344CB8AC3E}">
        <p14:creationId xmlns:p14="http://schemas.microsoft.com/office/powerpoint/2010/main" val="31713721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What is the PDx?  </a:t>
            </a:r>
          </a:p>
          <a:p>
            <a:r>
              <a:rPr lang="en-AU" dirty="0"/>
              <a:t>This is why we need rules – Australian Coding Standards</a:t>
            </a:r>
          </a:p>
          <a:p>
            <a:r>
              <a:rPr lang="en-AU" dirty="0"/>
              <a:t>There is also the need for a national  organisation to </a:t>
            </a:r>
            <a:r>
              <a:rPr lang="en-AU" dirty="0" err="1"/>
              <a:t>receivre</a:t>
            </a:r>
            <a:r>
              <a:rPr lang="en-AU" dirty="0"/>
              <a:t> queries, and make the rules.</a:t>
            </a:r>
          </a:p>
        </p:txBody>
      </p:sp>
      <p:sp>
        <p:nvSpPr>
          <p:cNvPr id="4" name="Slide Number Placeholder 3"/>
          <p:cNvSpPr>
            <a:spLocks noGrp="1"/>
          </p:cNvSpPr>
          <p:nvPr>
            <p:ph type="sldNum" sz="quarter" idx="5"/>
          </p:nvPr>
        </p:nvSpPr>
        <p:spPr/>
        <p:txBody>
          <a:bodyPr/>
          <a:lstStyle/>
          <a:p>
            <a:fld id="{E1C40E8A-E3D9-45E6-8C9B-F2F85B52DA15}" type="slidenum">
              <a:rPr lang="en-AU" smtClean="0"/>
              <a:t>5</a:t>
            </a:fld>
            <a:endParaRPr lang="en-AU"/>
          </a:p>
        </p:txBody>
      </p:sp>
    </p:spTree>
    <p:extLst>
      <p:ext uri="{BB962C8B-B14F-4D97-AF65-F5344CB8AC3E}">
        <p14:creationId xmlns:p14="http://schemas.microsoft.com/office/powerpoint/2010/main" val="1763300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800" dirty="0">
                <a:solidFill>
                  <a:srgbClr val="7030A0"/>
                </a:solidFill>
                <a:effectLst/>
                <a:latin typeface="Calibri" panose="020F0502020204030204" pitchFamily="34" charset="0"/>
                <a:ea typeface="Times New Roman" panose="02020603050405020304" pitchFamily="18" charset="0"/>
                <a:cs typeface="Calibri" panose="020F0502020204030204" pitchFamily="34" charset="0"/>
              </a:rPr>
              <a:t>“after study” refers to the role of the CC in abstracting and verifying information in the record.</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800" dirty="0">
                <a:solidFill>
                  <a:srgbClr val="7030A0"/>
                </a:solidFill>
                <a:effectLst/>
                <a:latin typeface="Calibri" panose="020F0502020204030204" pitchFamily="34" charset="0"/>
                <a:ea typeface="Times New Roman" panose="02020603050405020304" pitchFamily="18" charset="0"/>
                <a:cs typeface="Calibri" panose="020F0502020204030204" pitchFamily="34" charset="0"/>
              </a:rPr>
              <a:t>Findings evaluated may include information gained from the history of illness, any mental status evaluation, specialist consultations, physical examination, diagnostic tests or procedures, any surgical procedures, and any pathological or radiological examination.</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6</a:t>
            </a:fld>
            <a:endParaRPr lang="en-AU"/>
          </a:p>
        </p:txBody>
      </p:sp>
    </p:spTree>
    <p:extLst>
      <p:ext uri="{BB962C8B-B14F-4D97-AF65-F5344CB8AC3E}">
        <p14:creationId xmlns:p14="http://schemas.microsoft.com/office/powerpoint/2010/main" val="19589988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800" dirty="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NOTE:  </a:t>
            </a:r>
            <a:r>
              <a:rPr lang="en-AU" sz="1800" dirty="0" err="1">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Eg</a:t>
            </a:r>
            <a:r>
              <a:rPr lang="en-AU" sz="1800" dirty="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 epilepsy and brain tumour.  </a:t>
            </a:r>
            <a:r>
              <a:rPr lang="en-AU" sz="1800" dirty="0" err="1">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Eg.</a:t>
            </a:r>
            <a:r>
              <a:rPr lang="en-AU" sz="1800" dirty="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  SOB, pain, mesothelioma.</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7</a:t>
            </a:fld>
            <a:endParaRPr lang="en-AU"/>
          </a:p>
        </p:txBody>
      </p:sp>
    </p:spTree>
    <p:extLst>
      <p:ext uri="{BB962C8B-B14F-4D97-AF65-F5344CB8AC3E}">
        <p14:creationId xmlns:p14="http://schemas.microsoft.com/office/powerpoint/2010/main" val="1588841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NOTE: Admitted for deviated nasal septum and sinusitis.  Rx septoplasty and FESS.</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8</a:t>
            </a:fld>
            <a:endParaRPr lang="en-AU"/>
          </a:p>
        </p:txBody>
      </p:sp>
    </p:spTree>
    <p:extLst>
      <p:ext uri="{BB962C8B-B14F-4D97-AF65-F5344CB8AC3E}">
        <p14:creationId xmlns:p14="http://schemas.microsoft.com/office/powerpoint/2010/main" val="29913969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NOTE  See  Disease Index, introduction, General arrangement of the disease index, code numbers</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10</a:t>
            </a:fld>
            <a:endParaRPr lang="en-AU"/>
          </a:p>
        </p:txBody>
      </p:sp>
    </p:spTree>
    <p:extLst>
      <p:ext uri="{BB962C8B-B14F-4D97-AF65-F5344CB8AC3E}">
        <p14:creationId xmlns:p14="http://schemas.microsoft.com/office/powerpoint/2010/main" val="21781847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p:spTree>
      <p:nvGrpSpPr>
        <p:cNvPr id="1" name=""/>
        <p:cNvGrpSpPr/>
        <p:nvPr/>
      </p:nvGrpSpPr>
      <p:grpSpPr>
        <a:xfrm>
          <a:off x="0" y="0"/>
          <a:ext cx="0" cy="0"/>
          <a:chOff x="0" y="0"/>
          <a:chExt cx="0" cy="0"/>
        </a:xfrm>
      </p:grpSpPr>
      <p:sp>
        <p:nvSpPr>
          <p:cNvPr id="9" name="Rectangle 10"/>
          <p:cNvSpPr/>
          <p:nvPr userDrawn="1"/>
        </p:nvSpPr>
        <p:spPr>
          <a:xfrm>
            <a:off x="0" y="3505200"/>
            <a:ext cx="12192000" cy="1143000"/>
          </a:xfrm>
          <a:prstGeom prst="rect">
            <a:avLst/>
          </a:prstGeom>
          <a:solidFill>
            <a:schemeClr val="accent1"/>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2" name="Rectangle 2"/>
          <p:cNvSpPr>
            <a:spLocks noGrp="1"/>
          </p:cNvSpPr>
          <p:nvPr>
            <p:ph type="ctrTitle"/>
          </p:nvPr>
        </p:nvSpPr>
        <p:spPr>
          <a:xfrm>
            <a:off x="304800" y="4114800"/>
            <a:ext cx="11582400" cy="533400"/>
          </a:xfrm>
          <a:prstGeom prst="rect">
            <a:avLst/>
          </a:prstGeom>
          <a:noFill/>
        </p:spPr>
        <p:txBody>
          <a:bodyPr vert="horz"/>
          <a:lstStyle>
            <a:lvl1pPr algn="l" eaLnBrk="1" latinLnBrk="0" hangingPunct="1">
              <a:defRPr kumimoji="0" sz="2000" b="0" cap="all" spc="150" baseline="0">
                <a:solidFill>
                  <a:schemeClr val="bg1"/>
                </a:solidFill>
              </a:defRPr>
            </a:lvl1pPr>
            <a:extLst/>
          </a:lstStyle>
          <a:p>
            <a:pPr eaLnBrk="1" latinLnBrk="1" hangingPunct="1"/>
            <a:r>
              <a:rPr lang="en-US" dirty="0"/>
              <a:t>Click to edit Master title style</a:t>
            </a:r>
            <a:endParaRPr dirty="0"/>
          </a:p>
        </p:txBody>
      </p:sp>
      <p:sp>
        <p:nvSpPr>
          <p:cNvPr id="3" name="Rectangle 3"/>
          <p:cNvSpPr>
            <a:spLocks noGrp="1"/>
          </p:cNvSpPr>
          <p:nvPr>
            <p:ph type="subTitle" idx="1" hasCustomPrompt="1"/>
          </p:nvPr>
        </p:nvSpPr>
        <p:spPr>
          <a:xfrm>
            <a:off x="304800" y="4706112"/>
            <a:ext cx="11582400" cy="277368"/>
          </a:xfrm>
          <a:solidFill>
            <a:schemeClr val="bg1"/>
          </a:solidFill>
        </p:spPr>
        <p:txBody>
          <a:bodyPr/>
          <a:lstStyle>
            <a:lvl1pPr marL="0" indent="0" algn="l" eaLnBrk="1" latinLnBrk="0" hangingPunct="1">
              <a:buNone/>
              <a:defRPr kumimoji="0" sz="1100" b="1">
                <a:solidFill>
                  <a:schemeClr val="accent4">
                    <a:shade val="50000"/>
                  </a:schemeClr>
                </a:solidFill>
              </a:defRPr>
            </a:lvl1pPr>
            <a:lvl2pPr marL="457200" indent="0" algn="ctr" eaLnBrk="1" latinLnBrk="0" hangingPunct="1">
              <a:buNone/>
            </a:lvl2pPr>
            <a:lvl3pPr marL="914400" indent="0" algn="ctr" eaLnBrk="1" latinLnBrk="0" hangingPunct="1">
              <a:buNone/>
            </a:lvl3pPr>
            <a:lvl4pPr marL="1371600" indent="0" algn="ctr" eaLnBrk="1" latinLnBrk="0" hangingPunct="1">
              <a:buNone/>
            </a:lvl4pPr>
            <a:lvl5pPr marL="1828800" indent="0" algn="ctr" eaLnBrk="1" latinLnBrk="0" hangingPunct="1">
              <a:buNone/>
            </a:lvl5pPr>
            <a:lvl6pPr marL="2286000" indent="0" algn="ctr" eaLnBrk="1" latinLnBrk="0" hangingPunct="1">
              <a:buNone/>
            </a:lvl6pPr>
            <a:lvl7pPr marL="2743200" indent="0" algn="ctr" eaLnBrk="1" latinLnBrk="0" hangingPunct="1">
              <a:buNone/>
            </a:lvl7pPr>
            <a:lvl8pPr marL="3200400" indent="0" algn="ctr" eaLnBrk="1" latinLnBrk="0" hangingPunct="1">
              <a:buNone/>
            </a:lvl8pPr>
            <a:lvl9pPr marL="3657600" indent="0" algn="ctr" eaLnBrk="1" latinLnBrk="0" hangingPunct="1">
              <a:buNone/>
            </a:lvl9pPr>
            <a:extLst/>
          </a:lstStyle>
          <a:p>
            <a:r>
              <a:rPr kumimoji="0" lang="en-US" dirty="0"/>
              <a:t>Click to add author information</a:t>
            </a:r>
          </a:p>
        </p:txBody>
      </p:sp>
      <p:sp>
        <p:nvSpPr>
          <p:cNvPr id="15" name="Rectangle 15"/>
          <p:cNvSpPr>
            <a:spLocks noGrp="1"/>
          </p:cNvSpPr>
          <p:nvPr>
            <p:ph type="sldNum" sz="quarter" idx="11"/>
          </p:nvPr>
        </p:nvSpPr>
        <p:spPr>
          <a:xfrm>
            <a:off x="10613887" y="6412103"/>
            <a:ext cx="1361440" cy="304800"/>
          </a:xfrm>
        </p:spPr>
        <p:txBody>
          <a:bodyPr anchor="ctr"/>
          <a:lstStyle/>
          <a:p>
            <a:pPr algn="r"/>
            <a:fld id="{256D3EEF-DE4E-429D-8EC4-DDC531AFF587}" type="slidenum">
              <a:rPr kumimoji="0" lang="en-US" sz="1000" smtClean="0"/>
              <a:pPr algn="r"/>
              <a:t>‹#›</a:t>
            </a:fld>
            <a:endParaRPr kumimoji="0" lang="en-US" dirty="0"/>
          </a:p>
        </p:txBody>
      </p:sp>
      <p:sp>
        <p:nvSpPr>
          <p:cNvPr id="16" name="Rectangle 16"/>
          <p:cNvSpPr>
            <a:spLocks noGrp="1"/>
          </p:cNvSpPr>
          <p:nvPr>
            <p:ph type="ftr" sz="quarter" idx="12"/>
          </p:nvPr>
        </p:nvSpPr>
        <p:spPr>
          <a:xfrm>
            <a:off x="2534478" y="6136438"/>
            <a:ext cx="2862470" cy="703729"/>
          </a:xfrm>
          <a:prstGeom prst="rect">
            <a:avLst/>
          </a:prstGeom>
        </p:spPr>
        <p:txBody>
          <a:bodyPr/>
          <a:lstStyle>
            <a:lvl1pPr>
              <a:defRPr sz="1600">
                <a:latin typeface="Century" panose="02040604050505020304" pitchFamily="18" charset="0"/>
              </a:defRPr>
            </a:lvl1pPr>
          </a:lstStyle>
          <a:p>
            <a:r>
              <a:rPr lang="en-US" dirty="0"/>
              <a:t>Clinical Coding Education   </a:t>
            </a:r>
          </a:p>
          <a:p>
            <a:r>
              <a:rPr lang="en-US" dirty="0"/>
              <a:t>clinicalcodingeducation.com</a:t>
            </a:r>
          </a:p>
        </p:txBody>
      </p:sp>
      <p:sp>
        <p:nvSpPr>
          <p:cNvPr id="8" name="Rectangle 10"/>
          <p:cNvSpPr/>
          <p:nvPr userDrawn="1"/>
        </p:nvSpPr>
        <p:spPr>
          <a:xfrm>
            <a:off x="0" y="0"/>
            <a:ext cx="12192000" cy="4038600"/>
          </a:xfrm>
          <a:prstGeom prst="rect">
            <a:avLst/>
          </a:prstGeom>
          <a:solidFill>
            <a:srgbClr val="0000CC"/>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12" name="Rectangle 11"/>
          <p:cNvSpPr/>
          <p:nvPr userDrawn="1"/>
        </p:nvSpPr>
        <p:spPr>
          <a:xfrm>
            <a:off x="0" y="4645880"/>
            <a:ext cx="12192000" cy="27432"/>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pic>
        <p:nvPicPr>
          <p:cNvPr id="7" name="Picture 6" descr="Logo, icon, company name&#10;&#10;Description automatically generated">
            <a:extLst>
              <a:ext uri="{FF2B5EF4-FFF2-40B4-BE49-F238E27FC236}">
                <a16:creationId xmlns:a16="http://schemas.microsoft.com/office/drawing/2014/main" id="{867AFBE7-C5F5-4EC5-9BCF-8F5F99DFBC9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1575" y="5089714"/>
            <a:ext cx="1451624" cy="1510058"/>
          </a:xfrm>
          <a:prstGeom prst="rect">
            <a:avLst/>
          </a:prstGeom>
        </p:spPr>
      </p:pic>
      <p:pic>
        <p:nvPicPr>
          <p:cNvPr id="14" name="Picture 13" descr="A picture containing text&#10;&#10;Description automatically generated">
            <a:extLst>
              <a:ext uri="{FF2B5EF4-FFF2-40B4-BE49-F238E27FC236}">
                <a16:creationId xmlns:a16="http://schemas.microsoft.com/office/drawing/2014/main" id="{02EE322B-B352-4342-A973-A360FA04453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309113" y="5050099"/>
            <a:ext cx="3109623" cy="1202315"/>
          </a:xfrm>
          <a:prstGeom prst="rect">
            <a:avLst/>
          </a:prstGeom>
        </p:spPr>
      </p:pic>
      <p:sp>
        <p:nvSpPr>
          <p:cNvPr id="17" name="Rectangle 16">
            <a:extLst>
              <a:ext uri="{FF2B5EF4-FFF2-40B4-BE49-F238E27FC236}">
                <a16:creationId xmlns:a16="http://schemas.microsoft.com/office/drawing/2014/main" id="{D85CD257-DB42-4B58-B535-A7D6B8299F37}"/>
              </a:ext>
            </a:extLst>
          </p:cNvPr>
          <p:cNvSpPr txBox="1">
            <a:spLocks/>
          </p:cNvSpPr>
          <p:nvPr userDrawn="1"/>
        </p:nvSpPr>
        <p:spPr>
          <a:xfrm>
            <a:off x="8257597" y="6171707"/>
            <a:ext cx="2207478" cy="856129"/>
          </a:xfrm>
          <a:prstGeom prst="rect">
            <a:avLst/>
          </a:prstGeom>
        </p:spPr>
        <p:txBody>
          <a:bodyPr/>
          <a:lstStyle>
            <a:defPPr>
              <a:defRPr lang="en-US"/>
            </a:defPPr>
            <a:lvl1pPr marL="0" algn="l" defTabSz="914400" rtl="0" eaLnBrk="1" latinLnBrk="0" hangingPunct="1">
              <a:defRPr sz="1600" kern="1200">
                <a:solidFill>
                  <a:schemeClr val="tx1"/>
                </a:solidFill>
                <a:latin typeface="Century" panose="02040604050505020304" pitchFamily="18"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dirty="0"/>
              <a:t>eHealth Education</a:t>
            </a:r>
          </a:p>
          <a:p>
            <a:pPr algn="r"/>
            <a:r>
              <a:rPr lang="en-US" dirty="0"/>
              <a:t>ehe.edu.au</a:t>
            </a:r>
          </a:p>
        </p:txBody>
      </p:sp>
    </p:spTree>
    <p:extLst>
      <p:ext uri="{BB962C8B-B14F-4D97-AF65-F5344CB8AC3E}">
        <p14:creationId xmlns:p14="http://schemas.microsoft.com/office/powerpoint/2010/main" val="2199153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Up: 1 Left, 3 Right">
    <p:spTree>
      <p:nvGrpSpPr>
        <p:cNvPr id="1" name=""/>
        <p:cNvGrpSpPr/>
        <p:nvPr/>
      </p:nvGrpSpPr>
      <p:grpSpPr>
        <a:xfrm>
          <a:off x="0" y="0"/>
          <a:ext cx="0" cy="0"/>
          <a:chOff x="0" y="0"/>
          <a:chExt cx="0" cy="0"/>
        </a:xfrm>
      </p:grpSpPr>
      <p:sp>
        <p:nvSpPr>
          <p:cNvPr id="4"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10" name="Rectangle 8"/>
          <p:cNvSpPr>
            <a:spLocks noGrp="1"/>
          </p:cNvSpPr>
          <p:nvPr>
            <p:ph type="body" sz="quarter" idx="14" hasCustomPrompt="1"/>
          </p:nvPr>
        </p:nvSpPr>
        <p:spPr>
          <a:xfrm>
            <a:off x="58928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8" name="Rectangle 11"/>
          <p:cNvSpPr>
            <a:spLocks noGrp="1"/>
          </p:cNvSpPr>
          <p:nvPr>
            <p:ph sz="quarter" idx="16"/>
          </p:nvPr>
        </p:nvSpPr>
        <p:spPr>
          <a:xfrm>
            <a:off x="5892800" y="609600"/>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9" name="Rectangle 8"/>
          <p:cNvSpPr>
            <a:spLocks noGrp="1"/>
          </p:cNvSpPr>
          <p:nvPr>
            <p:ph type="body" sz="quarter" idx="13" hasCustomPrompt="1"/>
          </p:nvPr>
        </p:nvSpPr>
        <p:spPr>
          <a:xfrm>
            <a:off x="406400"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0" name="Rectangle 11"/>
          <p:cNvSpPr>
            <a:spLocks noGrp="1"/>
          </p:cNvSpPr>
          <p:nvPr>
            <p:ph sz="quarter" idx="15"/>
          </p:nvPr>
        </p:nvSpPr>
        <p:spPr>
          <a:xfrm>
            <a:off x="406400"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2" name="Rectangle 8"/>
          <p:cNvSpPr>
            <a:spLocks noGrp="1"/>
          </p:cNvSpPr>
          <p:nvPr>
            <p:ph type="body" sz="quarter" idx="17" hasCustomPrompt="1"/>
          </p:nvPr>
        </p:nvSpPr>
        <p:spPr>
          <a:xfrm>
            <a:off x="5888736" y="234086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3" name="Rectangle 11"/>
          <p:cNvSpPr>
            <a:spLocks noGrp="1"/>
          </p:cNvSpPr>
          <p:nvPr>
            <p:ph sz="quarter" idx="18"/>
          </p:nvPr>
        </p:nvSpPr>
        <p:spPr>
          <a:xfrm>
            <a:off x="5888736" y="256946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4" name="Rectangle 8"/>
          <p:cNvSpPr>
            <a:spLocks noGrp="1"/>
          </p:cNvSpPr>
          <p:nvPr>
            <p:ph type="body" sz="quarter" idx="19" hasCustomPrompt="1"/>
          </p:nvPr>
        </p:nvSpPr>
        <p:spPr>
          <a:xfrm>
            <a:off x="5892800" y="429158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5" name="Rectangle 11"/>
          <p:cNvSpPr>
            <a:spLocks noGrp="1"/>
          </p:cNvSpPr>
          <p:nvPr>
            <p:ph sz="quarter" idx="20"/>
          </p:nvPr>
        </p:nvSpPr>
        <p:spPr>
          <a:xfrm>
            <a:off x="5892800" y="452018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7" name="Rectangle 17"/>
          <p:cNvSpPr>
            <a:spLocks noGrp="1"/>
          </p:cNvSpPr>
          <p:nvPr>
            <p:ph type="dt" sz="half" idx="21"/>
          </p:nvPr>
        </p:nvSpPr>
        <p:spPr>
          <a:xfrm>
            <a:off x="9347200" y="76200"/>
            <a:ext cx="1828800" cy="228600"/>
          </a:xfrm>
          <a:prstGeom prst="rect">
            <a:avLst/>
          </a:prstGeom>
        </p:spPr>
        <p:txBody>
          <a:bodyPr/>
          <a:lstStyle/>
          <a:p>
            <a:pPr algn="r"/>
            <a:endParaRPr kumimoji="0" lang="en-US" dirty="0"/>
          </a:p>
        </p:txBody>
      </p:sp>
      <p:sp>
        <p:nvSpPr>
          <p:cNvPr id="18" name="Rectangle 18"/>
          <p:cNvSpPr>
            <a:spLocks noGrp="1"/>
          </p:cNvSpPr>
          <p:nvPr>
            <p:ph type="sldNum" sz="quarter" idx="22"/>
          </p:nvPr>
        </p:nvSpPr>
        <p:spPr/>
        <p:txBody>
          <a:bodyPr/>
          <a:lstStyle/>
          <a:p>
            <a:pPr algn="r"/>
            <a:fld id="{256D3EEF-DE4E-429D-8EC4-DDC531AFF587}" type="slidenum">
              <a:rPr kumimoji="0" lang="en-US" sz="1000" smtClean="0"/>
              <a:pPr algn="r"/>
              <a:t>‹#›</a:t>
            </a:fld>
            <a:endParaRPr kumimoji="0" lang="en-US" dirty="0"/>
          </a:p>
        </p:txBody>
      </p:sp>
      <p:sp>
        <p:nvSpPr>
          <p:cNvPr id="21" name="Rectangle 21"/>
          <p:cNvSpPr>
            <a:spLocks noGrp="1"/>
          </p:cNvSpPr>
          <p:nvPr>
            <p:ph type="ftr" sz="quarter" idx="23"/>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796063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Up: 3 Left, 1 Right">
    <p:spTree>
      <p:nvGrpSpPr>
        <p:cNvPr id="1" name=""/>
        <p:cNvGrpSpPr/>
        <p:nvPr/>
      </p:nvGrpSpPr>
      <p:grpSpPr>
        <a:xfrm>
          <a:off x="0" y="0"/>
          <a:ext cx="0" cy="0"/>
          <a:chOff x="0" y="0"/>
          <a:chExt cx="0" cy="0"/>
        </a:xfrm>
      </p:grpSpPr>
      <p:sp>
        <p:nvSpPr>
          <p:cNvPr id="2"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18" name="Rectangle 8"/>
          <p:cNvSpPr>
            <a:spLocks noGrp="1"/>
          </p:cNvSpPr>
          <p:nvPr>
            <p:ph type="body" sz="quarter" idx="13" hasCustomPrompt="1"/>
          </p:nvPr>
        </p:nvSpPr>
        <p:spPr>
          <a:xfrm>
            <a:off x="5888736"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1" name="Rectangle 11"/>
          <p:cNvSpPr>
            <a:spLocks noGrp="1"/>
          </p:cNvSpPr>
          <p:nvPr>
            <p:ph sz="quarter" idx="15"/>
          </p:nvPr>
        </p:nvSpPr>
        <p:spPr>
          <a:xfrm>
            <a:off x="5888736"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9" name="Rectangle 8"/>
          <p:cNvSpPr>
            <a:spLocks noGrp="1"/>
          </p:cNvSpPr>
          <p:nvPr>
            <p:ph type="body" sz="quarter" idx="14" hasCustomPrompt="1"/>
          </p:nvPr>
        </p:nvSpPr>
        <p:spPr>
          <a:xfrm>
            <a:off x="4064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0" name="Rectangle 11"/>
          <p:cNvSpPr>
            <a:spLocks noGrp="1"/>
          </p:cNvSpPr>
          <p:nvPr>
            <p:ph sz="quarter" idx="16"/>
          </p:nvPr>
        </p:nvSpPr>
        <p:spPr>
          <a:xfrm>
            <a:off x="406400" y="609600"/>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3" name="Rectangle 8"/>
          <p:cNvSpPr>
            <a:spLocks noGrp="1"/>
          </p:cNvSpPr>
          <p:nvPr>
            <p:ph type="body" sz="quarter" idx="17" hasCustomPrompt="1"/>
          </p:nvPr>
        </p:nvSpPr>
        <p:spPr>
          <a:xfrm>
            <a:off x="402336" y="234086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4" name="Rectangle 11"/>
          <p:cNvSpPr>
            <a:spLocks noGrp="1"/>
          </p:cNvSpPr>
          <p:nvPr>
            <p:ph sz="quarter" idx="18"/>
          </p:nvPr>
        </p:nvSpPr>
        <p:spPr>
          <a:xfrm>
            <a:off x="402336" y="256946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5" name="Rectangle 8"/>
          <p:cNvSpPr>
            <a:spLocks noGrp="1"/>
          </p:cNvSpPr>
          <p:nvPr>
            <p:ph type="body" sz="quarter" idx="19" hasCustomPrompt="1"/>
          </p:nvPr>
        </p:nvSpPr>
        <p:spPr>
          <a:xfrm>
            <a:off x="406400" y="429158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6" name="Rectangle 11"/>
          <p:cNvSpPr>
            <a:spLocks noGrp="1"/>
          </p:cNvSpPr>
          <p:nvPr>
            <p:ph sz="quarter" idx="20"/>
          </p:nvPr>
        </p:nvSpPr>
        <p:spPr>
          <a:xfrm>
            <a:off x="406400" y="452018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7" name="Rectangle 17"/>
          <p:cNvSpPr>
            <a:spLocks noGrp="1"/>
          </p:cNvSpPr>
          <p:nvPr>
            <p:ph type="dt" sz="half" idx="21"/>
          </p:nvPr>
        </p:nvSpPr>
        <p:spPr>
          <a:xfrm>
            <a:off x="9347200" y="76200"/>
            <a:ext cx="1828800" cy="228600"/>
          </a:xfrm>
          <a:prstGeom prst="rect">
            <a:avLst/>
          </a:prstGeom>
        </p:spPr>
        <p:txBody>
          <a:bodyPr/>
          <a:lstStyle/>
          <a:p>
            <a:pPr algn="r"/>
            <a:endParaRPr kumimoji="0" lang="en-US" dirty="0"/>
          </a:p>
        </p:txBody>
      </p:sp>
      <p:sp>
        <p:nvSpPr>
          <p:cNvPr id="19" name="Rectangle 19"/>
          <p:cNvSpPr>
            <a:spLocks noGrp="1"/>
          </p:cNvSpPr>
          <p:nvPr>
            <p:ph type="sldNum" sz="quarter" idx="22"/>
          </p:nvPr>
        </p:nvSpPr>
        <p:spPr/>
        <p:txBody>
          <a:bodyPr/>
          <a:lstStyle/>
          <a:p>
            <a:pPr algn="r"/>
            <a:fld id="{256D3EEF-DE4E-429D-8EC4-DDC531AFF587}" type="slidenum">
              <a:rPr kumimoji="0" lang="en-US" sz="1000" smtClean="0"/>
              <a:pPr algn="r"/>
              <a:t>‹#›</a:t>
            </a:fld>
            <a:endParaRPr kumimoji="0" lang="en-US" dirty="0"/>
          </a:p>
        </p:txBody>
      </p:sp>
      <p:sp>
        <p:nvSpPr>
          <p:cNvPr id="20" name="Rectangle 20"/>
          <p:cNvSpPr>
            <a:spLocks noGrp="1"/>
          </p:cNvSpPr>
          <p:nvPr>
            <p:ph type="ftr" sz="quarter" idx="23"/>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23010124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5-Up: 2 Left, 3 Right">
    <p:spTree>
      <p:nvGrpSpPr>
        <p:cNvPr id="1" name=""/>
        <p:cNvGrpSpPr/>
        <p:nvPr/>
      </p:nvGrpSpPr>
      <p:grpSpPr>
        <a:xfrm>
          <a:off x="0" y="0"/>
          <a:ext cx="0" cy="0"/>
          <a:chOff x="0" y="0"/>
          <a:chExt cx="0" cy="0"/>
        </a:xfrm>
      </p:grpSpPr>
      <p:sp>
        <p:nvSpPr>
          <p:cNvPr id="20"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23" name="Rectangle 8"/>
          <p:cNvSpPr>
            <a:spLocks noGrp="1"/>
          </p:cNvSpPr>
          <p:nvPr>
            <p:ph type="body" sz="quarter" idx="13" hasCustomPrompt="1"/>
          </p:nvPr>
        </p:nvSpPr>
        <p:spPr>
          <a:xfrm>
            <a:off x="4064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4" name="Rectangle 11"/>
          <p:cNvSpPr>
            <a:spLocks noGrp="1"/>
          </p:cNvSpPr>
          <p:nvPr>
            <p:ph sz="quarter" idx="15"/>
          </p:nvPr>
        </p:nvSpPr>
        <p:spPr>
          <a:xfrm>
            <a:off x="4064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5" name="Rectangle 8"/>
          <p:cNvSpPr>
            <a:spLocks noGrp="1"/>
          </p:cNvSpPr>
          <p:nvPr>
            <p:ph type="body" sz="quarter" idx="16" hasCustomPrompt="1"/>
          </p:nvPr>
        </p:nvSpPr>
        <p:spPr>
          <a:xfrm>
            <a:off x="4023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6" name="Rectangle 11"/>
          <p:cNvSpPr>
            <a:spLocks noGrp="1"/>
          </p:cNvSpPr>
          <p:nvPr>
            <p:ph sz="quarter" idx="17"/>
          </p:nvPr>
        </p:nvSpPr>
        <p:spPr>
          <a:xfrm>
            <a:off x="4023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8" name="Rectangle 8"/>
          <p:cNvSpPr>
            <a:spLocks noGrp="1"/>
          </p:cNvSpPr>
          <p:nvPr>
            <p:ph type="body" sz="quarter" idx="14" hasCustomPrompt="1"/>
          </p:nvPr>
        </p:nvSpPr>
        <p:spPr>
          <a:xfrm>
            <a:off x="58928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9" name="Rectangle 11"/>
          <p:cNvSpPr>
            <a:spLocks noGrp="1"/>
          </p:cNvSpPr>
          <p:nvPr>
            <p:ph sz="quarter" idx="18"/>
          </p:nvPr>
        </p:nvSpPr>
        <p:spPr>
          <a:xfrm>
            <a:off x="5892800" y="609600"/>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31" name="Rectangle 8"/>
          <p:cNvSpPr>
            <a:spLocks noGrp="1"/>
          </p:cNvSpPr>
          <p:nvPr>
            <p:ph type="body" sz="quarter" idx="19" hasCustomPrompt="1"/>
          </p:nvPr>
        </p:nvSpPr>
        <p:spPr>
          <a:xfrm>
            <a:off x="5888736" y="234086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32" name="Rectangle 11"/>
          <p:cNvSpPr>
            <a:spLocks noGrp="1"/>
          </p:cNvSpPr>
          <p:nvPr>
            <p:ph sz="quarter" idx="20"/>
          </p:nvPr>
        </p:nvSpPr>
        <p:spPr>
          <a:xfrm>
            <a:off x="5888736" y="256946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33" name="Rectangle 8"/>
          <p:cNvSpPr>
            <a:spLocks noGrp="1"/>
          </p:cNvSpPr>
          <p:nvPr>
            <p:ph type="body" sz="quarter" idx="21" hasCustomPrompt="1"/>
          </p:nvPr>
        </p:nvSpPr>
        <p:spPr>
          <a:xfrm>
            <a:off x="5892800" y="429158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34" name="Rectangle 11"/>
          <p:cNvSpPr>
            <a:spLocks noGrp="1"/>
          </p:cNvSpPr>
          <p:nvPr>
            <p:ph sz="quarter" idx="22"/>
          </p:nvPr>
        </p:nvSpPr>
        <p:spPr>
          <a:xfrm>
            <a:off x="5892800" y="452018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6" name="Rectangle 16"/>
          <p:cNvSpPr>
            <a:spLocks noGrp="1"/>
          </p:cNvSpPr>
          <p:nvPr>
            <p:ph type="dt" sz="half" idx="23"/>
          </p:nvPr>
        </p:nvSpPr>
        <p:spPr>
          <a:xfrm>
            <a:off x="9347200" y="76200"/>
            <a:ext cx="1828800" cy="228600"/>
          </a:xfrm>
          <a:prstGeom prst="rect">
            <a:avLst/>
          </a:prstGeom>
        </p:spPr>
        <p:txBody>
          <a:bodyPr/>
          <a:lstStyle/>
          <a:p>
            <a:pPr algn="r"/>
            <a:endParaRPr kumimoji="0" lang="en-US" dirty="0"/>
          </a:p>
        </p:txBody>
      </p:sp>
      <p:sp>
        <p:nvSpPr>
          <p:cNvPr id="17" name="Rectangle 17"/>
          <p:cNvSpPr>
            <a:spLocks noGrp="1"/>
          </p:cNvSpPr>
          <p:nvPr>
            <p:ph type="sldNum" sz="quarter" idx="24"/>
          </p:nvPr>
        </p:nvSpPr>
        <p:spPr/>
        <p:txBody>
          <a:bodyPr/>
          <a:lstStyle/>
          <a:p>
            <a:pPr algn="r"/>
            <a:fld id="{256D3EEF-DE4E-429D-8EC4-DDC531AFF587}" type="slidenum">
              <a:rPr kumimoji="0" lang="en-US" sz="1000" smtClean="0"/>
              <a:pPr algn="r"/>
              <a:t>‹#›</a:t>
            </a:fld>
            <a:endParaRPr kumimoji="0" lang="en-US" dirty="0"/>
          </a:p>
        </p:txBody>
      </p:sp>
      <p:sp>
        <p:nvSpPr>
          <p:cNvPr id="18" name="Rectangle 18"/>
          <p:cNvSpPr>
            <a:spLocks noGrp="1"/>
          </p:cNvSpPr>
          <p:nvPr>
            <p:ph type="ftr" sz="quarter" idx="25"/>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36303071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5-Up: 3 Left, 2 Right">
    <p:spTree>
      <p:nvGrpSpPr>
        <p:cNvPr id="1" name=""/>
        <p:cNvGrpSpPr/>
        <p:nvPr/>
      </p:nvGrpSpPr>
      <p:grpSpPr>
        <a:xfrm>
          <a:off x="0" y="0"/>
          <a:ext cx="0" cy="0"/>
          <a:chOff x="0" y="0"/>
          <a:chExt cx="0" cy="0"/>
        </a:xfrm>
      </p:grpSpPr>
      <p:sp>
        <p:nvSpPr>
          <p:cNvPr id="5"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21" name="Rectangle 8"/>
          <p:cNvSpPr>
            <a:spLocks noGrp="1"/>
          </p:cNvSpPr>
          <p:nvPr>
            <p:ph type="body" sz="quarter" idx="14" hasCustomPrompt="1"/>
          </p:nvPr>
        </p:nvSpPr>
        <p:spPr>
          <a:xfrm>
            <a:off x="410464"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2" name="Rectangle 11"/>
          <p:cNvSpPr>
            <a:spLocks noGrp="1"/>
          </p:cNvSpPr>
          <p:nvPr>
            <p:ph sz="quarter" idx="16"/>
          </p:nvPr>
        </p:nvSpPr>
        <p:spPr>
          <a:xfrm>
            <a:off x="410464" y="609600"/>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5" name="Rectangle 8"/>
          <p:cNvSpPr>
            <a:spLocks noGrp="1"/>
          </p:cNvSpPr>
          <p:nvPr>
            <p:ph type="body" sz="quarter" idx="17" hasCustomPrompt="1"/>
          </p:nvPr>
        </p:nvSpPr>
        <p:spPr>
          <a:xfrm>
            <a:off x="406400" y="234086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6" name="Rectangle 11"/>
          <p:cNvSpPr>
            <a:spLocks noGrp="1"/>
          </p:cNvSpPr>
          <p:nvPr>
            <p:ph sz="quarter" idx="18"/>
          </p:nvPr>
        </p:nvSpPr>
        <p:spPr>
          <a:xfrm>
            <a:off x="406400" y="256946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7" name="Rectangle 8"/>
          <p:cNvSpPr>
            <a:spLocks noGrp="1"/>
          </p:cNvSpPr>
          <p:nvPr>
            <p:ph type="body" sz="quarter" idx="19" hasCustomPrompt="1"/>
          </p:nvPr>
        </p:nvSpPr>
        <p:spPr>
          <a:xfrm>
            <a:off x="410464" y="429158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8" name="Rectangle 11"/>
          <p:cNvSpPr>
            <a:spLocks noGrp="1"/>
          </p:cNvSpPr>
          <p:nvPr>
            <p:ph sz="quarter" idx="20"/>
          </p:nvPr>
        </p:nvSpPr>
        <p:spPr>
          <a:xfrm>
            <a:off x="410464" y="452018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2" name="Rectangle 8"/>
          <p:cNvSpPr>
            <a:spLocks noGrp="1"/>
          </p:cNvSpPr>
          <p:nvPr>
            <p:ph type="body" sz="quarter" idx="21" hasCustomPrompt="1"/>
          </p:nvPr>
        </p:nvSpPr>
        <p:spPr>
          <a:xfrm>
            <a:off x="58928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3" name="Rectangle 11"/>
          <p:cNvSpPr>
            <a:spLocks noGrp="1"/>
          </p:cNvSpPr>
          <p:nvPr>
            <p:ph sz="quarter" idx="22"/>
          </p:nvPr>
        </p:nvSpPr>
        <p:spPr>
          <a:xfrm>
            <a:off x="58928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5" name="Rectangle 8"/>
          <p:cNvSpPr>
            <a:spLocks noGrp="1"/>
          </p:cNvSpPr>
          <p:nvPr>
            <p:ph type="body" sz="quarter" idx="23" hasCustomPrompt="1"/>
          </p:nvPr>
        </p:nvSpPr>
        <p:spPr>
          <a:xfrm>
            <a:off x="58887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6" name="Rectangle 11"/>
          <p:cNvSpPr>
            <a:spLocks noGrp="1"/>
          </p:cNvSpPr>
          <p:nvPr>
            <p:ph sz="quarter" idx="24"/>
          </p:nvPr>
        </p:nvSpPr>
        <p:spPr>
          <a:xfrm>
            <a:off x="58887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7" name="Rectangle 17"/>
          <p:cNvSpPr>
            <a:spLocks noGrp="1"/>
          </p:cNvSpPr>
          <p:nvPr>
            <p:ph type="dt" sz="half" idx="25"/>
          </p:nvPr>
        </p:nvSpPr>
        <p:spPr>
          <a:xfrm>
            <a:off x="9347200" y="76200"/>
            <a:ext cx="1828800" cy="228600"/>
          </a:xfrm>
          <a:prstGeom prst="rect">
            <a:avLst/>
          </a:prstGeom>
        </p:spPr>
        <p:txBody>
          <a:bodyPr/>
          <a:lstStyle/>
          <a:p>
            <a:pPr algn="r"/>
            <a:endParaRPr kumimoji="0" lang="en-US" dirty="0"/>
          </a:p>
        </p:txBody>
      </p:sp>
      <p:sp>
        <p:nvSpPr>
          <p:cNvPr id="18" name="Rectangle 18"/>
          <p:cNvSpPr>
            <a:spLocks noGrp="1"/>
          </p:cNvSpPr>
          <p:nvPr>
            <p:ph type="sldNum" sz="quarter" idx="26"/>
          </p:nvPr>
        </p:nvSpPr>
        <p:spPr/>
        <p:txBody>
          <a:bodyPr/>
          <a:lstStyle/>
          <a:p>
            <a:pPr algn="r"/>
            <a:fld id="{256D3EEF-DE4E-429D-8EC4-DDC531AFF587}" type="slidenum">
              <a:rPr kumimoji="0" lang="en-US" sz="1000" smtClean="0"/>
              <a:pPr algn="r"/>
              <a:t>‹#›</a:t>
            </a:fld>
            <a:endParaRPr kumimoji="0" lang="en-US" dirty="0"/>
          </a:p>
        </p:txBody>
      </p:sp>
      <p:sp>
        <p:nvSpPr>
          <p:cNvPr id="23" name="Rectangle 23"/>
          <p:cNvSpPr>
            <a:spLocks noGrp="1"/>
          </p:cNvSpPr>
          <p:nvPr>
            <p:ph type="ftr" sz="quarter" idx="27"/>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39390681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mbstones">
    <p:spTree>
      <p:nvGrpSpPr>
        <p:cNvPr id="1" name=""/>
        <p:cNvGrpSpPr/>
        <p:nvPr/>
      </p:nvGrpSpPr>
      <p:grpSpPr>
        <a:xfrm>
          <a:off x="0" y="0"/>
          <a:ext cx="0" cy="0"/>
          <a:chOff x="0" y="0"/>
          <a:chExt cx="0" cy="0"/>
        </a:xfrm>
      </p:grpSpPr>
      <p:sp>
        <p:nvSpPr>
          <p:cNvPr id="23"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9" name="Rectangle 6"/>
          <p:cNvSpPr/>
          <p:nvPr/>
        </p:nvSpPr>
        <p:spPr>
          <a:xfrm>
            <a:off x="1828800" y="14478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8" name="Rectangle 6"/>
          <p:cNvSpPr/>
          <p:nvPr/>
        </p:nvSpPr>
        <p:spPr>
          <a:xfrm>
            <a:off x="1828800" y="38862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26" name="Rectangle 6"/>
          <p:cNvSpPr/>
          <p:nvPr/>
        </p:nvSpPr>
        <p:spPr>
          <a:xfrm>
            <a:off x="4673600" y="14478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25" name="Rectangle 6"/>
          <p:cNvSpPr/>
          <p:nvPr/>
        </p:nvSpPr>
        <p:spPr>
          <a:xfrm>
            <a:off x="4673600" y="38862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31" name="Rectangle 6"/>
          <p:cNvSpPr/>
          <p:nvPr/>
        </p:nvSpPr>
        <p:spPr>
          <a:xfrm>
            <a:off x="7518400" y="14478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3" name="Rectangle 6"/>
          <p:cNvSpPr/>
          <p:nvPr/>
        </p:nvSpPr>
        <p:spPr>
          <a:xfrm>
            <a:off x="7518400" y="38862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24" name="Rectangle 10"/>
          <p:cNvSpPr>
            <a:spLocks noGrp="1"/>
          </p:cNvSpPr>
          <p:nvPr>
            <p:ph type="pic" sz="quarter" idx="13" hasCustomPrompt="1"/>
          </p:nvPr>
        </p:nvSpPr>
        <p:spPr>
          <a:xfrm>
            <a:off x="2032000" y="1600200"/>
            <a:ext cx="1828800" cy="685800"/>
          </a:xfrm>
        </p:spPr>
        <p:txBody>
          <a:bodyPr/>
          <a:lstStyle/>
          <a:p>
            <a:r>
              <a:rPr kumimoji="0" lang="en-US" dirty="0"/>
              <a:t>Company</a:t>
            </a:r>
            <a:r>
              <a:rPr kumimoji="0" lang="en-US" baseline="0" dirty="0"/>
              <a:t> Logo</a:t>
            </a:r>
            <a:endParaRPr kumimoji="0" lang="en-US" dirty="0"/>
          </a:p>
        </p:txBody>
      </p:sp>
      <p:sp>
        <p:nvSpPr>
          <p:cNvPr id="19" name="Rectangle 10"/>
          <p:cNvSpPr>
            <a:spLocks noGrp="1"/>
          </p:cNvSpPr>
          <p:nvPr>
            <p:ph type="pic" sz="quarter" idx="29" hasCustomPrompt="1"/>
          </p:nvPr>
        </p:nvSpPr>
        <p:spPr>
          <a:xfrm>
            <a:off x="2032000" y="4038600"/>
            <a:ext cx="1828800" cy="685800"/>
          </a:xfrm>
        </p:spPr>
        <p:txBody>
          <a:bodyPr/>
          <a:lstStyle/>
          <a:p>
            <a:r>
              <a:rPr kumimoji="0" lang="en-US" dirty="0"/>
              <a:t>Company</a:t>
            </a:r>
            <a:r>
              <a:rPr kumimoji="0" lang="en-US" baseline="0" dirty="0"/>
              <a:t> Logo</a:t>
            </a:r>
            <a:endParaRPr kumimoji="0" lang="en-US" dirty="0"/>
          </a:p>
        </p:txBody>
      </p:sp>
      <p:sp>
        <p:nvSpPr>
          <p:cNvPr id="27" name="Rectangle 10"/>
          <p:cNvSpPr>
            <a:spLocks noGrp="1"/>
          </p:cNvSpPr>
          <p:nvPr>
            <p:ph type="pic" sz="quarter" idx="17" hasCustomPrompt="1"/>
          </p:nvPr>
        </p:nvSpPr>
        <p:spPr>
          <a:xfrm>
            <a:off x="4876800" y="1600200"/>
            <a:ext cx="1828800" cy="685800"/>
          </a:xfrm>
        </p:spPr>
        <p:txBody>
          <a:bodyPr/>
          <a:lstStyle/>
          <a:p>
            <a:r>
              <a:rPr kumimoji="0" lang="en-US" dirty="0"/>
              <a:t>Company</a:t>
            </a:r>
            <a:r>
              <a:rPr kumimoji="0" lang="en-US" baseline="0" dirty="0"/>
              <a:t> Logo</a:t>
            </a:r>
            <a:endParaRPr kumimoji="0" lang="en-US" dirty="0"/>
          </a:p>
        </p:txBody>
      </p:sp>
      <p:sp>
        <p:nvSpPr>
          <p:cNvPr id="11" name="Rectangle 10"/>
          <p:cNvSpPr>
            <a:spLocks noGrp="1"/>
          </p:cNvSpPr>
          <p:nvPr>
            <p:ph type="pic" sz="quarter" idx="30" hasCustomPrompt="1"/>
          </p:nvPr>
        </p:nvSpPr>
        <p:spPr>
          <a:xfrm>
            <a:off x="4876800" y="4038600"/>
            <a:ext cx="1828800" cy="685800"/>
          </a:xfrm>
        </p:spPr>
        <p:txBody>
          <a:bodyPr/>
          <a:lstStyle/>
          <a:p>
            <a:r>
              <a:rPr kumimoji="0" lang="en-US" dirty="0"/>
              <a:t>Company</a:t>
            </a:r>
            <a:r>
              <a:rPr kumimoji="0" lang="en-US" baseline="0" dirty="0"/>
              <a:t> Logo</a:t>
            </a:r>
            <a:endParaRPr kumimoji="0" lang="en-US" dirty="0"/>
          </a:p>
        </p:txBody>
      </p:sp>
      <p:sp>
        <p:nvSpPr>
          <p:cNvPr id="4" name="Rectangle 10"/>
          <p:cNvSpPr>
            <a:spLocks noGrp="1"/>
          </p:cNvSpPr>
          <p:nvPr>
            <p:ph type="pic" sz="quarter" idx="21" hasCustomPrompt="1"/>
          </p:nvPr>
        </p:nvSpPr>
        <p:spPr>
          <a:xfrm>
            <a:off x="7721600" y="1600200"/>
            <a:ext cx="1828800" cy="685800"/>
          </a:xfrm>
        </p:spPr>
        <p:txBody>
          <a:bodyPr/>
          <a:lstStyle/>
          <a:p>
            <a:r>
              <a:rPr kumimoji="0" lang="en-US" dirty="0"/>
              <a:t>Company</a:t>
            </a:r>
            <a:r>
              <a:rPr kumimoji="0" lang="en-US" baseline="0" dirty="0"/>
              <a:t> Logo</a:t>
            </a:r>
            <a:endParaRPr kumimoji="0" lang="en-US" dirty="0"/>
          </a:p>
        </p:txBody>
      </p:sp>
      <p:sp>
        <p:nvSpPr>
          <p:cNvPr id="15" name="Rectangle 10"/>
          <p:cNvSpPr>
            <a:spLocks noGrp="1"/>
          </p:cNvSpPr>
          <p:nvPr>
            <p:ph type="pic" sz="quarter" idx="31" hasCustomPrompt="1"/>
          </p:nvPr>
        </p:nvSpPr>
        <p:spPr>
          <a:xfrm>
            <a:off x="7721600" y="4038600"/>
            <a:ext cx="1828800" cy="685800"/>
          </a:xfrm>
        </p:spPr>
        <p:txBody>
          <a:bodyPr/>
          <a:lstStyle/>
          <a:p>
            <a:r>
              <a:rPr kumimoji="0" lang="en-US" dirty="0"/>
              <a:t>Company</a:t>
            </a:r>
            <a:r>
              <a:rPr kumimoji="0" lang="en-US" baseline="0" dirty="0"/>
              <a:t> Logo</a:t>
            </a:r>
            <a:endParaRPr kumimoji="0" lang="en-US" dirty="0"/>
          </a:p>
        </p:txBody>
      </p:sp>
      <p:sp>
        <p:nvSpPr>
          <p:cNvPr id="7" name="Rectangle 12"/>
          <p:cNvSpPr>
            <a:spLocks noGrp="1"/>
          </p:cNvSpPr>
          <p:nvPr>
            <p:ph type="body" sz="quarter" idx="14" hasCustomPrompt="1"/>
          </p:nvPr>
        </p:nvSpPr>
        <p:spPr>
          <a:xfrm>
            <a:off x="2032000" y="2895600"/>
            <a:ext cx="1828800" cy="304800"/>
          </a:xfrm>
        </p:spPr>
        <p:txBody>
          <a:bodyPr anchor="ctr"/>
          <a:lstStyle>
            <a:lvl1pPr algn="ctr" eaLnBrk="1" latinLnBrk="0" hangingPunct="1">
              <a:defRPr kumimoji="0" b="1"/>
            </a:lvl1pPr>
            <a:extLst/>
          </a:lstStyle>
          <a:p>
            <a:pPr lvl="0"/>
            <a:r>
              <a:rPr kumimoji="0" lang="en-US" dirty="0"/>
              <a:t>Amount</a:t>
            </a:r>
          </a:p>
        </p:txBody>
      </p:sp>
      <p:sp>
        <p:nvSpPr>
          <p:cNvPr id="28" name="Rectangle 12"/>
          <p:cNvSpPr>
            <a:spLocks noGrp="1"/>
          </p:cNvSpPr>
          <p:nvPr>
            <p:ph type="body" sz="quarter" idx="33" hasCustomPrompt="1"/>
          </p:nvPr>
        </p:nvSpPr>
        <p:spPr>
          <a:xfrm>
            <a:off x="2032000" y="5334000"/>
            <a:ext cx="1828800" cy="304800"/>
          </a:xfrm>
        </p:spPr>
        <p:txBody>
          <a:bodyPr anchor="ctr"/>
          <a:lstStyle>
            <a:lvl1pPr algn="ctr" eaLnBrk="1" latinLnBrk="0" hangingPunct="1">
              <a:defRPr kumimoji="0" b="1"/>
            </a:lvl1pPr>
            <a:extLst/>
          </a:lstStyle>
          <a:p>
            <a:pPr lvl="0"/>
            <a:r>
              <a:rPr kumimoji="0" lang="en-US" dirty="0"/>
              <a:t>Amount</a:t>
            </a:r>
          </a:p>
        </p:txBody>
      </p:sp>
      <p:sp>
        <p:nvSpPr>
          <p:cNvPr id="30" name="Rectangle 12"/>
          <p:cNvSpPr>
            <a:spLocks noGrp="1"/>
          </p:cNvSpPr>
          <p:nvPr>
            <p:ph type="body" sz="quarter" idx="18" hasCustomPrompt="1"/>
          </p:nvPr>
        </p:nvSpPr>
        <p:spPr>
          <a:xfrm>
            <a:off x="4876800" y="2895600"/>
            <a:ext cx="1828800" cy="304800"/>
          </a:xfrm>
        </p:spPr>
        <p:txBody>
          <a:bodyPr anchor="ctr"/>
          <a:lstStyle>
            <a:lvl1pPr algn="ctr" eaLnBrk="1" latinLnBrk="0" hangingPunct="1">
              <a:defRPr kumimoji="0" b="1"/>
            </a:lvl1pPr>
            <a:extLst/>
          </a:lstStyle>
          <a:p>
            <a:pPr lvl="0"/>
            <a:r>
              <a:rPr kumimoji="0" lang="en-US" dirty="0"/>
              <a:t>Amount</a:t>
            </a:r>
          </a:p>
        </p:txBody>
      </p:sp>
      <p:sp>
        <p:nvSpPr>
          <p:cNvPr id="13" name="Rectangle 12"/>
          <p:cNvSpPr>
            <a:spLocks noGrp="1"/>
          </p:cNvSpPr>
          <p:nvPr>
            <p:ph type="body" sz="quarter" idx="34" hasCustomPrompt="1"/>
          </p:nvPr>
        </p:nvSpPr>
        <p:spPr>
          <a:xfrm>
            <a:off x="4876800" y="5334000"/>
            <a:ext cx="1828800" cy="304800"/>
          </a:xfrm>
        </p:spPr>
        <p:txBody>
          <a:bodyPr anchor="ctr"/>
          <a:lstStyle>
            <a:lvl1pPr algn="ctr" eaLnBrk="1" latinLnBrk="0" hangingPunct="1">
              <a:defRPr kumimoji="0" b="1"/>
            </a:lvl1pPr>
            <a:extLst/>
          </a:lstStyle>
          <a:p>
            <a:pPr lvl="0"/>
            <a:r>
              <a:rPr kumimoji="0" lang="en-US" dirty="0"/>
              <a:t>Amount</a:t>
            </a:r>
          </a:p>
        </p:txBody>
      </p:sp>
      <p:sp>
        <p:nvSpPr>
          <p:cNvPr id="14" name="Rectangle 12"/>
          <p:cNvSpPr>
            <a:spLocks noGrp="1"/>
          </p:cNvSpPr>
          <p:nvPr>
            <p:ph type="body" sz="quarter" idx="22" hasCustomPrompt="1"/>
          </p:nvPr>
        </p:nvSpPr>
        <p:spPr>
          <a:xfrm>
            <a:off x="7721600" y="2895600"/>
            <a:ext cx="1828800" cy="304800"/>
          </a:xfrm>
        </p:spPr>
        <p:txBody>
          <a:bodyPr anchor="ctr"/>
          <a:lstStyle>
            <a:lvl1pPr algn="ctr" eaLnBrk="1" latinLnBrk="0" hangingPunct="1">
              <a:defRPr kumimoji="0" b="1"/>
            </a:lvl1pPr>
            <a:extLst/>
          </a:lstStyle>
          <a:p>
            <a:pPr lvl="0"/>
            <a:r>
              <a:rPr kumimoji="0" lang="en-US" dirty="0"/>
              <a:t>Amount</a:t>
            </a:r>
          </a:p>
        </p:txBody>
      </p:sp>
      <p:sp>
        <p:nvSpPr>
          <p:cNvPr id="2" name="Rectangle 12"/>
          <p:cNvSpPr>
            <a:spLocks noGrp="1"/>
          </p:cNvSpPr>
          <p:nvPr>
            <p:ph type="body" sz="quarter" idx="35" hasCustomPrompt="1"/>
          </p:nvPr>
        </p:nvSpPr>
        <p:spPr>
          <a:xfrm>
            <a:off x="7721600" y="5334000"/>
            <a:ext cx="1828800" cy="304800"/>
          </a:xfrm>
        </p:spPr>
        <p:txBody>
          <a:bodyPr anchor="ctr"/>
          <a:lstStyle>
            <a:lvl1pPr algn="ctr" eaLnBrk="1" latinLnBrk="0" hangingPunct="1">
              <a:defRPr kumimoji="0" b="1"/>
            </a:lvl1pPr>
            <a:extLst/>
          </a:lstStyle>
          <a:p>
            <a:pPr lvl="0"/>
            <a:r>
              <a:rPr kumimoji="0" lang="en-US" dirty="0"/>
              <a:t>Amount</a:t>
            </a:r>
          </a:p>
        </p:txBody>
      </p:sp>
      <p:sp>
        <p:nvSpPr>
          <p:cNvPr id="44" name="Rectangle 11"/>
          <p:cNvSpPr>
            <a:spLocks noGrp="1"/>
          </p:cNvSpPr>
          <p:nvPr>
            <p:ph type="body" sz="quarter" idx="15" hasCustomPrompt="1"/>
          </p:nvPr>
        </p:nvSpPr>
        <p:spPr>
          <a:xfrm>
            <a:off x="2032000" y="32004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35" name="Rectangle 11"/>
          <p:cNvSpPr>
            <a:spLocks noGrp="1"/>
          </p:cNvSpPr>
          <p:nvPr>
            <p:ph type="body" sz="quarter" idx="37" hasCustomPrompt="1"/>
          </p:nvPr>
        </p:nvSpPr>
        <p:spPr>
          <a:xfrm>
            <a:off x="2032000" y="56388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34" name="Rectangle 11"/>
          <p:cNvSpPr>
            <a:spLocks noGrp="1"/>
          </p:cNvSpPr>
          <p:nvPr>
            <p:ph type="body" sz="quarter" idx="19" hasCustomPrompt="1"/>
          </p:nvPr>
        </p:nvSpPr>
        <p:spPr>
          <a:xfrm>
            <a:off x="4876800" y="32004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40" name="Rectangle 11"/>
          <p:cNvSpPr>
            <a:spLocks noGrp="1"/>
          </p:cNvSpPr>
          <p:nvPr>
            <p:ph type="body" sz="quarter" idx="38" hasCustomPrompt="1"/>
          </p:nvPr>
        </p:nvSpPr>
        <p:spPr>
          <a:xfrm>
            <a:off x="4876800" y="56388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38" name="Rectangle 11"/>
          <p:cNvSpPr>
            <a:spLocks noGrp="1"/>
          </p:cNvSpPr>
          <p:nvPr>
            <p:ph type="body" sz="quarter" idx="23" hasCustomPrompt="1"/>
          </p:nvPr>
        </p:nvSpPr>
        <p:spPr>
          <a:xfrm>
            <a:off x="7721600" y="32004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33" name="Rectangle 11"/>
          <p:cNvSpPr>
            <a:spLocks noGrp="1"/>
          </p:cNvSpPr>
          <p:nvPr>
            <p:ph type="body" sz="quarter" idx="39" hasCustomPrompt="1"/>
          </p:nvPr>
        </p:nvSpPr>
        <p:spPr>
          <a:xfrm>
            <a:off x="7721600" y="56388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5" name="Rectangle 14"/>
          <p:cNvSpPr>
            <a:spLocks noGrp="1"/>
          </p:cNvSpPr>
          <p:nvPr>
            <p:ph type="body" sz="quarter" idx="16" hasCustomPrompt="1"/>
          </p:nvPr>
        </p:nvSpPr>
        <p:spPr>
          <a:xfrm>
            <a:off x="2032000" y="22860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56" name="Rectangle 14"/>
          <p:cNvSpPr>
            <a:spLocks noGrp="1"/>
          </p:cNvSpPr>
          <p:nvPr>
            <p:ph type="body" sz="quarter" idx="41" hasCustomPrompt="1"/>
          </p:nvPr>
        </p:nvSpPr>
        <p:spPr>
          <a:xfrm>
            <a:off x="2032000" y="47244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62" name="Rectangle 14"/>
          <p:cNvSpPr>
            <a:spLocks noGrp="1"/>
          </p:cNvSpPr>
          <p:nvPr>
            <p:ph type="body" sz="quarter" idx="20" hasCustomPrompt="1"/>
          </p:nvPr>
        </p:nvSpPr>
        <p:spPr>
          <a:xfrm>
            <a:off x="4876800" y="22860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37" name="Rectangle 14"/>
          <p:cNvSpPr>
            <a:spLocks noGrp="1"/>
          </p:cNvSpPr>
          <p:nvPr>
            <p:ph type="body" sz="quarter" idx="42" hasCustomPrompt="1"/>
          </p:nvPr>
        </p:nvSpPr>
        <p:spPr>
          <a:xfrm>
            <a:off x="4876800" y="47244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41" name="Rectangle 14"/>
          <p:cNvSpPr>
            <a:spLocks noGrp="1"/>
          </p:cNvSpPr>
          <p:nvPr>
            <p:ph type="body" sz="quarter" idx="24" hasCustomPrompt="1"/>
          </p:nvPr>
        </p:nvSpPr>
        <p:spPr>
          <a:xfrm>
            <a:off x="7721600" y="22860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52" name="Rectangle 14"/>
          <p:cNvSpPr>
            <a:spLocks noGrp="1"/>
          </p:cNvSpPr>
          <p:nvPr>
            <p:ph type="body" sz="quarter" idx="43" hasCustomPrompt="1"/>
          </p:nvPr>
        </p:nvSpPr>
        <p:spPr>
          <a:xfrm>
            <a:off x="7721600" y="47244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39" name="Rectangle 51"/>
          <p:cNvSpPr>
            <a:spLocks noGrp="1"/>
          </p:cNvSpPr>
          <p:nvPr>
            <p:ph type="body" sz="quarter" idx="46"/>
          </p:nvPr>
        </p:nvSpPr>
        <p:spPr>
          <a:xfrm>
            <a:off x="406400" y="381000"/>
            <a:ext cx="10769600" cy="838200"/>
          </a:xfrm>
        </p:spPr>
        <p:txBody>
          <a:bodyPr/>
          <a:lstStyle>
            <a:lvl1pPr eaLnBrk="1" latinLnBrk="0" hangingPunct="1">
              <a:defRPr kumimoji="0" sz="1200"/>
            </a:lvl1pPr>
            <a:extLst/>
          </a:lstStyle>
          <a:p>
            <a:pPr lvl="0" eaLnBrk="1" latinLnBrk="1" hangingPunct="1"/>
            <a:r>
              <a:rPr lang="en-US"/>
              <a:t>Click to edit Master text styles</a:t>
            </a:r>
          </a:p>
        </p:txBody>
      </p:sp>
      <p:sp>
        <p:nvSpPr>
          <p:cNvPr id="42" name="Rectangle 42"/>
          <p:cNvSpPr>
            <a:spLocks noGrp="1"/>
          </p:cNvSpPr>
          <p:nvPr>
            <p:ph type="dt" sz="half" idx="47"/>
          </p:nvPr>
        </p:nvSpPr>
        <p:spPr>
          <a:xfrm>
            <a:off x="9347200" y="76200"/>
            <a:ext cx="1828800" cy="228600"/>
          </a:xfrm>
          <a:prstGeom prst="rect">
            <a:avLst/>
          </a:prstGeom>
        </p:spPr>
        <p:txBody>
          <a:bodyPr/>
          <a:lstStyle/>
          <a:p>
            <a:pPr algn="r"/>
            <a:endParaRPr kumimoji="0" lang="en-US" dirty="0"/>
          </a:p>
        </p:txBody>
      </p:sp>
      <p:sp>
        <p:nvSpPr>
          <p:cNvPr id="43" name="Rectangle 43"/>
          <p:cNvSpPr>
            <a:spLocks noGrp="1"/>
          </p:cNvSpPr>
          <p:nvPr>
            <p:ph type="sldNum" sz="quarter" idx="48"/>
          </p:nvPr>
        </p:nvSpPr>
        <p:spPr/>
        <p:txBody>
          <a:bodyPr/>
          <a:lstStyle/>
          <a:p>
            <a:pPr algn="r"/>
            <a:fld id="{256D3EEF-DE4E-429D-8EC4-DDC531AFF587}" type="slidenum">
              <a:rPr kumimoji="0" lang="en-US" sz="1000" smtClean="0"/>
              <a:pPr algn="r"/>
              <a:t>‹#›</a:t>
            </a:fld>
            <a:endParaRPr kumimoji="0" lang="en-US" dirty="0"/>
          </a:p>
        </p:txBody>
      </p:sp>
      <p:sp>
        <p:nvSpPr>
          <p:cNvPr id="45" name="Rectangle 45"/>
          <p:cNvSpPr>
            <a:spLocks noGrp="1"/>
          </p:cNvSpPr>
          <p:nvPr>
            <p:ph type="ftr" sz="quarter" idx="49"/>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10521964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24_1-Up">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pPr eaLnBrk="1" latinLnBrk="1" hangingPunct="1"/>
            <a:r>
              <a:rPr lang="en-US"/>
              <a:t>Click to edit Master title style</a:t>
            </a:r>
            <a:endParaRPr/>
          </a:p>
        </p:txBody>
      </p:sp>
      <p:sp>
        <p:nvSpPr>
          <p:cNvPr id="8" name="Rectangle 8"/>
          <p:cNvSpPr>
            <a:spLocks noGrp="1"/>
          </p:cNvSpPr>
          <p:nvPr>
            <p:ph type="body" sz="quarter" idx="13" hasCustomPrompt="1"/>
          </p:nvPr>
        </p:nvSpPr>
        <p:spPr>
          <a:xfrm>
            <a:off x="406400" y="381000"/>
            <a:ext cx="107696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1" name="Rectangle 11"/>
          <p:cNvSpPr>
            <a:spLocks noGrp="1"/>
          </p:cNvSpPr>
          <p:nvPr>
            <p:ph sz="quarter" idx="15"/>
          </p:nvPr>
        </p:nvSpPr>
        <p:spPr>
          <a:xfrm>
            <a:off x="406400" y="609600"/>
            <a:ext cx="10769600" cy="5638800"/>
          </a:xfrm>
        </p:spPr>
        <p:txBody>
          <a:bodyPr/>
          <a:lstStyle/>
          <a:p>
            <a:pPr lvl="0" eaLnBrk="1" latinLnBrk="1" hangingPunct="1"/>
            <a:r>
              <a:rPr lang="en-US" dirty="0"/>
              <a:t>Click to edit Master text styles</a:t>
            </a:r>
          </a:p>
          <a:p>
            <a:pPr lvl="1" eaLnBrk="1" latinLnBrk="1" hangingPunct="1"/>
            <a:r>
              <a:rPr lang="en-US" dirty="0"/>
              <a:t>Second level</a:t>
            </a:r>
          </a:p>
          <a:p>
            <a:pPr lvl="2" eaLnBrk="1" latinLnBrk="1" hangingPunct="1"/>
            <a:r>
              <a:rPr lang="en-US" dirty="0"/>
              <a:t>Third level</a:t>
            </a:r>
          </a:p>
          <a:p>
            <a:pPr lvl="3" eaLnBrk="1" latinLnBrk="1" hangingPunct="1"/>
            <a:r>
              <a:rPr lang="en-US" dirty="0"/>
              <a:t>Fourth level</a:t>
            </a:r>
          </a:p>
          <a:p>
            <a:pPr lvl="4" eaLnBrk="1" latinLnBrk="1" hangingPunct="1"/>
            <a:r>
              <a:rPr lang="en-US" dirty="0"/>
              <a:t>Fifth level</a:t>
            </a:r>
            <a:endParaRPr dirty="0"/>
          </a:p>
        </p:txBody>
      </p:sp>
      <p:sp>
        <p:nvSpPr>
          <p:cNvPr id="10" name="Rectangle 10"/>
          <p:cNvSpPr>
            <a:spLocks noGrp="1"/>
          </p:cNvSpPr>
          <p:nvPr>
            <p:ph type="sldNum" sz="quarter" idx="17"/>
          </p:nvPr>
        </p:nvSpPr>
        <p:spPr/>
        <p:txBody>
          <a:bodyPr/>
          <a:lstStyle/>
          <a:p>
            <a:r>
              <a:rPr lang="en-US" dirty="0">
                <a:solidFill>
                  <a:srgbClr val="262626"/>
                </a:solidFill>
              </a:rPr>
              <a:t>© 2014</a:t>
            </a:r>
          </a:p>
        </p:txBody>
      </p:sp>
      <p:sp>
        <p:nvSpPr>
          <p:cNvPr id="12" name="Rectangle 12"/>
          <p:cNvSpPr>
            <a:spLocks noGrp="1"/>
          </p:cNvSpPr>
          <p:nvPr>
            <p:ph type="ftr" sz="quarter" idx="18"/>
          </p:nvPr>
        </p:nvSpPr>
        <p:spPr/>
        <p:txBody>
          <a:bodyPr/>
          <a:lstStyle/>
          <a:p>
            <a:r>
              <a:rPr lang="en-US"/>
              <a:t>‹#›                             </a:t>
            </a:r>
            <a:endParaRPr lang="en-US" dirty="0"/>
          </a:p>
        </p:txBody>
      </p:sp>
      <p:pic>
        <p:nvPicPr>
          <p:cNvPr id="9" name="Picture 8" descr="7.gif"/>
          <p:cNvPicPr>
            <a:picLocks noChangeAspect="1"/>
          </p:cNvPicPr>
          <p:nvPr userDrawn="1"/>
        </p:nvPicPr>
        <p:blipFill>
          <a:blip r:embed="rId2" cstate="print"/>
          <a:stretch>
            <a:fillRect/>
          </a:stretch>
        </p:blipFill>
        <p:spPr>
          <a:xfrm>
            <a:off x="121920" y="5943600"/>
            <a:ext cx="1219200" cy="914400"/>
          </a:xfrm>
          <a:prstGeom prst="rect">
            <a:avLst/>
          </a:prstGeom>
        </p:spPr>
      </p:pic>
    </p:spTree>
    <p:extLst>
      <p:ext uri="{BB962C8B-B14F-4D97-AF65-F5344CB8AC3E}">
        <p14:creationId xmlns:p14="http://schemas.microsoft.com/office/powerpoint/2010/main" val="2867112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Up">
    <p:spTree>
      <p:nvGrpSpPr>
        <p:cNvPr id="1" name=""/>
        <p:cNvGrpSpPr/>
        <p:nvPr/>
      </p:nvGrpSpPr>
      <p:grpSpPr>
        <a:xfrm>
          <a:off x="0" y="0"/>
          <a:ext cx="0" cy="0"/>
          <a:chOff x="0" y="0"/>
          <a:chExt cx="0" cy="0"/>
        </a:xfrm>
      </p:grpSpPr>
      <p:sp>
        <p:nvSpPr>
          <p:cNvPr id="8" name="Rectangle 8"/>
          <p:cNvSpPr>
            <a:spLocks noGrp="1"/>
          </p:cNvSpPr>
          <p:nvPr>
            <p:ph type="body" sz="quarter" idx="13" hasCustomPrompt="1"/>
          </p:nvPr>
        </p:nvSpPr>
        <p:spPr>
          <a:xfrm>
            <a:off x="406400" y="381000"/>
            <a:ext cx="11430000" cy="671736"/>
          </a:xfrm>
          <a:solidFill>
            <a:schemeClr val="accent6">
              <a:shade val="75000"/>
            </a:schemeClr>
          </a:solidFill>
        </p:spPr>
        <p:txBody>
          <a:bodyPr>
            <a:noAutofit/>
          </a:bodyPr>
          <a:lstStyle>
            <a:lvl1pPr eaLnBrk="1" latinLnBrk="0" hangingPunct="1">
              <a:defRPr kumimoji="0" sz="3200" b="1">
                <a:solidFill>
                  <a:schemeClr val="bg1"/>
                </a:solidFill>
              </a:defRPr>
            </a:lvl1pPr>
            <a:extLst/>
          </a:lstStyle>
          <a:p>
            <a:pPr lvl="0"/>
            <a:r>
              <a:rPr kumimoji="0" lang="en-US" dirty="0"/>
              <a:t>Click to add heading</a:t>
            </a:r>
          </a:p>
        </p:txBody>
      </p:sp>
      <p:sp>
        <p:nvSpPr>
          <p:cNvPr id="11" name="Rectangle 11"/>
          <p:cNvSpPr>
            <a:spLocks noGrp="1"/>
          </p:cNvSpPr>
          <p:nvPr>
            <p:ph sz="quarter" idx="15"/>
          </p:nvPr>
        </p:nvSpPr>
        <p:spPr>
          <a:xfrm>
            <a:off x="406399" y="1124744"/>
            <a:ext cx="11429999" cy="5112568"/>
          </a:xfrm>
        </p:spPr>
        <p:txBody>
          <a:bodyPr>
            <a:normAutofit/>
          </a:bodyPr>
          <a:lstStyle>
            <a:lvl1pPr>
              <a:defRPr sz="2800"/>
            </a:lvl1pPr>
            <a:lvl2pPr>
              <a:defRPr sz="2400"/>
            </a:lvl2pPr>
            <a:lvl3pPr>
              <a:defRPr sz="1800"/>
            </a:lvl3pPr>
            <a:lvl4pPr>
              <a:defRPr sz="1600"/>
            </a:lvl4pPr>
            <a:lvl5pPr>
              <a:defRPr sz="1600"/>
            </a:lvl5pPr>
            <a:extLst/>
          </a:lstStyle>
          <a:p>
            <a:pPr lvl="0" eaLnBrk="1" latinLnBrk="1" hangingPunct="1"/>
            <a:r>
              <a:rPr lang="en-US" dirty="0"/>
              <a:t>Click to edit Master text styles</a:t>
            </a:r>
          </a:p>
          <a:p>
            <a:pPr lvl="1" eaLnBrk="1" latinLnBrk="1" hangingPunct="1"/>
            <a:r>
              <a:rPr lang="en-US" dirty="0"/>
              <a:t>Second level</a:t>
            </a:r>
          </a:p>
          <a:p>
            <a:pPr lvl="2" eaLnBrk="1" latinLnBrk="1" hangingPunct="1"/>
            <a:r>
              <a:rPr lang="en-US" dirty="0"/>
              <a:t>Third level</a:t>
            </a:r>
          </a:p>
          <a:p>
            <a:pPr lvl="3" eaLnBrk="1" latinLnBrk="1" hangingPunct="1"/>
            <a:r>
              <a:rPr lang="en-US" dirty="0"/>
              <a:t>Fourth level</a:t>
            </a:r>
          </a:p>
          <a:p>
            <a:pPr lvl="4" eaLnBrk="1" latinLnBrk="1" hangingPunct="1"/>
            <a:r>
              <a:rPr lang="en-US" dirty="0"/>
              <a:t>Fifth level</a:t>
            </a:r>
            <a:endParaRPr dirty="0"/>
          </a:p>
        </p:txBody>
      </p:sp>
      <p:sp>
        <p:nvSpPr>
          <p:cNvPr id="10" name="Rectangle 10"/>
          <p:cNvSpPr>
            <a:spLocks noGrp="1"/>
          </p:cNvSpPr>
          <p:nvPr>
            <p:ph type="sldNum" sz="quarter" idx="17"/>
          </p:nvPr>
        </p:nvSpPr>
        <p:spPr>
          <a:xfrm>
            <a:off x="10515600" y="6477000"/>
            <a:ext cx="1320800" cy="304800"/>
          </a:xfrm>
        </p:spPr>
        <p:txBody>
          <a:bodyPr/>
          <a:lstStyle>
            <a:lvl1pPr>
              <a:defRPr sz="1200" b="1"/>
            </a:lvl1pPr>
            <a:extLst/>
          </a:lstStyle>
          <a:p>
            <a:fld id="{256D3EEF-DE4E-429D-8EC4-DDC531AFF587}" type="slidenum">
              <a:rPr lang="en-US" smtClean="0"/>
              <a:pPr/>
              <a:t>‹#›</a:t>
            </a:fld>
            <a:endParaRPr lang="en-US" dirty="0"/>
          </a:p>
        </p:txBody>
      </p:sp>
      <p:sp>
        <p:nvSpPr>
          <p:cNvPr id="14" name="Rectangle 9">
            <a:extLst>
              <a:ext uri="{FF2B5EF4-FFF2-40B4-BE49-F238E27FC236}">
                <a16:creationId xmlns:a16="http://schemas.microsoft.com/office/drawing/2014/main" id="{1B0E59A4-16AC-4FB3-97C8-BC344E503F9D}"/>
              </a:ext>
            </a:extLst>
          </p:cNvPr>
          <p:cNvSpPr txBox="1">
            <a:spLocks/>
          </p:cNvSpPr>
          <p:nvPr userDrawn="1"/>
        </p:nvSpPr>
        <p:spPr>
          <a:xfrm>
            <a:off x="3846443" y="6309320"/>
            <a:ext cx="4611757" cy="475793"/>
          </a:xfrm>
          <a:prstGeom prst="rect">
            <a:avLst/>
          </a:prstGeom>
        </p:spPr>
        <p:txBody>
          <a:bodyPr vert="horz" anchor="ctr"/>
          <a:lstStyle>
            <a:defPPr>
              <a:defRPr lang="en-US"/>
            </a:defPPr>
            <a:lvl1pPr marL="0" algn="ctr" defTabSz="914400" rtl="0" eaLnBrk="1" latinLnBrk="0" hangingPunct="1">
              <a:defRPr kumimoji="0" sz="1000" kern="1200">
                <a:solidFill>
                  <a:sysClr val="windowText" lastClr="000000"/>
                </a:solidFill>
                <a:latin typeface="Century" panose="02040604050505020304" pitchFamily="18"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100" dirty="0">
                <a:latin typeface="Calibri" panose="020F0502020204030204" pitchFamily="34" charset="0"/>
                <a:cs typeface="Calibri" panose="020F0502020204030204" pitchFamily="34" charset="0"/>
              </a:rPr>
              <a:t>        Clinical Coding Education		   eHealth Education </a:t>
            </a:r>
          </a:p>
        </p:txBody>
      </p:sp>
      <p:pic>
        <p:nvPicPr>
          <p:cNvPr id="15" name="Picture 14" descr="Logo, icon, company name&#10;&#10;Description automatically generated">
            <a:extLst>
              <a:ext uri="{FF2B5EF4-FFF2-40B4-BE49-F238E27FC236}">
                <a16:creationId xmlns:a16="http://schemas.microsoft.com/office/drawing/2014/main" id="{8FF09510-EFAE-445D-99BD-5A88B175E99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57600" y="6326995"/>
            <a:ext cx="437207" cy="454806"/>
          </a:xfrm>
          <a:prstGeom prst="rect">
            <a:avLst/>
          </a:prstGeom>
        </p:spPr>
      </p:pic>
      <p:pic>
        <p:nvPicPr>
          <p:cNvPr id="6" name="Picture 5" descr="Logo&#10;&#10;Description automatically generated">
            <a:extLst>
              <a:ext uri="{FF2B5EF4-FFF2-40B4-BE49-F238E27FC236}">
                <a16:creationId xmlns:a16="http://schemas.microsoft.com/office/drawing/2014/main" id="{D57A44C0-52AC-4F96-8F0E-0D34863F8EA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04922" y="6235143"/>
            <a:ext cx="553278" cy="553278"/>
          </a:xfrm>
          <a:prstGeom prst="rect">
            <a:avLst/>
          </a:prstGeom>
        </p:spPr>
      </p:pic>
    </p:spTree>
    <p:extLst>
      <p:ext uri="{BB962C8B-B14F-4D97-AF65-F5344CB8AC3E}">
        <p14:creationId xmlns:p14="http://schemas.microsoft.com/office/powerpoint/2010/main" val="981963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sp>
        <p:nvSpPr>
          <p:cNvPr id="9" name="Rectangle 8"/>
          <p:cNvSpPr/>
          <p:nvPr userDrawn="1"/>
        </p:nvSpPr>
        <p:spPr>
          <a:xfrm>
            <a:off x="0" y="4038600"/>
            <a:ext cx="12192000" cy="609600"/>
          </a:xfrm>
          <a:prstGeom prst="rect">
            <a:avLst/>
          </a:prstGeom>
          <a:solidFill>
            <a:schemeClr val="accent6">
              <a:shade val="75000"/>
            </a:schemeClr>
          </a:solidFill>
          <a:ln w="25400" cap="rnd" cmpd="sng" algn="ctr">
            <a:noFill/>
            <a:prstDash val="solid"/>
          </a:ln>
          <a:effectLst/>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14" name="Title 13"/>
          <p:cNvSpPr>
            <a:spLocks noGrp="1"/>
          </p:cNvSpPr>
          <p:nvPr>
            <p:ph type="ctrTitle"/>
          </p:nvPr>
        </p:nvSpPr>
        <p:spPr>
          <a:xfrm>
            <a:off x="304800" y="4114800"/>
            <a:ext cx="11651974" cy="533400"/>
          </a:xfrm>
          <a:prstGeom prst="rect">
            <a:avLst/>
          </a:prstGeom>
          <a:noFill/>
        </p:spPr>
        <p:txBody>
          <a:bodyPr vert="horz"/>
          <a:lstStyle>
            <a:lvl1pPr algn="l" eaLnBrk="1" latinLnBrk="0" hangingPunct="1">
              <a:defRPr kumimoji="0" sz="2000" b="0" cap="all" spc="150" baseline="0">
                <a:solidFill>
                  <a:schemeClr val="bg1"/>
                </a:solidFill>
              </a:defRPr>
            </a:lvl1pPr>
            <a:extLst/>
          </a:lstStyle>
          <a:p>
            <a:r>
              <a:rPr kumimoji="0" lang="en-US"/>
              <a:t>Click to edit Master title style</a:t>
            </a:r>
            <a:endParaRPr kumimoji="0" lang="en-US" dirty="0"/>
          </a:p>
        </p:txBody>
      </p:sp>
      <p:sp>
        <p:nvSpPr>
          <p:cNvPr id="3" name="Rectangle 3"/>
          <p:cNvSpPr>
            <a:spLocks noGrp="1"/>
          </p:cNvSpPr>
          <p:nvPr>
            <p:ph type="dt" sz="half" idx="10"/>
          </p:nvPr>
        </p:nvSpPr>
        <p:spPr>
          <a:xfrm>
            <a:off x="304800" y="6477000"/>
            <a:ext cx="2133600" cy="304800"/>
          </a:xfrm>
          <a:prstGeom prst="rect">
            <a:avLst/>
          </a:prstGeom>
        </p:spPr>
        <p:txBody>
          <a:bodyPr anchor="ctr"/>
          <a:lstStyle>
            <a:lvl1pPr algn="l" eaLnBrk="1" latinLnBrk="0" hangingPunct="1">
              <a:defRPr kumimoji="0">
                <a:solidFill>
                  <a:srgbClr val="A0A0A0"/>
                </a:solidFill>
              </a:defRPr>
            </a:lvl1pPr>
            <a:extLst/>
          </a:lstStyle>
          <a:p>
            <a:endParaRPr kumimoji="0" lang="en-US" dirty="0"/>
          </a:p>
        </p:txBody>
      </p:sp>
      <p:sp>
        <p:nvSpPr>
          <p:cNvPr id="4" name="Rectangle 4"/>
          <p:cNvSpPr>
            <a:spLocks noGrp="1"/>
          </p:cNvSpPr>
          <p:nvPr>
            <p:ph type="ftr" sz="quarter" idx="11"/>
          </p:nvPr>
        </p:nvSpPr>
        <p:spPr>
          <a:xfrm>
            <a:off x="3023659" y="6477000"/>
            <a:ext cx="4978400" cy="304800"/>
          </a:xfrm>
          <a:prstGeom prst="rect">
            <a:avLst/>
          </a:prstGeom>
        </p:spPr>
        <p:txBody>
          <a:bodyPr/>
          <a:lstStyle>
            <a:lvl1pPr eaLnBrk="1" latinLnBrk="0" hangingPunct="1">
              <a:defRPr kumimoji="0">
                <a:solidFill>
                  <a:schemeClr val="bg1"/>
                </a:solidFill>
              </a:defRPr>
            </a:lvl1pPr>
            <a:extLst/>
          </a:lstStyle>
          <a:p>
            <a:r>
              <a:rPr kumimoji="0" lang="en-US">
                <a:solidFill>
                  <a:schemeClr val="bg1"/>
                </a:solidFill>
              </a:rPr>
              <a:t>Clinical Coding Education    clinicalcodingeducation.com</a:t>
            </a:r>
            <a:endParaRPr kumimoji="0" lang="en-US" dirty="0">
              <a:solidFill>
                <a:schemeClr val="bg1"/>
              </a:solidFill>
            </a:endParaRPr>
          </a:p>
        </p:txBody>
      </p:sp>
      <p:sp>
        <p:nvSpPr>
          <p:cNvPr id="13" name="Slide Number Placeholder 12"/>
          <p:cNvSpPr>
            <a:spLocks noGrp="1"/>
          </p:cNvSpPr>
          <p:nvPr>
            <p:ph type="sldNum" sz="quarter" idx="12"/>
          </p:nvPr>
        </p:nvSpPr>
        <p:spPr>
          <a:xfrm>
            <a:off x="8052859" y="6477000"/>
            <a:ext cx="1361440" cy="304800"/>
          </a:xfrm>
        </p:spPr>
        <p:txBody>
          <a:bodyPr anchor="ctr"/>
          <a:lstStyle/>
          <a:p>
            <a:pPr algn="r"/>
            <a:fld id="{256D3EEF-DE4E-429D-8EC4-DDC531AFF587}" type="slidenum">
              <a:rPr kumimoji="0" lang="en-US" sz="1000" smtClean="0"/>
              <a:pPr algn="r"/>
              <a:t>‹#›</a:t>
            </a:fld>
            <a:endParaRPr kumimoji="0" lang="en-US" dirty="0"/>
          </a:p>
        </p:txBody>
      </p:sp>
      <p:sp>
        <p:nvSpPr>
          <p:cNvPr id="11" name="Rectangle 10"/>
          <p:cNvSpPr/>
          <p:nvPr userDrawn="1"/>
        </p:nvSpPr>
        <p:spPr>
          <a:xfrm>
            <a:off x="0" y="4645880"/>
            <a:ext cx="12192000" cy="27432"/>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Tree>
    <p:extLst>
      <p:ext uri="{BB962C8B-B14F-4D97-AF65-F5344CB8AC3E}">
        <p14:creationId xmlns:p14="http://schemas.microsoft.com/office/powerpoint/2010/main" val="107892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Heading Only">
    <p:bg>
      <p:bgPr>
        <a:solidFill>
          <a:schemeClr val="bg1"/>
        </a:solidFill>
        <a:effectLst/>
      </p:bgPr>
    </p:bg>
    <p:spTree>
      <p:nvGrpSpPr>
        <p:cNvPr id="1" name=""/>
        <p:cNvGrpSpPr/>
        <p:nvPr/>
      </p:nvGrpSpPr>
      <p:grpSpPr>
        <a:xfrm>
          <a:off x="0" y="0"/>
          <a:ext cx="0" cy="0"/>
          <a:chOff x="0" y="0"/>
          <a:chExt cx="0" cy="0"/>
        </a:xfrm>
      </p:grpSpPr>
      <p:sp>
        <p:nvSpPr>
          <p:cNvPr id="19" name="Rectangle 8"/>
          <p:cNvSpPr>
            <a:spLocks noGrp="1"/>
          </p:cNvSpPr>
          <p:nvPr>
            <p:ph type="body" sz="quarter" idx="13" hasCustomPrompt="1"/>
          </p:nvPr>
        </p:nvSpPr>
        <p:spPr>
          <a:xfrm>
            <a:off x="406400" y="380999"/>
            <a:ext cx="11356028" cy="503583"/>
          </a:xfrm>
          <a:solidFill>
            <a:schemeClr val="accent6">
              <a:shade val="75000"/>
            </a:schemeClr>
          </a:solidFill>
        </p:spPr>
        <p:txBody>
          <a:bodyPr>
            <a:normAutofit/>
          </a:bodyPr>
          <a:lstStyle>
            <a:lvl1pPr eaLnBrk="1" latinLnBrk="0" hangingPunct="1">
              <a:defRPr kumimoji="0" sz="2400" b="1">
                <a:solidFill>
                  <a:schemeClr val="bg1"/>
                </a:solidFill>
              </a:defRPr>
            </a:lvl1pPr>
            <a:extLst/>
          </a:lstStyle>
          <a:p>
            <a:pPr lvl="0"/>
            <a:r>
              <a:rPr kumimoji="0" lang="en-US" dirty="0"/>
              <a:t>Click to add heading</a:t>
            </a:r>
          </a:p>
        </p:txBody>
      </p:sp>
      <p:sp>
        <p:nvSpPr>
          <p:cNvPr id="8" name="Rectangle 8"/>
          <p:cNvSpPr>
            <a:spLocks noGrp="1"/>
          </p:cNvSpPr>
          <p:nvPr>
            <p:ph type="sldNum" sz="quarter" idx="15"/>
          </p:nvPr>
        </p:nvSpPr>
        <p:spPr>
          <a:xfrm>
            <a:off x="10441628" y="6477000"/>
            <a:ext cx="1320800" cy="304800"/>
          </a:xfrm>
        </p:spPr>
        <p:txBody>
          <a:bodyPr/>
          <a:lstStyle/>
          <a:p>
            <a:pPr algn="r"/>
            <a:fld id="{256D3EEF-DE4E-429D-8EC4-DDC531AFF587}" type="slidenum">
              <a:rPr kumimoji="0" lang="en-US" sz="1000" smtClean="0"/>
              <a:pPr algn="r"/>
              <a:t>‹#›</a:t>
            </a:fld>
            <a:endParaRPr kumimoji="0" lang="en-US" dirty="0"/>
          </a:p>
        </p:txBody>
      </p:sp>
      <p:sp>
        <p:nvSpPr>
          <p:cNvPr id="9" name="Rectangle 9"/>
          <p:cNvSpPr>
            <a:spLocks noGrp="1"/>
          </p:cNvSpPr>
          <p:nvPr>
            <p:ph type="ftr" sz="quarter" idx="16"/>
          </p:nvPr>
        </p:nvSpPr>
        <p:spPr>
          <a:xfrm>
            <a:off x="5246643" y="6480313"/>
            <a:ext cx="2177887" cy="304800"/>
          </a:xfrm>
          <a:prstGeom prst="rect">
            <a:avLst/>
          </a:prstGeom>
        </p:spPr>
        <p:txBody>
          <a:bodyPr/>
          <a:lstStyle>
            <a:lvl1pPr>
              <a:defRPr>
                <a:latin typeface="Century" panose="02040604050505020304" pitchFamily="18" charset="0"/>
              </a:defRPr>
            </a:lvl1pPr>
          </a:lstStyle>
          <a:p>
            <a:pPr algn="l"/>
            <a:r>
              <a:rPr lang="en-US"/>
              <a:t>Clinical Coding Education    clinicalcodingeducation.com</a:t>
            </a:r>
            <a:endParaRPr lang="en-US" dirty="0"/>
          </a:p>
        </p:txBody>
      </p:sp>
      <p:pic>
        <p:nvPicPr>
          <p:cNvPr id="10" name="Picture 9" descr="Logo, icon, company name&#10;&#10;Description automatically generated">
            <a:extLst>
              <a:ext uri="{FF2B5EF4-FFF2-40B4-BE49-F238E27FC236}">
                <a16:creationId xmlns:a16="http://schemas.microsoft.com/office/drawing/2014/main" id="{FE2C6770-0805-4D08-9441-02D71F7E708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26276" y="6515097"/>
            <a:ext cx="219759" cy="228605"/>
          </a:xfrm>
          <a:prstGeom prst="rect">
            <a:avLst/>
          </a:prstGeom>
        </p:spPr>
      </p:pic>
    </p:spTree>
    <p:extLst>
      <p:ext uri="{BB962C8B-B14F-4D97-AF65-F5344CB8AC3E}">
        <p14:creationId xmlns:p14="http://schemas.microsoft.com/office/powerpoint/2010/main" val="3295181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2-Up">
    <p:spTree>
      <p:nvGrpSpPr>
        <p:cNvPr id="1" name=""/>
        <p:cNvGrpSpPr/>
        <p:nvPr/>
      </p:nvGrpSpPr>
      <p:grpSpPr>
        <a:xfrm>
          <a:off x="0" y="0"/>
          <a:ext cx="0" cy="0"/>
          <a:chOff x="0" y="0"/>
          <a:chExt cx="0" cy="0"/>
        </a:xfrm>
      </p:grpSpPr>
      <p:sp>
        <p:nvSpPr>
          <p:cNvPr id="19"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31" name="Rectangle 8"/>
          <p:cNvSpPr>
            <a:spLocks noGrp="1"/>
          </p:cNvSpPr>
          <p:nvPr>
            <p:ph type="body" sz="quarter" idx="13" hasCustomPrompt="1"/>
          </p:nvPr>
        </p:nvSpPr>
        <p:spPr>
          <a:xfrm>
            <a:off x="406400"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9" name="Rectangle 11"/>
          <p:cNvSpPr>
            <a:spLocks noGrp="1"/>
          </p:cNvSpPr>
          <p:nvPr>
            <p:ph sz="quarter" idx="15"/>
          </p:nvPr>
        </p:nvSpPr>
        <p:spPr>
          <a:xfrm>
            <a:off x="406400"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4" name="Rectangle 8"/>
          <p:cNvSpPr>
            <a:spLocks noGrp="1"/>
          </p:cNvSpPr>
          <p:nvPr>
            <p:ph type="body" sz="quarter" idx="16" hasCustomPrompt="1"/>
          </p:nvPr>
        </p:nvSpPr>
        <p:spPr>
          <a:xfrm>
            <a:off x="5888736"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5" name="Rectangle 11"/>
          <p:cNvSpPr>
            <a:spLocks noGrp="1"/>
          </p:cNvSpPr>
          <p:nvPr>
            <p:ph sz="quarter" idx="17"/>
          </p:nvPr>
        </p:nvSpPr>
        <p:spPr>
          <a:xfrm>
            <a:off x="5888736"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3" name="Rectangle 13"/>
          <p:cNvSpPr>
            <a:spLocks noGrp="1"/>
          </p:cNvSpPr>
          <p:nvPr>
            <p:ph type="dt" sz="half" idx="18"/>
          </p:nvPr>
        </p:nvSpPr>
        <p:spPr>
          <a:xfrm>
            <a:off x="9347200" y="76200"/>
            <a:ext cx="1828800" cy="228600"/>
          </a:xfrm>
          <a:prstGeom prst="rect">
            <a:avLst/>
          </a:prstGeom>
        </p:spPr>
        <p:txBody>
          <a:bodyPr/>
          <a:lstStyle/>
          <a:p>
            <a:pPr algn="r"/>
            <a:endParaRPr kumimoji="0" lang="en-US" dirty="0"/>
          </a:p>
        </p:txBody>
      </p:sp>
      <p:sp>
        <p:nvSpPr>
          <p:cNvPr id="16" name="Rectangle 16"/>
          <p:cNvSpPr>
            <a:spLocks noGrp="1"/>
          </p:cNvSpPr>
          <p:nvPr>
            <p:ph type="sldNum" sz="quarter" idx="19"/>
          </p:nvPr>
        </p:nvSpPr>
        <p:spPr/>
        <p:txBody>
          <a:bodyPr/>
          <a:lstStyle/>
          <a:p>
            <a:pPr algn="r"/>
            <a:fld id="{256D3EEF-DE4E-429D-8EC4-DDC531AFF587}" type="slidenum">
              <a:rPr kumimoji="0" lang="en-US" sz="1000" smtClean="0"/>
              <a:pPr algn="r"/>
              <a:t>‹#›</a:t>
            </a:fld>
            <a:endParaRPr kumimoji="0" lang="en-US" dirty="0"/>
          </a:p>
        </p:txBody>
      </p:sp>
      <p:sp>
        <p:nvSpPr>
          <p:cNvPr id="17" name="Rectangle 17"/>
          <p:cNvSpPr>
            <a:spLocks noGrp="1"/>
          </p:cNvSpPr>
          <p:nvPr>
            <p:ph type="ftr" sz="quarter" idx="20"/>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2771843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3-Up: 2 left, 1 right">
    <p:spTree>
      <p:nvGrpSpPr>
        <p:cNvPr id="1" name=""/>
        <p:cNvGrpSpPr/>
        <p:nvPr/>
      </p:nvGrpSpPr>
      <p:grpSpPr>
        <a:xfrm>
          <a:off x="0" y="0"/>
          <a:ext cx="0" cy="0"/>
          <a:chOff x="0" y="0"/>
          <a:chExt cx="0" cy="0"/>
        </a:xfrm>
      </p:grpSpPr>
      <p:sp>
        <p:nvSpPr>
          <p:cNvPr id="28"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9" name="Rectangle 8"/>
          <p:cNvSpPr>
            <a:spLocks noGrp="1"/>
          </p:cNvSpPr>
          <p:nvPr>
            <p:ph type="body" sz="quarter" idx="13" hasCustomPrompt="1"/>
          </p:nvPr>
        </p:nvSpPr>
        <p:spPr>
          <a:xfrm>
            <a:off x="4064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8" name="Rectangle 11"/>
          <p:cNvSpPr>
            <a:spLocks noGrp="1"/>
          </p:cNvSpPr>
          <p:nvPr>
            <p:ph sz="quarter" idx="15"/>
          </p:nvPr>
        </p:nvSpPr>
        <p:spPr>
          <a:xfrm>
            <a:off x="4064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5" name="Rectangle 8"/>
          <p:cNvSpPr>
            <a:spLocks noGrp="1"/>
          </p:cNvSpPr>
          <p:nvPr>
            <p:ph type="body" sz="quarter" idx="16" hasCustomPrompt="1"/>
          </p:nvPr>
        </p:nvSpPr>
        <p:spPr>
          <a:xfrm>
            <a:off x="4023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7" name="Rectangle 11"/>
          <p:cNvSpPr>
            <a:spLocks noGrp="1"/>
          </p:cNvSpPr>
          <p:nvPr>
            <p:ph sz="quarter" idx="17"/>
          </p:nvPr>
        </p:nvSpPr>
        <p:spPr>
          <a:xfrm>
            <a:off x="4023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0" name="Rectangle 8"/>
          <p:cNvSpPr>
            <a:spLocks noGrp="1"/>
          </p:cNvSpPr>
          <p:nvPr>
            <p:ph type="body" sz="quarter" idx="18" hasCustomPrompt="1"/>
          </p:nvPr>
        </p:nvSpPr>
        <p:spPr>
          <a:xfrm>
            <a:off x="5888736"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1" name="Rectangle 11"/>
          <p:cNvSpPr>
            <a:spLocks noGrp="1"/>
          </p:cNvSpPr>
          <p:nvPr>
            <p:ph sz="quarter" idx="19"/>
          </p:nvPr>
        </p:nvSpPr>
        <p:spPr>
          <a:xfrm>
            <a:off x="5888736"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3" name="Rectangle 13"/>
          <p:cNvSpPr>
            <a:spLocks noGrp="1"/>
          </p:cNvSpPr>
          <p:nvPr>
            <p:ph type="dt" sz="half" idx="20"/>
          </p:nvPr>
        </p:nvSpPr>
        <p:spPr>
          <a:xfrm>
            <a:off x="9347200" y="76200"/>
            <a:ext cx="1828800" cy="228600"/>
          </a:xfrm>
          <a:prstGeom prst="rect">
            <a:avLst/>
          </a:prstGeom>
        </p:spPr>
        <p:txBody>
          <a:bodyPr/>
          <a:lstStyle/>
          <a:p>
            <a:pPr algn="r"/>
            <a:endParaRPr kumimoji="0" lang="en-US" dirty="0"/>
          </a:p>
        </p:txBody>
      </p:sp>
      <p:sp>
        <p:nvSpPr>
          <p:cNvPr id="19" name="Rectangle 19"/>
          <p:cNvSpPr>
            <a:spLocks noGrp="1"/>
          </p:cNvSpPr>
          <p:nvPr>
            <p:ph type="sldNum" sz="quarter" idx="21"/>
          </p:nvPr>
        </p:nvSpPr>
        <p:spPr/>
        <p:txBody>
          <a:bodyPr/>
          <a:lstStyle/>
          <a:p>
            <a:pPr algn="r"/>
            <a:fld id="{256D3EEF-DE4E-429D-8EC4-DDC531AFF587}" type="slidenum">
              <a:rPr kumimoji="0" lang="en-US" sz="1000" smtClean="0"/>
              <a:pPr algn="r"/>
              <a:t>‹#›</a:t>
            </a:fld>
            <a:endParaRPr kumimoji="0" lang="en-US" dirty="0"/>
          </a:p>
        </p:txBody>
      </p:sp>
      <p:sp>
        <p:nvSpPr>
          <p:cNvPr id="22" name="Rectangle 22"/>
          <p:cNvSpPr>
            <a:spLocks noGrp="1"/>
          </p:cNvSpPr>
          <p:nvPr>
            <p:ph type="ftr" sz="quarter" idx="22"/>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793441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Up: 1 Left, 2 Right">
    <p:spTree>
      <p:nvGrpSpPr>
        <p:cNvPr id="1" name=""/>
        <p:cNvGrpSpPr/>
        <p:nvPr/>
      </p:nvGrpSpPr>
      <p:grpSpPr>
        <a:xfrm>
          <a:off x="0" y="0"/>
          <a:ext cx="0" cy="0"/>
          <a:chOff x="0" y="0"/>
          <a:chExt cx="0" cy="0"/>
        </a:xfrm>
      </p:grpSpPr>
      <p:sp>
        <p:nvSpPr>
          <p:cNvPr id="25"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13" name="Rectangle 8"/>
          <p:cNvSpPr>
            <a:spLocks noGrp="1"/>
          </p:cNvSpPr>
          <p:nvPr>
            <p:ph type="body" sz="quarter" idx="13" hasCustomPrompt="1"/>
          </p:nvPr>
        </p:nvSpPr>
        <p:spPr>
          <a:xfrm>
            <a:off x="406400"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4" name="Rectangle 11"/>
          <p:cNvSpPr>
            <a:spLocks noGrp="1"/>
          </p:cNvSpPr>
          <p:nvPr>
            <p:ph sz="quarter" idx="15"/>
          </p:nvPr>
        </p:nvSpPr>
        <p:spPr>
          <a:xfrm>
            <a:off x="406400"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6" name="Rectangle 8"/>
          <p:cNvSpPr>
            <a:spLocks noGrp="1"/>
          </p:cNvSpPr>
          <p:nvPr>
            <p:ph type="body" sz="quarter" idx="16" hasCustomPrompt="1"/>
          </p:nvPr>
        </p:nvSpPr>
        <p:spPr>
          <a:xfrm>
            <a:off x="58928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7" name="Rectangle 11"/>
          <p:cNvSpPr>
            <a:spLocks noGrp="1"/>
          </p:cNvSpPr>
          <p:nvPr>
            <p:ph sz="quarter" idx="17"/>
          </p:nvPr>
        </p:nvSpPr>
        <p:spPr>
          <a:xfrm>
            <a:off x="58928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9" name="Rectangle 8"/>
          <p:cNvSpPr>
            <a:spLocks noGrp="1"/>
          </p:cNvSpPr>
          <p:nvPr>
            <p:ph type="body" sz="quarter" idx="18" hasCustomPrompt="1"/>
          </p:nvPr>
        </p:nvSpPr>
        <p:spPr>
          <a:xfrm>
            <a:off x="58887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0" name="Rectangle 11"/>
          <p:cNvSpPr>
            <a:spLocks noGrp="1"/>
          </p:cNvSpPr>
          <p:nvPr>
            <p:ph sz="quarter" idx="19"/>
          </p:nvPr>
        </p:nvSpPr>
        <p:spPr>
          <a:xfrm>
            <a:off x="58887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1" name="Rectangle 21"/>
          <p:cNvSpPr>
            <a:spLocks noGrp="1"/>
          </p:cNvSpPr>
          <p:nvPr>
            <p:ph type="dt" sz="half" idx="20"/>
          </p:nvPr>
        </p:nvSpPr>
        <p:spPr>
          <a:xfrm>
            <a:off x="9347200" y="76200"/>
            <a:ext cx="1828800" cy="228600"/>
          </a:xfrm>
          <a:prstGeom prst="rect">
            <a:avLst/>
          </a:prstGeom>
        </p:spPr>
        <p:txBody>
          <a:bodyPr/>
          <a:lstStyle/>
          <a:p>
            <a:pPr algn="r"/>
            <a:endParaRPr kumimoji="0" lang="en-US" dirty="0"/>
          </a:p>
        </p:txBody>
      </p:sp>
      <p:sp>
        <p:nvSpPr>
          <p:cNvPr id="22" name="Rectangle 22"/>
          <p:cNvSpPr>
            <a:spLocks noGrp="1"/>
          </p:cNvSpPr>
          <p:nvPr>
            <p:ph type="sldNum" sz="quarter" idx="21"/>
          </p:nvPr>
        </p:nvSpPr>
        <p:spPr/>
        <p:txBody>
          <a:bodyPr/>
          <a:lstStyle/>
          <a:p>
            <a:pPr algn="r"/>
            <a:fld id="{256D3EEF-DE4E-429D-8EC4-DDC531AFF587}" type="slidenum">
              <a:rPr kumimoji="0" lang="en-US" sz="1000" smtClean="0"/>
              <a:pPr algn="r"/>
              <a:t>‹#›</a:t>
            </a:fld>
            <a:endParaRPr kumimoji="0" lang="en-US" dirty="0"/>
          </a:p>
        </p:txBody>
      </p:sp>
      <p:sp>
        <p:nvSpPr>
          <p:cNvPr id="23" name="Rectangle 23"/>
          <p:cNvSpPr>
            <a:spLocks noGrp="1"/>
          </p:cNvSpPr>
          <p:nvPr>
            <p:ph type="ftr" sz="quarter" idx="22"/>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494796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3-Up: 1 Top, 2 Bottom">
    <p:spTree>
      <p:nvGrpSpPr>
        <p:cNvPr id="1" name=""/>
        <p:cNvGrpSpPr/>
        <p:nvPr/>
      </p:nvGrpSpPr>
      <p:grpSpPr>
        <a:xfrm>
          <a:off x="0" y="0"/>
          <a:ext cx="0" cy="0"/>
          <a:chOff x="0" y="0"/>
          <a:chExt cx="0" cy="0"/>
        </a:xfrm>
      </p:grpSpPr>
      <p:sp>
        <p:nvSpPr>
          <p:cNvPr id="28"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13" name="Rectangle 8"/>
          <p:cNvSpPr>
            <a:spLocks noGrp="1"/>
          </p:cNvSpPr>
          <p:nvPr>
            <p:ph type="body" sz="quarter" idx="13" hasCustomPrompt="1"/>
          </p:nvPr>
        </p:nvSpPr>
        <p:spPr>
          <a:xfrm>
            <a:off x="406400" y="381000"/>
            <a:ext cx="107696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5" name="Rectangle 11"/>
          <p:cNvSpPr>
            <a:spLocks noGrp="1"/>
          </p:cNvSpPr>
          <p:nvPr>
            <p:ph sz="quarter" idx="15"/>
          </p:nvPr>
        </p:nvSpPr>
        <p:spPr>
          <a:xfrm>
            <a:off x="402336" y="609600"/>
            <a:ext cx="10765536"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7" name="Rectangle 8"/>
          <p:cNvSpPr>
            <a:spLocks noGrp="1"/>
          </p:cNvSpPr>
          <p:nvPr>
            <p:ph type="body" sz="quarter" idx="16" hasCustomPrompt="1"/>
          </p:nvPr>
        </p:nvSpPr>
        <p:spPr>
          <a:xfrm>
            <a:off x="4023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8" name="Rectangle 11"/>
          <p:cNvSpPr>
            <a:spLocks noGrp="1"/>
          </p:cNvSpPr>
          <p:nvPr>
            <p:ph sz="quarter" idx="17"/>
          </p:nvPr>
        </p:nvSpPr>
        <p:spPr>
          <a:xfrm>
            <a:off x="4023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1" name="Rectangle 8"/>
          <p:cNvSpPr>
            <a:spLocks noGrp="1"/>
          </p:cNvSpPr>
          <p:nvPr>
            <p:ph type="body" sz="quarter" idx="20" hasCustomPrompt="1"/>
          </p:nvPr>
        </p:nvSpPr>
        <p:spPr>
          <a:xfrm>
            <a:off x="58887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3" name="Rectangle 11"/>
          <p:cNvSpPr>
            <a:spLocks noGrp="1"/>
          </p:cNvSpPr>
          <p:nvPr>
            <p:ph sz="quarter" idx="21"/>
          </p:nvPr>
        </p:nvSpPr>
        <p:spPr>
          <a:xfrm>
            <a:off x="58887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9" name="Rectangle 19"/>
          <p:cNvSpPr>
            <a:spLocks noGrp="1"/>
          </p:cNvSpPr>
          <p:nvPr>
            <p:ph type="dt" sz="half" idx="22"/>
          </p:nvPr>
        </p:nvSpPr>
        <p:spPr>
          <a:xfrm>
            <a:off x="9347200" y="76200"/>
            <a:ext cx="1828800" cy="228600"/>
          </a:xfrm>
          <a:prstGeom prst="rect">
            <a:avLst/>
          </a:prstGeom>
        </p:spPr>
        <p:txBody>
          <a:bodyPr/>
          <a:lstStyle/>
          <a:p>
            <a:pPr algn="r"/>
            <a:endParaRPr kumimoji="0" lang="en-US" dirty="0"/>
          </a:p>
        </p:txBody>
      </p:sp>
      <p:sp>
        <p:nvSpPr>
          <p:cNvPr id="20" name="Rectangle 20"/>
          <p:cNvSpPr>
            <a:spLocks noGrp="1"/>
          </p:cNvSpPr>
          <p:nvPr>
            <p:ph type="sldNum" sz="quarter" idx="23"/>
          </p:nvPr>
        </p:nvSpPr>
        <p:spPr/>
        <p:txBody>
          <a:bodyPr/>
          <a:lstStyle/>
          <a:p>
            <a:pPr algn="r"/>
            <a:fld id="{256D3EEF-DE4E-429D-8EC4-DDC531AFF587}" type="slidenum">
              <a:rPr kumimoji="0" lang="en-US" sz="1000" smtClean="0"/>
              <a:pPr algn="r"/>
              <a:t>‹#›</a:t>
            </a:fld>
            <a:endParaRPr kumimoji="0" lang="en-US" dirty="0"/>
          </a:p>
        </p:txBody>
      </p:sp>
      <p:sp>
        <p:nvSpPr>
          <p:cNvPr id="22" name="Rectangle 22"/>
          <p:cNvSpPr>
            <a:spLocks noGrp="1"/>
          </p:cNvSpPr>
          <p:nvPr>
            <p:ph type="ftr" sz="quarter" idx="24"/>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289736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4-Up">
    <p:spTree>
      <p:nvGrpSpPr>
        <p:cNvPr id="1" name=""/>
        <p:cNvGrpSpPr/>
        <p:nvPr/>
      </p:nvGrpSpPr>
      <p:grpSpPr>
        <a:xfrm>
          <a:off x="0" y="0"/>
          <a:ext cx="0" cy="0"/>
          <a:chOff x="0" y="0"/>
          <a:chExt cx="0" cy="0"/>
        </a:xfrm>
      </p:grpSpPr>
      <p:sp>
        <p:nvSpPr>
          <p:cNvPr id="19"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16" name="Rectangle 8"/>
          <p:cNvSpPr>
            <a:spLocks noGrp="1"/>
          </p:cNvSpPr>
          <p:nvPr>
            <p:ph type="body" sz="quarter" idx="13" hasCustomPrompt="1"/>
          </p:nvPr>
        </p:nvSpPr>
        <p:spPr>
          <a:xfrm>
            <a:off x="4064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7" name="Rectangle 11"/>
          <p:cNvSpPr>
            <a:spLocks noGrp="1"/>
          </p:cNvSpPr>
          <p:nvPr>
            <p:ph sz="quarter" idx="15"/>
          </p:nvPr>
        </p:nvSpPr>
        <p:spPr>
          <a:xfrm>
            <a:off x="4064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8" name="Rectangle 8"/>
          <p:cNvSpPr>
            <a:spLocks noGrp="1"/>
          </p:cNvSpPr>
          <p:nvPr>
            <p:ph type="body" sz="quarter" idx="16" hasCustomPrompt="1"/>
          </p:nvPr>
        </p:nvSpPr>
        <p:spPr>
          <a:xfrm>
            <a:off x="4023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0" name="Rectangle 11"/>
          <p:cNvSpPr>
            <a:spLocks noGrp="1"/>
          </p:cNvSpPr>
          <p:nvPr>
            <p:ph sz="quarter" idx="17"/>
          </p:nvPr>
        </p:nvSpPr>
        <p:spPr>
          <a:xfrm>
            <a:off x="4023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1" name="Rectangle 8"/>
          <p:cNvSpPr>
            <a:spLocks noGrp="1"/>
          </p:cNvSpPr>
          <p:nvPr>
            <p:ph type="body" sz="quarter" idx="18" hasCustomPrompt="1"/>
          </p:nvPr>
        </p:nvSpPr>
        <p:spPr>
          <a:xfrm>
            <a:off x="58928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4" name="Rectangle 11"/>
          <p:cNvSpPr>
            <a:spLocks noGrp="1"/>
          </p:cNvSpPr>
          <p:nvPr>
            <p:ph sz="quarter" idx="19"/>
          </p:nvPr>
        </p:nvSpPr>
        <p:spPr>
          <a:xfrm>
            <a:off x="58928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5" name="Rectangle 8"/>
          <p:cNvSpPr>
            <a:spLocks noGrp="1"/>
          </p:cNvSpPr>
          <p:nvPr>
            <p:ph type="body" sz="quarter" idx="20" hasCustomPrompt="1"/>
          </p:nvPr>
        </p:nvSpPr>
        <p:spPr>
          <a:xfrm>
            <a:off x="58887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6" name="Rectangle 11"/>
          <p:cNvSpPr>
            <a:spLocks noGrp="1"/>
          </p:cNvSpPr>
          <p:nvPr>
            <p:ph sz="quarter" idx="21"/>
          </p:nvPr>
        </p:nvSpPr>
        <p:spPr>
          <a:xfrm>
            <a:off x="58887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3" name="Rectangle 23"/>
          <p:cNvSpPr>
            <a:spLocks noGrp="1"/>
          </p:cNvSpPr>
          <p:nvPr>
            <p:ph type="dt" sz="half" idx="22"/>
          </p:nvPr>
        </p:nvSpPr>
        <p:spPr>
          <a:xfrm>
            <a:off x="9347200" y="76200"/>
            <a:ext cx="1828800" cy="228600"/>
          </a:xfrm>
          <a:prstGeom prst="rect">
            <a:avLst/>
          </a:prstGeom>
        </p:spPr>
        <p:txBody>
          <a:bodyPr/>
          <a:lstStyle/>
          <a:p>
            <a:pPr algn="r"/>
            <a:endParaRPr kumimoji="0" lang="en-US" dirty="0"/>
          </a:p>
        </p:txBody>
      </p:sp>
      <p:sp>
        <p:nvSpPr>
          <p:cNvPr id="27" name="Rectangle 27"/>
          <p:cNvSpPr>
            <a:spLocks noGrp="1"/>
          </p:cNvSpPr>
          <p:nvPr>
            <p:ph type="sldNum" sz="quarter" idx="23"/>
          </p:nvPr>
        </p:nvSpPr>
        <p:spPr/>
        <p:txBody>
          <a:bodyPr/>
          <a:lstStyle/>
          <a:p>
            <a:pPr algn="r"/>
            <a:fld id="{256D3EEF-DE4E-429D-8EC4-DDC531AFF587}" type="slidenum">
              <a:rPr kumimoji="0" lang="en-US" sz="1000" smtClean="0"/>
              <a:pPr algn="r"/>
              <a:t>‹#›</a:t>
            </a:fld>
            <a:endParaRPr kumimoji="0" lang="en-US" dirty="0"/>
          </a:p>
        </p:txBody>
      </p:sp>
      <p:sp>
        <p:nvSpPr>
          <p:cNvPr id="28" name="Rectangle 28"/>
          <p:cNvSpPr>
            <a:spLocks noGrp="1"/>
          </p:cNvSpPr>
          <p:nvPr>
            <p:ph type="ftr" sz="quarter" idx="24"/>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826654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10"/>
          <p:cNvSpPr/>
          <p:nvPr/>
        </p:nvSpPr>
        <p:spPr>
          <a:xfrm>
            <a:off x="11480800" y="0"/>
            <a:ext cx="711200" cy="6858000"/>
          </a:xfrm>
          <a:prstGeom prst="rect">
            <a:avLst/>
          </a:prstGeom>
          <a:solidFill>
            <a:schemeClr val="accent1">
              <a:lumMod val="75000"/>
            </a:schemeClr>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3" name="Rectangle 3"/>
          <p:cNvSpPr>
            <a:spLocks noGrp="1"/>
          </p:cNvSpPr>
          <p:nvPr>
            <p:ph type="body" idx="1"/>
          </p:nvPr>
        </p:nvSpPr>
        <p:spPr>
          <a:xfrm>
            <a:off x="406400" y="1222512"/>
            <a:ext cx="10769600" cy="5025887"/>
          </a:xfrm>
          <a:prstGeom prst="rect">
            <a:avLst/>
          </a:prstGeom>
        </p:spPr>
        <p:txBody>
          <a:bodyPr vert="horz">
            <a:normAutofit/>
          </a:bodyPr>
          <a:lstStyle/>
          <a:p>
            <a:pPr lvl="0" eaLnBrk="1" latinLnBrk="1" hangingPunct="1"/>
            <a:r>
              <a:rPr kumimoji="0" lang="en-US" dirty="0"/>
              <a:t>Click to edit Master text styles</a:t>
            </a:r>
          </a:p>
          <a:p>
            <a:pPr lvl="1" eaLnBrk="1" latinLnBrk="1" hangingPunct="1"/>
            <a:r>
              <a:rPr kumimoji="0" lang="en-US" dirty="0"/>
              <a:t>Second level</a:t>
            </a:r>
          </a:p>
          <a:p>
            <a:pPr lvl="2" eaLnBrk="1" latinLnBrk="1" hangingPunct="1"/>
            <a:r>
              <a:rPr kumimoji="0" lang="en-US" dirty="0"/>
              <a:t>Third level</a:t>
            </a:r>
          </a:p>
          <a:p>
            <a:pPr lvl="3" eaLnBrk="1" latinLnBrk="1" hangingPunct="1"/>
            <a:r>
              <a:rPr kumimoji="0" lang="en-US" dirty="0"/>
              <a:t>Fourth level</a:t>
            </a:r>
          </a:p>
          <a:p>
            <a:pPr lvl="4" eaLnBrk="1" latinLnBrk="1" hangingPunct="1"/>
            <a:r>
              <a:rPr kumimoji="0" lang="en-US" dirty="0"/>
              <a:t>Fifth level</a:t>
            </a:r>
          </a:p>
        </p:txBody>
      </p:sp>
      <p:sp>
        <p:nvSpPr>
          <p:cNvPr id="6" name="Rectangle 6"/>
          <p:cNvSpPr>
            <a:spLocks noGrp="1"/>
          </p:cNvSpPr>
          <p:nvPr>
            <p:ph type="sldNum" sz="quarter" idx="4"/>
          </p:nvPr>
        </p:nvSpPr>
        <p:spPr>
          <a:xfrm>
            <a:off x="9855200" y="6492874"/>
            <a:ext cx="1320800" cy="304800"/>
          </a:xfrm>
          <a:prstGeom prst="rect">
            <a:avLst/>
          </a:prstGeom>
        </p:spPr>
        <p:txBody>
          <a:bodyPr vert="horz" anchor="ctr"/>
          <a:lstStyle>
            <a:lvl1pPr algn="r" eaLnBrk="1" latinLnBrk="0" hangingPunct="1">
              <a:defRPr kumimoji="0" sz="1000"/>
            </a:lvl1pPr>
            <a:extLst/>
          </a:lstStyle>
          <a:p>
            <a:pPr algn="r"/>
            <a:fld id="{256D3EEF-DE4E-429D-8EC4-DDC531AFF587}" type="slidenum">
              <a:rPr kumimoji="0" lang="en-US" sz="1000" smtClean="0"/>
              <a:pPr algn="r"/>
              <a:t>‹#›</a:t>
            </a:fld>
            <a:endParaRPr kumimoji="0" lang="en-US" sz="1000" dirty="0"/>
          </a:p>
        </p:txBody>
      </p:sp>
      <p:sp>
        <p:nvSpPr>
          <p:cNvPr id="11" name="Rectangle 10"/>
          <p:cNvSpPr/>
          <p:nvPr/>
        </p:nvSpPr>
        <p:spPr>
          <a:xfrm>
            <a:off x="0" y="0"/>
            <a:ext cx="101600" cy="6858000"/>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5" name="Title Placeholder 4">
            <a:extLst>
              <a:ext uri="{FF2B5EF4-FFF2-40B4-BE49-F238E27FC236}">
                <a16:creationId xmlns:a16="http://schemas.microsoft.com/office/drawing/2014/main" id="{B02E7540-06D3-441A-ABA5-5C0420557F55}"/>
              </a:ext>
            </a:extLst>
          </p:cNvPr>
          <p:cNvSpPr>
            <a:spLocks noGrp="1"/>
          </p:cNvSpPr>
          <p:nvPr>
            <p:ph type="title"/>
          </p:nvPr>
        </p:nvSpPr>
        <p:spPr>
          <a:xfrm>
            <a:off x="406400" y="365126"/>
            <a:ext cx="10947400" cy="628786"/>
          </a:xfrm>
          <a:prstGeom prst="rect">
            <a:avLst/>
          </a:prstGeom>
          <a:solidFill>
            <a:srgbClr val="2073AE"/>
          </a:solidFill>
        </p:spPr>
        <p:txBody>
          <a:bodyPr vert="horz" lIns="91440" tIns="45720" rIns="91440" bIns="45720" rtlCol="0" anchor="ctr">
            <a:normAutofit/>
          </a:bodyPr>
          <a:lstStyle/>
          <a:p>
            <a:r>
              <a:rPr lang="en-US" dirty="0"/>
              <a:t>Click to edit Master title style</a:t>
            </a:r>
            <a:endParaRPr lang="en-AU" dirty="0"/>
          </a:p>
        </p:txBody>
      </p:sp>
      <p:sp>
        <p:nvSpPr>
          <p:cNvPr id="15" name="Rectangle 9">
            <a:extLst>
              <a:ext uri="{FF2B5EF4-FFF2-40B4-BE49-F238E27FC236}">
                <a16:creationId xmlns:a16="http://schemas.microsoft.com/office/drawing/2014/main" id="{787C3AB6-A48E-4CE4-8C3E-07873280D7F0}"/>
              </a:ext>
            </a:extLst>
          </p:cNvPr>
          <p:cNvSpPr txBox="1">
            <a:spLocks/>
          </p:cNvSpPr>
          <p:nvPr userDrawn="1"/>
        </p:nvSpPr>
        <p:spPr>
          <a:xfrm>
            <a:off x="3812875" y="6476999"/>
            <a:ext cx="4456482" cy="304800"/>
          </a:xfrm>
          <a:prstGeom prst="rect">
            <a:avLst/>
          </a:prstGeom>
        </p:spPr>
        <p:txBody>
          <a:bodyPr vert="horz" anchor="ctr"/>
          <a:lstStyle>
            <a:defPPr>
              <a:defRPr lang="en-US"/>
            </a:defPPr>
            <a:lvl1pPr marL="0" algn="ctr" defTabSz="914400" rtl="0" eaLnBrk="1" latinLnBrk="0" hangingPunct="1">
              <a:defRPr kumimoji="0" sz="1000" kern="1200">
                <a:solidFill>
                  <a:sysClr val="windowText" lastClr="000000"/>
                </a:solidFill>
                <a:latin typeface="Century" panose="02040604050505020304" pitchFamily="18"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200" b="0" i="1" dirty="0">
                <a:latin typeface="+mj-lt"/>
              </a:rPr>
              <a:t>    Clinical Coding Education                    eHealth Education </a:t>
            </a:r>
          </a:p>
        </p:txBody>
      </p:sp>
      <p:pic>
        <p:nvPicPr>
          <p:cNvPr id="16" name="Picture 15" descr="Logo, icon, company name&#10;&#10;Description automatically generated">
            <a:extLst>
              <a:ext uri="{FF2B5EF4-FFF2-40B4-BE49-F238E27FC236}">
                <a16:creationId xmlns:a16="http://schemas.microsoft.com/office/drawing/2014/main" id="{A787A683-F366-4BCD-ACA7-8EA80964CAB9}"/>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3576380" y="6378571"/>
            <a:ext cx="422782" cy="439800"/>
          </a:xfrm>
          <a:prstGeom prst="rect">
            <a:avLst/>
          </a:prstGeom>
        </p:spPr>
      </p:pic>
      <p:pic>
        <p:nvPicPr>
          <p:cNvPr id="9" name="Picture 8" descr="Logo&#10;&#10;Description automatically generated">
            <a:extLst>
              <a:ext uri="{FF2B5EF4-FFF2-40B4-BE49-F238E27FC236}">
                <a16:creationId xmlns:a16="http://schemas.microsoft.com/office/drawing/2014/main" id="{6C476F60-33D3-4929-AC86-CBD63CA8A701}"/>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7675933" y="6248399"/>
            <a:ext cx="549275" cy="549275"/>
          </a:xfrm>
          <a:prstGeom prst="rect">
            <a:avLst/>
          </a:prstGeom>
        </p:spPr>
      </p:pic>
    </p:spTree>
    <p:extLst>
      <p:ext uri="{BB962C8B-B14F-4D97-AF65-F5344CB8AC3E}">
        <p14:creationId xmlns:p14="http://schemas.microsoft.com/office/powerpoint/2010/main" val="1833855117"/>
      </p:ext>
    </p:extLst>
  </p:cSld>
  <p:clrMap bg1="lt1" tx1="dk1" bg2="lt2" tx2="dk2" accent1="accent1" accent2="accent2" accent3="accent3" accent4="accent4" accent5="accent5" accent6="accent6" hlink="hlink" folHlink="folHlink"/>
  <p:sldLayoutIdLst>
    <p:sldLayoutId id="2147483662" r:id="rId1"/>
    <p:sldLayoutId id="2147483667" r:id="rId2"/>
    <p:sldLayoutId id="2147483664" r:id="rId3"/>
    <p:sldLayoutId id="2147483665"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 id="2147483678" r:id="rId15"/>
  </p:sldLayoutIdLst>
  <p:hf hdr="0" ftr="0" dt="0"/>
  <p:txStyles>
    <p:titleStyle>
      <a:lvl1pPr algn="l" rtl="0" eaLnBrk="1" latinLnBrk="0" hangingPunct="1">
        <a:spcBef>
          <a:spcPct val="0"/>
        </a:spcBef>
        <a:buNone/>
        <a:defRPr kumimoji="0" sz="2400" cap="small" spc="0" baseline="0">
          <a:solidFill>
            <a:schemeClr val="bg1"/>
          </a:solidFill>
          <a:latin typeface="+mj-lt"/>
          <a:ea typeface="+mj-ea"/>
          <a:cs typeface="+mj-cs"/>
        </a:defRPr>
      </a:lvl1pPr>
      <a:extLst/>
    </p:titleStyle>
    <p:bodyStyle>
      <a:lvl1pPr marL="0" marR="0" indent="0" algn="l" rtl="0" eaLnBrk="1" latinLnBrk="0" hangingPunct="1">
        <a:spcBef>
          <a:spcPct val="20000"/>
        </a:spcBef>
        <a:buFontTx/>
        <a:buNone/>
        <a:defRPr kumimoji="0" sz="2400">
          <a:solidFill>
            <a:schemeClr val="tx1"/>
          </a:solidFill>
          <a:latin typeface="+mn-lt"/>
          <a:ea typeface="+mn-ea"/>
          <a:cs typeface="+mn-cs"/>
        </a:defRPr>
      </a:lvl1pPr>
      <a:lvl2pPr marL="742950" indent="-285750" algn="l" rtl="0" eaLnBrk="1" latinLnBrk="0" hangingPunct="1">
        <a:spcBef>
          <a:spcPct val="20000"/>
        </a:spcBef>
        <a:buFontTx/>
        <a:buNone/>
        <a:defRPr kumimoji="0" sz="2400">
          <a:solidFill>
            <a:schemeClr val="tx1"/>
          </a:solidFill>
          <a:latin typeface="+mn-lt"/>
          <a:ea typeface="+mn-ea"/>
          <a:cs typeface="+mn-cs"/>
        </a:defRPr>
      </a:lvl2pPr>
      <a:lvl3pPr marL="1143000" indent="-228600" algn="l" rtl="0" eaLnBrk="1" latinLnBrk="0" hangingPunct="1">
        <a:spcBef>
          <a:spcPct val="20000"/>
        </a:spcBef>
        <a:buFontTx/>
        <a:buNone/>
        <a:defRPr kumimoji="0" sz="2400">
          <a:solidFill>
            <a:schemeClr val="tx1"/>
          </a:solidFill>
          <a:latin typeface="+mn-lt"/>
          <a:ea typeface="+mn-ea"/>
          <a:cs typeface="+mn-cs"/>
        </a:defRPr>
      </a:lvl3pPr>
      <a:lvl4pPr marL="1600200" indent="-228600" algn="l" rtl="0" eaLnBrk="1" latinLnBrk="0" hangingPunct="1">
        <a:spcBef>
          <a:spcPct val="20000"/>
        </a:spcBef>
        <a:buFontTx/>
        <a:buNone/>
        <a:defRPr kumimoji="0" sz="2400">
          <a:solidFill>
            <a:schemeClr val="tx1"/>
          </a:solidFill>
          <a:latin typeface="+mn-lt"/>
          <a:ea typeface="+mn-ea"/>
          <a:cs typeface="+mn-cs"/>
        </a:defRPr>
      </a:lvl4pPr>
      <a:lvl5pPr marL="2057400" indent="-228600" algn="l" rtl="0" eaLnBrk="1" latinLnBrk="0" hangingPunct="1">
        <a:spcBef>
          <a:spcPct val="20000"/>
        </a:spcBef>
        <a:buFontTx/>
        <a:buNone/>
        <a:defRPr kumimoji="0" sz="2400">
          <a:solidFill>
            <a:schemeClr val="tx1"/>
          </a:solidFill>
          <a:latin typeface="+mn-lt"/>
          <a:ea typeface="+mn-ea"/>
          <a:cs typeface="+mn-cs"/>
        </a:defRPr>
      </a:lvl5pPr>
      <a:lvl6pPr marL="2514600" indent="-228600" algn="l" rtl="0" eaLnBrk="1" latinLnBrk="0" hangingPunct="1">
        <a:spcBef>
          <a:spcPct val="20000"/>
        </a:spcBef>
        <a:buChar char="•"/>
        <a:defRPr kumimoji="0" sz="2000">
          <a:solidFill>
            <a:schemeClr val="tx1"/>
          </a:solidFill>
          <a:latin typeface="+mn-lt"/>
          <a:ea typeface="+mn-ea"/>
          <a:cs typeface="+mn-cs"/>
        </a:defRPr>
      </a:lvl6pPr>
      <a:lvl7pPr marL="2971800" indent="-228600" algn="l" rtl="0" eaLnBrk="1" latinLnBrk="0" hangingPunct="1">
        <a:spcBef>
          <a:spcPct val="20000"/>
        </a:spcBef>
        <a:buChar char="•"/>
        <a:defRPr kumimoji="0" sz="2000">
          <a:solidFill>
            <a:schemeClr val="tx1"/>
          </a:solidFill>
          <a:latin typeface="+mn-lt"/>
          <a:ea typeface="+mn-ea"/>
          <a:cs typeface="+mn-cs"/>
        </a:defRPr>
      </a:lvl7pPr>
      <a:lvl8pPr marL="3429000" indent="-228600" algn="l" rtl="0" eaLnBrk="1" latinLnBrk="0" hangingPunct="1">
        <a:spcBef>
          <a:spcPct val="20000"/>
        </a:spcBef>
        <a:buChar char="•"/>
        <a:defRPr kumimoji="0" sz="2000">
          <a:solidFill>
            <a:schemeClr val="tx1"/>
          </a:solidFill>
          <a:latin typeface="+mn-lt"/>
          <a:ea typeface="+mn-ea"/>
          <a:cs typeface="+mn-cs"/>
        </a:defRPr>
      </a:lvl8pPr>
      <a:lvl9pPr marL="3886200" indent="-228600" algn="l" rtl="0" eaLnBrk="1" latinLnBrk="0" hangingPunct="1">
        <a:spcBef>
          <a:spcPct val="20000"/>
        </a:spcBef>
        <a:buChar char="•"/>
        <a:defRPr kumimoji="0" sz="2000">
          <a:solidFill>
            <a:schemeClr val="tx1"/>
          </a:solidFill>
          <a:latin typeface="+mn-lt"/>
          <a:ea typeface="+mn-ea"/>
          <a:cs typeface="+mn-cs"/>
        </a:defRPr>
      </a:lvl9pPr>
      <a:extLst/>
    </p:bodyStyle>
    <p:otherStyle>
      <a:lvl1pPr marL="0" algn="l" rtl="0" eaLnBrk="1" latinLnBrk="0" hangingPunct="1">
        <a:defRPr kumimoji="0">
          <a:solidFill>
            <a:schemeClr val="tx1"/>
          </a:solidFill>
          <a:latin typeface="+mn-lt"/>
          <a:ea typeface="+mn-ea"/>
          <a:cs typeface="+mn-cs"/>
        </a:defRPr>
      </a:lvl1pPr>
      <a:lvl2pPr marL="457200" algn="l" rtl="0" eaLnBrk="1" latinLnBrk="0" hangingPunct="1">
        <a:defRPr kumimoji="0">
          <a:solidFill>
            <a:schemeClr val="tx1"/>
          </a:solidFill>
          <a:latin typeface="+mn-lt"/>
          <a:ea typeface="+mn-ea"/>
          <a:cs typeface="+mn-cs"/>
        </a:defRPr>
      </a:lvl2pPr>
      <a:lvl3pPr marL="914400" algn="l" rtl="0" eaLnBrk="1" latinLnBrk="0" hangingPunct="1">
        <a:defRPr kumimoji="0">
          <a:solidFill>
            <a:schemeClr val="tx1"/>
          </a:solidFill>
          <a:latin typeface="+mn-lt"/>
          <a:ea typeface="+mn-ea"/>
          <a:cs typeface="+mn-cs"/>
        </a:defRPr>
      </a:lvl3pPr>
      <a:lvl4pPr marL="1371600" algn="l" rtl="0" eaLnBrk="1" latinLnBrk="0" hangingPunct="1">
        <a:defRPr kumimoji="0">
          <a:solidFill>
            <a:schemeClr val="tx1"/>
          </a:solidFill>
          <a:latin typeface="+mn-lt"/>
          <a:ea typeface="+mn-ea"/>
          <a:cs typeface="+mn-cs"/>
        </a:defRPr>
      </a:lvl4pPr>
      <a:lvl5pPr marL="1828800" algn="l" rtl="0" eaLnBrk="1" latinLnBrk="0" hangingPunct="1">
        <a:defRPr kumimoji="0">
          <a:solidFill>
            <a:schemeClr val="tx1"/>
          </a:solidFill>
          <a:latin typeface="+mn-lt"/>
          <a:ea typeface="+mn-ea"/>
          <a:cs typeface="+mn-cs"/>
        </a:defRPr>
      </a:lvl5pPr>
      <a:lvl6pPr marL="2286000" algn="l" rtl="0" eaLnBrk="1" latinLnBrk="0" hangingPunct="1">
        <a:defRPr kumimoji="0">
          <a:solidFill>
            <a:schemeClr val="tx1"/>
          </a:solidFill>
          <a:latin typeface="+mn-lt"/>
          <a:ea typeface="+mn-ea"/>
          <a:cs typeface="+mn-cs"/>
        </a:defRPr>
      </a:lvl6pPr>
      <a:lvl7pPr marL="2743200" algn="l" rtl="0" eaLnBrk="1" latinLnBrk="0" hangingPunct="1">
        <a:defRPr kumimoji="0">
          <a:solidFill>
            <a:schemeClr val="tx1"/>
          </a:solidFill>
          <a:latin typeface="+mn-lt"/>
          <a:ea typeface="+mn-ea"/>
          <a:cs typeface="+mn-cs"/>
        </a:defRPr>
      </a:lvl7pPr>
      <a:lvl8pPr marL="3200400" algn="l" rtl="0" eaLnBrk="1" latinLnBrk="0" hangingPunct="1">
        <a:defRPr kumimoji="0">
          <a:solidFill>
            <a:schemeClr val="tx1"/>
          </a:solidFill>
          <a:latin typeface="+mn-lt"/>
          <a:ea typeface="+mn-ea"/>
          <a:cs typeface="+mn-cs"/>
        </a:defRPr>
      </a:lvl8pPr>
      <a:lvl9pPr marL="3657600" algn="l" rtl="0" eaLnBrk="1" latinLnBrk="0" hangingPunct="1">
        <a:defRPr kumimoji="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ihacpa.gov.au/resources/national-coding-advice"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BB5AB04-C43E-1F04-97E3-F09B84427302}"/>
              </a:ext>
            </a:extLst>
          </p:cNvPr>
          <p:cNvSpPr>
            <a:spLocks noGrp="1"/>
          </p:cNvSpPr>
          <p:nvPr>
            <p:ph type="body" sz="quarter" idx="13"/>
          </p:nvPr>
        </p:nvSpPr>
        <p:spPr/>
        <p:txBody>
          <a:bodyPr/>
          <a:lstStyle/>
          <a:p>
            <a:r>
              <a:rPr lang="en-AU" dirty="0"/>
              <a:t>What’s next?</a:t>
            </a:r>
          </a:p>
        </p:txBody>
      </p:sp>
      <p:sp>
        <p:nvSpPr>
          <p:cNvPr id="4" name="Slide Number Placeholder 3">
            <a:extLst>
              <a:ext uri="{FF2B5EF4-FFF2-40B4-BE49-F238E27FC236}">
                <a16:creationId xmlns:a16="http://schemas.microsoft.com/office/drawing/2014/main" id="{C78A3DDF-E739-0D76-CAA2-3356160F17C2}"/>
              </a:ext>
            </a:extLst>
          </p:cNvPr>
          <p:cNvSpPr>
            <a:spLocks noGrp="1"/>
          </p:cNvSpPr>
          <p:nvPr>
            <p:ph type="sldNum" sz="quarter" idx="17"/>
          </p:nvPr>
        </p:nvSpPr>
        <p:spPr/>
        <p:txBody>
          <a:bodyPr/>
          <a:lstStyle/>
          <a:p>
            <a:fld id="{256D3EEF-DE4E-429D-8EC4-DDC531AFF587}" type="slidenum">
              <a:rPr lang="en-US" smtClean="0"/>
              <a:pPr/>
              <a:t>1</a:t>
            </a:fld>
            <a:endParaRPr lang="en-US" dirty="0"/>
          </a:p>
        </p:txBody>
      </p:sp>
      <p:pic>
        <p:nvPicPr>
          <p:cNvPr id="5" name="Content Placeholder 4">
            <a:extLst>
              <a:ext uri="{FF2B5EF4-FFF2-40B4-BE49-F238E27FC236}">
                <a16:creationId xmlns:a16="http://schemas.microsoft.com/office/drawing/2014/main" id="{FCD688AF-B92B-1624-8A21-D87809169328}"/>
              </a:ext>
            </a:extLst>
          </p:cNvPr>
          <p:cNvPicPr>
            <a:picLocks noGrp="1" noChangeAspect="1"/>
          </p:cNvPicPr>
          <p:nvPr>
            <p:ph sz="quarter" idx="15"/>
          </p:nvPr>
        </p:nvPicPr>
        <p:blipFill>
          <a:blip r:embed="rId3" cstate="print"/>
          <a:stretch>
            <a:fillRect/>
          </a:stretch>
        </p:blipFill>
        <p:spPr>
          <a:xfrm>
            <a:off x="406400" y="1245211"/>
            <a:ext cx="6639169" cy="4972968"/>
          </a:xfrm>
          <a:prstGeom prst="rect">
            <a:avLst/>
          </a:prstGeom>
        </p:spPr>
      </p:pic>
      <p:sp>
        <p:nvSpPr>
          <p:cNvPr id="6" name="TextBox 5">
            <a:extLst>
              <a:ext uri="{FF2B5EF4-FFF2-40B4-BE49-F238E27FC236}">
                <a16:creationId xmlns:a16="http://schemas.microsoft.com/office/drawing/2014/main" id="{7BC18E1C-3FEB-D0AB-F1E3-F69593FA7365}"/>
              </a:ext>
            </a:extLst>
          </p:cNvPr>
          <p:cNvSpPr txBox="1"/>
          <p:nvPr/>
        </p:nvSpPr>
        <p:spPr>
          <a:xfrm>
            <a:off x="7408984" y="2579077"/>
            <a:ext cx="2145324" cy="369332"/>
          </a:xfrm>
          <a:prstGeom prst="rect">
            <a:avLst/>
          </a:prstGeom>
          <a:noFill/>
        </p:spPr>
        <p:txBody>
          <a:bodyPr wrap="square" rtlCol="0">
            <a:spAutoFit/>
          </a:bodyPr>
          <a:lstStyle/>
          <a:p>
            <a:r>
              <a:rPr lang="en-AU" dirty="0"/>
              <a:t>Lyre, (Bower) bird</a:t>
            </a:r>
          </a:p>
        </p:txBody>
      </p:sp>
    </p:spTree>
    <p:extLst>
      <p:ext uri="{BB962C8B-B14F-4D97-AF65-F5344CB8AC3E}">
        <p14:creationId xmlns:p14="http://schemas.microsoft.com/office/powerpoint/2010/main" val="3880289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106BEFA-7F73-2E92-036C-52CA21E9BDCC}"/>
              </a:ext>
            </a:extLst>
          </p:cNvPr>
          <p:cNvSpPr>
            <a:spLocks noGrp="1"/>
          </p:cNvSpPr>
          <p:nvPr>
            <p:ph type="body" sz="quarter" idx="13"/>
          </p:nvPr>
        </p:nvSpPr>
        <p:spPr>
          <a:xfrm>
            <a:off x="406400" y="381000"/>
            <a:ext cx="11430000" cy="1133168"/>
          </a:xfrm>
        </p:spPr>
        <p:txBody>
          <a:bodyPr/>
          <a:lstStyle/>
          <a:p>
            <a:r>
              <a:rPr lang="en-AU" dirty="0"/>
              <a:t>Aetiology and manifestation convention</a:t>
            </a:r>
            <a:endParaRPr lang="en-AU" i="1" dirty="0"/>
          </a:p>
          <a:p>
            <a:pPr marL="901700"/>
            <a:r>
              <a:rPr lang="en-AU" i="1" dirty="0"/>
              <a:t>The dagger and asterisk convention</a:t>
            </a:r>
          </a:p>
          <a:p>
            <a:endParaRPr lang="en-AU" dirty="0"/>
          </a:p>
        </p:txBody>
      </p:sp>
      <p:sp>
        <p:nvSpPr>
          <p:cNvPr id="3" name="Content Placeholder 2">
            <a:extLst>
              <a:ext uri="{FF2B5EF4-FFF2-40B4-BE49-F238E27FC236}">
                <a16:creationId xmlns:a16="http://schemas.microsoft.com/office/drawing/2014/main" id="{C906255C-6E57-CA05-7269-342228557923}"/>
              </a:ext>
            </a:extLst>
          </p:cNvPr>
          <p:cNvSpPr>
            <a:spLocks noGrp="1"/>
          </p:cNvSpPr>
          <p:nvPr>
            <p:ph sz="quarter" idx="15"/>
          </p:nvPr>
        </p:nvSpPr>
        <p:spPr>
          <a:xfrm>
            <a:off x="406399" y="1514168"/>
            <a:ext cx="11429999" cy="4723144"/>
          </a:xfrm>
        </p:spPr>
        <p:txBody>
          <a:bodyPr>
            <a:normAutofit lnSpcReduction="10000"/>
          </a:bodyPr>
          <a:lstStyle/>
          <a:p>
            <a:r>
              <a:rPr lang="en-AU" sz="2400" dirty="0">
                <a:effectLst/>
                <a:latin typeface="Calibri" panose="020F0502020204030204" pitchFamily="34" charset="0"/>
                <a:ea typeface="Times New Roman" panose="02020603050405020304" pitchFamily="18" charset="0"/>
                <a:cs typeface="Times New Roman" panose="02020603050405020304" pitchFamily="18" charset="0"/>
              </a:rPr>
              <a:t>Documented in the index with the aetiology sequenced first.</a:t>
            </a:r>
          </a:p>
          <a:p>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t>
            </a:r>
          </a:p>
          <a:p>
            <a:pPr marL="806450" lvl="0" indent="-177800">
              <a:buFont typeface="Symbol" panose="05050102010706020507" pitchFamily="18" charset="2"/>
              <a:buChar char=""/>
            </a:pP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Where both the dagger and asterisk code appear for the Lead Term or modifier in the index, then both must be assigned.</a:t>
            </a:r>
          </a:p>
          <a:p>
            <a:pPr marL="806450" indent="-177800"/>
            <a:r>
              <a:rPr lang="en-AU" sz="2400" dirty="0">
                <a:effectLst/>
                <a:latin typeface="Calibri" panose="020F0502020204030204" pitchFamily="34" charset="0"/>
                <a:ea typeface="Times New Roman" panose="02020603050405020304" pitchFamily="18" charset="0"/>
                <a:cs typeface="Calibri" panose="020F0502020204030204" pitchFamily="34" charset="0"/>
              </a:rPr>
              <a:t> </a:t>
            </a:r>
            <a:endParaRPr lang="en-AU"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806450" lvl="0" indent="-177800">
              <a:buFont typeface="Symbol" panose="05050102010706020507" pitchFamily="18" charset="2"/>
              <a:buChar char=""/>
            </a:pP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Where the asterisk code appears for the modifier under a Lead Term with an asterisk, then both the dagger and asterisk codes must be assigned.</a:t>
            </a:r>
          </a:p>
          <a:p>
            <a:pPr marL="1524000" indent="-177800"/>
            <a:r>
              <a:rPr lang="en-AU" sz="2400" dirty="0">
                <a:effectLst/>
                <a:latin typeface="Calibri" panose="020F0502020204030204" pitchFamily="34" charset="0"/>
                <a:ea typeface="Times New Roman" panose="02020603050405020304" pitchFamily="18" charset="0"/>
                <a:cs typeface="Times New Roman" panose="02020603050405020304" pitchFamily="18" charset="0"/>
              </a:rPr>
              <a:t>Candidiasis B37.9</a:t>
            </a:r>
          </a:p>
          <a:p>
            <a:pPr marL="1524000" indent="-177800"/>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vagina </a:t>
            </a:r>
            <a:r>
              <a:rPr lang="en-AU" sz="2400" dirty="0">
                <a:solidFill>
                  <a:srgbClr val="020202"/>
                </a:solidFill>
                <a:effectLst/>
                <a:latin typeface="Calibri" panose="020F0502020204030204" pitchFamily="34" charset="0"/>
                <a:ea typeface="Times New Roman" panose="02020603050405020304" pitchFamily="18" charset="0"/>
                <a:cs typeface="Calibri" panose="020F0502020204030204" pitchFamily="34" charset="0"/>
              </a:rPr>
              <a:t>B37.3</a:t>
            </a:r>
            <a:r>
              <a:rPr lang="en-AU"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AU" sz="2400" dirty="0">
                <a:solidFill>
                  <a:srgbClr val="020202"/>
                </a:solidFill>
                <a:effectLst/>
                <a:latin typeface="Calibri" panose="020F0502020204030204" pitchFamily="34" charset="0"/>
                <a:ea typeface="Times New Roman" panose="02020603050405020304" pitchFamily="18" charset="0"/>
                <a:cs typeface="Calibri" panose="020F0502020204030204" pitchFamily="34" charset="0"/>
              </a:rPr>
              <a:t>N77.1</a:t>
            </a:r>
            <a:r>
              <a:rPr lang="en-AU"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AU"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806450" indent="-177800"/>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t>
            </a:r>
          </a:p>
          <a:p>
            <a:pPr marL="806450" lvl="0" indent="-177800">
              <a:buFont typeface="Symbol" panose="05050102010706020507" pitchFamily="18" charset="2"/>
              <a:buChar char=""/>
            </a:pP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Sequence the aetiology (Dagger) and manifestation (asterisk) codes according to the Principal diagnosis definition.</a:t>
            </a:r>
          </a:p>
          <a:p>
            <a:pPr marL="1258888" indent="-452438"/>
            <a:endParaRPr lang="en-AU" dirty="0"/>
          </a:p>
        </p:txBody>
      </p:sp>
      <p:sp>
        <p:nvSpPr>
          <p:cNvPr id="4" name="Slide Number Placeholder 3">
            <a:extLst>
              <a:ext uri="{FF2B5EF4-FFF2-40B4-BE49-F238E27FC236}">
                <a16:creationId xmlns:a16="http://schemas.microsoft.com/office/drawing/2014/main" id="{57C7B5DE-87C9-8A59-F9E0-D318FEB202C8}"/>
              </a:ext>
            </a:extLst>
          </p:cNvPr>
          <p:cNvSpPr>
            <a:spLocks noGrp="1"/>
          </p:cNvSpPr>
          <p:nvPr>
            <p:ph type="sldNum" sz="quarter" idx="17"/>
          </p:nvPr>
        </p:nvSpPr>
        <p:spPr/>
        <p:txBody>
          <a:bodyPr/>
          <a:lstStyle/>
          <a:p>
            <a:fld id="{256D3EEF-DE4E-429D-8EC4-DDC531AFF587}" type="slidenum">
              <a:rPr lang="en-US" smtClean="0"/>
              <a:pPr/>
              <a:t>10</a:t>
            </a:fld>
            <a:endParaRPr lang="en-US" dirty="0"/>
          </a:p>
        </p:txBody>
      </p:sp>
    </p:spTree>
    <p:extLst>
      <p:ext uri="{BB962C8B-B14F-4D97-AF65-F5344CB8AC3E}">
        <p14:creationId xmlns:p14="http://schemas.microsoft.com/office/powerpoint/2010/main" val="2316812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73169AC-16F8-1661-598F-96B53D1D2945}"/>
              </a:ext>
            </a:extLst>
          </p:cNvPr>
          <p:cNvSpPr>
            <a:spLocks noGrp="1"/>
          </p:cNvSpPr>
          <p:nvPr>
            <p:ph type="body" sz="quarter" idx="13"/>
          </p:nvPr>
        </p:nvSpPr>
        <p:spPr/>
        <p:txBody>
          <a:bodyPr/>
          <a:lstStyle/>
          <a:p>
            <a:r>
              <a:rPr lang="en-AU" dirty="0"/>
              <a:t>ACS 0002 Additional Diagnoses</a:t>
            </a:r>
          </a:p>
        </p:txBody>
      </p:sp>
      <p:sp>
        <p:nvSpPr>
          <p:cNvPr id="3" name="Content Placeholder 2">
            <a:extLst>
              <a:ext uri="{FF2B5EF4-FFF2-40B4-BE49-F238E27FC236}">
                <a16:creationId xmlns:a16="http://schemas.microsoft.com/office/drawing/2014/main" id="{D7C99B83-0266-8822-BD73-8DC0427D7DAC}"/>
              </a:ext>
            </a:extLst>
          </p:cNvPr>
          <p:cNvSpPr>
            <a:spLocks noGrp="1"/>
          </p:cNvSpPr>
          <p:nvPr>
            <p:ph sz="quarter" idx="15"/>
          </p:nvPr>
        </p:nvSpPr>
        <p:spPr>
          <a:xfrm>
            <a:off x="406401" y="1124744"/>
            <a:ext cx="11429999" cy="5112568"/>
          </a:xfrm>
        </p:spPr>
        <p:txBody>
          <a:bodyPr>
            <a:normAutofit/>
          </a:bodyPr>
          <a:lstStyle/>
          <a:p>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A condition or complaint either coexisting with the principal diagnosis or arising during the episode of admitted patient care, episode of residential care or attendance at a health care establishment, as represented by a code.</a:t>
            </a:r>
          </a:p>
          <a:p>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t>
            </a:r>
          </a:p>
          <a:p>
            <a:pPr marL="121285">
              <a:spcBef>
                <a:spcPts val="565"/>
              </a:spcBef>
              <a:spcAft>
                <a:spcPts val="0"/>
              </a:spcAft>
              <a:tabLst>
                <a:tab pos="719455" algn="l"/>
                <a:tab pos="1007745" algn="l"/>
                <a:tab pos="1295400" algn="l"/>
              </a:tabLst>
            </a:pP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Additional diagnoses are conditions that significantly affect patient management in an episode of care in terms of requiring any of the following:</a:t>
            </a:r>
          </a:p>
          <a:p>
            <a:pPr marL="982663" indent="-266700">
              <a:spcBef>
                <a:spcPts val="565"/>
              </a:spcBef>
              <a:spcAft>
                <a:spcPts val="0"/>
              </a:spcAft>
              <a:tabLst>
                <a:tab pos="647700" algn="l"/>
              </a:tabLst>
            </a:pP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commencement, alteration or adjustment of therapeutic treatment</a:t>
            </a:r>
          </a:p>
          <a:p>
            <a:pPr marL="982663" indent="-266700">
              <a:tabLst>
                <a:tab pos="647700" algn="l"/>
              </a:tabLst>
            </a:pP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diagnostic interventions</a:t>
            </a:r>
          </a:p>
          <a:p>
            <a:pPr marL="982663" indent="-266700">
              <a:tabLst>
                <a:tab pos="647700" algn="l"/>
              </a:tabLst>
            </a:pP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increased clinical care.</a:t>
            </a:r>
          </a:p>
        </p:txBody>
      </p:sp>
      <p:sp>
        <p:nvSpPr>
          <p:cNvPr id="4" name="Slide Number Placeholder 3">
            <a:extLst>
              <a:ext uri="{FF2B5EF4-FFF2-40B4-BE49-F238E27FC236}">
                <a16:creationId xmlns:a16="http://schemas.microsoft.com/office/drawing/2014/main" id="{530E678B-3C78-0D20-E791-51B80E1F85A7}"/>
              </a:ext>
            </a:extLst>
          </p:cNvPr>
          <p:cNvSpPr>
            <a:spLocks noGrp="1"/>
          </p:cNvSpPr>
          <p:nvPr>
            <p:ph type="sldNum" sz="quarter" idx="17"/>
          </p:nvPr>
        </p:nvSpPr>
        <p:spPr/>
        <p:txBody>
          <a:bodyPr/>
          <a:lstStyle/>
          <a:p>
            <a:fld id="{256D3EEF-DE4E-429D-8EC4-DDC531AFF587}" type="slidenum">
              <a:rPr lang="en-US" smtClean="0"/>
              <a:pPr/>
              <a:t>11</a:t>
            </a:fld>
            <a:endParaRPr lang="en-US" dirty="0"/>
          </a:p>
        </p:txBody>
      </p:sp>
    </p:spTree>
    <p:extLst>
      <p:ext uri="{BB962C8B-B14F-4D97-AF65-F5344CB8AC3E}">
        <p14:creationId xmlns:p14="http://schemas.microsoft.com/office/powerpoint/2010/main" val="1154909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83614CC-0185-9805-C06A-22A222A463A8}"/>
              </a:ext>
            </a:extLst>
          </p:cNvPr>
          <p:cNvSpPr>
            <a:spLocks noGrp="1"/>
          </p:cNvSpPr>
          <p:nvPr>
            <p:ph type="body" sz="quarter" idx="13"/>
          </p:nvPr>
        </p:nvSpPr>
        <p:spPr/>
        <p:txBody>
          <a:bodyPr/>
          <a:lstStyle/>
          <a:p>
            <a:r>
              <a:rPr lang="en-AU" dirty="0"/>
              <a:t>When to code as an additional diagnosis</a:t>
            </a:r>
          </a:p>
        </p:txBody>
      </p:sp>
      <p:sp>
        <p:nvSpPr>
          <p:cNvPr id="3" name="Content Placeholder 2">
            <a:extLst>
              <a:ext uri="{FF2B5EF4-FFF2-40B4-BE49-F238E27FC236}">
                <a16:creationId xmlns:a16="http://schemas.microsoft.com/office/drawing/2014/main" id="{82F09438-68E7-EB9D-E748-247C3D6D4129}"/>
              </a:ext>
            </a:extLst>
          </p:cNvPr>
          <p:cNvSpPr>
            <a:spLocks noGrp="1"/>
          </p:cNvSpPr>
          <p:nvPr>
            <p:ph sz="quarter" idx="15"/>
          </p:nvPr>
        </p:nvSpPr>
        <p:spPr/>
        <p:txBody>
          <a:bodyPr/>
          <a:lstStyle/>
          <a:p>
            <a:endParaRPr lang="en-AU" dirty="0"/>
          </a:p>
        </p:txBody>
      </p:sp>
      <p:sp>
        <p:nvSpPr>
          <p:cNvPr id="4" name="Slide Number Placeholder 3">
            <a:extLst>
              <a:ext uri="{FF2B5EF4-FFF2-40B4-BE49-F238E27FC236}">
                <a16:creationId xmlns:a16="http://schemas.microsoft.com/office/drawing/2014/main" id="{4A9A792C-1D67-DE2F-F222-A751E433DB30}"/>
              </a:ext>
            </a:extLst>
          </p:cNvPr>
          <p:cNvSpPr>
            <a:spLocks noGrp="1"/>
          </p:cNvSpPr>
          <p:nvPr>
            <p:ph type="sldNum" sz="quarter" idx="17"/>
          </p:nvPr>
        </p:nvSpPr>
        <p:spPr/>
        <p:txBody>
          <a:bodyPr/>
          <a:lstStyle/>
          <a:p>
            <a:fld id="{256D3EEF-DE4E-429D-8EC4-DDC531AFF587}" type="slidenum">
              <a:rPr lang="en-US" smtClean="0"/>
              <a:pPr/>
              <a:t>12</a:t>
            </a:fld>
            <a:endParaRPr lang="en-US" dirty="0"/>
          </a:p>
        </p:txBody>
      </p:sp>
      <p:sp>
        <p:nvSpPr>
          <p:cNvPr id="6" name="TextBox 5">
            <a:extLst>
              <a:ext uri="{FF2B5EF4-FFF2-40B4-BE49-F238E27FC236}">
                <a16:creationId xmlns:a16="http://schemas.microsoft.com/office/drawing/2014/main" id="{138699DC-A1A9-9A32-4C21-76F2397E976F}"/>
              </a:ext>
            </a:extLst>
          </p:cNvPr>
          <p:cNvSpPr txBox="1"/>
          <p:nvPr/>
        </p:nvSpPr>
        <p:spPr>
          <a:xfrm>
            <a:off x="1071562" y="1494919"/>
            <a:ext cx="8598217" cy="3416320"/>
          </a:xfrm>
          <a:prstGeom prst="rect">
            <a:avLst/>
          </a:prstGeom>
          <a:noFill/>
        </p:spPr>
        <p:txBody>
          <a:bodyPr wrap="square">
            <a:spAutoFit/>
          </a:bodyPr>
          <a:lstStyle/>
          <a:p>
            <a:pPr marL="180340"/>
            <a:r>
              <a:rPr lang="en-AU" sz="2400" b="1"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IF</a:t>
            </a:r>
            <a:endParaRPr lang="en-AU"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717550" lvl="0" indent="265113">
              <a:buFont typeface="Symbol" panose="05050102010706020507" pitchFamily="18" charset="2"/>
              <a:buChar char=""/>
              <a:tabLst>
                <a:tab pos="354013" algn="l"/>
                <a:tab pos="449263" algn="l"/>
              </a:tabLst>
            </a:pP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the condition was treated</a:t>
            </a:r>
          </a:p>
          <a:p>
            <a:pPr marL="982663" lvl="0" indent="-261938">
              <a:buFont typeface="Symbol" panose="05050102010706020507" pitchFamily="18" charset="2"/>
              <a:buChar char=""/>
              <a:tabLst>
                <a:tab pos="354013" algn="l"/>
                <a:tab pos="449263" algn="l"/>
              </a:tabLst>
            </a:pP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medications for the condition were started, changed, or stopped</a:t>
            </a:r>
          </a:p>
          <a:p>
            <a:pPr marL="982663" lvl="0" indent="-261938">
              <a:buFont typeface="Symbol" panose="05050102010706020507" pitchFamily="18" charset="2"/>
              <a:buChar char=""/>
              <a:tabLst>
                <a:tab pos="354013" algn="l"/>
                <a:tab pos="449263" algn="l"/>
              </a:tabLst>
            </a:pP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the condition was monitored (X-rays, tests taken, etc.)</a:t>
            </a:r>
          </a:p>
          <a:p>
            <a:pPr marL="982663" lvl="0" indent="-261938">
              <a:buFont typeface="Symbol" panose="05050102010706020507" pitchFamily="18" charset="2"/>
              <a:buChar char=""/>
              <a:tabLst>
                <a:tab pos="354013" algn="l"/>
                <a:tab pos="449263" algn="l"/>
              </a:tabLst>
            </a:pP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clinicians (nurses/doctors etc) had to do extra work for the condition of the patient </a:t>
            </a:r>
          </a:p>
          <a:p>
            <a:pPr marL="717550" lvl="0">
              <a:tabLst>
                <a:tab pos="354013" algn="l"/>
                <a:tab pos="449263" algn="l"/>
              </a:tabLst>
            </a:pPr>
            <a:endParaRPr lang="en-AU"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1165225" indent="-625475"/>
            <a:r>
              <a:rPr lang="en-AU" sz="24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THEN</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the condition can be coded as an Associated Diagnosis</a:t>
            </a:r>
          </a:p>
        </p:txBody>
      </p:sp>
    </p:spTree>
    <p:extLst>
      <p:ext uri="{BB962C8B-B14F-4D97-AF65-F5344CB8AC3E}">
        <p14:creationId xmlns:p14="http://schemas.microsoft.com/office/powerpoint/2010/main" val="30435022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872405B-CC4C-0141-A119-66027FA9F85E}"/>
              </a:ext>
            </a:extLst>
          </p:cNvPr>
          <p:cNvSpPr>
            <a:spLocks noGrp="1"/>
          </p:cNvSpPr>
          <p:nvPr>
            <p:ph type="body" sz="quarter" idx="13"/>
          </p:nvPr>
        </p:nvSpPr>
        <p:spPr/>
        <p:txBody>
          <a:bodyPr/>
          <a:lstStyle/>
          <a:p>
            <a:r>
              <a:rPr lang="en-AU" dirty="0"/>
              <a:t>When not to code as an additional diagnosis</a:t>
            </a:r>
          </a:p>
        </p:txBody>
      </p:sp>
      <p:sp>
        <p:nvSpPr>
          <p:cNvPr id="3" name="Content Placeholder 2">
            <a:extLst>
              <a:ext uri="{FF2B5EF4-FFF2-40B4-BE49-F238E27FC236}">
                <a16:creationId xmlns:a16="http://schemas.microsoft.com/office/drawing/2014/main" id="{BA0BAAF5-552D-7C4D-995C-224C98ED23F9}"/>
              </a:ext>
            </a:extLst>
          </p:cNvPr>
          <p:cNvSpPr>
            <a:spLocks noGrp="1"/>
          </p:cNvSpPr>
          <p:nvPr>
            <p:ph sz="quarter" idx="15"/>
          </p:nvPr>
        </p:nvSpPr>
        <p:spPr/>
        <p:txBody>
          <a:bodyPr>
            <a:normAutofit fontScale="92500" lnSpcReduction="20000"/>
          </a:bodyPr>
          <a:lstStyle/>
          <a:p>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a:t>
            </a:r>
          </a:p>
          <a:p>
            <a:pPr marL="1524000" indent="-628650">
              <a:tabLst>
                <a:tab pos="800100" algn="l"/>
              </a:tabLst>
            </a:pPr>
            <a:r>
              <a:rPr lang="en-AU" sz="18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IF</a:t>
            </a: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a condition is </a:t>
            </a:r>
            <a:r>
              <a:rPr lang="en-AU" sz="1800" b="1" dirty="0">
                <a:effectLst/>
                <a:latin typeface="Calibri" panose="020F0502020204030204" pitchFamily="34" charset="0"/>
                <a:ea typeface="Times New Roman" panose="02020603050405020304" pitchFamily="18" charset="0"/>
                <a:cs typeface="Times New Roman" panose="02020603050405020304" pitchFamily="18" charset="0"/>
              </a:rPr>
              <a:t>transient</a:t>
            </a: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and can be treated with medication</a:t>
            </a:r>
          </a:p>
          <a:p>
            <a:pPr marL="1700213" indent="-628650">
              <a:tabLst>
                <a:tab pos="800100" algn="l"/>
              </a:tabLst>
            </a:pPr>
            <a:r>
              <a:rPr lang="en-AU" sz="18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AND</a:t>
            </a: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no consultation, investigation or plan or care</a:t>
            </a:r>
          </a:p>
          <a:p>
            <a:pPr marL="1700213" indent="-176213">
              <a:tabLst>
                <a:tab pos="800100" algn="l"/>
              </a:tabLst>
            </a:pPr>
            <a:r>
              <a:rPr lang="en-AU" sz="18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THEN</a:t>
            </a: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a code is not assigned</a:t>
            </a:r>
          </a:p>
          <a:p>
            <a:pPr marL="1524000" indent="-628650"/>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a:t>
            </a:r>
          </a:p>
          <a:p>
            <a:pPr marL="1524000" indent="-628650">
              <a:tabLst>
                <a:tab pos="800100" algn="l"/>
              </a:tabLst>
            </a:pPr>
            <a:r>
              <a:rPr lang="en-AU" sz="18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IF</a:t>
            </a: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a condition is </a:t>
            </a:r>
            <a:r>
              <a:rPr lang="en-AU" sz="1800" b="1" dirty="0">
                <a:effectLst/>
                <a:latin typeface="Calibri" panose="020F0502020204030204" pitchFamily="34" charset="0"/>
                <a:ea typeface="Times New Roman" panose="02020603050405020304" pitchFamily="18" charset="0"/>
                <a:cs typeface="Times New Roman" panose="02020603050405020304" pitchFamily="18" charset="0"/>
              </a:rPr>
              <a:t>pre-existing</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1524000" indent="-265113">
              <a:tabLst>
                <a:tab pos="800100" algn="l"/>
              </a:tabLst>
            </a:pPr>
            <a:r>
              <a:rPr lang="en-AU" sz="18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AND</a:t>
            </a: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ongoing medication is administered</a:t>
            </a:r>
          </a:p>
          <a:p>
            <a:pPr marL="1524000" indent="265113">
              <a:tabLst>
                <a:tab pos="630555" algn="l"/>
              </a:tabLst>
            </a:pPr>
            <a:r>
              <a:rPr lang="en-AU" sz="18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THEN</a:t>
            </a: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a code is not assigned</a:t>
            </a:r>
          </a:p>
          <a:p>
            <a:pPr marL="1524000" indent="-628650"/>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a:t>
            </a:r>
          </a:p>
          <a:p>
            <a:pPr marL="1524000" indent="-628650">
              <a:tabLst>
                <a:tab pos="800100" algn="l"/>
              </a:tabLst>
            </a:pPr>
            <a:r>
              <a:rPr lang="en-AU" sz="18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IF</a:t>
            </a: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a condition is </a:t>
            </a:r>
            <a:r>
              <a:rPr lang="en-AU" sz="1800" b="1" dirty="0">
                <a:effectLst/>
                <a:latin typeface="Calibri" panose="020F0502020204030204" pitchFamily="34" charset="0"/>
                <a:ea typeface="Times New Roman" panose="02020603050405020304" pitchFamily="18" charset="0"/>
                <a:cs typeface="Times New Roman" panose="02020603050405020304" pitchFamily="18" charset="0"/>
              </a:rPr>
              <a:t>pre-existing</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1524000" indent="-176213">
              <a:tabLst>
                <a:tab pos="800100" algn="l"/>
              </a:tabLst>
            </a:pPr>
            <a:r>
              <a:rPr lang="en-AU" sz="18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AND</a:t>
            </a: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there is a </a:t>
            </a:r>
            <a:r>
              <a:rPr lang="en-AU" sz="1800" b="1" dirty="0">
                <a:effectLst/>
                <a:latin typeface="Calibri" panose="020F0502020204030204" pitchFamily="34" charset="0"/>
                <a:ea typeface="Times New Roman" panose="02020603050405020304" pitchFamily="18" charset="0"/>
                <a:cs typeface="Times New Roman" panose="02020603050405020304" pitchFamily="18" charset="0"/>
              </a:rPr>
              <a:t>minor adjustment</a:t>
            </a: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to the diagnostic workup or care plan</a:t>
            </a:r>
          </a:p>
          <a:p>
            <a:pPr marL="1524000" indent="265113">
              <a:tabLst>
                <a:tab pos="630555" algn="l"/>
              </a:tabLst>
            </a:pPr>
            <a:r>
              <a:rPr lang="en-AU" sz="18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THEN</a:t>
            </a: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a code is not assigned</a:t>
            </a:r>
          </a:p>
          <a:p>
            <a:pPr marL="1524000" indent="-628650"/>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a:t>
            </a:r>
          </a:p>
          <a:p>
            <a:pPr marL="1524000" indent="-628650">
              <a:tabLst>
                <a:tab pos="800100" algn="l"/>
              </a:tabLst>
            </a:pPr>
            <a:r>
              <a:rPr lang="en-AU" sz="18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IF</a:t>
            </a: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a condition is ONLY treated with </a:t>
            </a:r>
            <a:r>
              <a:rPr lang="en-AU" sz="1800" b="1" dirty="0">
                <a:effectLst/>
                <a:latin typeface="Calibri" panose="020F0502020204030204" pitchFamily="34" charset="0"/>
                <a:ea typeface="Times New Roman" panose="02020603050405020304" pitchFamily="18" charset="0"/>
                <a:cs typeface="Times New Roman" panose="02020603050405020304" pitchFamily="18" charset="0"/>
              </a:rPr>
              <a:t>nurse initiated</a:t>
            </a: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medication or treatment </a:t>
            </a:r>
          </a:p>
          <a:p>
            <a:pPr marL="1524000" indent="-265113">
              <a:tabLst>
                <a:tab pos="630555" algn="l"/>
              </a:tabLst>
            </a:pPr>
            <a:r>
              <a:rPr lang="en-AU" sz="18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THEN</a:t>
            </a: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a code is not assigned</a:t>
            </a:r>
          </a:p>
          <a:p>
            <a:pPr marL="1524000" indent="-628650"/>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a:t>
            </a:r>
          </a:p>
          <a:p>
            <a:pPr marL="1524000" indent="-628650">
              <a:tabLst>
                <a:tab pos="800100" algn="l"/>
              </a:tabLst>
            </a:pPr>
            <a:r>
              <a:rPr lang="en-AU" sz="18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IF</a:t>
            </a: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a condition is ONLY investigated by </a:t>
            </a:r>
            <a:r>
              <a:rPr lang="en-AU" sz="1800" b="1" dirty="0">
                <a:effectLst/>
                <a:latin typeface="Calibri" panose="020F0502020204030204" pitchFamily="34" charset="0"/>
                <a:ea typeface="Times New Roman" panose="02020603050405020304" pitchFamily="18" charset="0"/>
                <a:cs typeface="Times New Roman" panose="02020603050405020304" pitchFamily="18" charset="0"/>
              </a:rPr>
              <a:t>routine tests</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1524000" indent="-354013">
              <a:tabLst>
                <a:tab pos="630555" algn="l"/>
              </a:tabLst>
            </a:pPr>
            <a:r>
              <a:rPr lang="en-AU" sz="18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THEN</a:t>
            </a: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a code is not assigned</a:t>
            </a:r>
          </a:p>
          <a:p>
            <a:endParaRPr lang="en-AU" dirty="0"/>
          </a:p>
        </p:txBody>
      </p:sp>
      <p:sp>
        <p:nvSpPr>
          <p:cNvPr id="4" name="Slide Number Placeholder 3">
            <a:extLst>
              <a:ext uri="{FF2B5EF4-FFF2-40B4-BE49-F238E27FC236}">
                <a16:creationId xmlns:a16="http://schemas.microsoft.com/office/drawing/2014/main" id="{CFAE0E9F-3737-3989-122E-14ED73864956}"/>
              </a:ext>
            </a:extLst>
          </p:cNvPr>
          <p:cNvSpPr>
            <a:spLocks noGrp="1"/>
          </p:cNvSpPr>
          <p:nvPr>
            <p:ph type="sldNum" sz="quarter" idx="17"/>
          </p:nvPr>
        </p:nvSpPr>
        <p:spPr/>
        <p:txBody>
          <a:bodyPr/>
          <a:lstStyle/>
          <a:p>
            <a:fld id="{256D3EEF-DE4E-429D-8EC4-DDC531AFF587}" type="slidenum">
              <a:rPr lang="en-US" smtClean="0"/>
              <a:pPr/>
              <a:t>13</a:t>
            </a:fld>
            <a:endParaRPr lang="en-US" dirty="0"/>
          </a:p>
        </p:txBody>
      </p:sp>
    </p:spTree>
    <p:extLst>
      <p:ext uri="{BB962C8B-B14F-4D97-AF65-F5344CB8AC3E}">
        <p14:creationId xmlns:p14="http://schemas.microsoft.com/office/powerpoint/2010/main" val="832910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3" end="13"/>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16" end="1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73169AC-16F8-1661-598F-96B53D1D2945}"/>
              </a:ext>
            </a:extLst>
          </p:cNvPr>
          <p:cNvSpPr>
            <a:spLocks noGrp="1"/>
          </p:cNvSpPr>
          <p:nvPr>
            <p:ph type="body" sz="quarter" idx="13"/>
          </p:nvPr>
        </p:nvSpPr>
        <p:spPr/>
        <p:txBody>
          <a:bodyPr/>
          <a:lstStyle/>
          <a:p>
            <a:r>
              <a:rPr lang="en-AU" dirty="0"/>
              <a:t>Clinical care and testing and additional diagnosis/es</a:t>
            </a:r>
          </a:p>
          <a:p>
            <a:endParaRPr lang="en-AU" dirty="0"/>
          </a:p>
        </p:txBody>
      </p:sp>
      <p:sp>
        <p:nvSpPr>
          <p:cNvPr id="3" name="Content Placeholder 2">
            <a:extLst>
              <a:ext uri="{FF2B5EF4-FFF2-40B4-BE49-F238E27FC236}">
                <a16:creationId xmlns:a16="http://schemas.microsoft.com/office/drawing/2014/main" id="{D7C99B83-0266-8822-BD73-8DC0427D7DAC}"/>
              </a:ext>
            </a:extLst>
          </p:cNvPr>
          <p:cNvSpPr>
            <a:spLocks noGrp="1"/>
          </p:cNvSpPr>
          <p:nvPr>
            <p:ph sz="quarter" idx="15"/>
          </p:nvPr>
        </p:nvSpPr>
        <p:spPr/>
        <p:txBody>
          <a:bodyPr>
            <a:normAutofit lnSpcReduction="10000"/>
          </a:bodyPr>
          <a:lstStyle/>
          <a:p>
            <a:pPr marL="630238" indent="87313">
              <a:tabLst>
                <a:tab pos="800100" algn="l"/>
              </a:tabLst>
            </a:pPr>
            <a:r>
              <a:rPr lang="en-AU" sz="20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IF</a:t>
            </a:r>
            <a:r>
              <a:rPr lang="en-AU" sz="2000" dirty="0">
                <a:effectLst/>
                <a:latin typeface="Calibri" panose="020F0502020204030204" pitchFamily="34" charset="0"/>
                <a:ea typeface="Times New Roman" panose="02020603050405020304" pitchFamily="18" charset="0"/>
                <a:cs typeface="Times New Roman" panose="02020603050405020304" pitchFamily="18" charset="0"/>
              </a:rPr>
              <a:t> clinical care for a condition is </a:t>
            </a:r>
            <a:r>
              <a:rPr lang="en-AU" sz="2000" b="1" dirty="0">
                <a:effectLst/>
                <a:latin typeface="Calibri" panose="020F0502020204030204" pitchFamily="34" charset="0"/>
                <a:ea typeface="Times New Roman" panose="02020603050405020304" pitchFamily="18" charset="0"/>
                <a:cs typeface="Times New Roman" panose="02020603050405020304" pitchFamily="18" charset="0"/>
              </a:rPr>
              <a:t>routine in nature</a:t>
            </a:r>
            <a:r>
              <a:rPr lang="en-AU" sz="2000" dirty="0">
                <a:effectLst/>
                <a:latin typeface="Calibri" panose="020F0502020204030204" pitchFamily="34" charset="0"/>
                <a:ea typeface="Times New Roman" panose="02020603050405020304" pitchFamily="18" charset="0"/>
                <a:cs typeface="Times New Roman" panose="02020603050405020304" pitchFamily="18" charset="0"/>
              </a:rPr>
              <a:t> </a:t>
            </a:r>
          </a:p>
          <a:p>
            <a:pPr marL="630238" indent="352425">
              <a:tabLst>
                <a:tab pos="630555" algn="l"/>
              </a:tabLst>
            </a:pPr>
            <a:r>
              <a:rPr lang="en-AU" sz="20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THEN</a:t>
            </a:r>
            <a:r>
              <a:rPr lang="en-AU" sz="2000" dirty="0">
                <a:effectLst/>
                <a:latin typeface="Calibri" panose="020F0502020204030204" pitchFamily="34" charset="0"/>
                <a:ea typeface="Times New Roman" panose="02020603050405020304" pitchFamily="18" charset="0"/>
                <a:cs typeface="Times New Roman" panose="02020603050405020304" pitchFamily="18" charset="0"/>
              </a:rPr>
              <a:t> a code is not assigned</a:t>
            </a:r>
          </a:p>
          <a:p>
            <a:pPr marL="630238" indent="87313"/>
            <a:r>
              <a:rPr lang="en-AU" sz="2000" dirty="0">
                <a:effectLst/>
                <a:latin typeface="Calibri" panose="020F0502020204030204" pitchFamily="34" charset="0"/>
                <a:ea typeface="Times New Roman" panose="02020603050405020304" pitchFamily="18" charset="0"/>
                <a:cs typeface="Times New Roman" panose="02020603050405020304" pitchFamily="18" charset="0"/>
              </a:rPr>
              <a:t> </a:t>
            </a:r>
          </a:p>
          <a:p>
            <a:pPr marL="630238" indent="87313">
              <a:tabLst>
                <a:tab pos="800100" algn="l"/>
              </a:tabLst>
            </a:pPr>
            <a:r>
              <a:rPr lang="en-AU" sz="20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IF</a:t>
            </a:r>
            <a:r>
              <a:rPr lang="en-AU" sz="2000" dirty="0">
                <a:effectLst/>
                <a:latin typeface="Calibri" panose="020F0502020204030204" pitchFamily="34" charset="0"/>
                <a:ea typeface="Times New Roman" panose="02020603050405020304" pitchFamily="18" charset="0"/>
                <a:cs typeface="Times New Roman" panose="02020603050405020304" pitchFamily="18" charset="0"/>
              </a:rPr>
              <a:t> clinical care for a condition is </a:t>
            </a:r>
            <a:r>
              <a:rPr lang="en-AU" sz="2000" b="1" dirty="0">
                <a:effectLst/>
                <a:latin typeface="Calibri" panose="020F0502020204030204" pitchFamily="34" charset="0"/>
                <a:ea typeface="Times New Roman" panose="02020603050405020304" pitchFamily="18" charset="0"/>
                <a:cs typeface="Times New Roman" panose="02020603050405020304" pitchFamily="18" charset="0"/>
              </a:rPr>
              <a:t>BEYOND routine </a:t>
            </a:r>
            <a:r>
              <a:rPr lang="en-AU" sz="2000" dirty="0">
                <a:effectLst/>
                <a:latin typeface="Calibri" panose="020F0502020204030204" pitchFamily="34" charset="0"/>
                <a:ea typeface="Times New Roman" panose="02020603050405020304" pitchFamily="18" charset="0"/>
                <a:cs typeface="Times New Roman" panose="02020603050405020304" pitchFamily="18" charset="0"/>
              </a:rPr>
              <a:t>(increased clinical care) </a:t>
            </a:r>
          </a:p>
          <a:p>
            <a:pPr marL="630238" indent="352425">
              <a:tabLst>
                <a:tab pos="630555" algn="l"/>
              </a:tabLst>
            </a:pPr>
            <a:r>
              <a:rPr lang="en-AU" sz="20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THEN</a:t>
            </a:r>
            <a:r>
              <a:rPr lang="en-AU" sz="2000" dirty="0">
                <a:effectLst/>
                <a:latin typeface="Calibri" panose="020F0502020204030204" pitchFamily="34" charset="0"/>
                <a:ea typeface="Times New Roman" panose="02020603050405020304" pitchFamily="18" charset="0"/>
                <a:cs typeface="Times New Roman" panose="02020603050405020304" pitchFamily="18" charset="0"/>
              </a:rPr>
              <a:t> a code </a:t>
            </a:r>
            <a:r>
              <a:rPr lang="en-AU" sz="2000" b="1" dirty="0">
                <a:effectLst/>
                <a:latin typeface="Calibri" panose="020F0502020204030204" pitchFamily="34" charset="0"/>
                <a:ea typeface="Times New Roman" panose="02020603050405020304" pitchFamily="18" charset="0"/>
                <a:cs typeface="Times New Roman" panose="02020603050405020304" pitchFamily="18" charset="0"/>
              </a:rPr>
              <a:t>is assigned</a:t>
            </a:r>
            <a:endParaRPr lang="en-AU"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630238" indent="87313"/>
            <a:r>
              <a:rPr lang="en-AU" sz="2000" dirty="0">
                <a:effectLst/>
                <a:latin typeface="Calibri" panose="020F0502020204030204" pitchFamily="34" charset="0"/>
                <a:ea typeface="Times New Roman" panose="02020603050405020304" pitchFamily="18" charset="0"/>
                <a:cs typeface="Times New Roman" panose="02020603050405020304" pitchFamily="18" charset="0"/>
              </a:rPr>
              <a:t> </a:t>
            </a:r>
          </a:p>
          <a:p>
            <a:pPr marL="630238" indent="87313">
              <a:tabLst>
                <a:tab pos="800100" algn="l"/>
              </a:tabLst>
            </a:pPr>
            <a:r>
              <a:rPr lang="en-AU" sz="20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IF</a:t>
            </a:r>
            <a:r>
              <a:rPr lang="en-AU"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en-AU" sz="2000" b="1" dirty="0">
                <a:effectLst/>
                <a:latin typeface="Calibri" panose="020F0502020204030204" pitchFamily="34" charset="0"/>
                <a:ea typeface="Times New Roman" panose="02020603050405020304" pitchFamily="18" charset="0"/>
                <a:cs typeface="Times New Roman" panose="02020603050405020304" pitchFamily="18" charset="0"/>
              </a:rPr>
              <a:t>routine tests diagnostic tests</a:t>
            </a:r>
            <a:endParaRPr lang="en-AU"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630238" indent="87313"/>
            <a:r>
              <a:rPr lang="en-AU" sz="2000" dirty="0">
                <a:effectLst/>
                <a:latin typeface="Calibri" panose="020F0502020204030204" pitchFamily="34" charset="0"/>
                <a:ea typeface="Times New Roman" panose="02020603050405020304" pitchFamily="18" charset="0"/>
                <a:cs typeface="Calibri" panose="020F0502020204030204" pitchFamily="34" charset="0"/>
              </a:rPr>
              <a:t>•	routine </a:t>
            </a:r>
            <a:r>
              <a:rPr lang="en-AU" sz="2000" dirty="0">
                <a:solidFill>
                  <a:srgbClr val="020202"/>
                </a:solidFill>
                <a:effectLst/>
                <a:latin typeface="Calibri" panose="020F0502020204030204" pitchFamily="34" charset="0"/>
                <a:ea typeface="Times New Roman" panose="02020603050405020304" pitchFamily="18" charset="0"/>
                <a:cs typeface="Calibri" panose="020F0502020204030204" pitchFamily="34" charset="0"/>
              </a:rPr>
              <a:t>ARO</a:t>
            </a:r>
            <a:r>
              <a:rPr lang="en-AU" sz="2000" dirty="0">
                <a:effectLst/>
                <a:latin typeface="Calibri" panose="020F0502020204030204" pitchFamily="34" charset="0"/>
                <a:ea typeface="Times New Roman" panose="02020603050405020304" pitchFamily="18" charset="0"/>
                <a:cs typeface="Calibri" panose="020F0502020204030204" pitchFamily="34" charset="0"/>
              </a:rPr>
              <a:t> (Antibiotic Resistant Organisms) screening</a:t>
            </a:r>
            <a:endParaRPr lang="en-AU"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630238" indent="87313"/>
            <a:r>
              <a:rPr lang="en-AU" sz="2000" dirty="0">
                <a:effectLst/>
                <a:latin typeface="Calibri" panose="020F0502020204030204" pitchFamily="34" charset="0"/>
                <a:ea typeface="Times New Roman" panose="02020603050405020304" pitchFamily="18" charset="0"/>
                <a:cs typeface="Calibri" panose="020F0502020204030204" pitchFamily="34" charset="0"/>
              </a:rPr>
              <a:t>•	full blood count (</a:t>
            </a:r>
            <a:r>
              <a:rPr lang="en-AU" sz="2000" dirty="0">
                <a:solidFill>
                  <a:srgbClr val="020202"/>
                </a:solidFill>
                <a:effectLst/>
                <a:latin typeface="Calibri" panose="020F0502020204030204" pitchFamily="34" charset="0"/>
                <a:ea typeface="Times New Roman" panose="02020603050405020304" pitchFamily="18" charset="0"/>
                <a:cs typeface="Calibri" panose="020F0502020204030204" pitchFamily="34" charset="0"/>
              </a:rPr>
              <a:t>FBC</a:t>
            </a:r>
            <a:r>
              <a:rPr lang="en-AU" sz="2000" dirty="0">
                <a:effectLst/>
                <a:latin typeface="Calibri" panose="020F0502020204030204" pitchFamily="34" charset="0"/>
                <a:ea typeface="Times New Roman" panose="02020603050405020304" pitchFamily="18" charset="0"/>
                <a:cs typeface="Calibri" panose="020F0502020204030204" pitchFamily="34" charset="0"/>
              </a:rPr>
              <a:t>)</a:t>
            </a:r>
            <a:endParaRPr lang="en-AU"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630238" indent="87313"/>
            <a:r>
              <a:rPr lang="en-AU" sz="2000" dirty="0">
                <a:effectLst/>
                <a:latin typeface="Calibri" panose="020F0502020204030204" pitchFamily="34" charset="0"/>
                <a:ea typeface="Times New Roman" panose="02020603050405020304" pitchFamily="18" charset="0"/>
                <a:cs typeface="Calibri" panose="020F0502020204030204" pitchFamily="34" charset="0"/>
              </a:rPr>
              <a:t>•	functional tests (</a:t>
            </a:r>
            <a:r>
              <a:rPr lang="en-AU" sz="2000" dirty="0" err="1">
                <a:effectLst/>
                <a:latin typeface="Calibri" panose="020F0502020204030204" pitchFamily="34" charset="0"/>
                <a:ea typeface="Times New Roman" panose="02020603050405020304" pitchFamily="18" charset="0"/>
                <a:cs typeface="Calibri" panose="020F0502020204030204" pitchFamily="34" charset="0"/>
              </a:rPr>
              <a:t>eg</a:t>
            </a:r>
            <a:r>
              <a:rPr lang="en-AU" sz="2000" dirty="0">
                <a:effectLst/>
                <a:latin typeface="Calibri" panose="020F0502020204030204" pitchFamily="34" charset="0"/>
                <a:ea typeface="Times New Roman" panose="02020603050405020304" pitchFamily="18" charset="0"/>
                <a:cs typeface="Calibri" panose="020F0502020204030204" pitchFamily="34" charset="0"/>
              </a:rPr>
              <a:t> liver or kidney function)</a:t>
            </a:r>
            <a:endParaRPr lang="en-AU"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630238" indent="352425">
              <a:tabLst>
                <a:tab pos="630555" algn="l"/>
              </a:tabLst>
            </a:pPr>
            <a:r>
              <a:rPr lang="en-AU" sz="20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THEN</a:t>
            </a:r>
            <a:r>
              <a:rPr lang="en-AU" sz="2000" dirty="0">
                <a:effectLst/>
                <a:latin typeface="Calibri" panose="020F0502020204030204" pitchFamily="34" charset="0"/>
                <a:ea typeface="Times New Roman" panose="02020603050405020304" pitchFamily="18" charset="0"/>
                <a:cs typeface="Times New Roman" panose="02020603050405020304" pitchFamily="18" charset="0"/>
              </a:rPr>
              <a:t> a code is not assigned</a:t>
            </a:r>
          </a:p>
          <a:p>
            <a:pPr marL="630238" indent="87313"/>
            <a:endParaRPr lang="en-AU"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630238" indent="87313">
              <a:tabLst>
                <a:tab pos="800100" algn="l"/>
              </a:tabLst>
            </a:pPr>
            <a:r>
              <a:rPr lang="en-AU" sz="20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IF</a:t>
            </a:r>
            <a:r>
              <a:rPr lang="en-AU" sz="2000" dirty="0">
                <a:effectLst/>
                <a:latin typeface="Calibri" panose="020F0502020204030204" pitchFamily="34" charset="0"/>
                <a:ea typeface="Times New Roman" panose="02020603050405020304" pitchFamily="18" charset="0"/>
                <a:cs typeface="Times New Roman" panose="02020603050405020304" pitchFamily="18" charset="0"/>
              </a:rPr>
              <a:t> a diagnostic test is ordered to establish a Dx or provide greater specificity to a Dx </a:t>
            </a:r>
          </a:p>
          <a:p>
            <a:pPr marL="630238" indent="352425">
              <a:tabLst>
                <a:tab pos="630555" algn="l"/>
              </a:tabLst>
            </a:pPr>
            <a:r>
              <a:rPr lang="en-AU" sz="20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THEN</a:t>
            </a:r>
            <a:r>
              <a:rPr lang="en-AU" sz="2000" dirty="0">
                <a:effectLst/>
                <a:latin typeface="Calibri" panose="020F0502020204030204" pitchFamily="34" charset="0"/>
                <a:ea typeface="Times New Roman" panose="02020603050405020304" pitchFamily="18" charset="0"/>
                <a:cs typeface="Times New Roman" panose="02020603050405020304" pitchFamily="18" charset="0"/>
              </a:rPr>
              <a:t> a code </a:t>
            </a:r>
            <a:r>
              <a:rPr lang="en-AU" sz="2000" b="1" dirty="0">
                <a:effectLst/>
                <a:latin typeface="Calibri" panose="020F0502020204030204" pitchFamily="34" charset="0"/>
                <a:ea typeface="Times New Roman" panose="02020603050405020304" pitchFamily="18" charset="0"/>
                <a:cs typeface="Times New Roman" panose="02020603050405020304" pitchFamily="18" charset="0"/>
              </a:rPr>
              <a:t>is assigned</a:t>
            </a:r>
            <a:r>
              <a:rPr lang="en-AU" sz="2000" dirty="0">
                <a:effectLst/>
                <a:latin typeface="Calibri" panose="020F0502020204030204" pitchFamily="34" charset="0"/>
                <a:ea typeface="Times New Roman" panose="02020603050405020304" pitchFamily="18" charset="0"/>
                <a:cs typeface="Times New Roman" panose="02020603050405020304" pitchFamily="18" charset="0"/>
              </a:rPr>
              <a:t> if confirmed by the test</a:t>
            </a:r>
          </a:p>
        </p:txBody>
      </p:sp>
      <p:sp>
        <p:nvSpPr>
          <p:cNvPr id="4" name="Slide Number Placeholder 3">
            <a:extLst>
              <a:ext uri="{FF2B5EF4-FFF2-40B4-BE49-F238E27FC236}">
                <a16:creationId xmlns:a16="http://schemas.microsoft.com/office/drawing/2014/main" id="{530E678B-3C78-0D20-E791-51B80E1F85A7}"/>
              </a:ext>
            </a:extLst>
          </p:cNvPr>
          <p:cNvSpPr>
            <a:spLocks noGrp="1"/>
          </p:cNvSpPr>
          <p:nvPr>
            <p:ph type="sldNum" sz="quarter" idx="17"/>
          </p:nvPr>
        </p:nvSpPr>
        <p:spPr/>
        <p:txBody>
          <a:bodyPr/>
          <a:lstStyle/>
          <a:p>
            <a:fld id="{256D3EEF-DE4E-429D-8EC4-DDC531AFF587}" type="slidenum">
              <a:rPr lang="en-US" smtClean="0"/>
              <a:pPr/>
              <a:t>14</a:t>
            </a:fld>
            <a:endParaRPr lang="en-US" dirty="0"/>
          </a:p>
        </p:txBody>
      </p:sp>
    </p:spTree>
    <p:extLst>
      <p:ext uri="{BB962C8B-B14F-4D97-AF65-F5344CB8AC3E}">
        <p14:creationId xmlns:p14="http://schemas.microsoft.com/office/powerpoint/2010/main" val="4277680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12" end="12"/>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872405B-CC4C-0141-A119-66027FA9F85E}"/>
              </a:ext>
            </a:extLst>
          </p:cNvPr>
          <p:cNvSpPr>
            <a:spLocks noGrp="1"/>
          </p:cNvSpPr>
          <p:nvPr>
            <p:ph type="body" sz="quarter" idx="13"/>
          </p:nvPr>
        </p:nvSpPr>
        <p:spPr/>
        <p:txBody>
          <a:bodyPr/>
          <a:lstStyle/>
          <a:p>
            <a:r>
              <a:rPr lang="en-AU" dirty="0"/>
              <a:t>Additional diagnosis for increased clinical care</a:t>
            </a:r>
          </a:p>
        </p:txBody>
      </p:sp>
      <p:sp>
        <p:nvSpPr>
          <p:cNvPr id="3" name="Content Placeholder 2">
            <a:extLst>
              <a:ext uri="{FF2B5EF4-FFF2-40B4-BE49-F238E27FC236}">
                <a16:creationId xmlns:a16="http://schemas.microsoft.com/office/drawing/2014/main" id="{BA0BAAF5-552D-7C4D-995C-224C98ED23F9}"/>
              </a:ext>
            </a:extLst>
          </p:cNvPr>
          <p:cNvSpPr>
            <a:spLocks noGrp="1"/>
          </p:cNvSpPr>
          <p:nvPr>
            <p:ph sz="quarter" idx="15"/>
          </p:nvPr>
        </p:nvSpPr>
        <p:spPr/>
        <p:txBody>
          <a:bodyPr>
            <a:normAutofit/>
          </a:bodyPr>
          <a:lstStyle/>
          <a:p>
            <a:pPr marL="895350" lvl="0" indent="-342900">
              <a:buFont typeface="Symbol" panose="05050102010706020507" pitchFamily="18" charset="2"/>
              <a:buChar char=""/>
            </a:pPr>
            <a:r>
              <a:rPr lang="en-AU" dirty="0">
                <a:effectLst/>
                <a:latin typeface="Calibri" panose="020F0502020204030204" pitchFamily="34" charset="0"/>
                <a:ea typeface="Times New Roman" panose="02020603050405020304" pitchFamily="18" charset="0"/>
                <a:cs typeface="Times New Roman" panose="02020603050405020304" pitchFamily="18" charset="0"/>
              </a:rPr>
              <a:t>Care beyond that normally provided by clinicians</a:t>
            </a:r>
          </a:p>
          <a:p>
            <a:pPr marL="895350" lvl="0" indent="-342900">
              <a:spcBef>
                <a:spcPts val="300"/>
              </a:spcBef>
              <a:spcAft>
                <a:spcPts val="300"/>
              </a:spcAft>
              <a:buFont typeface="Symbol" panose="05050102010706020507" pitchFamily="18" charset="2"/>
              <a:buChar char=""/>
            </a:pPr>
            <a:r>
              <a:rPr lang="en-AU" dirty="0">
                <a:effectLst/>
                <a:latin typeface="Calibri" panose="020F0502020204030204" pitchFamily="34" charset="0"/>
                <a:ea typeface="Times New Roman" panose="02020603050405020304" pitchFamily="18" charset="0"/>
                <a:cs typeface="Calibri" panose="020F0502020204030204" pitchFamily="34" charset="0"/>
              </a:rPr>
              <a:t>Clinical consultation for a condition with documentation of:</a:t>
            </a:r>
            <a:endParaRPr lang="en-AU" dirty="0">
              <a:effectLst/>
              <a:latin typeface="Calibri" panose="020F0502020204030204" pitchFamily="34" charset="0"/>
              <a:ea typeface="Times New Roman" panose="02020603050405020304" pitchFamily="18" charset="0"/>
              <a:cs typeface="Times New Roman" panose="02020603050405020304" pitchFamily="18" charset="0"/>
            </a:endParaRPr>
          </a:p>
          <a:p>
            <a:pPr marL="1455738" lvl="2" indent="-285750">
              <a:spcBef>
                <a:spcPts val="300"/>
              </a:spcBef>
              <a:spcAft>
                <a:spcPts val="300"/>
              </a:spcAft>
              <a:buFont typeface="Wingdings" panose="05000000000000000000" pitchFamily="2" charset="2"/>
              <a:buChar char="Ø"/>
            </a:pPr>
            <a:r>
              <a:rPr lang="en-AU" sz="2800" dirty="0">
                <a:effectLst/>
                <a:latin typeface="Calibri" panose="020F0502020204030204" pitchFamily="34" charset="0"/>
                <a:ea typeface="Times New Roman" panose="02020603050405020304" pitchFamily="18" charset="0"/>
                <a:cs typeface="Calibri" panose="020F0502020204030204" pitchFamily="34" charset="0"/>
              </a:rPr>
              <a:t>a clinical assessment, and</a:t>
            </a:r>
            <a:endParaRPr lang="en-AU"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1455738" lvl="2" indent="-285750">
              <a:spcBef>
                <a:spcPts val="300"/>
              </a:spcBef>
              <a:spcAft>
                <a:spcPts val="300"/>
              </a:spcAft>
              <a:buFont typeface="Wingdings" panose="05000000000000000000" pitchFamily="2" charset="2"/>
              <a:buChar char="Ø"/>
            </a:pPr>
            <a:r>
              <a:rPr lang="en-AU" sz="2800" dirty="0">
                <a:effectLst/>
                <a:latin typeface="Calibri" panose="020F0502020204030204" pitchFamily="34" charset="0"/>
                <a:ea typeface="Times New Roman" panose="02020603050405020304" pitchFamily="18" charset="0"/>
                <a:cs typeface="Calibri" panose="020F0502020204030204" pitchFamily="34" charset="0"/>
              </a:rPr>
              <a:t>a diagnosis, and</a:t>
            </a:r>
            <a:endParaRPr lang="en-AU"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1455738" lvl="2" indent="-285750">
              <a:buFont typeface="Wingdings" panose="05000000000000000000" pitchFamily="2" charset="2"/>
              <a:buChar char="Ø"/>
            </a:pPr>
            <a:r>
              <a:rPr lang="en-AU" sz="2800" dirty="0">
                <a:effectLst/>
                <a:latin typeface="Calibri" panose="020F0502020204030204" pitchFamily="34" charset="0"/>
                <a:ea typeface="Times New Roman" panose="02020603050405020304" pitchFamily="18" charset="0"/>
                <a:cs typeface="Calibri" panose="020F0502020204030204" pitchFamily="34" charset="0"/>
              </a:rPr>
              <a:t>a </a:t>
            </a:r>
            <a:r>
              <a:rPr lang="en-AU" sz="2800" b="1" dirty="0">
                <a:effectLst/>
                <a:latin typeface="Calibri" panose="020F0502020204030204" pitchFamily="34" charset="0"/>
                <a:ea typeface="Times New Roman" panose="02020603050405020304" pitchFamily="18" charset="0"/>
                <a:cs typeface="Calibri" panose="020F0502020204030204" pitchFamily="34" charset="0"/>
              </a:rPr>
              <a:t>care plan</a:t>
            </a:r>
            <a:r>
              <a:rPr lang="en-AU" sz="2800" dirty="0">
                <a:effectLst/>
                <a:latin typeface="Calibri" panose="020F0502020204030204" pitchFamily="34" charset="0"/>
                <a:ea typeface="Times New Roman" panose="02020603050405020304" pitchFamily="18" charset="0"/>
                <a:cs typeface="Calibri" panose="020F0502020204030204" pitchFamily="34" charset="0"/>
              </a:rPr>
              <a:t> for the condition.</a:t>
            </a:r>
            <a:endParaRPr lang="en-AU"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895350" lvl="0" indent="-342900">
              <a:buFont typeface="Symbol" panose="05050102010706020507" pitchFamily="18" charset="2"/>
              <a:buChar char=""/>
            </a:pPr>
            <a:r>
              <a:rPr lang="en-AU" dirty="0">
                <a:effectLst/>
                <a:latin typeface="Calibri" panose="020F0502020204030204" pitchFamily="34" charset="0"/>
                <a:ea typeface="Times New Roman" panose="02020603050405020304" pitchFamily="18" charset="0"/>
                <a:cs typeface="Calibri" panose="020F0502020204030204" pitchFamily="34" charset="0"/>
              </a:rPr>
              <a:t>Performance of a therapeutic treatment/intervention</a:t>
            </a:r>
            <a:endParaRPr lang="en-AU" dirty="0">
              <a:effectLst/>
              <a:latin typeface="Calibri" panose="020F0502020204030204" pitchFamily="34" charset="0"/>
              <a:ea typeface="Times New Roman" panose="02020603050405020304" pitchFamily="18" charset="0"/>
              <a:cs typeface="Times New Roman" panose="02020603050405020304" pitchFamily="18" charset="0"/>
            </a:endParaRPr>
          </a:p>
          <a:p>
            <a:pPr marL="895350" lvl="0" indent="-342900">
              <a:buFont typeface="Symbol" panose="05050102010706020507" pitchFamily="18" charset="2"/>
              <a:buChar char=""/>
            </a:pPr>
            <a:r>
              <a:rPr lang="en-AU" dirty="0">
                <a:effectLst/>
                <a:latin typeface="Calibri" panose="020F0502020204030204" pitchFamily="34" charset="0"/>
                <a:ea typeface="Times New Roman" panose="02020603050405020304" pitchFamily="18" charset="0"/>
                <a:cs typeface="Calibri" panose="020F0502020204030204" pitchFamily="34" charset="0"/>
              </a:rPr>
              <a:t>Pre- and post-operative management in excess of routine care</a:t>
            </a:r>
            <a:endParaRPr lang="en-AU"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FAE0E9F-3737-3989-122E-14ED73864956}"/>
              </a:ext>
            </a:extLst>
          </p:cNvPr>
          <p:cNvSpPr>
            <a:spLocks noGrp="1"/>
          </p:cNvSpPr>
          <p:nvPr>
            <p:ph type="sldNum" sz="quarter" idx="17"/>
          </p:nvPr>
        </p:nvSpPr>
        <p:spPr/>
        <p:txBody>
          <a:bodyPr/>
          <a:lstStyle/>
          <a:p>
            <a:fld id="{256D3EEF-DE4E-429D-8EC4-DDC531AFF587}" type="slidenum">
              <a:rPr lang="en-US" smtClean="0"/>
              <a:pPr/>
              <a:t>15</a:t>
            </a:fld>
            <a:endParaRPr lang="en-US" dirty="0"/>
          </a:p>
        </p:txBody>
      </p:sp>
    </p:spTree>
    <p:extLst>
      <p:ext uri="{BB962C8B-B14F-4D97-AF65-F5344CB8AC3E}">
        <p14:creationId xmlns:p14="http://schemas.microsoft.com/office/powerpoint/2010/main" val="19021965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73169AC-16F8-1661-598F-96B53D1D2945}"/>
              </a:ext>
            </a:extLst>
          </p:cNvPr>
          <p:cNvSpPr>
            <a:spLocks noGrp="1"/>
          </p:cNvSpPr>
          <p:nvPr>
            <p:ph type="body" sz="quarter" idx="13"/>
          </p:nvPr>
        </p:nvSpPr>
        <p:spPr/>
        <p:txBody>
          <a:bodyPr/>
          <a:lstStyle/>
          <a:p>
            <a:r>
              <a:rPr lang="en-AU" dirty="0"/>
              <a:t>Clinical care not significant, not an additional diagnosis</a:t>
            </a:r>
          </a:p>
        </p:txBody>
      </p:sp>
      <p:sp>
        <p:nvSpPr>
          <p:cNvPr id="3" name="Content Placeholder 2">
            <a:extLst>
              <a:ext uri="{FF2B5EF4-FFF2-40B4-BE49-F238E27FC236}">
                <a16:creationId xmlns:a16="http://schemas.microsoft.com/office/drawing/2014/main" id="{D7C99B83-0266-8822-BD73-8DC0427D7DAC}"/>
              </a:ext>
            </a:extLst>
          </p:cNvPr>
          <p:cNvSpPr>
            <a:spLocks noGrp="1"/>
          </p:cNvSpPr>
          <p:nvPr>
            <p:ph sz="quarter" idx="15"/>
          </p:nvPr>
        </p:nvSpPr>
        <p:spPr>
          <a:xfrm>
            <a:off x="1320799" y="2184918"/>
            <a:ext cx="11429999" cy="5112568"/>
          </a:xfrm>
        </p:spPr>
        <p:txBody>
          <a:bodyPr/>
          <a:lstStyle/>
          <a:p>
            <a:pPr marL="1071563" lvl="0" indent="285750">
              <a:buFont typeface="Courier New" panose="02070309020205020404" pitchFamily="49" charset="0"/>
              <a:buChar char="o"/>
            </a:pPr>
            <a:r>
              <a:rPr lang="en-AU" dirty="0">
                <a:effectLst/>
                <a:latin typeface="Calibri" panose="020F0502020204030204" pitchFamily="34" charset="0"/>
                <a:ea typeface="Times New Roman" panose="02020603050405020304" pitchFamily="18" charset="0"/>
                <a:cs typeface="Times New Roman" panose="02020603050405020304" pitchFamily="18" charset="0"/>
              </a:rPr>
              <a:t>General nursing care</a:t>
            </a:r>
          </a:p>
          <a:p>
            <a:pPr marL="1071563" lvl="0" indent="285750">
              <a:buFont typeface="Courier New" panose="02070309020205020404" pitchFamily="49" charset="0"/>
              <a:buChar char="o"/>
            </a:pPr>
            <a:r>
              <a:rPr lang="en-AU" dirty="0">
                <a:effectLst/>
                <a:latin typeface="Calibri" panose="020F0502020204030204" pitchFamily="34" charset="0"/>
                <a:ea typeface="Times New Roman" panose="02020603050405020304" pitchFamily="18" charset="0"/>
                <a:cs typeface="Times New Roman" panose="02020603050405020304" pitchFamily="18" charset="0"/>
              </a:rPr>
              <a:t>Assessment of vital signs</a:t>
            </a:r>
          </a:p>
          <a:p>
            <a:pPr marL="1071563" lvl="0" indent="285750">
              <a:buFont typeface="Courier New" panose="02070309020205020404" pitchFamily="49" charset="0"/>
              <a:buChar char="o"/>
            </a:pPr>
            <a:r>
              <a:rPr lang="en-AU" dirty="0">
                <a:effectLst/>
                <a:latin typeface="Calibri" panose="020F0502020204030204" pitchFamily="34" charset="0"/>
                <a:ea typeface="Times New Roman" panose="02020603050405020304" pitchFamily="18" charset="0"/>
                <a:cs typeface="Times New Roman" panose="02020603050405020304" pitchFamily="18" charset="0"/>
              </a:rPr>
              <a:t>Assessment of pre-existing conditions without a care plan</a:t>
            </a:r>
          </a:p>
          <a:p>
            <a:pPr marL="1071563" lvl="0" indent="285750">
              <a:buFont typeface="Courier New" panose="02070309020205020404" pitchFamily="49" charset="0"/>
              <a:buChar char="o"/>
            </a:pPr>
            <a:r>
              <a:rPr lang="en-AU" dirty="0">
                <a:effectLst/>
                <a:latin typeface="Calibri" panose="020F0502020204030204" pitchFamily="34" charset="0"/>
                <a:ea typeface="Times New Roman" panose="02020603050405020304" pitchFamily="18" charset="0"/>
                <a:cs typeface="Times New Roman" panose="02020603050405020304" pitchFamily="18" charset="0"/>
              </a:rPr>
              <a:t>Pre- and post-operative management</a:t>
            </a:r>
          </a:p>
        </p:txBody>
      </p:sp>
      <p:sp>
        <p:nvSpPr>
          <p:cNvPr id="4" name="Slide Number Placeholder 3">
            <a:extLst>
              <a:ext uri="{FF2B5EF4-FFF2-40B4-BE49-F238E27FC236}">
                <a16:creationId xmlns:a16="http://schemas.microsoft.com/office/drawing/2014/main" id="{530E678B-3C78-0D20-E791-51B80E1F85A7}"/>
              </a:ext>
            </a:extLst>
          </p:cNvPr>
          <p:cNvSpPr>
            <a:spLocks noGrp="1"/>
          </p:cNvSpPr>
          <p:nvPr>
            <p:ph type="sldNum" sz="quarter" idx="17"/>
          </p:nvPr>
        </p:nvSpPr>
        <p:spPr/>
        <p:txBody>
          <a:bodyPr/>
          <a:lstStyle/>
          <a:p>
            <a:fld id="{256D3EEF-DE4E-429D-8EC4-DDC531AFF587}" type="slidenum">
              <a:rPr lang="en-US" smtClean="0"/>
              <a:pPr/>
              <a:t>16</a:t>
            </a:fld>
            <a:endParaRPr lang="en-US" dirty="0"/>
          </a:p>
        </p:txBody>
      </p:sp>
    </p:spTree>
    <p:extLst>
      <p:ext uri="{BB962C8B-B14F-4D97-AF65-F5344CB8AC3E}">
        <p14:creationId xmlns:p14="http://schemas.microsoft.com/office/powerpoint/2010/main" val="36152787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872405B-CC4C-0141-A119-66027FA9F85E}"/>
              </a:ext>
            </a:extLst>
          </p:cNvPr>
          <p:cNvSpPr>
            <a:spLocks noGrp="1"/>
          </p:cNvSpPr>
          <p:nvPr>
            <p:ph type="body" sz="quarter" idx="13"/>
          </p:nvPr>
        </p:nvSpPr>
        <p:spPr/>
        <p:txBody>
          <a:bodyPr/>
          <a:lstStyle/>
          <a:p>
            <a:r>
              <a:rPr lang="en-AU" dirty="0"/>
              <a:t>Exceptions to ACS 0002</a:t>
            </a:r>
          </a:p>
        </p:txBody>
      </p:sp>
      <p:sp>
        <p:nvSpPr>
          <p:cNvPr id="3" name="Content Placeholder 2">
            <a:extLst>
              <a:ext uri="{FF2B5EF4-FFF2-40B4-BE49-F238E27FC236}">
                <a16:creationId xmlns:a16="http://schemas.microsoft.com/office/drawing/2014/main" id="{BA0BAAF5-552D-7C4D-995C-224C98ED23F9}"/>
              </a:ext>
            </a:extLst>
          </p:cNvPr>
          <p:cNvSpPr>
            <a:spLocks noGrp="1"/>
          </p:cNvSpPr>
          <p:nvPr>
            <p:ph sz="quarter" idx="15"/>
          </p:nvPr>
        </p:nvSpPr>
        <p:spPr/>
        <p:txBody>
          <a:bodyPr>
            <a:normAutofit lnSpcReduction="10000"/>
          </a:bodyPr>
          <a:lstStyle/>
          <a:p>
            <a:pPr marL="628650"/>
            <a:r>
              <a:rPr lang="en-AU" sz="2400" b="1" dirty="0">
                <a:effectLst/>
                <a:latin typeface="Calibri" panose="020F0502020204030204" pitchFamily="34" charset="0"/>
                <a:ea typeface="Times New Roman" panose="02020603050405020304" pitchFamily="18" charset="0"/>
                <a:cs typeface="Times New Roman" panose="02020603050405020304" pitchFamily="18" charset="0"/>
              </a:rPr>
              <a:t>Viral hepatitis</a:t>
            </a:r>
            <a:endParaRPr lang="en-AU"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628650"/>
            <a:r>
              <a:rPr lang="en-AU" sz="2400" dirty="0">
                <a:effectLst/>
                <a:latin typeface="Calibri" panose="020F0502020204030204" pitchFamily="34" charset="0"/>
                <a:ea typeface="Times New Roman" panose="02020603050405020304" pitchFamily="18" charset="0"/>
                <a:cs typeface="Times New Roman" panose="02020603050405020304" pitchFamily="18" charset="0"/>
              </a:rPr>
              <a:t>(Hepatitis A, B, C, D, and E).  </a:t>
            </a:r>
          </a:p>
          <a:p>
            <a:pPr marL="628650"/>
            <a:r>
              <a:rPr lang="en-AU" sz="2400" dirty="0">
                <a:solidFill>
                  <a:srgbClr val="FF0000"/>
                </a:solidFill>
                <a:effectLst/>
                <a:latin typeface="Symbol" panose="05050102010706020507" pitchFamily="18" charset="2"/>
                <a:ea typeface="Times New Roman" panose="02020603050405020304" pitchFamily="18" charset="0"/>
                <a:cs typeface="Symbol" panose="05050102010706020507" pitchFamily="18" charset="2"/>
              </a:rPr>
              <a:t>Ñ</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ACS 0104 Viral Hepatitis </a:t>
            </a:r>
          </a:p>
          <a:p>
            <a:pPr marL="628650"/>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t>
            </a:r>
          </a:p>
          <a:p>
            <a:pPr marL="628650"/>
            <a:r>
              <a:rPr lang="en-AU" sz="2400" b="1" dirty="0">
                <a:effectLst/>
                <a:latin typeface="Calibri" panose="020F0502020204030204" pitchFamily="34" charset="0"/>
                <a:ea typeface="Times New Roman" panose="02020603050405020304" pitchFamily="18" charset="0"/>
                <a:cs typeface="Times New Roman" panose="02020603050405020304" pitchFamily="18" charset="0"/>
              </a:rPr>
              <a:t>HIV/AIDS</a:t>
            </a:r>
            <a:r>
              <a:rPr lang="en-AU"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AU"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628650"/>
            <a:r>
              <a:rPr lang="en-AU" sz="2400" dirty="0">
                <a:solidFill>
                  <a:srgbClr val="FF0000"/>
                </a:solidFill>
                <a:effectLst/>
                <a:latin typeface="Symbol" panose="05050102010706020507" pitchFamily="18" charset="2"/>
                <a:ea typeface="Times New Roman" panose="02020603050405020304" pitchFamily="18" charset="0"/>
                <a:cs typeface="Symbol" panose="05050102010706020507" pitchFamily="18" charset="2"/>
              </a:rPr>
              <a:t>Ñ</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ACS 0102</a:t>
            </a:r>
          </a:p>
          <a:p>
            <a:pPr marL="628650"/>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t>
            </a:r>
          </a:p>
          <a:p>
            <a:pPr marL="628650"/>
            <a:r>
              <a:rPr lang="en-AU" sz="2400" b="1" dirty="0">
                <a:effectLst/>
                <a:latin typeface="Calibri" panose="020F0502020204030204" pitchFamily="34" charset="0"/>
                <a:ea typeface="Times New Roman" panose="02020603050405020304" pitchFamily="18" charset="0"/>
                <a:cs typeface="Times New Roman" panose="02020603050405020304" pitchFamily="18" charset="0"/>
              </a:rPr>
              <a:t>Use of tobacco  </a:t>
            </a:r>
            <a:endParaRPr lang="en-AU"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628650"/>
            <a:r>
              <a:rPr lang="en-AU" sz="2400" dirty="0">
                <a:solidFill>
                  <a:srgbClr val="FF0000"/>
                </a:solidFill>
                <a:effectLst/>
                <a:latin typeface="Symbol" panose="05050102010706020507" pitchFamily="18" charset="2"/>
                <a:ea typeface="Times New Roman" panose="02020603050405020304" pitchFamily="18" charset="0"/>
                <a:cs typeface="Symbol" panose="05050102010706020507" pitchFamily="18" charset="2"/>
              </a:rPr>
              <a:t>Ñ</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ACS 0503</a:t>
            </a:r>
          </a:p>
          <a:p>
            <a:pPr marL="628650"/>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t>
            </a:r>
          </a:p>
          <a:p>
            <a:pPr marL="628650"/>
            <a:r>
              <a:rPr lang="en-AU" sz="2400" b="1" dirty="0">
                <a:effectLst/>
                <a:latin typeface="Calibri" panose="020F0502020204030204" pitchFamily="34" charset="0"/>
                <a:ea typeface="Times New Roman" panose="02020603050405020304" pitchFamily="18" charset="0"/>
                <a:cs typeface="Times New Roman" panose="02020603050405020304" pitchFamily="18" charset="0"/>
              </a:rPr>
              <a:t>Diabetes and intermediate hyperglycaemia</a:t>
            </a:r>
            <a:endParaRPr lang="en-AU"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628650"/>
            <a:r>
              <a:rPr lang="en-AU" sz="2400" dirty="0">
                <a:solidFill>
                  <a:srgbClr val="FF0000"/>
                </a:solidFill>
                <a:effectLst/>
                <a:latin typeface="Symbol" panose="05050102010706020507" pitchFamily="18" charset="2"/>
                <a:ea typeface="Times New Roman" panose="02020603050405020304" pitchFamily="18" charset="0"/>
                <a:cs typeface="Symbol" panose="05050102010706020507" pitchFamily="18" charset="2"/>
              </a:rPr>
              <a:t>Ñ</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ACS 0401</a:t>
            </a:r>
          </a:p>
          <a:p>
            <a:pPr marL="628650"/>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AU" dirty="0"/>
          </a:p>
        </p:txBody>
      </p:sp>
      <p:sp>
        <p:nvSpPr>
          <p:cNvPr id="4" name="Slide Number Placeholder 3">
            <a:extLst>
              <a:ext uri="{FF2B5EF4-FFF2-40B4-BE49-F238E27FC236}">
                <a16:creationId xmlns:a16="http://schemas.microsoft.com/office/drawing/2014/main" id="{CFAE0E9F-3737-3989-122E-14ED73864956}"/>
              </a:ext>
            </a:extLst>
          </p:cNvPr>
          <p:cNvSpPr>
            <a:spLocks noGrp="1"/>
          </p:cNvSpPr>
          <p:nvPr>
            <p:ph type="sldNum" sz="quarter" idx="17"/>
          </p:nvPr>
        </p:nvSpPr>
        <p:spPr/>
        <p:txBody>
          <a:bodyPr/>
          <a:lstStyle/>
          <a:p>
            <a:fld id="{256D3EEF-DE4E-429D-8EC4-DDC531AFF587}" type="slidenum">
              <a:rPr lang="en-US" smtClean="0"/>
              <a:pPr/>
              <a:t>17</a:t>
            </a:fld>
            <a:endParaRPr lang="en-US" dirty="0"/>
          </a:p>
        </p:txBody>
      </p:sp>
    </p:spTree>
    <p:extLst>
      <p:ext uri="{BB962C8B-B14F-4D97-AF65-F5344CB8AC3E}">
        <p14:creationId xmlns:p14="http://schemas.microsoft.com/office/powerpoint/2010/main" val="36864917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73169AC-16F8-1661-598F-96B53D1D2945}"/>
              </a:ext>
            </a:extLst>
          </p:cNvPr>
          <p:cNvSpPr>
            <a:spLocks noGrp="1"/>
          </p:cNvSpPr>
          <p:nvPr>
            <p:ph type="body" sz="quarter" idx="13"/>
          </p:nvPr>
        </p:nvSpPr>
        <p:spPr>
          <a:xfrm>
            <a:off x="381000" y="333164"/>
            <a:ext cx="11430000" cy="671736"/>
          </a:xfrm>
        </p:spPr>
        <p:txBody>
          <a:bodyPr/>
          <a:lstStyle/>
          <a:p>
            <a:r>
              <a:rPr lang="en-AU" dirty="0"/>
              <a:t>ACS 0038 Condition onset flag COF</a:t>
            </a:r>
          </a:p>
        </p:txBody>
      </p:sp>
      <p:sp>
        <p:nvSpPr>
          <p:cNvPr id="3" name="Content Placeholder 2">
            <a:extLst>
              <a:ext uri="{FF2B5EF4-FFF2-40B4-BE49-F238E27FC236}">
                <a16:creationId xmlns:a16="http://schemas.microsoft.com/office/drawing/2014/main" id="{D7C99B83-0266-8822-BD73-8DC0427D7DAC}"/>
              </a:ext>
            </a:extLst>
          </p:cNvPr>
          <p:cNvSpPr>
            <a:spLocks noGrp="1"/>
          </p:cNvSpPr>
          <p:nvPr>
            <p:ph sz="quarter" idx="15"/>
          </p:nvPr>
        </p:nvSpPr>
        <p:spPr>
          <a:xfrm>
            <a:off x="406401" y="1124744"/>
            <a:ext cx="11429999" cy="5112568"/>
          </a:xfrm>
        </p:spPr>
        <p:txBody>
          <a:bodyPr/>
          <a:lstStyle/>
          <a:p>
            <a:pPr>
              <a:tabLst>
                <a:tab pos="719455" algn="l"/>
                <a:tab pos="1007745" algn="l"/>
                <a:tab pos="1295400" algn="l"/>
              </a:tabLst>
            </a:pP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The condition onset flag (COF) is a means of differentiating those conditions which </a:t>
            </a:r>
            <a:r>
              <a:rPr lang="en-AU" sz="2400" b="1" dirty="0">
                <a:effectLst/>
                <a:latin typeface="Calibri" panose="020F0502020204030204" pitchFamily="34" charset="0"/>
                <a:ea typeface="Times New Roman" panose="02020603050405020304" pitchFamily="18" charset="0"/>
                <a:cs typeface="Times New Roman" panose="02020603050405020304" pitchFamily="18" charset="0"/>
              </a:rPr>
              <a:t>arise during</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from those </a:t>
            </a:r>
            <a:r>
              <a:rPr lang="en-AU" sz="2400" b="1" dirty="0">
                <a:effectLst/>
                <a:latin typeface="Calibri" panose="020F0502020204030204" pitchFamily="34" charset="0"/>
                <a:ea typeface="Times New Roman" panose="02020603050405020304" pitchFamily="18" charset="0"/>
                <a:cs typeface="Times New Roman" panose="02020603050405020304" pitchFamily="18" charset="0"/>
              </a:rPr>
              <a:t>arising before</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an admitted patient episode of care.”</a:t>
            </a:r>
          </a:p>
          <a:p>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t>
            </a:r>
          </a:p>
          <a:p>
            <a:r>
              <a:rPr lang="en-AU" sz="2400" dirty="0">
                <a:effectLst/>
                <a:latin typeface="Calibri" panose="020F0502020204030204" pitchFamily="34" charset="0"/>
                <a:ea typeface="Times New Roman" panose="02020603050405020304" pitchFamily="18" charset="0"/>
                <a:cs typeface="Times New Roman" panose="02020603050405020304" pitchFamily="18" charset="0"/>
              </a:rPr>
              <a:t>There are two Condition Onset flags:</a:t>
            </a:r>
          </a:p>
          <a:p>
            <a:pPr marL="457200"/>
            <a:r>
              <a:rPr lang="en-AU" sz="2400" dirty="0">
                <a:effectLst/>
                <a:latin typeface="Calibri" panose="020F0502020204030204" pitchFamily="34" charset="0"/>
                <a:ea typeface="Times New Roman" panose="02020603050405020304" pitchFamily="18" charset="0"/>
                <a:cs typeface="Times New Roman" panose="02020603050405020304" pitchFamily="18" charset="0"/>
              </a:rPr>
              <a:t>COF 1 - condition with onset </a:t>
            </a:r>
            <a:r>
              <a:rPr lang="en-AU" sz="2400" b="1" dirty="0">
                <a:effectLst/>
                <a:latin typeface="Calibri" panose="020F0502020204030204" pitchFamily="34" charset="0"/>
                <a:ea typeface="Times New Roman" panose="02020603050405020304" pitchFamily="18" charset="0"/>
                <a:cs typeface="Times New Roman" panose="02020603050405020304" pitchFamily="18" charset="0"/>
              </a:rPr>
              <a:t>during</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the episode of admitted care.</a:t>
            </a:r>
          </a:p>
          <a:p>
            <a:pPr marL="457200"/>
            <a:r>
              <a:rPr lang="en-AU" sz="2400" dirty="0">
                <a:effectLst/>
                <a:latin typeface="Calibri" panose="020F0502020204030204" pitchFamily="34" charset="0"/>
                <a:ea typeface="Times New Roman" panose="02020603050405020304" pitchFamily="18" charset="0"/>
                <a:cs typeface="Times New Roman" panose="02020603050405020304" pitchFamily="18" charset="0"/>
              </a:rPr>
              <a:t>COF 2 – Condition arising </a:t>
            </a:r>
            <a:r>
              <a:rPr lang="en-AU" sz="2400" b="1" dirty="0">
                <a:effectLst/>
                <a:latin typeface="Calibri" panose="020F0502020204030204" pitchFamily="34" charset="0"/>
                <a:ea typeface="Times New Roman" panose="02020603050405020304" pitchFamily="18" charset="0"/>
                <a:cs typeface="Times New Roman" panose="02020603050405020304" pitchFamily="18" charset="0"/>
              </a:rPr>
              <a:t>before</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the episode of admitted patient care.</a:t>
            </a:r>
          </a:p>
          <a:p>
            <a:endParaRPr lang="en-AU" dirty="0"/>
          </a:p>
        </p:txBody>
      </p:sp>
      <p:sp>
        <p:nvSpPr>
          <p:cNvPr id="4" name="Slide Number Placeholder 3">
            <a:extLst>
              <a:ext uri="{FF2B5EF4-FFF2-40B4-BE49-F238E27FC236}">
                <a16:creationId xmlns:a16="http://schemas.microsoft.com/office/drawing/2014/main" id="{530E678B-3C78-0D20-E791-51B80E1F85A7}"/>
              </a:ext>
            </a:extLst>
          </p:cNvPr>
          <p:cNvSpPr>
            <a:spLocks noGrp="1"/>
          </p:cNvSpPr>
          <p:nvPr>
            <p:ph type="sldNum" sz="quarter" idx="17"/>
          </p:nvPr>
        </p:nvSpPr>
        <p:spPr/>
        <p:txBody>
          <a:bodyPr/>
          <a:lstStyle/>
          <a:p>
            <a:fld id="{256D3EEF-DE4E-429D-8EC4-DDC531AFF587}" type="slidenum">
              <a:rPr lang="en-US" smtClean="0"/>
              <a:pPr/>
              <a:t>18</a:t>
            </a:fld>
            <a:endParaRPr lang="en-US" dirty="0"/>
          </a:p>
        </p:txBody>
      </p:sp>
    </p:spTree>
    <p:extLst>
      <p:ext uri="{BB962C8B-B14F-4D97-AF65-F5344CB8AC3E}">
        <p14:creationId xmlns:p14="http://schemas.microsoft.com/office/powerpoint/2010/main" val="29547328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872405B-CC4C-0141-A119-66027FA9F85E}"/>
              </a:ext>
            </a:extLst>
          </p:cNvPr>
          <p:cNvSpPr>
            <a:spLocks noGrp="1"/>
          </p:cNvSpPr>
          <p:nvPr>
            <p:ph type="body" sz="quarter" idx="13"/>
          </p:nvPr>
        </p:nvSpPr>
        <p:spPr/>
        <p:txBody>
          <a:bodyPr/>
          <a:lstStyle/>
          <a:p>
            <a:r>
              <a:rPr lang="en-AU" dirty="0"/>
              <a:t>COF 2</a:t>
            </a:r>
          </a:p>
        </p:txBody>
      </p:sp>
      <p:sp>
        <p:nvSpPr>
          <p:cNvPr id="3" name="Content Placeholder 2">
            <a:extLst>
              <a:ext uri="{FF2B5EF4-FFF2-40B4-BE49-F238E27FC236}">
                <a16:creationId xmlns:a16="http://schemas.microsoft.com/office/drawing/2014/main" id="{BA0BAAF5-552D-7C4D-995C-224C98ED23F9}"/>
              </a:ext>
            </a:extLst>
          </p:cNvPr>
          <p:cNvSpPr>
            <a:spLocks noGrp="1"/>
          </p:cNvSpPr>
          <p:nvPr>
            <p:ph sz="quarter" idx="15"/>
          </p:nvPr>
        </p:nvSpPr>
        <p:spPr>
          <a:xfrm>
            <a:off x="406400" y="1972883"/>
            <a:ext cx="11429999" cy="5112568"/>
          </a:xfrm>
        </p:spPr>
        <p:txBody>
          <a:bodyPr/>
          <a:lstStyle/>
          <a:p>
            <a:pPr marL="452438"/>
            <a:r>
              <a:rPr lang="en-AU" sz="2400" dirty="0">
                <a:effectLst/>
                <a:latin typeface="Calibri" panose="020F0502020204030204" pitchFamily="34" charset="0"/>
                <a:ea typeface="Times New Roman" panose="02020603050405020304" pitchFamily="18" charset="0"/>
                <a:cs typeface="Times New Roman" panose="02020603050405020304" pitchFamily="18" charset="0"/>
              </a:rPr>
              <a:t>A condition previously existing or suspected on admission such as the presenting problem, a comorbidity or chronic disease.</a:t>
            </a:r>
          </a:p>
          <a:p>
            <a:pPr marL="452438"/>
            <a:endParaRPr lang="en-AU" sz="24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t>
            </a:r>
          </a:p>
          <a:p>
            <a:pPr marL="450215"/>
            <a:r>
              <a:rPr lang="en-AU" sz="24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IF</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 condition is diagnosed during an admission</a:t>
            </a:r>
          </a:p>
          <a:p>
            <a:pPr marL="540385"/>
            <a:r>
              <a:rPr lang="en-AU" sz="24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AND</a:t>
            </a:r>
            <a:r>
              <a:rPr lang="en-AU" sz="24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the condition was present before admission</a:t>
            </a:r>
          </a:p>
          <a:p>
            <a:pPr marL="810260"/>
            <a:r>
              <a:rPr lang="en-AU" sz="24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THEN</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the condition is assigned COF 2. </a:t>
            </a:r>
          </a:p>
        </p:txBody>
      </p:sp>
      <p:sp>
        <p:nvSpPr>
          <p:cNvPr id="4" name="Slide Number Placeholder 3">
            <a:extLst>
              <a:ext uri="{FF2B5EF4-FFF2-40B4-BE49-F238E27FC236}">
                <a16:creationId xmlns:a16="http://schemas.microsoft.com/office/drawing/2014/main" id="{CFAE0E9F-3737-3989-122E-14ED73864956}"/>
              </a:ext>
            </a:extLst>
          </p:cNvPr>
          <p:cNvSpPr>
            <a:spLocks noGrp="1"/>
          </p:cNvSpPr>
          <p:nvPr>
            <p:ph type="sldNum" sz="quarter" idx="17"/>
          </p:nvPr>
        </p:nvSpPr>
        <p:spPr/>
        <p:txBody>
          <a:bodyPr/>
          <a:lstStyle/>
          <a:p>
            <a:fld id="{256D3EEF-DE4E-429D-8EC4-DDC531AFF587}" type="slidenum">
              <a:rPr lang="en-US" smtClean="0"/>
              <a:pPr/>
              <a:t>19</a:t>
            </a:fld>
            <a:endParaRPr lang="en-US" dirty="0"/>
          </a:p>
        </p:txBody>
      </p:sp>
    </p:spTree>
    <p:extLst>
      <p:ext uri="{BB962C8B-B14F-4D97-AF65-F5344CB8AC3E}">
        <p14:creationId xmlns:p14="http://schemas.microsoft.com/office/powerpoint/2010/main" val="338669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ctrTitle"/>
          </p:nvPr>
        </p:nvSpPr>
        <p:spPr>
          <a:xfrm>
            <a:off x="1752600" y="4114800"/>
            <a:ext cx="8129614" cy="533400"/>
          </a:xfrm>
        </p:spPr>
        <p:txBody>
          <a:bodyPr>
            <a:normAutofit/>
          </a:bodyPr>
          <a:lstStyle/>
          <a:p>
            <a:r>
              <a:rPr lang="en-US" dirty="0"/>
              <a:t>Prepared by:  </a:t>
            </a:r>
            <a:r>
              <a:rPr lang="en-US" cap="none" dirty="0"/>
              <a:t>Anna Coote &amp; Heather Grain</a:t>
            </a:r>
          </a:p>
        </p:txBody>
      </p:sp>
      <p:sp>
        <p:nvSpPr>
          <p:cNvPr id="6" name="TextBox 5"/>
          <p:cNvSpPr txBox="1"/>
          <p:nvPr/>
        </p:nvSpPr>
        <p:spPr>
          <a:xfrm>
            <a:off x="2731288" y="1096595"/>
            <a:ext cx="6984776" cy="3293209"/>
          </a:xfrm>
          <a:prstGeom prst="rect">
            <a:avLst/>
          </a:prstGeom>
          <a:noFill/>
        </p:spPr>
        <p:txBody>
          <a:bodyPr wrap="square" rtlCol="0">
            <a:spAutoFit/>
          </a:bodyPr>
          <a:lstStyle/>
          <a:p>
            <a:pPr algn="ctr"/>
            <a:r>
              <a:rPr lang="en-AU" sz="3200" dirty="0">
                <a:solidFill>
                  <a:prstClr val="white"/>
                </a:solidFill>
                <a:latin typeface="Georgia" pitchFamily="18" charset="0"/>
              </a:rPr>
              <a:t>Australian Coding Standards</a:t>
            </a:r>
          </a:p>
          <a:p>
            <a:pPr algn="ctr"/>
            <a:r>
              <a:rPr lang="en-AU" sz="3200" dirty="0">
                <a:solidFill>
                  <a:prstClr val="white"/>
                </a:solidFill>
                <a:latin typeface="Georgia" pitchFamily="18" charset="0"/>
              </a:rPr>
              <a:t>Diagnosis</a:t>
            </a:r>
          </a:p>
          <a:p>
            <a:pPr algn="ctr"/>
            <a:endParaRPr lang="en-AU" sz="3200" dirty="0">
              <a:solidFill>
                <a:prstClr val="white"/>
              </a:solidFill>
              <a:latin typeface="Georgia" pitchFamily="18" charset="0"/>
            </a:endParaRPr>
          </a:p>
          <a:p>
            <a:pPr algn="ctr"/>
            <a:r>
              <a:rPr lang="en-AU" sz="3200" dirty="0">
                <a:solidFill>
                  <a:prstClr val="white"/>
                </a:solidFill>
                <a:latin typeface="Georgia" pitchFamily="18" charset="0"/>
              </a:rPr>
              <a:t>ICD-10-AM 11</a:t>
            </a:r>
            <a:r>
              <a:rPr lang="en-AU" sz="3200" baseline="30000" dirty="0">
                <a:solidFill>
                  <a:prstClr val="white"/>
                </a:solidFill>
                <a:latin typeface="Georgia" pitchFamily="18" charset="0"/>
              </a:rPr>
              <a:t>th</a:t>
            </a:r>
            <a:r>
              <a:rPr lang="en-AU" sz="3200" dirty="0">
                <a:solidFill>
                  <a:prstClr val="white"/>
                </a:solidFill>
                <a:latin typeface="Georgia" pitchFamily="18" charset="0"/>
              </a:rPr>
              <a:t> edition</a:t>
            </a:r>
          </a:p>
          <a:p>
            <a:pPr algn="ctr"/>
            <a:endParaRPr lang="en-AU" sz="3200" dirty="0">
              <a:solidFill>
                <a:prstClr val="white"/>
              </a:solidFill>
              <a:latin typeface="Georgia" pitchFamily="18" charset="0"/>
            </a:endParaRPr>
          </a:p>
          <a:p>
            <a:pPr algn="ctr"/>
            <a:endParaRPr lang="en-AU" sz="4800" dirty="0">
              <a:solidFill>
                <a:prstClr val="white"/>
              </a:solidFill>
              <a:latin typeface="Georgia" pitchFamily="18" charset="0"/>
            </a:endParaRPr>
          </a:p>
        </p:txBody>
      </p:sp>
      <p:sp>
        <p:nvSpPr>
          <p:cNvPr id="7" name="Slide Number Placeholder 6"/>
          <p:cNvSpPr>
            <a:spLocks noGrp="1"/>
          </p:cNvSpPr>
          <p:nvPr>
            <p:ph type="sldNum" sz="quarter" idx="11"/>
          </p:nvPr>
        </p:nvSpPr>
        <p:spPr/>
        <p:txBody>
          <a:bodyPr/>
          <a:lstStyle/>
          <a:p>
            <a:fld id="{256D3EEF-DE4E-429D-8EC4-DDC531AFF587}" type="slidenum">
              <a:rPr lang="en-US">
                <a:solidFill>
                  <a:srgbClr val="262626"/>
                </a:solidFill>
                <a:latin typeface="Calibri"/>
              </a:rPr>
              <a:pPr/>
              <a:t>2</a:t>
            </a:fld>
            <a:endParaRPr lang="en-US" dirty="0">
              <a:solidFill>
                <a:srgbClr val="262626"/>
              </a:solidFill>
              <a:latin typeface="Calibri"/>
            </a:endParaRPr>
          </a:p>
        </p:txBody>
      </p:sp>
      <p:sp>
        <p:nvSpPr>
          <p:cNvPr id="3" name="Footer Placeholder 2">
            <a:extLst>
              <a:ext uri="{FF2B5EF4-FFF2-40B4-BE49-F238E27FC236}">
                <a16:creationId xmlns:a16="http://schemas.microsoft.com/office/drawing/2014/main" id="{053C748B-79C4-4C4B-886D-04138ED4B425}"/>
              </a:ext>
            </a:extLst>
          </p:cNvPr>
          <p:cNvSpPr>
            <a:spLocks noGrp="1"/>
          </p:cNvSpPr>
          <p:nvPr>
            <p:ph type="ftr" sz="quarter" idx="12"/>
          </p:nvPr>
        </p:nvSpPr>
        <p:spPr/>
        <p:txBody>
          <a:bodyPr/>
          <a:lstStyle/>
          <a:p>
            <a:r>
              <a:rPr lang="en-US" sz="1400" dirty="0">
                <a:solidFill>
                  <a:srgbClr val="00B0F0"/>
                </a:solidFill>
              </a:rPr>
              <a:t>Clinical Coding Education</a:t>
            </a:r>
          </a:p>
          <a:p>
            <a:r>
              <a:rPr lang="en-US" sz="1100" dirty="0">
                <a:solidFill>
                  <a:srgbClr val="00B0F0"/>
                </a:solidFill>
              </a:rPr>
              <a:t>clinicalcodingeducation.com</a:t>
            </a:r>
          </a:p>
          <a:p>
            <a:endParaRPr lang="en-US" sz="900" dirty="0"/>
          </a:p>
        </p:txBody>
      </p:sp>
    </p:spTree>
    <p:extLst>
      <p:ext uri="{BB962C8B-B14F-4D97-AF65-F5344CB8AC3E}">
        <p14:creationId xmlns:p14="http://schemas.microsoft.com/office/powerpoint/2010/main" val="15078925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73169AC-16F8-1661-598F-96B53D1D2945}"/>
              </a:ext>
            </a:extLst>
          </p:cNvPr>
          <p:cNvSpPr>
            <a:spLocks noGrp="1"/>
          </p:cNvSpPr>
          <p:nvPr>
            <p:ph type="body" sz="quarter" idx="13"/>
          </p:nvPr>
        </p:nvSpPr>
        <p:spPr/>
        <p:txBody>
          <a:bodyPr/>
          <a:lstStyle/>
          <a:p>
            <a:r>
              <a:rPr lang="en-AU" dirty="0"/>
              <a:t>COF 1</a:t>
            </a:r>
          </a:p>
        </p:txBody>
      </p:sp>
      <p:sp>
        <p:nvSpPr>
          <p:cNvPr id="3" name="Content Placeholder 2">
            <a:extLst>
              <a:ext uri="{FF2B5EF4-FFF2-40B4-BE49-F238E27FC236}">
                <a16:creationId xmlns:a16="http://schemas.microsoft.com/office/drawing/2014/main" id="{D7C99B83-0266-8822-BD73-8DC0427D7DAC}"/>
              </a:ext>
            </a:extLst>
          </p:cNvPr>
          <p:cNvSpPr>
            <a:spLocks noGrp="1"/>
          </p:cNvSpPr>
          <p:nvPr>
            <p:ph sz="quarter" idx="15"/>
          </p:nvPr>
        </p:nvSpPr>
        <p:spPr>
          <a:xfrm>
            <a:off x="406401" y="2092153"/>
            <a:ext cx="11429999" cy="5112568"/>
          </a:xfrm>
        </p:spPr>
        <p:txBody>
          <a:bodyPr/>
          <a:lstStyle/>
          <a:p>
            <a:pPr marL="452438"/>
            <a:r>
              <a:rPr lang="en-AU" sz="2400" dirty="0">
                <a:effectLst/>
                <a:latin typeface="Calibri" panose="020F0502020204030204" pitchFamily="34" charset="0"/>
                <a:ea typeface="Times New Roman" panose="02020603050405020304" pitchFamily="18" charset="0"/>
                <a:cs typeface="Times New Roman" panose="02020603050405020304" pitchFamily="18" charset="0"/>
              </a:rPr>
              <a:t>COF 1 is assigned to new conditions, which arose after the patient was admitted, and during the admission.   </a:t>
            </a:r>
          </a:p>
          <a:p>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t>
            </a:r>
          </a:p>
          <a:p>
            <a:pPr marL="450215"/>
            <a:r>
              <a:rPr lang="en-AU" sz="24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IF</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 condition was not present (or suspected) on admission</a:t>
            </a:r>
          </a:p>
          <a:p>
            <a:pPr marL="540385"/>
            <a:r>
              <a:rPr lang="en-AU" sz="24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AND</a:t>
            </a:r>
            <a:r>
              <a:rPr lang="en-AU" sz="24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the condition arose during the admission</a:t>
            </a:r>
          </a:p>
          <a:p>
            <a:pPr marL="810260"/>
            <a:r>
              <a:rPr lang="en-AU" sz="24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THEN</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the condition is assigned COF 1,</a:t>
            </a:r>
          </a:p>
        </p:txBody>
      </p:sp>
      <p:sp>
        <p:nvSpPr>
          <p:cNvPr id="4" name="Slide Number Placeholder 3">
            <a:extLst>
              <a:ext uri="{FF2B5EF4-FFF2-40B4-BE49-F238E27FC236}">
                <a16:creationId xmlns:a16="http://schemas.microsoft.com/office/drawing/2014/main" id="{530E678B-3C78-0D20-E791-51B80E1F85A7}"/>
              </a:ext>
            </a:extLst>
          </p:cNvPr>
          <p:cNvSpPr>
            <a:spLocks noGrp="1"/>
          </p:cNvSpPr>
          <p:nvPr>
            <p:ph type="sldNum" sz="quarter" idx="17"/>
          </p:nvPr>
        </p:nvSpPr>
        <p:spPr/>
        <p:txBody>
          <a:bodyPr/>
          <a:lstStyle/>
          <a:p>
            <a:fld id="{256D3EEF-DE4E-429D-8EC4-DDC531AFF587}" type="slidenum">
              <a:rPr lang="en-US" smtClean="0"/>
              <a:pPr/>
              <a:t>20</a:t>
            </a:fld>
            <a:endParaRPr lang="en-US" dirty="0"/>
          </a:p>
        </p:txBody>
      </p:sp>
    </p:spTree>
    <p:extLst>
      <p:ext uri="{BB962C8B-B14F-4D97-AF65-F5344CB8AC3E}">
        <p14:creationId xmlns:p14="http://schemas.microsoft.com/office/powerpoint/2010/main" val="854251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872405B-CC4C-0141-A119-66027FA9F85E}"/>
              </a:ext>
            </a:extLst>
          </p:cNvPr>
          <p:cNvSpPr>
            <a:spLocks noGrp="1"/>
          </p:cNvSpPr>
          <p:nvPr>
            <p:ph type="body" sz="quarter" idx="13"/>
          </p:nvPr>
        </p:nvSpPr>
        <p:spPr/>
        <p:txBody>
          <a:bodyPr/>
          <a:lstStyle/>
          <a:p>
            <a:r>
              <a:rPr lang="en-AU" dirty="0"/>
              <a:t>ACS 0003 Supplementary codes for chronic conditions</a:t>
            </a:r>
          </a:p>
        </p:txBody>
      </p:sp>
      <p:sp>
        <p:nvSpPr>
          <p:cNvPr id="3" name="Content Placeholder 2">
            <a:extLst>
              <a:ext uri="{FF2B5EF4-FFF2-40B4-BE49-F238E27FC236}">
                <a16:creationId xmlns:a16="http://schemas.microsoft.com/office/drawing/2014/main" id="{BA0BAAF5-552D-7C4D-995C-224C98ED23F9}"/>
              </a:ext>
            </a:extLst>
          </p:cNvPr>
          <p:cNvSpPr>
            <a:spLocks noGrp="1"/>
          </p:cNvSpPr>
          <p:nvPr>
            <p:ph sz="quarter" idx="15"/>
          </p:nvPr>
        </p:nvSpPr>
        <p:spPr/>
        <p:txBody>
          <a:bodyPr>
            <a:normAutofit/>
          </a:bodyPr>
          <a:lstStyle/>
          <a:p>
            <a:pPr marL="452438"/>
            <a:r>
              <a:rPr lang="en-AU" sz="2400" dirty="0">
                <a:effectLst/>
                <a:latin typeface="Calibri" panose="020F0502020204030204" pitchFamily="34" charset="0"/>
                <a:ea typeface="Times New Roman" panose="02020603050405020304" pitchFamily="18" charset="0"/>
                <a:cs typeface="Times New Roman" panose="02020603050405020304" pitchFamily="18" charset="0"/>
              </a:rPr>
              <a:t>Supplementary codes are assigned for conditions present on admission which do not meet the requirements of ACS 0002 or ACS 0001</a:t>
            </a:r>
          </a:p>
          <a:p>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t>
            </a:r>
          </a:p>
          <a:p>
            <a:pPr marL="452438"/>
            <a:r>
              <a:rPr lang="en-AU" sz="2400" dirty="0">
                <a:effectLst/>
                <a:latin typeface="Calibri" panose="020F0502020204030204" pitchFamily="34" charset="0"/>
                <a:ea typeface="Times New Roman" panose="02020603050405020304" pitchFamily="18" charset="0"/>
                <a:cs typeface="Times New Roman" panose="02020603050405020304" pitchFamily="18" charset="0"/>
              </a:rPr>
              <a:t>The condition must not be part of the patient’s history but which is no longer present</a:t>
            </a:r>
          </a:p>
          <a:p>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t>
            </a:r>
          </a:p>
          <a:p>
            <a:pPr marL="452438"/>
            <a:r>
              <a:rPr lang="en-AU" sz="2400" dirty="0">
                <a:effectLst/>
                <a:latin typeface="Calibri" panose="020F0502020204030204" pitchFamily="34" charset="0"/>
                <a:ea typeface="Times New Roman" panose="02020603050405020304" pitchFamily="18" charset="0"/>
                <a:cs typeface="Times New Roman" panose="02020603050405020304" pitchFamily="18" charset="0"/>
              </a:rPr>
              <a:t>Supplementary codes should be </a:t>
            </a:r>
            <a:r>
              <a:rPr lang="en-AU" sz="2400" b="1" dirty="0">
                <a:effectLst/>
                <a:latin typeface="Calibri" panose="020F0502020204030204" pitchFamily="34" charset="0"/>
                <a:ea typeface="Times New Roman" panose="02020603050405020304" pitchFamily="18" charset="0"/>
                <a:cs typeface="Times New Roman" panose="02020603050405020304" pitchFamily="18" charset="0"/>
              </a:rPr>
              <a:t>sequenced after</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all other ICD-10-AM codes.</a:t>
            </a:r>
          </a:p>
          <a:p>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t>
            </a:r>
          </a:p>
          <a:p>
            <a:pPr marL="452438">
              <a:tabLst>
                <a:tab pos="719455" algn="l"/>
                <a:tab pos="1007745" algn="l"/>
                <a:tab pos="1295400" algn="l"/>
              </a:tabLst>
            </a:pPr>
            <a:r>
              <a:rPr lang="en-AU"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supplementary codes are </a:t>
            </a:r>
            <a:r>
              <a:rPr lang="en-AU"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not assigned</a:t>
            </a:r>
            <a:r>
              <a:rPr lang="en-AU"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AU"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982663">
              <a:tabLst>
                <a:tab pos="719455" algn="l"/>
                <a:tab pos="1007745" algn="l"/>
                <a:tab pos="1295400" algn="l"/>
              </a:tabLst>
            </a:pPr>
            <a:r>
              <a:rPr lang="en-AU"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in addition to another chapter code for the same condition </a:t>
            </a:r>
            <a:endParaRPr lang="en-AU"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982663">
              <a:tabLst>
                <a:tab pos="719455" algn="l"/>
                <a:tab pos="1007745" algn="l"/>
                <a:tab pos="1295400" algn="l"/>
              </a:tabLst>
            </a:pPr>
            <a:r>
              <a:rPr lang="en-AU"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for a past history of a condition </a:t>
            </a:r>
            <a:endParaRPr lang="en-AU"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982663">
              <a:tabLst>
                <a:tab pos="719455" algn="l"/>
                <a:tab pos="1007745" algn="l"/>
                <a:tab pos="1295400" algn="l"/>
              </a:tabLst>
            </a:pPr>
            <a:r>
              <a:rPr lang="en-AU"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for an acute condition</a:t>
            </a:r>
            <a:r>
              <a:rPr lang="en-A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AU"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FAE0E9F-3737-3989-122E-14ED73864956}"/>
              </a:ext>
            </a:extLst>
          </p:cNvPr>
          <p:cNvSpPr>
            <a:spLocks noGrp="1"/>
          </p:cNvSpPr>
          <p:nvPr>
            <p:ph type="sldNum" sz="quarter" idx="17"/>
          </p:nvPr>
        </p:nvSpPr>
        <p:spPr/>
        <p:txBody>
          <a:bodyPr/>
          <a:lstStyle/>
          <a:p>
            <a:fld id="{256D3EEF-DE4E-429D-8EC4-DDC531AFF587}" type="slidenum">
              <a:rPr lang="en-US" smtClean="0"/>
              <a:pPr/>
              <a:t>21</a:t>
            </a:fld>
            <a:endParaRPr lang="en-US" dirty="0"/>
          </a:p>
        </p:txBody>
      </p:sp>
    </p:spTree>
    <p:extLst>
      <p:ext uri="{BB962C8B-B14F-4D97-AF65-F5344CB8AC3E}">
        <p14:creationId xmlns:p14="http://schemas.microsoft.com/office/powerpoint/2010/main" val="4220828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73169AC-16F8-1661-598F-96B53D1D2945}"/>
              </a:ext>
            </a:extLst>
          </p:cNvPr>
          <p:cNvSpPr>
            <a:spLocks noGrp="1"/>
          </p:cNvSpPr>
          <p:nvPr>
            <p:ph type="body" sz="quarter" idx="13"/>
          </p:nvPr>
        </p:nvSpPr>
        <p:spPr/>
        <p:txBody>
          <a:bodyPr/>
          <a:lstStyle/>
          <a:p>
            <a:r>
              <a:rPr lang="en-AU" dirty="0"/>
              <a:t>Supplementary codes flow chart</a:t>
            </a:r>
          </a:p>
        </p:txBody>
      </p:sp>
      <p:sp>
        <p:nvSpPr>
          <p:cNvPr id="4" name="Slide Number Placeholder 3">
            <a:extLst>
              <a:ext uri="{FF2B5EF4-FFF2-40B4-BE49-F238E27FC236}">
                <a16:creationId xmlns:a16="http://schemas.microsoft.com/office/drawing/2014/main" id="{530E678B-3C78-0D20-E791-51B80E1F85A7}"/>
              </a:ext>
            </a:extLst>
          </p:cNvPr>
          <p:cNvSpPr>
            <a:spLocks noGrp="1"/>
          </p:cNvSpPr>
          <p:nvPr>
            <p:ph type="sldNum" sz="quarter" idx="17"/>
          </p:nvPr>
        </p:nvSpPr>
        <p:spPr/>
        <p:txBody>
          <a:bodyPr/>
          <a:lstStyle/>
          <a:p>
            <a:fld id="{256D3EEF-DE4E-429D-8EC4-DDC531AFF587}" type="slidenum">
              <a:rPr lang="en-US" smtClean="0"/>
              <a:pPr/>
              <a:t>22</a:t>
            </a:fld>
            <a:endParaRPr lang="en-US" dirty="0"/>
          </a:p>
        </p:txBody>
      </p:sp>
      <p:pic>
        <p:nvPicPr>
          <p:cNvPr id="5" name="Content Placeholder 4">
            <a:extLst>
              <a:ext uri="{FF2B5EF4-FFF2-40B4-BE49-F238E27FC236}">
                <a16:creationId xmlns:a16="http://schemas.microsoft.com/office/drawing/2014/main" id="{F174D6BD-1CF4-16D4-AC25-CDFF28FC31D1}"/>
              </a:ext>
            </a:extLst>
          </p:cNvPr>
          <p:cNvPicPr>
            <a:picLocks noGrp="1" noChangeAspect="1"/>
          </p:cNvPicPr>
          <p:nvPr>
            <p:ph sz="quarter" idx="15"/>
          </p:nvPr>
        </p:nvPicPr>
        <p:blipFill>
          <a:blip r:embed="rId3">
            <a:extLst>
              <a:ext uri="{28A0092B-C50C-407E-A947-70E740481C1C}">
                <a14:useLocalDpi xmlns:a14="http://schemas.microsoft.com/office/drawing/2010/main" val="0"/>
              </a:ext>
            </a:extLst>
          </a:blip>
          <a:srcRect/>
          <a:stretch>
            <a:fillRect/>
          </a:stretch>
        </p:blipFill>
        <p:spPr bwMode="auto">
          <a:xfrm>
            <a:off x="3744885" y="1125538"/>
            <a:ext cx="4753030" cy="5111750"/>
          </a:xfrm>
          <a:prstGeom prst="rect">
            <a:avLst/>
          </a:prstGeom>
          <a:noFill/>
          <a:ln>
            <a:noFill/>
          </a:ln>
        </p:spPr>
      </p:pic>
    </p:spTree>
    <p:extLst>
      <p:ext uri="{BB962C8B-B14F-4D97-AF65-F5344CB8AC3E}">
        <p14:creationId xmlns:p14="http://schemas.microsoft.com/office/powerpoint/2010/main" val="27381145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872405B-CC4C-0141-A119-66027FA9F85E}"/>
              </a:ext>
            </a:extLst>
          </p:cNvPr>
          <p:cNvSpPr>
            <a:spLocks noGrp="1"/>
          </p:cNvSpPr>
          <p:nvPr>
            <p:ph type="body" sz="quarter" idx="13"/>
          </p:nvPr>
        </p:nvSpPr>
        <p:spPr>
          <a:xfrm>
            <a:off x="381000" y="333164"/>
            <a:ext cx="11430000" cy="671736"/>
          </a:xfrm>
        </p:spPr>
        <p:txBody>
          <a:bodyPr/>
          <a:lstStyle/>
          <a:p>
            <a:r>
              <a:rPr lang="en-AU" dirty="0"/>
              <a:t>Do not code….</a:t>
            </a:r>
          </a:p>
        </p:txBody>
      </p:sp>
      <p:sp>
        <p:nvSpPr>
          <p:cNvPr id="3" name="Content Placeholder 2">
            <a:extLst>
              <a:ext uri="{FF2B5EF4-FFF2-40B4-BE49-F238E27FC236}">
                <a16:creationId xmlns:a16="http://schemas.microsoft.com/office/drawing/2014/main" id="{BA0BAAF5-552D-7C4D-995C-224C98ED23F9}"/>
              </a:ext>
            </a:extLst>
          </p:cNvPr>
          <p:cNvSpPr>
            <a:spLocks noGrp="1"/>
          </p:cNvSpPr>
          <p:nvPr>
            <p:ph sz="quarter" idx="15"/>
          </p:nvPr>
        </p:nvSpPr>
        <p:spPr/>
        <p:txBody>
          <a:bodyPr>
            <a:normAutofit/>
          </a:bodyPr>
          <a:lstStyle/>
          <a:p>
            <a:r>
              <a:rPr lang="en-AU" sz="2400" u="sng" dirty="0">
                <a:effectLst/>
                <a:latin typeface="Calibri" panose="020F0502020204030204" pitchFamily="34" charset="0"/>
                <a:ea typeface="Times New Roman" panose="02020603050405020304" pitchFamily="18" charset="0"/>
                <a:cs typeface="Times New Roman" panose="02020603050405020304" pitchFamily="18" charset="0"/>
              </a:rPr>
              <a:t>Incidental findings</a:t>
            </a:r>
            <a:endParaRPr lang="en-AU" sz="24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2400" dirty="0">
                <a:effectLst/>
                <a:latin typeface="Calibri" panose="020F0502020204030204" pitchFamily="34" charset="0"/>
                <a:ea typeface="Times New Roman" panose="02020603050405020304" pitchFamily="18" charset="0"/>
                <a:cs typeface="Times New Roman" panose="02020603050405020304" pitchFamily="18" charset="0"/>
              </a:rPr>
              <a:t>A finding relating to another body system which is not currently being treated, and which does not require treatment during the current admission.</a:t>
            </a:r>
          </a:p>
          <a:p>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t>
            </a:r>
            <a:r>
              <a:rPr lang="en-AU" sz="2400" dirty="0">
                <a:effectLst/>
                <a:latin typeface="Calibri" panose="020F0502020204030204" pitchFamily="34" charset="0"/>
                <a:ea typeface="Times New Roman" panose="02020603050405020304" pitchFamily="18" charset="0"/>
                <a:cs typeface="Calibri" panose="020F0502020204030204" pitchFamily="34" charset="0"/>
              </a:rPr>
              <a:t> </a:t>
            </a:r>
            <a:endParaRPr lang="en-AU" sz="24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2400" u="sng" dirty="0">
                <a:effectLst/>
                <a:latin typeface="Calibri" panose="020F0502020204030204" pitchFamily="34" charset="0"/>
                <a:ea typeface="Times New Roman" panose="02020603050405020304" pitchFamily="18" charset="0"/>
                <a:cs typeface="Calibri" panose="020F0502020204030204" pitchFamily="34" charset="0"/>
              </a:rPr>
              <a:t>Risk Factors</a:t>
            </a:r>
            <a:endParaRPr lang="en-AU" sz="24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2400" dirty="0">
                <a:effectLst/>
                <a:latin typeface="Calibri" panose="020F0502020204030204" pitchFamily="34" charset="0"/>
                <a:ea typeface="Times New Roman" panose="02020603050405020304" pitchFamily="18" charset="0"/>
                <a:cs typeface="Calibri" panose="020F0502020204030204" pitchFamily="34" charset="0"/>
              </a:rPr>
              <a:t>Risk factors are only coded if they meet the requirements of </a:t>
            </a:r>
            <a:r>
              <a:rPr lang="en-AU" sz="2400" dirty="0">
                <a:solidFill>
                  <a:srgbClr val="FF0000"/>
                </a:solidFill>
                <a:effectLst/>
                <a:latin typeface="Symbol" panose="05050102010706020507" pitchFamily="18" charset="2"/>
                <a:ea typeface="Times New Roman" panose="02020603050405020304" pitchFamily="18" charset="0"/>
                <a:cs typeface="Symbol" panose="05050102010706020507" pitchFamily="18" charset="2"/>
              </a:rPr>
              <a:t>Ñ</a:t>
            </a:r>
            <a:r>
              <a:rPr lang="en-AU" sz="2400" dirty="0">
                <a:effectLst/>
                <a:latin typeface="Calibri" panose="020F0502020204030204" pitchFamily="34" charset="0"/>
                <a:ea typeface="Times New Roman" panose="02020603050405020304" pitchFamily="18" charset="0"/>
                <a:cs typeface="Calibri" panose="020F0502020204030204" pitchFamily="34" charset="0"/>
              </a:rPr>
              <a:t>ACS 0001 or </a:t>
            </a:r>
            <a:r>
              <a:rPr lang="en-AU" sz="2400" dirty="0">
                <a:solidFill>
                  <a:srgbClr val="FF0000"/>
                </a:solidFill>
                <a:effectLst/>
                <a:latin typeface="Symbol" panose="05050102010706020507" pitchFamily="18" charset="2"/>
                <a:ea typeface="Times New Roman" panose="02020603050405020304" pitchFamily="18" charset="0"/>
                <a:cs typeface="Symbol" panose="05050102010706020507" pitchFamily="18" charset="2"/>
              </a:rPr>
              <a:t>Ñ</a:t>
            </a:r>
            <a:r>
              <a:rPr lang="en-AU" sz="2400" dirty="0">
                <a:effectLst/>
                <a:latin typeface="Calibri" panose="020F0502020204030204" pitchFamily="34" charset="0"/>
                <a:ea typeface="Times New Roman" panose="02020603050405020304" pitchFamily="18" charset="0"/>
                <a:cs typeface="Calibri" panose="020F0502020204030204" pitchFamily="34" charset="0"/>
              </a:rPr>
              <a:t>ACS 0002.</a:t>
            </a:r>
            <a:endParaRPr lang="en-AU" sz="24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2400" dirty="0">
                <a:effectLst/>
                <a:latin typeface="Calibri" panose="020F0502020204030204" pitchFamily="34" charset="0"/>
                <a:ea typeface="Times New Roman" panose="02020603050405020304" pitchFamily="18" charset="0"/>
                <a:cs typeface="Calibri" panose="020F0502020204030204" pitchFamily="34" charset="0"/>
              </a:rPr>
              <a:t> </a:t>
            </a:r>
            <a:endParaRPr lang="en-AU" sz="24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2400" u="sng" dirty="0">
                <a:effectLst/>
                <a:latin typeface="Calibri" panose="020F0502020204030204" pitchFamily="34" charset="0"/>
                <a:ea typeface="Times New Roman" panose="02020603050405020304" pitchFamily="18" charset="0"/>
                <a:cs typeface="Calibri" panose="020F0502020204030204" pitchFamily="34" charset="0"/>
              </a:rPr>
              <a:t>Family and personal history</a:t>
            </a:r>
            <a:endParaRPr lang="en-AU" sz="24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2400" dirty="0">
                <a:effectLst/>
                <a:latin typeface="Calibri" panose="020F0502020204030204" pitchFamily="34" charset="0"/>
                <a:ea typeface="Times New Roman" panose="02020603050405020304" pitchFamily="18" charset="0"/>
                <a:cs typeface="Calibri" panose="020F0502020204030204" pitchFamily="34" charset="0"/>
              </a:rPr>
              <a:t>Only coded when they meet the requirements of </a:t>
            </a:r>
            <a:r>
              <a:rPr lang="en-AU" sz="2400" dirty="0">
                <a:solidFill>
                  <a:srgbClr val="FF0000"/>
                </a:solidFill>
                <a:effectLst/>
                <a:latin typeface="Symbol" panose="05050102010706020507" pitchFamily="18" charset="2"/>
                <a:ea typeface="Times New Roman" panose="02020603050405020304" pitchFamily="18" charset="0"/>
                <a:cs typeface="Symbol" panose="05050102010706020507" pitchFamily="18" charset="2"/>
              </a:rPr>
              <a:t>Ñ</a:t>
            </a:r>
            <a:r>
              <a:rPr lang="en-AU" sz="2400" dirty="0">
                <a:effectLst/>
                <a:latin typeface="Calibri" panose="020F0502020204030204" pitchFamily="34" charset="0"/>
                <a:ea typeface="Times New Roman" panose="02020603050405020304" pitchFamily="18" charset="0"/>
                <a:cs typeface="Calibri" panose="020F0502020204030204" pitchFamily="34" charset="0"/>
              </a:rPr>
              <a:t>ACS 0001 or </a:t>
            </a:r>
            <a:r>
              <a:rPr lang="en-AU" sz="2400" dirty="0">
                <a:solidFill>
                  <a:srgbClr val="FF0000"/>
                </a:solidFill>
                <a:effectLst/>
                <a:latin typeface="Symbol" panose="05050102010706020507" pitchFamily="18" charset="2"/>
                <a:ea typeface="Times New Roman" panose="02020603050405020304" pitchFamily="18" charset="0"/>
                <a:cs typeface="Symbol" panose="05050102010706020507" pitchFamily="18" charset="2"/>
              </a:rPr>
              <a:t>Ñ</a:t>
            </a:r>
            <a:r>
              <a:rPr lang="en-AU" sz="2400" dirty="0">
                <a:effectLst/>
                <a:latin typeface="Calibri" panose="020F0502020204030204" pitchFamily="34" charset="0"/>
                <a:ea typeface="Times New Roman" panose="02020603050405020304" pitchFamily="18" charset="0"/>
                <a:cs typeface="Calibri" panose="020F0502020204030204" pitchFamily="34" charset="0"/>
              </a:rPr>
              <a:t>ACS 0002 or </a:t>
            </a:r>
            <a:r>
              <a:rPr lang="en-AU" sz="2400" dirty="0">
                <a:solidFill>
                  <a:srgbClr val="FF0000"/>
                </a:solidFill>
                <a:effectLst/>
                <a:latin typeface="Symbol" panose="05050102010706020507" pitchFamily="18" charset="2"/>
                <a:ea typeface="Times New Roman" panose="02020603050405020304" pitchFamily="18" charset="0"/>
                <a:cs typeface="Symbol" panose="05050102010706020507" pitchFamily="18" charset="2"/>
              </a:rPr>
              <a:t>Ñ</a:t>
            </a:r>
            <a:r>
              <a:rPr lang="en-AU" sz="2400" dirty="0">
                <a:effectLst/>
                <a:latin typeface="Calibri" panose="020F0502020204030204" pitchFamily="34" charset="0"/>
                <a:ea typeface="Times New Roman" panose="02020603050405020304" pitchFamily="18" charset="0"/>
                <a:cs typeface="Calibri" panose="020F0502020204030204" pitchFamily="34" charset="0"/>
              </a:rPr>
              <a:t>ACS 0052.</a:t>
            </a:r>
            <a:endParaRPr lang="en-AU"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FAE0E9F-3737-3989-122E-14ED73864956}"/>
              </a:ext>
            </a:extLst>
          </p:cNvPr>
          <p:cNvSpPr>
            <a:spLocks noGrp="1"/>
          </p:cNvSpPr>
          <p:nvPr>
            <p:ph type="sldNum" sz="quarter" idx="17"/>
          </p:nvPr>
        </p:nvSpPr>
        <p:spPr/>
        <p:txBody>
          <a:bodyPr/>
          <a:lstStyle/>
          <a:p>
            <a:fld id="{256D3EEF-DE4E-429D-8EC4-DDC531AFF587}" type="slidenum">
              <a:rPr lang="en-US" smtClean="0"/>
              <a:pPr/>
              <a:t>23</a:t>
            </a:fld>
            <a:endParaRPr lang="en-US" dirty="0"/>
          </a:p>
        </p:txBody>
      </p:sp>
    </p:spTree>
    <p:extLst>
      <p:ext uri="{BB962C8B-B14F-4D97-AF65-F5344CB8AC3E}">
        <p14:creationId xmlns:p14="http://schemas.microsoft.com/office/powerpoint/2010/main" val="2409366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73169AC-16F8-1661-598F-96B53D1D2945}"/>
              </a:ext>
            </a:extLst>
          </p:cNvPr>
          <p:cNvSpPr>
            <a:spLocks noGrp="1"/>
          </p:cNvSpPr>
          <p:nvPr>
            <p:ph type="body" sz="quarter" idx="13"/>
          </p:nvPr>
        </p:nvSpPr>
        <p:spPr/>
        <p:txBody>
          <a:bodyPr/>
          <a:lstStyle/>
          <a:p>
            <a:r>
              <a:rPr lang="en-AU" dirty="0"/>
              <a:t>Australian Coding Rules</a:t>
            </a:r>
          </a:p>
        </p:txBody>
      </p:sp>
      <p:sp>
        <p:nvSpPr>
          <p:cNvPr id="3" name="Content Placeholder 2">
            <a:extLst>
              <a:ext uri="{FF2B5EF4-FFF2-40B4-BE49-F238E27FC236}">
                <a16:creationId xmlns:a16="http://schemas.microsoft.com/office/drawing/2014/main" id="{D7C99B83-0266-8822-BD73-8DC0427D7DAC}"/>
              </a:ext>
            </a:extLst>
          </p:cNvPr>
          <p:cNvSpPr>
            <a:spLocks noGrp="1"/>
          </p:cNvSpPr>
          <p:nvPr>
            <p:ph sz="quarter" idx="15"/>
          </p:nvPr>
        </p:nvSpPr>
        <p:spPr/>
        <p:txBody>
          <a:bodyPr/>
          <a:lstStyle/>
          <a:p>
            <a:pPr marL="541338"/>
            <a:r>
              <a:rPr lang="en-AU" sz="2400" dirty="0">
                <a:effectLst/>
                <a:latin typeface="Calibri" panose="020F0502020204030204" pitchFamily="34" charset="0"/>
                <a:ea typeface="Times New Roman" panose="02020603050405020304" pitchFamily="18" charset="0"/>
                <a:cs typeface="Times New Roman" panose="02020603050405020304" pitchFamily="18" charset="0"/>
              </a:rPr>
              <a:t>The Australian Coding Rules are:</a:t>
            </a:r>
          </a:p>
          <a:p>
            <a:pPr marL="1071563" lvl="0" indent="-176213">
              <a:buFont typeface="Symbol" panose="05050102010706020507" pitchFamily="18" charset="2"/>
              <a:buChar char=""/>
            </a:pP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Interim decisions published between editions of ICD-10-AM</a:t>
            </a:r>
          </a:p>
          <a:p>
            <a:pPr marL="1071563" lvl="0" indent="-176213">
              <a:buFont typeface="Symbol" panose="05050102010706020507" pitchFamily="18" charset="2"/>
              <a:buChar char=""/>
            </a:pP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The outcome of the Coding Query Response process</a:t>
            </a:r>
          </a:p>
          <a:p>
            <a:pPr marL="1071563" lvl="0" indent="-176213">
              <a:buFont typeface="Symbol" panose="05050102010706020507" pitchFamily="18" charset="2"/>
              <a:buChar char=""/>
            </a:pP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Referenced in the Disease and ACHI Tabular List with the  </a:t>
            </a:r>
            <a:r>
              <a:rPr lang="en-AU" sz="24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icon.</a:t>
            </a:r>
          </a:p>
          <a:p>
            <a:pPr marL="541338"/>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t>
            </a:r>
          </a:p>
          <a:p>
            <a:pPr marL="541338"/>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t>
            </a:r>
          </a:p>
          <a:p>
            <a:pPr marL="541338"/>
            <a:r>
              <a:rPr lang="en-AU" sz="2400" dirty="0">
                <a:effectLst/>
                <a:latin typeface="Calibri" panose="020F0502020204030204" pitchFamily="34" charset="0"/>
                <a:ea typeface="Times New Roman" panose="02020603050405020304" pitchFamily="18" charset="0"/>
                <a:cs typeface="Times New Roman" panose="02020603050405020304" pitchFamily="18" charset="0"/>
              </a:rPr>
              <a:t>If not using an electronic version of ICD-10-AM the Coding Rules can be found at:</a:t>
            </a:r>
          </a:p>
          <a:p>
            <a:pPr marL="1347788"/>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t>
            </a:r>
            <a:r>
              <a:rPr lang="en-AU" sz="2400" u="sng" dirty="0">
                <a:solidFill>
                  <a:srgbClr val="0000FF"/>
                </a:solidFill>
                <a:effectLst/>
                <a:latin typeface="Calibri" panose="020F0502020204030204" pitchFamily="34" charset="0"/>
                <a:ea typeface="Times New Roman" panose="02020603050405020304" pitchFamily="18" charset="0"/>
                <a:cs typeface="Times New Roman" panose="02020603050405020304" pitchFamily="18" charset="0"/>
                <a:hlinkClick r:id="rId3"/>
              </a:rPr>
              <a:t>https://www.ihacpa.gov.au/resources/national-coding-advice</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a:t>
            </a:r>
          </a:p>
          <a:p>
            <a:pPr marL="541338"/>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t>
            </a:r>
          </a:p>
          <a:p>
            <a:endParaRPr lang="en-AU" dirty="0"/>
          </a:p>
        </p:txBody>
      </p:sp>
      <p:sp>
        <p:nvSpPr>
          <p:cNvPr id="4" name="Slide Number Placeholder 3">
            <a:extLst>
              <a:ext uri="{FF2B5EF4-FFF2-40B4-BE49-F238E27FC236}">
                <a16:creationId xmlns:a16="http://schemas.microsoft.com/office/drawing/2014/main" id="{530E678B-3C78-0D20-E791-51B80E1F85A7}"/>
              </a:ext>
            </a:extLst>
          </p:cNvPr>
          <p:cNvSpPr>
            <a:spLocks noGrp="1"/>
          </p:cNvSpPr>
          <p:nvPr>
            <p:ph type="sldNum" sz="quarter" idx="17"/>
          </p:nvPr>
        </p:nvSpPr>
        <p:spPr/>
        <p:txBody>
          <a:bodyPr/>
          <a:lstStyle/>
          <a:p>
            <a:fld id="{256D3EEF-DE4E-429D-8EC4-DDC531AFF587}" type="slidenum">
              <a:rPr lang="en-US" smtClean="0"/>
              <a:pPr/>
              <a:t>24</a:t>
            </a:fld>
            <a:endParaRPr lang="en-US" dirty="0"/>
          </a:p>
        </p:txBody>
      </p:sp>
      <p:pic>
        <p:nvPicPr>
          <p:cNvPr id="6" name="Picture 5">
            <a:extLst>
              <a:ext uri="{FF2B5EF4-FFF2-40B4-BE49-F238E27FC236}">
                <a16:creationId xmlns:a16="http://schemas.microsoft.com/office/drawing/2014/main" id="{B17E41A9-F452-0F26-2290-4E993CED8063}"/>
              </a:ext>
            </a:extLst>
          </p:cNvPr>
          <p:cNvPicPr>
            <a:picLocks noChangeAspect="1"/>
          </p:cNvPicPr>
          <p:nvPr/>
        </p:nvPicPr>
        <p:blipFill>
          <a:blip r:embed="rId4"/>
          <a:stretch>
            <a:fillRect/>
          </a:stretch>
        </p:blipFill>
        <p:spPr>
          <a:xfrm>
            <a:off x="10515600" y="2885210"/>
            <a:ext cx="5867793" cy="202660"/>
          </a:xfrm>
          <a:prstGeom prst="rect">
            <a:avLst/>
          </a:prstGeom>
        </p:spPr>
      </p:pic>
      <p:pic>
        <p:nvPicPr>
          <p:cNvPr id="7" name="Picture 6">
            <a:extLst>
              <a:ext uri="{FF2B5EF4-FFF2-40B4-BE49-F238E27FC236}">
                <a16:creationId xmlns:a16="http://schemas.microsoft.com/office/drawing/2014/main" id="{14370072-1787-4F2F-F49A-B7291DCA0D04}"/>
              </a:ext>
            </a:extLst>
          </p:cNvPr>
          <p:cNvPicPr>
            <a:picLocks noChangeAspect="1"/>
          </p:cNvPicPr>
          <p:nvPr/>
        </p:nvPicPr>
        <p:blipFill>
          <a:blip r:embed="rId4"/>
          <a:stretch>
            <a:fillRect/>
          </a:stretch>
        </p:blipFill>
        <p:spPr>
          <a:xfrm>
            <a:off x="6819482" y="2223694"/>
            <a:ext cx="5867793" cy="202660"/>
          </a:xfrm>
          <a:prstGeom prst="rect">
            <a:avLst/>
          </a:prstGeom>
        </p:spPr>
      </p:pic>
    </p:spTree>
    <p:extLst>
      <p:ext uri="{BB962C8B-B14F-4D97-AF65-F5344CB8AC3E}">
        <p14:creationId xmlns:p14="http://schemas.microsoft.com/office/powerpoint/2010/main" val="30839011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663054" y="252047"/>
            <a:ext cx="8077200" cy="755073"/>
          </a:xfrm>
        </p:spPr>
        <p:txBody>
          <a:bodyPr>
            <a:normAutofit/>
          </a:bodyPr>
          <a:lstStyle/>
          <a:p>
            <a:r>
              <a:rPr lang="en-US" sz="3600" dirty="0"/>
              <a:t>Standards create a structure for coding</a:t>
            </a:r>
            <a:endParaRPr lang="en-GB" sz="3600" dirty="0"/>
          </a:p>
        </p:txBody>
      </p:sp>
      <p:sp>
        <p:nvSpPr>
          <p:cNvPr id="4" name="Content Placeholder 3"/>
          <p:cNvSpPr>
            <a:spLocks noGrp="1"/>
          </p:cNvSpPr>
          <p:nvPr>
            <p:ph sz="quarter" idx="15"/>
          </p:nvPr>
        </p:nvSpPr>
        <p:spPr>
          <a:xfrm>
            <a:off x="2210500" y="5772234"/>
            <a:ext cx="5425632" cy="2599435"/>
          </a:xfrm>
        </p:spPr>
        <p:txBody>
          <a:bodyPr>
            <a:normAutofit/>
          </a:bodyPr>
          <a:lstStyle/>
          <a:p>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GB" sz="2800" dirty="0"/>
          </a:p>
        </p:txBody>
      </p:sp>
      <p:pic>
        <p:nvPicPr>
          <p:cNvPr id="8" name="Picture 7"/>
          <p:cNvPicPr>
            <a:picLocks noChangeAspect="1"/>
          </p:cNvPicPr>
          <p:nvPr/>
        </p:nvPicPr>
        <p:blipFill>
          <a:blip r:embed="rId3" cstate="print"/>
          <a:stretch>
            <a:fillRect/>
          </a:stretch>
        </p:blipFill>
        <p:spPr>
          <a:xfrm>
            <a:off x="663054" y="1085765"/>
            <a:ext cx="7068117" cy="4686469"/>
          </a:xfrm>
          <a:prstGeom prst="rect">
            <a:avLst/>
          </a:prstGeom>
        </p:spPr>
      </p:pic>
      <p:sp>
        <p:nvSpPr>
          <p:cNvPr id="6" name="Footer Placeholder 5"/>
          <p:cNvSpPr>
            <a:spLocks noGrp="1"/>
          </p:cNvSpPr>
          <p:nvPr>
            <p:ph type="ftr" sz="quarter" idx="18"/>
          </p:nvPr>
        </p:nvSpPr>
        <p:spPr/>
        <p:txBody>
          <a:bodyPr/>
          <a:lstStyle/>
          <a:p>
            <a:r>
              <a:rPr lang="en-US"/>
              <a:t>‹#›                             </a:t>
            </a:r>
            <a:endParaRPr lang="en-US" dirty="0"/>
          </a:p>
        </p:txBody>
      </p:sp>
      <p:sp>
        <p:nvSpPr>
          <p:cNvPr id="7" name="TextBox 6"/>
          <p:cNvSpPr txBox="1"/>
          <p:nvPr/>
        </p:nvSpPr>
        <p:spPr>
          <a:xfrm>
            <a:off x="7894320" y="6461761"/>
            <a:ext cx="741680" cy="276999"/>
          </a:xfrm>
          <a:prstGeom prst="rect">
            <a:avLst/>
          </a:prstGeom>
          <a:noFill/>
        </p:spPr>
        <p:txBody>
          <a:bodyPr wrap="square" rtlCol="0">
            <a:spAutoFit/>
          </a:bodyPr>
          <a:lstStyle/>
          <a:p>
            <a:r>
              <a:rPr lang="en-AU" sz="1200" dirty="0"/>
              <a:t>© 2014</a:t>
            </a:r>
          </a:p>
        </p:txBody>
      </p:sp>
      <p:sp>
        <p:nvSpPr>
          <p:cNvPr id="5" name="TextBox 4">
            <a:extLst>
              <a:ext uri="{FF2B5EF4-FFF2-40B4-BE49-F238E27FC236}">
                <a16:creationId xmlns:a16="http://schemas.microsoft.com/office/drawing/2014/main" id="{36E54900-0E42-CD8D-9FB3-8D1E205A73E8}"/>
              </a:ext>
            </a:extLst>
          </p:cNvPr>
          <p:cNvSpPr txBox="1"/>
          <p:nvPr/>
        </p:nvSpPr>
        <p:spPr>
          <a:xfrm>
            <a:off x="2305539" y="5850879"/>
            <a:ext cx="5425632" cy="369332"/>
          </a:xfrm>
          <a:prstGeom prst="rect">
            <a:avLst/>
          </a:prstGeom>
          <a:noFill/>
        </p:spPr>
        <p:txBody>
          <a:bodyPr wrap="square" rtlCol="0">
            <a:spAutoFit/>
          </a:bodyPr>
          <a:lstStyle/>
          <a:p>
            <a:r>
              <a:rPr lang="en-AU" dirty="0"/>
              <a:t>Bower bird nest</a:t>
            </a:r>
          </a:p>
        </p:txBody>
      </p:sp>
    </p:spTree>
    <p:extLst>
      <p:ext uri="{BB962C8B-B14F-4D97-AF65-F5344CB8AC3E}">
        <p14:creationId xmlns:p14="http://schemas.microsoft.com/office/powerpoint/2010/main" val="42168452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ctrTitle"/>
          </p:nvPr>
        </p:nvSpPr>
        <p:spPr>
          <a:xfrm>
            <a:off x="1752600" y="4114800"/>
            <a:ext cx="8129614" cy="533400"/>
          </a:xfrm>
        </p:spPr>
        <p:txBody>
          <a:bodyPr>
            <a:normAutofit/>
          </a:bodyPr>
          <a:lstStyle/>
          <a:p>
            <a:r>
              <a:rPr lang="en-US" dirty="0"/>
              <a:t>Prepared by:  </a:t>
            </a:r>
            <a:r>
              <a:rPr lang="en-US" cap="none" dirty="0"/>
              <a:t>Anna Coote &amp; Heather Grain</a:t>
            </a:r>
          </a:p>
        </p:txBody>
      </p:sp>
      <p:sp>
        <p:nvSpPr>
          <p:cNvPr id="6" name="TextBox 5"/>
          <p:cNvSpPr txBox="1"/>
          <p:nvPr/>
        </p:nvSpPr>
        <p:spPr>
          <a:xfrm>
            <a:off x="2731288" y="1096595"/>
            <a:ext cx="6984776" cy="3293209"/>
          </a:xfrm>
          <a:prstGeom prst="rect">
            <a:avLst/>
          </a:prstGeom>
          <a:noFill/>
        </p:spPr>
        <p:txBody>
          <a:bodyPr wrap="square" rtlCol="0">
            <a:spAutoFit/>
          </a:bodyPr>
          <a:lstStyle/>
          <a:p>
            <a:pPr algn="ctr"/>
            <a:r>
              <a:rPr lang="en-AU" sz="3200" dirty="0">
                <a:solidFill>
                  <a:prstClr val="white"/>
                </a:solidFill>
                <a:latin typeface="Georgia" pitchFamily="18" charset="0"/>
              </a:rPr>
              <a:t>Australian Coding Standards</a:t>
            </a:r>
          </a:p>
          <a:p>
            <a:pPr algn="ctr"/>
            <a:r>
              <a:rPr lang="en-AU" sz="3200" dirty="0">
                <a:solidFill>
                  <a:prstClr val="white"/>
                </a:solidFill>
                <a:latin typeface="Georgia" pitchFamily="18" charset="0"/>
              </a:rPr>
              <a:t>Diagnosis</a:t>
            </a:r>
          </a:p>
          <a:p>
            <a:pPr algn="ctr"/>
            <a:endParaRPr lang="en-AU" sz="3200" dirty="0">
              <a:solidFill>
                <a:prstClr val="white"/>
              </a:solidFill>
              <a:latin typeface="Georgia" pitchFamily="18" charset="0"/>
            </a:endParaRPr>
          </a:p>
          <a:p>
            <a:pPr algn="ctr"/>
            <a:r>
              <a:rPr lang="en-AU" sz="3200" dirty="0">
                <a:solidFill>
                  <a:prstClr val="white"/>
                </a:solidFill>
                <a:latin typeface="Georgia" pitchFamily="18" charset="0"/>
              </a:rPr>
              <a:t>ICD-10-AM 11</a:t>
            </a:r>
            <a:r>
              <a:rPr lang="en-AU" sz="3200" baseline="30000" dirty="0">
                <a:solidFill>
                  <a:prstClr val="white"/>
                </a:solidFill>
                <a:latin typeface="Georgia" pitchFamily="18" charset="0"/>
              </a:rPr>
              <a:t>th</a:t>
            </a:r>
            <a:r>
              <a:rPr lang="en-AU" sz="3200" dirty="0">
                <a:solidFill>
                  <a:prstClr val="white"/>
                </a:solidFill>
                <a:latin typeface="Georgia" pitchFamily="18" charset="0"/>
              </a:rPr>
              <a:t> edition</a:t>
            </a:r>
          </a:p>
          <a:p>
            <a:pPr algn="ctr"/>
            <a:endParaRPr lang="en-AU" sz="3200" dirty="0">
              <a:solidFill>
                <a:prstClr val="white"/>
              </a:solidFill>
              <a:latin typeface="Georgia" pitchFamily="18" charset="0"/>
            </a:endParaRPr>
          </a:p>
          <a:p>
            <a:pPr algn="ctr"/>
            <a:endParaRPr lang="en-AU" sz="4800" dirty="0">
              <a:solidFill>
                <a:prstClr val="white"/>
              </a:solidFill>
              <a:latin typeface="Georgia" pitchFamily="18" charset="0"/>
            </a:endParaRPr>
          </a:p>
        </p:txBody>
      </p:sp>
      <p:sp>
        <p:nvSpPr>
          <p:cNvPr id="7" name="Slide Number Placeholder 6"/>
          <p:cNvSpPr>
            <a:spLocks noGrp="1"/>
          </p:cNvSpPr>
          <p:nvPr>
            <p:ph type="sldNum" sz="quarter" idx="11"/>
          </p:nvPr>
        </p:nvSpPr>
        <p:spPr/>
        <p:txBody>
          <a:bodyPr/>
          <a:lstStyle/>
          <a:p>
            <a:fld id="{256D3EEF-DE4E-429D-8EC4-DDC531AFF587}" type="slidenum">
              <a:rPr lang="en-US">
                <a:solidFill>
                  <a:srgbClr val="262626"/>
                </a:solidFill>
                <a:latin typeface="Calibri"/>
              </a:rPr>
              <a:pPr/>
              <a:t>26</a:t>
            </a:fld>
            <a:endParaRPr lang="en-US" dirty="0">
              <a:solidFill>
                <a:srgbClr val="262626"/>
              </a:solidFill>
              <a:latin typeface="Calibri"/>
            </a:endParaRPr>
          </a:p>
        </p:txBody>
      </p:sp>
      <p:sp>
        <p:nvSpPr>
          <p:cNvPr id="3" name="Footer Placeholder 2">
            <a:extLst>
              <a:ext uri="{FF2B5EF4-FFF2-40B4-BE49-F238E27FC236}">
                <a16:creationId xmlns:a16="http://schemas.microsoft.com/office/drawing/2014/main" id="{053C748B-79C4-4C4B-886D-04138ED4B425}"/>
              </a:ext>
            </a:extLst>
          </p:cNvPr>
          <p:cNvSpPr>
            <a:spLocks noGrp="1"/>
          </p:cNvSpPr>
          <p:nvPr>
            <p:ph type="ftr" sz="quarter" idx="12"/>
          </p:nvPr>
        </p:nvSpPr>
        <p:spPr/>
        <p:txBody>
          <a:bodyPr/>
          <a:lstStyle/>
          <a:p>
            <a:r>
              <a:rPr lang="en-US" sz="1400" dirty="0">
                <a:solidFill>
                  <a:srgbClr val="00B0F0"/>
                </a:solidFill>
              </a:rPr>
              <a:t>Clinical Coding Education</a:t>
            </a:r>
          </a:p>
          <a:p>
            <a:r>
              <a:rPr lang="en-US" sz="1100" dirty="0">
                <a:solidFill>
                  <a:srgbClr val="00B0F0"/>
                </a:solidFill>
              </a:rPr>
              <a:t>clinicalcodingeducation.com</a:t>
            </a:r>
          </a:p>
          <a:p>
            <a:endParaRPr lang="en-US" sz="900" dirty="0"/>
          </a:p>
        </p:txBody>
      </p:sp>
    </p:spTree>
    <p:extLst>
      <p:ext uri="{BB962C8B-B14F-4D97-AF65-F5344CB8AC3E}">
        <p14:creationId xmlns:p14="http://schemas.microsoft.com/office/powerpoint/2010/main" val="1757590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1A0624A2-3345-4DE9-BC37-1C42465AC703}"/>
              </a:ext>
            </a:extLst>
          </p:cNvPr>
          <p:cNvSpPr>
            <a:spLocks noGrp="1"/>
          </p:cNvSpPr>
          <p:nvPr>
            <p:ph type="body" sz="quarter" idx="13"/>
          </p:nvPr>
        </p:nvSpPr>
        <p:spPr/>
        <p:txBody>
          <a:bodyPr/>
          <a:lstStyle/>
          <a:p>
            <a:r>
              <a:rPr lang="en-AU" dirty="0"/>
              <a:t>Authors</a:t>
            </a:r>
          </a:p>
        </p:txBody>
      </p:sp>
      <p:sp>
        <p:nvSpPr>
          <p:cNvPr id="4" name="Content Placeholder 3"/>
          <p:cNvSpPr>
            <a:spLocks noGrp="1"/>
          </p:cNvSpPr>
          <p:nvPr>
            <p:ph sz="quarter" idx="15"/>
          </p:nvPr>
        </p:nvSpPr>
        <p:spPr/>
        <p:txBody>
          <a:bodyPr>
            <a:normAutofit fontScale="47500" lnSpcReduction="20000"/>
          </a:bodyPr>
          <a:lstStyle/>
          <a:p>
            <a:endParaRPr lang="en-AU" dirty="0"/>
          </a:p>
          <a:p>
            <a:r>
              <a:rPr lang="en-AU" sz="4200" dirty="0"/>
              <a:t>Anna Coote </a:t>
            </a:r>
            <a:r>
              <a:rPr lang="en-AU" sz="4200" dirty="0" err="1"/>
              <a:t>ADip</a:t>
            </a:r>
            <a:r>
              <a:rPr lang="en-AU" sz="4200" dirty="0"/>
              <a:t> MRA, Dip </a:t>
            </a:r>
            <a:r>
              <a:rPr lang="en-AU" sz="4200" dirty="0" err="1"/>
              <a:t>Tert</a:t>
            </a:r>
            <a:r>
              <a:rPr lang="en-AU" sz="4200" dirty="0"/>
              <a:t> ED, BA, MHP</a:t>
            </a:r>
          </a:p>
          <a:p>
            <a:pPr marL="628650" indent="-279400">
              <a:buFont typeface="Arial" panose="020B0604020202020204" pitchFamily="34" charset="0"/>
              <a:buChar char="•"/>
            </a:pPr>
            <a:r>
              <a:rPr lang="en-AU" sz="4200" dirty="0"/>
              <a:t>Health Information Manger and Clinical Coding Educator</a:t>
            </a:r>
          </a:p>
          <a:p>
            <a:pPr marL="628650" indent="-279400">
              <a:buFont typeface="Arial" panose="020B0604020202020204" pitchFamily="34" charset="0"/>
              <a:buChar char="•"/>
            </a:pPr>
            <a:r>
              <a:rPr lang="en-AU" sz="4200" dirty="0"/>
              <a:t>MPH University of NSW</a:t>
            </a:r>
          </a:p>
          <a:p>
            <a:pPr marL="628650" indent="-279400">
              <a:buFont typeface="Arial" panose="020B0604020202020204" pitchFamily="34" charset="0"/>
              <a:buChar char="•"/>
            </a:pPr>
            <a:r>
              <a:rPr lang="en-AU" sz="4200" dirty="0"/>
              <a:t>Diploma of Tertiary Education, University of New England</a:t>
            </a:r>
          </a:p>
          <a:p>
            <a:pPr marL="628650" indent="-279400">
              <a:buFont typeface="Arial" panose="020B0604020202020204" pitchFamily="34" charset="0"/>
              <a:buChar char="•"/>
            </a:pPr>
            <a:r>
              <a:rPr lang="en-AU" sz="4200" dirty="0"/>
              <a:t>Associate Diploma of Medical Record Administration, College of health Services</a:t>
            </a:r>
          </a:p>
          <a:p>
            <a:pPr marL="628650" indent="-279400">
              <a:buFont typeface="Arial" panose="020B0604020202020204" pitchFamily="34" charset="0"/>
              <a:buChar char="•"/>
            </a:pPr>
            <a:r>
              <a:rPr lang="en-AU" sz="4200" dirty="0"/>
              <a:t>Bachelor or Arts, Macquarie University</a:t>
            </a:r>
          </a:p>
          <a:p>
            <a:endParaRPr lang="en-AU" sz="4200" dirty="0"/>
          </a:p>
          <a:p>
            <a:endParaRPr lang="en-AU" sz="4200" dirty="0"/>
          </a:p>
          <a:p>
            <a:r>
              <a:rPr lang="en-AU" sz="4200" dirty="0"/>
              <a:t>Heather Grain  </a:t>
            </a:r>
            <a:r>
              <a:rPr lang="en-AU" sz="4200" dirty="0" err="1"/>
              <a:t>ADip</a:t>
            </a:r>
            <a:r>
              <a:rPr lang="en-AU" sz="4200" dirty="0"/>
              <a:t> HIM, Dip TDD, </a:t>
            </a:r>
            <a:r>
              <a:rPr lang="en-AU" sz="4200" dirty="0" err="1"/>
              <a:t>GDip</a:t>
            </a:r>
            <a:r>
              <a:rPr lang="en-AU" sz="4200" dirty="0"/>
              <a:t> IS, MHI, FAIDH, FMU, FIAHSI</a:t>
            </a:r>
          </a:p>
          <a:p>
            <a:pPr marL="717550" indent="-265113">
              <a:buFont typeface="Arial" panose="020B0604020202020204" pitchFamily="34" charset="0"/>
              <a:buChar char="•"/>
            </a:pPr>
            <a:r>
              <a:rPr lang="en-AU" sz="4200" dirty="0"/>
              <a:t>Director of Course Development eHealth Education</a:t>
            </a:r>
          </a:p>
          <a:p>
            <a:pPr marL="717550" indent="-265113">
              <a:buFont typeface="Arial" panose="020B0604020202020204" pitchFamily="34" charset="0"/>
              <a:buChar char="•"/>
            </a:pPr>
            <a:r>
              <a:rPr lang="en-AU" sz="4200" dirty="0"/>
              <a:t>Designer and Project Manager </a:t>
            </a:r>
            <a:r>
              <a:rPr lang="en-AU" sz="4200" dirty="0" err="1"/>
              <a:t>eHRol</a:t>
            </a:r>
            <a:r>
              <a:rPr lang="en-AU" sz="4200" dirty="0"/>
              <a:t> - the Clinical Coder Training Tool</a:t>
            </a:r>
          </a:p>
          <a:p>
            <a:pPr marL="717550" indent="-265113">
              <a:buFont typeface="Arial" panose="020B0604020202020204" pitchFamily="34" charset="0"/>
              <a:buChar char="•"/>
            </a:pPr>
            <a:r>
              <a:rPr lang="en-AU" sz="4200" dirty="0"/>
              <a:t>Convener ISO TC215 Health Informatics WG3 Semantic Content</a:t>
            </a:r>
          </a:p>
          <a:p>
            <a:pPr marL="717550" indent="-265113">
              <a:buFont typeface="Arial" panose="020B0604020202020204" pitchFamily="34" charset="0"/>
              <a:buChar char="•"/>
            </a:pPr>
            <a:r>
              <a:rPr lang="en-AU" sz="4200" dirty="0"/>
              <a:t>Past Chair HL7 Terminology Authority and Co-Chair Vocabulary</a:t>
            </a:r>
          </a:p>
          <a:p>
            <a:pPr marL="717550" indent="-265113">
              <a:buFont typeface="Arial" panose="020B0604020202020204" pitchFamily="34" charset="0"/>
              <a:buChar char="•"/>
            </a:pPr>
            <a:r>
              <a:rPr lang="en-AU" sz="4200" dirty="0"/>
              <a:t>Past Expert SNOMED International Education and representative to Quality and Implementation committees. </a:t>
            </a:r>
            <a:endParaRPr lang="en-AU" sz="4200" dirty="0">
              <a:effectLst/>
              <a:latin typeface="Calibri" panose="020F0502020204030204" pitchFamily="34" charset="0"/>
              <a:ea typeface="Times New Roman" panose="02020603050405020304" pitchFamily="18" charset="0"/>
            </a:endParaRPr>
          </a:p>
          <a:p>
            <a:r>
              <a:rPr lang="en-AU" dirty="0"/>
              <a:t> </a:t>
            </a:r>
            <a:endParaRPr lang="en-AU" sz="4400" dirty="0">
              <a:effectLst/>
              <a:latin typeface="Calibri" panose="020F0502020204030204" pitchFamily="34" charset="0"/>
              <a:ea typeface="Times New Roman" panose="02020603050405020304" pitchFamily="18" charset="0"/>
            </a:endParaRPr>
          </a:p>
          <a:p>
            <a:pPr marL="892175"/>
            <a:endParaRPr lang="en-AU" dirty="0"/>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5995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872405B-CC4C-0141-A119-66027FA9F85E}"/>
              </a:ext>
            </a:extLst>
          </p:cNvPr>
          <p:cNvSpPr>
            <a:spLocks noGrp="1"/>
          </p:cNvSpPr>
          <p:nvPr>
            <p:ph type="body" sz="quarter" idx="13"/>
          </p:nvPr>
        </p:nvSpPr>
        <p:spPr/>
        <p:txBody>
          <a:bodyPr/>
          <a:lstStyle/>
          <a:p>
            <a:r>
              <a:rPr lang="en-AU" dirty="0"/>
              <a:t>The Australian Coding Standards</a:t>
            </a:r>
          </a:p>
        </p:txBody>
      </p:sp>
      <p:sp>
        <p:nvSpPr>
          <p:cNvPr id="3" name="Content Placeholder 2">
            <a:extLst>
              <a:ext uri="{FF2B5EF4-FFF2-40B4-BE49-F238E27FC236}">
                <a16:creationId xmlns:a16="http://schemas.microsoft.com/office/drawing/2014/main" id="{BA0BAAF5-552D-7C4D-995C-224C98ED23F9}"/>
              </a:ext>
            </a:extLst>
          </p:cNvPr>
          <p:cNvSpPr>
            <a:spLocks noGrp="1"/>
          </p:cNvSpPr>
          <p:nvPr>
            <p:ph sz="quarter" idx="15"/>
          </p:nvPr>
        </p:nvSpPr>
        <p:spPr/>
        <p:txBody>
          <a:bodyPr/>
          <a:lstStyle/>
          <a:p>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800" dirty="0">
                <a:effectLst/>
                <a:latin typeface="Calibri" panose="020F0502020204030204" pitchFamily="34" charset="0"/>
                <a:ea typeface="Times New Roman" panose="02020603050405020304" pitchFamily="18" charset="0"/>
                <a:cs typeface="Times New Roman" panose="02020603050405020304" pitchFamily="18" charset="0"/>
              </a:rPr>
              <a:t>The Australian Coding Standards provide the health care sector in Australia with a nationally </a:t>
            </a:r>
            <a:r>
              <a:rPr lang="en-AU" sz="1800" b="1" dirty="0">
                <a:effectLst/>
                <a:latin typeface="Calibri" panose="020F0502020204030204" pitchFamily="34" charset="0"/>
                <a:ea typeface="Times New Roman" panose="02020603050405020304" pitchFamily="18" charset="0"/>
                <a:cs typeface="Times New Roman" panose="02020603050405020304" pitchFamily="18" charset="0"/>
              </a:rPr>
              <a:t>consistent</a:t>
            </a: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method of classifying all types of patient, their treatment and associated costs in order to provide better management, measurement and funding.  </a:t>
            </a:r>
          </a:p>
          <a:p>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a:t>
            </a:r>
          </a:p>
          <a:p>
            <a:pPr marL="628650" lvl="0" indent="198438">
              <a:buFont typeface="Symbol" panose="05050102010706020507" pitchFamily="18" charset="2"/>
              <a:buChar char=""/>
            </a:pP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The 5</a:t>
            </a:r>
            <a:r>
              <a:rPr lang="en-AU" sz="1800" baseline="30000" dirty="0">
                <a:effectLst/>
                <a:latin typeface="Calibri" panose="020F0502020204030204" pitchFamily="34" charset="0"/>
                <a:ea typeface="Times New Roman" panose="02020603050405020304" pitchFamily="18" charset="0"/>
                <a:cs typeface="Times New Roman" panose="02020603050405020304" pitchFamily="18" charset="0"/>
              </a:rPr>
              <a:t>th</a:t>
            </a: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volume of ICD-10-AM</a:t>
            </a:r>
          </a:p>
          <a:p>
            <a:pPr marL="628650" lvl="0" indent="198438">
              <a:buFont typeface="Symbol" panose="05050102010706020507" pitchFamily="18" charset="2"/>
              <a:buChar char=""/>
            </a:pP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Developed with the objective of satisfying sound coding conventions for use with ICD-10-AM and ACHI</a:t>
            </a:r>
          </a:p>
          <a:p>
            <a:pPr marL="628650" lvl="0" indent="198438">
              <a:buFont typeface="Symbol" panose="05050102010706020507" pitchFamily="18" charset="2"/>
              <a:buChar char=""/>
            </a:pP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They apply to all public and private hospital morbidity coding in Australia (and other users of ICD-10-AM)</a:t>
            </a:r>
          </a:p>
          <a:p>
            <a:pPr marL="628650" lvl="0" indent="198438">
              <a:buFont typeface="Symbol" panose="05050102010706020507" pitchFamily="18" charset="2"/>
              <a:buChar char=""/>
            </a:pPr>
            <a:r>
              <a:rPr lang="en-AU" sz="1800" dirty="0">
                <a:effectLst/>
                <a:latin typeface="Calibri" panose="020F0502020204030204" pitchFamily="34" charset="0"/>
                <a:ea typeface="Times New Roman" panose="02020603050405020304" pitchFamily="18" charset="0"/>
                <a:cs typeface="Times New Roman" panose="02020603050405020304" pitchFamily="18" charset="0"/>
              </a:rPr>
              <a:t>Referenced in the Disease and ACHI Tabular List with </a:t>
            </a:r>
            <a:r>
              <a:rPr lang="en-AU" sz="1800" dirty="0">
                <a:solidFill>
                  <a:srgbClr val="FF0000"/>
                </a:solidFill>
                <a:effectLst/>
                <a:latin typeface="Symbol" panose="05050102010706020507" pitchFamily="18" charset="2"/>
                <a:ea typeface="Times New Roman" panose="02020603050405020304" pitchFamily="18" charset="0"/>
                <a:cs typeface="Symbol" panose="05050102010706020507" pitchFamily="18" charset="2"/>
              </a:rPr>
              <a:t>Ñ</a:t>
            </a:r>
            <a:r>
              <a:rPr lang="en-AU" sz="180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NNNN</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a:t>
            </a:r>
          </a:p>
        </p:txBody>
      </p:sp>
      <p:sp>
        <p:nvSpPr>
          <p:cNvPr id="4" name="Slide Number Placeholder 3">
            <a:extLst>
              <a:ext uri="{FF2B5EF4-FFF2-40B4-BE49-F238E27FC236}">
                <a16:creationId xmlns:a16="http://schemas.microsoft.com/office/drawing/2014/main" id="{CFAE0E9F-3737-3989-122E-14ED73864956}"/>
              </a:ext>
            </a:extLst>
          </p:cNvPr>
          <p:cNvSpPr>
            <a:spLocks noGrp="1"/>
          </p:cNvSpPr>
          <p:nvPr>
            <p:ph type="sldNum" sz="quarter" idx="17"/>
          </p:nvPr>
        </p:nvSpPr>
        <p:spPr/>
        <p:txBody>
          <a:bodyPr/>
          <a:lstStyle/>
          <a:p>
            <a:fld id="{256D3EEF-DE4E-429D-8EC4-DDC531AFF587}" type="slidenum">
              <a:rPr lang="en-US" smtClean="0"/>
              <a:pPr/>
              <a:t>4</a:t>
            </a:fld>
            <a:endParaRPr lang="en-US" dirty="0"/>
          </a:p>
        </p:txBody>
      </p:sp>
    </p:spTree>
    <p:extLst>
      <p:ext uri="{BB962C8B-B14F-4D97-AF65-F5344CB8AC3E}">
        <p14:creationId xmlns:p14="http://schemas.microsoft.com/office/powerpoint/2010/main" val="3067022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F48DF03-023B-F8E5-34AF-FAFC2EB1E169}"/>
              </a:ext>
            </a:extLst>
          </p:cNvPr>
          <p:cNvSpPr>
            <a:spLocks noGrp="1"/>
          </p:cNvSpPr>
          <p:nvPr>
            <p:ph type="body" sz="quarter" idx="13"/>
          </p:nvPr>
        </p:nvSpPr>
        <p:spPr/>
        <p:txBody>
          <a:bodyPr/>
          <a:lstStyle/>
          <a:p>
            <a:r>
              <a:rPr lang="en-AU" dirty="0"/>
              <a:t>Why standards </a:t>
            </a:r>
            <a:r>
              <a:rPr lang="en-AU"/>
              <a:t>are necessary.</a:t>
            </a:r>
          </a:p>
        </p:txBody>
      </p:sp>
      <p:sp>
        <p:nvSpPr>
          <p:cNvPr id="3" name="Content Placeholder 2">
            <a:extLst>
              <a:ext uri="{FF2B5EF4-FFF2-40B4-BE49-F238E27FC236}">
                <a16:creationId xmlns:a16="http://schemas.microsoft.com/office/drawing/2014/main" id="{84C12E15-C346-18D5-479C-CD96F92C4736}"/>
              </a:ext>
            </a:extLst>
          </p:cNvPr>
          <p:cNvSpPr>
            <a:spLocks noGrp="1"/>
          </p:cNvSpPr>
          <p:nvPr>
            <p:ph sz="quarter" idx="15"/>
          </p:nvPr>
        </p:nvSpPr>
        <p:spPr/>
        <p:txBody>
          <a:bodyPr/>
          <a:lstStyle/>
          <a:p>
            <a:r>
              <a:rPr lang="en-AU" dirty="0"/>
              <a:t>Transurethral resection of prostate and cystoscopy</a:t>
            </a:r>
          </a:p>
          <a:p>
            <a:endParaRPr lang="en-AU" dirty="0"/>
          </a:p>
          <a:p>
            <a:r>
              <a:rPr lang="en-AU" dirty="0"/>
              <a:t>Admitted for removal of skin lesion, fell out of bed and fractured NOF</a:t>
            </a:r>
          </a:p>
          <a:p>
            <a:endParaRPr lang="en-AU" dirty="0"/>
          </a:p>
          <a:p>
            <a:r>
              <a:rPr lang="en-AU" dirty="0"/>
              <a:t>Dehydration due to gastroenteritis</a:t>
            </a:r>
          </a:p>
          <a:p>
            <a:endParaRPr lang="en-AU" dirty="0"/>
          </a:p>
          <a:p>
            <a:endParaRPr lang="en-AU" dirty="0"/>
          </a:p>
        </p:txBody>
      </p:sp>
      <p:sp>
        <p:nvSpPr>
          <p:cNvPr id="4" name="Slide Number Placeholder 3">
            <a:extLst>
              <a:ext uri="{FF2B5EF4-FFF2-40B4-BE49-F238E27FC236}">
                <a16:creationId xmlns:a16="http://schemas.microsoft.com/office/drawing/2014/main" id="{2B18CB36-400E-2264-47DD-C2F7942BD215}"/>
              </a:ext>
            </a:extLst>
          </p:cNvPr>
          <p:cNvSpPr>
            <a:spLocks noGrp="1"/>
          </p:cNvSpPr>
          <p:nvPr>
            <p:ph type="sldNum" sz="quarter" idx="17"/>
          </p:nvPr>
        </p:nvSpPr>
        <p:spPr/>
        <p:txBody>
          <a:bodyPr/>
          <a:lstStyle/>
          <a:p>
            <a:fld id="{256D3EEF-DE4E-429D-8EC4-DDC531AFF587}" type="slidenum">
              <a:rPr lang="en-US" smtClean="0"/>
              <a:pPr/>
              <a:t>5</a:t>
            </a:fld>
            <a:endParaRPr lang="en-US" dirty="0"/>
          </a:p>
        </p:txBody>
      </p:sp>
    </p:spTree>
    <p:extLst>
      <p:ext uri="{BB962C8B-B14F-4D97-AF65-F5344CB8AC3E}">
        <p14:creationId xmlns:p14="http://schemas.microsoft.com/office/powerpoint/2010/main" val="3853525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106BEFA-7F73-2E92-036C-52CA21E9BDCC}"/>
              </a:ext>
            </a:extLst>
          </p:cNvPr>
          <p:cNvSpPr>
            <a:spLocks noGrp="1"/>
          </p:cNvSpPr>
          <p:nvPr>
            <p:ph type="body" sz="quarter" idx="13"/>
          </p:nvPr>
        </p:nvSpPr>
        <p:spPr/>
        <p:txBody>
          <a:bodyPr/>
          <a:lstStyle/>
          <a:p>
            <a:r>
              <a:rPr lang="en-AU" dirty="0"/>
              <a:t>ACS 0001 Principal Diagnosis</a:t>
            </a:r>
          </a:p>
        </p:txBody>
      </p:sp>
      <p:sp>
        <p:nvSpPr>
          <p:cNvPr id="3" name="Content Placeholder 2">
            <a:extLst>
              <a:ext uri="{FF2B5EF4-FFF2-40B4-BE49-F238E27FC236}">
                <a16:creationId xmlns:a16="http://schemas.microsoft.com/office/drawing/2014/main" id="{C906255C-6E57-CA05-7269-342228557923}"/>
              </a:ext>
            </a:extLst>
          </p:cNvPr>
          <p:cNvSpPr>
            <a:spLocks noGrp="1"/>
          </p:cNvSpPr>
          <p:nvPr>
            <p:ph sz="quarter" idx="15"/>
          </p:nvPr>
        </p:nvSpPr>
        <p:spPr>
          <a:xfrm>
            <a:off x="623569" y="2313464"/>
            <a:ext cx="11429999" cy="5112568"/>
          </a:xfrm>
        </p:spPr>
        <p:txBody>
          <a:bodyPr/>
          <a:lstStyle/>
          <a:p>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3200" dirty="0">
                <a:effectLst/>
                <a:latin typeface="Calibri" panose="020F0502020204030204" pitchFamily="34" charset="0"/>
                <a:ea typeface="Times New Roman" panose="02020603050405020304" pitchFamily="18" charset="0"/>
                <a:cs typeface="Times New Roman" panose="02020603050405020304" pitchFamily="18" charset="0"/>
              </a:rPr>
              <a:t>The diagnosis established </a:t>
            </a:r>
            <a:r>
              <a:rPr lang="en-AU" sz="3200" u="sng" dirty="0">
                <a:effectLst/>
                <a:latin typeface="Calibri" panose="020F0502020204030204" pitchFamily="34" charset="0"/>
                <a:ea typeface="Times New Roman" panose="02020603050405020304" pitchFamily="18" charset="0"/>
                <a:cs typeface="Times New Roman" panose="02020603050405020304" pitchFamily="18" charset="0"/>
              </a:rPr>
              <a:t>after study</a:t>
            </a:r>
            <a:r>
              <a:rPr lang="en-AU" sz="3200" dirty="0">
                <a:effectLst/>
                <a:latin typeface="Calibri" panose="020F0502020204030204" pitchFamily="34" charset="0"/>
                <a:ea typeface="Times New Roman" panose="02020603050405020304" pitchFamily="18" charset="0"/>
                <a:cs typeface="Times New Roman" panose="02020603050405020304" pitchFamily="18" charset="0"/>
              </a:rPr>
              <a:t> to be chiefly responsible for occasioning an episode of admitted patient care, an episode of residential care or an attendance at the health care establishment, as represented by a code.</a:t>
            </a:r>
          </a:p>
          <a:p>
            <a:endParaRPr lang="en-AU" sz="3200" dirty="0">
              <a:latin typeface="Calibri" panose="020F0502020204030204" pitchFamily="34" charset="0"/>
              <a:ea typeface="Times New Roman" panose="02020603050405020304" pitchFamily="18" charset="0"/>
              <a:cs typeface="Times New Roman" panose="02020603050405020304" pitchFamily="18" charset="0"/>
            </a:endParaRPr>
          </a:p>
          <a:p>
            <a:endParaRPr lang="en-AU" sz="32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800"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Reference: Australian Institute of Health and Welfare 2018</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800"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AU" dirty="0"/>
          </a:p>
        </p:txBody>
      </p:sp>
      <p:sp>
        <p:nvSpPr>
          <p:cNvPr id="4" name="Slide Number Placeholder 3">
            <a:extLst>
              <a:ext uri="{FF2B5EF4-FFF2-40B4-BE49-F238E27FC236}">
                <a16:creationId xmlns:a16="http://schemas.microsoft.com/office/drawing/2014/main" id="{57C7B5DE-87C9-8A59-F9E0-D318FEB202C8}"/>
              </a:ext>
            </a:extLst>
          </p:cNvPr>
          <p:cNvSpPr>
            <a:spLocks noGrp="1"/>
          </p:cNvSpPr>
          <p:nvPr>
            <p:ph type="sldNum" sz="quarter" idx="17"/>
          </p:nvPr>
        </p:nvSpPr>
        <p:spPr/>
        <p:txBody>
          <a:bodyPr/>
          <a:lstStyle/>
          <a:p>
            <a:fld id="{256D3EEF-DE4E-429D-8EC4-DDC531AFF587}" type="slidenum">
              <a:rPr lang="en-US" smtClean="0"/>
              <a:pPr/>
              <a:t>6</a:t>
            </a:fld>
            <a:endParaRPr lang="en-US" dirty="0"/>
          </a:p>
        </p:txBody>
      </p:sp>
    </p:spTree>
    <p:extLst>
      <p:ext uri="{BB962C8B-B14F-4D97-AF65-F5344CB8AC3E}">
        <p14:creationId xmlns:p14="http://schemas.microsoft.com/office/powerpoint/2010/main" val="253803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DF5DDD1-5048-A5A2-0EB8-F6F7E69C7745}"/>
              </a:ext>
            </a:extLst>
          </p:cNvPr>
          <p:cNvSpPr>
            <a:spLocks noGrp="1"/>
          </p:cNvSpPr>
          <p:nvPr>
            <p:ph type="body" sz="quarter" idx="13"/>
          </p:nvPr>
        </p:nvSpPr>
        <p:spPr/>
        <p:txBody>
          <a:bodyPr/>
          <a:lstStyle/>
          <a:p>
            <a:r>
              <a:rPr lang="en-AU" dirty="0"/>
              <a:t>Problems and underlying conditions</a:t>
            </a:r>
          </a:p>
          <a:p>
            <a:endParaRPr lang="en-AU" dirty="0"/>
          </a:p>
          <a:p>
            <a:pPr marL="895350"/>
            <a:endParaRPr lang="en-AU" dirty="0"/>
          </a:p>
        </p:txBody>
      </p:sp>
      <p:sp>
        <p:nvSpPr>
          <p:cNvPr id="3" name="Content Placeholder 2">
            <a:extLst>
              <a:ext uri="{FF2B5EF4-FFF2-40B4-BE49-F238E27FC236}">
                <a16:creationId xmlns:a16="http://schemas.microsoft.com/office/drawing/2014/main" id="{655194BA-D8E0-F110-7907-902A96E699A4}"/>
              </a:ext>
            </a:extLst>
          </p:cNvPr>
          <p:cNvSpPr>
            <a:spLocks noGrp="1"/>
          </p:cNvSpPr>
          <p:nvPr>
            <p:ph sz="quarter" idx="15"/>
          </p:nvPr>
        </p:nvSpPr>
        <p:spPr>
          <a:xfrm>
            <a:off x="1267790" y="1959631"/>
            <a:ext cx="11429999" cy="5112568"/>
          </a:xfrm>
        </p:spPr>
        <p:txBody>
          <a:bodyPr/>
          <a:lstStyle/>
          <a:p>
            <a:pPr marL="450215"/>
            <a:r>
              <a:rPr lang="en-AU" sz="24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IF</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the patient presents with a problem</a:t>
            </a:r>
          </a:p>
          <a:p>
            <a:pPr marL="630555"/>
            <a:r>
              <a:rPr lang="en-AU" sz="24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AND</a:t>
            </a:r>
            <a:r>
              <a:rPr lang="en-AU" sz="24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the underlying condition is diagnosed </a:t>
            </a:r>
            <a:r>
              <a:rPr lang="en-AU" sz="2400" u="sng" dirty="0">
                <a:effectLst/>
                <a:latin typeface="Calibri" panose="020F0502020204030204" pitchFamily="34" charset="0"/>
                <a:ea typeface="Times New Roman" panose="02020603050405020304" pitchFamily="18" charset="0"/>
                <a:cs typeface="Times New Roman" panose="02020603050405020304" pitchFamily="18" charset="0"/>
              </a:rPr>
              <a:t>first</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during the admission</a:t>
            </a:r>
          </a:p>
          <a:p>
            <a:pPr marL="900430"/>
            <a:r>
              <a:rPr lang="en-AU" sz="24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THEN</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assign only a code for the condition.</a:t>
            </a:r>
          </a:p>
          <a:p>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t>
            </a:r>
          </a:p>
          <a:p>
            <a:pPr marL="450215"/>
            <a:r>
              <a:rPr lang="en-AU" sz="24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IF</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the patient presents with a problem</a:t>
            </a:r>
          </a:p>
          <a:p>
            <a:pPr marL="630555"/>
            <a:r>
              <a:rPr lang="en-AU" sz="24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AND</a:t>
            </a:r>
            <a:r>
              <a:rPr lang="en-AU" sz="24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the underlying condition has already been diagnosed at a previous admission</a:t>
            </a:r>
          </a:p>
          <a:p>
            <a:pPr marL="900430"/>
            <a:r>
              <a:rPr lang="en-AU" sz="24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THEN</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assign the problem as the PDx.</a:t>
            </a:r>
          </a:p>
          <a:p>
            <a:pPr marL="1170305"/>
            <a:r>
              <a:rPr lang="en-AU" sz="24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THEN</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assign the condition as the </a:t>
            </a:r>
            <a:r>
              <a:rPr lang="en-AU" sz="2400" dirty="0" err="1">
                <a:effectLst/>
                <a:latin typeface="Calibri" panose="020F0502020204030204" pitchFamily="34" charset="0"/>
                <a:ea typeface="Times New Roman" panose="02020603050405020304" pitchFamily="18" charset="0"/>
                <a:cs typeface="Times New Roman" panose="02020603050405020304" pitchFamily="18" charset="0"/>
              </a:rPr>
              <a:t>ADx</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a:t>
            </a:r>
          </a:p>
          <a:p>
            <a:r>
              <a:rPr lang="en-AU" sz="1800" dirty="0">
                <a:effectLst/>
                <a:latin typeface="Calibri" panose="020F0502020204030204" pitchFamily="34" charset="0"/>
                <a:ea typeface="Times New Roman" panose="02020603050405020304" pitchFamily="18" charset="0"/>
                <a:cs typeface="Times New Roman" panose="02020603050405020304" pitchFamily="18" charset="0"/>
              </a:rPr>
              <a:t> </a:t>
            </a:r>
          </a:p>
          <a:p>
            <a:endParaRPr lang="en-AU" dirty="0"/>
          </a:p>
        </p:txBody>
      </p:sp>
      <p:sp>
        <p:nvSpPr>
          <p:cNvPr id="4" name="Slide Number Placeholder 3">
            <a:extLst>
              <a:ext uri="{FF2B5EF4-FFF2-40B4-BE49-F238E27FC236}">
                <a16:creationId xmlns:a16="http://schemas.microsoft.com/office/drawing/2014/main" id="{80B2BF4C-0ACC-7194-2518-FD6F86327F3E}"/>
              </a:ext>
            </a:extLst>
          </p:cNvPr>
          <p:cNvSpPr>
            <a:spLocks noGrp="1"/>
          </p:cNvSpPr>
          <p:nvPr>
            <p:ph type="sldNum" sz="quarter" idx="17"/>
          </p:nvPr>
        </p:nvSpPr>
        <p:spPr/>
        <p:txBody>
          <a:bodyPr/>
          <a:lstStyle/>
          <a:p>
            <a:fld id="{256D3EEF-DE4E-429D-8EC4-DDC531AFF587}" type="slidenum">
              <a:rPr lang="en-US" smtClean="0"/>
              <a:pPr/>
              <a:t>7</a:t>
            </a:fld>
            <a:endParaRPr lang="en-US" dirty="0"/>
          </a:p>
        </p:txBody>
      </p:sp>
    </p:spTree>
    <p:extLst>
      <p:ext uri="{BB962C8B-B14F-4D97-AF65-F5344CB8AC3E}">
        <p14:creationId xmlns:p14="http://schemas.microsoft.com/office/powerpoint/2010/main" val="3595456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73169AC-16F8-1661-598F-96B53D1D2945}"/>
              </a:ext>
            </a:extLst>
          </p:cNvPr>
          <p:cNvSpPr>
            <a:spLocks noGrp="1"/>
          </p:cNvSpPr>
          <p:nvPr>
            <p:ph type="body" sz="quarter" idx="13"/>
          </p:nvPr>
        </p:nvSpPr>
        <p:spPr/>
        <p:txBody>
          <a:bodyPr/>
          <a:lstStyle/>
          <a:p>
            <a:r>
              <a:rPr lang="en-AU" dirty="0"/>
              <a:t>Two or more diagnoses or conditions meeting ACS 0001</a:t>
            </a:r>
          </a:p>
        </p:txBody>
      </p:sp>
      <p:sp>
        <p:nvSpPr>
          <p:cNvPr id="3" name="Content Placeholder 2">
            <a:extLst>
              <a:ext uri="{FF2B5EF4-FFF2-40B4-BE49-F238E27FC236}">
                <a16:creationId xmlns:a16="http://schemas.microsoft.com/office/drawing/2014/main" id="{D7C99B83-0266-8822-BD73-8DC0427D7DAC}"/>
              </a:ext>
            </a:extLst>
          </p:cNvPr>
          <p:cNvSpPr>
            <a:spLocks noGrp="1"/>
          </p:cNvSpPr>
          <p:nvPr>
            <p:ph sz="quarter" idx="15"/>
          </p:nvPr>
        </p:nvSpPr>
        <p:spPr>
          <a:xfrm>
            <a:off x="1095512" y="2092153"/>
            <a:ext cx="11429999" cy="5112568"/>
          </a:xfrm>
        </p:spPr>
        <p:txBody>
          <a:bodyPr/>
          <a:lstStyle/>
          <a:p>
            <a:pPr marL="450215"/>
            <a:r>
              <a:rPr lang="en-AU" sz="24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IF</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Two or more diagnoses that potentially or equally meet the definition for PDx</a:t>
            </a:r>
          </a:p>
          <a:p>
            <a:pPr marL="630555"/>
            <a:r>
              <a:rPr lang="en-AU" sz="24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AND</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no further information is available</a:t>
            </a:r>
          </a:p>
          <a:p>
            <a:pPr marL="900430"/>
            <a:r>
              <a:rPr lang="en-AU" sz="24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THEN</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assign as the PDx the </a:t>
            </a:r>
            <a:r>
              <a:rPr lang="en-AU" sz="2400" u="sng" dirty="0">
                <a:effectLst/>
                <a:latin typeface="Calibri" panose="020F0502020204030204" pitchFamily="34" charset="0"/>
                <a:ea typeface="Times New Roman" panose="02020603050405020304" pitchFamily="18" charset="0"/>
                <a:cs typeface="Times New Roman" panose="02020603050405020304" pitchFamily="18" charset="0"/>
              </a:rPr>
              <a:t>first documented condition</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a:t>
            </a:r>
          </a:p>
          <a:p>
            <a:endParaRPr lang="en-AU" dirty="0"/>
          </a:p>
        </p:txBody>
      </p:sp>
      <p:sp>
        <p:nvSpPr>
          <p:cNvPr id="4" name="Slide Number Placeholder 3">
            <a:extLst>
              <a:ext uri="{FF2B5EF4-FFF2-40B4-BE49-F238E27FC236}">
                <a16:creationId xmlns:a16="http://schemas.microsoft.com/office/drawing/2014/main" id="{530E678B-3C78-0D20-E791-51B80E1F85A7}"/>
              </a:ext>
            </a:extLst>
          </p:cNvPr>
          <p:cNvSpPr>
            <a:spLocks noGrp="1"/>
          </p:cNvSpPr>
          <p:nvPr>
            <p:ph type="sldNum" sz="quarter" idx="17"/>
          </p:nvPr>
        </p:nvSpPr>
        <p:spPr/>
        <p:txBody>
          <a:bodyPr/>
          <a:lstStyle/>
          <a:p>
            <a:fld id="{256D3EEF-DE4E-429D-8EC4-DDC531AFF587}" type="slidenum">
              <a:rPr lang="en-US" smtClean="0"/>
              <a:pPr/>
              <a:t>8</a:t>
            </a:fld>
            <a:endParaRPr lang="en-US" dirty="0"/>
          </a:p>
        </p:txBody>
      </p:sp>
    </p:spTree>
    <p:extLst>
      <p:ext uri="{BB962C8B-B14F-4D97-AF65-F5344CB8AC3E}">
        <p14:creationId xmlns:p14="http://schemas.microsoft.com/office/powerpoint/2010/main" val="3463888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872405B-CC4C-0141-A119-66027FA9F85E}"/>
              </a:ext>
            </a:extLst>
          </p:cNvPr>
          <p:cNvSpPr>
            <a:spLocks noGrp="1"/>
          </p:cNvSpPr>
          <p:nvPr>
            <p:ph type="body" sz="quarter" idx="13"/>
          </p:nvPr>
        </p:nvSpPr>
        <p:spPr/>
        <p:txBody>
          <a:bodyPr/>
          <a:lstStyle/>
          <a:p>
            <a:r>
              <a:rPr lang="en-AU" dirty="0"/>
              <a:t>Original treatment not carried out</a:t>
            </a:r>
          </a:p>
        </p:txBody>
      </p:sp>
      <p:sp>
        <p:nvSpPr>
          <p:cNvPr id="3" name="Content Placeholder 2">
            <a:extLst>
              <a:ext uri="{FF2B5EF4-FFF2-40B4-BE49-F238E27FC236}">
                <a16:creationId xmlns:a16="http://schemas.microsoft.com/office/drawing/2014/main" id="{BA0BAAF5-552D-7C4D-995C-224C98ED23F9}"/>
              </a:ext>
            </a:extLst>
          </p:cNvPr>
          <p:cNvSpPr>
            <a:spLocks noGrp="1"/>
          </p:cNvSpPr>
          <p:nvPr>
            <p:ph sz="quarter" idx="15"/>
          </p:nvPr>
        </p:nvSpPr>
        <p:spPr>
          <a:xfrm>
            <a:off x="1334052" y="2012640"/>
            <a:ext cx="11429999" cy="5112568"/>
          </a:xfrm>
        </p:spPr>
        <p:txBody>
          <a:bodyPr/>
          <a:lstStyle/>
          <a:p>
            <a:pPr marL="717550"/>
            <a:r>
              <a:rPr lang="en-AU" sz="24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IF</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treatment for the reason for admission (the PDx) is cancelled</a:t>
            </a:r>
          </a:p>
          <a:p>
            <a:pPr marL="990600"/>
            <a:r>
              <a:rPr lang="en-AU" sz="24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THEN</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assign the code for the reason for admission to hospital as the Principal Diagnosis.</a:t>
            </a:r>
          </a:p>
          <a:p>
            <a:pPr marL="1524000"/>
            <a:r>
              <a:rPr lang="en-AU" sz="24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THEN</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assign a code from Z53.- </a:t>
            </a:r>
          </a:p>
          <a:p>
            <a:pPr marL="2065338"/>
            <a:r>
              <a:rPr lang="en-AU" sz="24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THEN</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assign a code for the reason for the cancellation of the procedure.</a:t>
            </a:r>
          </a:p>
          <a:p>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FAE0E9F-3737-3989-122E-14ED73864956}"/>
              </a:ext>
            </a:extLst>
          </p:cNvPr>
          <p:cNvSpPr>
            <a:spLocks noGrp="1"/>
          </p:cNvSpPr>
          <p:nvPr>
            <p:ph type="sldNum" sz="quarter" idx="17"/>
          </p:nvPr>
        </p:nvSpPr>
        <p:spPr/>
        <p:txBody>
          <a:bodyPr/>
          <a:lstStyle/>
          <a:p>
            <a:fld id="{256D3EEF-DE4E-429D-8EC4-DDC531AFF587}" type="slidenum">
              <a:rPr lang="en-US" smtClean="0"/>
              <a:pPr/>
              <a:t>9</a:t>
            </a:fld>
            <a:endParaRPr lang="en-US" dirty="0"/>
          </a:p>
        </p:txBody>
      </p:sp>
    </p:spTree>
    <p:extLst>
      <p:ext uri="{BB962C8B-B14F-4D97-AF65-F5344CB8AC3E}">
        <p14:creationId xmlns:p14="http://schemas.microsoft.com/office/powerpoint/2010/main" val="1429645065"/>
      </p:ext>
    </p:extLst>
  </p:cSld>
  <p:clrMapOvr>
    <a:masterClrMapping/>
  </p:clrMapOvr>
</p:sld>
</file>

<file path=ppt/theme/theme1.xml><?xml version="1.0" encoding="utf-8"?>
<a:theme xmlns:a="http://schemas.openxmlformats.org/drawingml/2006/main" name="Pitchbook">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4685</TotalTime>
  <Words>2173</Words>
  <Application>Microsoft Office PowerPoint</Application>
  <PresentationFormat>Widescreen</PresentationFormat>
  <Paragraphs>304</Paragraphs>
  <Slides>26</Slides>
  <Notes>20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26</vt:i4>
      </vt:variant>
    </vt:vector>
  </HeadingPairs>
  <TitlesOfParts>
    <vt:vector size="35" baseType="lpstr">
      <vt:lpstr>Arial</vt:lpstr>
      <vt:lpstr>Calibri</vt:lpstr>
      <vt:lpstr>Century</vt:lpstr>
      <vt:lpstr>Courier New</vt:lpstr>
      <vt:lpstr>Georgia</vt:lpstr>
      <vt:lpstr>Symbol</vt:lpstr>
      <vt:lpstr>Times New Roman</vt:lpstr>
      <vt:lpstr>Wingdings</vt:lpstr>
      <vt:lpstr>Pitchbook</vt:lpstr>
      <vt:lpstr>PowerPoint Presentation</vt:lpstr>
      <vt:lpstr>Prepared by:  Anna Coote &amp; Heather Grain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Prepared by:  Anna Coote &amp; Heather Grain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dc:creator>
  <cp:lastModifiedBy>Anna Coote</cp:lastModifiedBy>
  <cp:revision>185</cp:revision>
  <dcterms:created xsi:type="dcterms:W3CDTF">2020-08-15T04:34:47Z</dcterms:created>
  <dcterms:modified xsi:type="dcterms:W3CDTF">2022-10-24T07:30:05Z</dcterms:modified>
</cp:coreProperties>
</file>