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29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28.xml"/>
  <Override ContentType="application/vnd.openxmlformats-officedocument.presentationml.notesSlide+xml" PartName="/ppt/notesSlides/notesSlide15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4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20.xml"/>
  <Override ContentType="application/vnd.openxmlformats-officedocument.presentationml.notesSlide+xml" PartName="/ppt/notesSlides/notesSlide17.xml"/>
  <Override ContentType="application/vnd.openxmlformats-officedocument.presentationml.notesSlide+xml" PartName="/ppt/notesSlides/notesSlide16.xml"/>
  <Override ContentType="application/vnd.openxmlformats-officedocument.presentationml.notesSlide+xml" PartName="/ppt/notesSlides/notesSlide21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25.xml"/>
  <Override ContentType="application/vnd.openxmlformats-officedocument.presentationml.notesSlide+xml" PartName="/ppt/notesSlides/notesSlide18.xml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3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22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26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19.xml"/>
  <Override ContentType="application/vnd.openxmlformats-officedocument.presentationml.notesSlide+xml" PartName="/ppt/notesSlides/notesSlide27.xml"/>
  <Override ContentType="application/vnd.openxmlformats-officedocument.presentationml.notesSlide+xml" PartName="/ppt/notesSlides/notesSlide14.xml"/>
  <Override ContentType="application/vnd.openxmlformats-officedocument.presentationml.notesSlide+xml" PartName="/ppt/notesSlides/notesSlide2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10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4.xml"/>
  <Override ContentType="application/vnd.openxmlformats-officedocument.presentationml.slide+xml" PartName="/ppt/slides/slide18.xml"/>
  <Override ContentType="application/vnd.openxmlformats-officedocument.presentationml.slide+xml" PartName="/ppt/slides/slide22.xml"/>
  <Override ContentType="application/vnd.openxmlformats-officedocument.presentationml.slide+xml" PartName="/ppt/slides/slide26.xml"/>
  <Override ContentType="application/vnd.openxmlformats-officedocument.presentationml.slide+xml" PartName="/ppt/slides/slide19.xml"/>
  <Override ContentType="application/vnd.openxmlformats-officedocument.presentationml.slide+xml" PartName="/ppt/slides/slide3.xml"/>
  <Override ContentType="application/vnd.openxmlformats-officedocument.presentationml.slide+xml" PartName="/ppt/slides/slide9.xml"/>
  <Override ContentType="application/vnd.openxmlformats-officedocument.presentationml.slide+xml" PartName="/ppt/slides/slide13.xml"/>
  <Override ContentType="application/vnd.openxmlformats-officedocument.presentationml.slide+xml" PartName="/ppt/slides/slide5.xml"/>
  <Override ContentType="application/vnd.openxmlformats-officedocument.presentationml.slide+xml" PartName="/ppt/slides/slide12.xml"/>
  <Override ContentType="application/vnd.openxmlformats-officedocument.presentationml.slide+xml" PartName="/ppt/slides/slide17.xml"/>
  <Override ContentType="application/vnd.openxmlformats-officedocument.presentationml.slide+xml" PartName="/ppt/slides/slide25.xml"/>
  <Override ContentType="application/vnd.openxmlformats-officedocument.presentationml.slide+xml" PartName="/ppt/slides/slide20.xml"/>
  <Override ContentType="application/vnd.openxmlformats-officedocument.presentationml.slide+xml" PartName="/ppt/slides/slide21.xml"/>
  <Override ContentType="application/vnd.openxmlformats-officedocument.presentationml.slide+xml" PartName="/ppt/slides/slide16.xml"/>
  <Override ContentType="application/vnd.openxmlformats-officedocument.presentationml.slide+xml" PartName="/ppt/slides/slide8.xml"/>
  <Override ContentType="application/vnd.openxmlformats-officedocument.presentationml.slide+xml" PartName="/ppt/slides/slide29.xml"/>
  <Override ContentType="application/vnd.openxmlformats-officedocument.presentationml.slide+xml" PartName="/ppt/slides/slide2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28.xml"/>
  <Override ContentType="application/vnd.openxmlformats-officedocument.presentationml.slide+xml" PartName="/ppt/slides/slide7.xml"/>
  <Override ContentType="application/vnd.openxmlformats-officedocument.presentationml.slide+xml" PartName="/ppt/slides/slide15.xml"/>
  <Override ContentType="application/vnd.openxmlformats-officedocument.presentationml.slide+xml" PartName="/ppt/slides/slide23.xml"/>
  <Override ContentType="application/vnd.openxmlformats-officedocument.presentationml.slide+xml" PartName="/ppt/slides/slide27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6.xml"/>
  <Override ContentType="application/vnd.openxmlformats-officedocument.presentationml.slide+xml" PartName="/ppt/slides/slide14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</Types>
</file>

<file path=_rels/.rels><?xml version="1.0" encoding="UTF-8" standalone="yes"?>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48" r:id="rId3"/>
  </p:sldMasterIdLst>
  <p:notesMasterIdLst>
    <p:notesMasterId r:id="rId4"/>
  </p:notes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  <p:sldId id="274" r:id="rId23"/>
    <p:sldId id="275" r:id="rId24"/>
    <p:sldId id="276" r:id="rId25"/>
    <p:sldId id="277" r:id="rId26"/>
    <p:sldId id="278" r:id="rId27"/>
    <p:sldId id="279" r:id="rId28"/>
    <p:sldId id="280" r:id="rId29"/>
    <p:sldId id="281" r:id="rId30"/>
    <p:sldId id="282" r:id="rId31"/>
    <p:sldId id="283" r:id="rId32"/>
    <p:sldId id="284" r:id="rId33"/>
  </p:sldIdLst>
  <p:sldSz cy="6858000" cx="12192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http://customooxmlschemas.google.com/">
      <go:slidesCustomData xmlns:go="http://customooxmlschemas.google.com/" r:id="rId34" roundtripDataSignature="AMtx7mg/ovrBws/VX6LvLnP4ApMQS2GPu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slide" Target="slides/slide16.xml"/><Relationship Id="rId22" Type="http://schemas.openxmlformats.org/officeDocument/2006/relationships/slide" Target="slides/slide18.xml"/><Relationship Id="rId21" Type="http://schemas.openxmlformats.org/officeDocument/2006/relationships/slide" Target="slides/slide17.xml"/><Relationship Id="rId24" Type="http://schemas.openxmlformats.org/officeDocument/2006/relationships/slide" Target="slides/slide20.xml"/><Relationship Id="rId23" Type="http://schemas.openxmlformats.org/officeDocument/2006/relationships/slide" Target="slides/slide19.xml"/><Relationship Id="rId1" Type="http://schemas.openxmlformats.org/officeDocument/2006/relationships/theme" Target="theme/theme2.xml"/><Relationship Id="rId2" Type="http://schemas.openxmlformats.org/officeDocument/2006/relationships/presProps" Target="presProps.xml"/><Relationship Id="rId3" Type="http://schemas.openxmlformats.org/officeDocument/2006/relationships/slideMaster" Target="slideMasters/slideMaster1.xml"/><Relationship Id="rId4" Type="http://schemas.openxmlformats.org/officeDocument/2006/relationships/notesMaster" Target="notesMasters/notesMaster1.xml"/><Relationship Id="rId9" Type="http://schemas.openxmlformats.org/officeDocument/2006/relationships/slide" Target="slides/slide5.xml"/><Relationship Id="rId26" Type="http://schemas.openxmlformats.org/officeDocument/2006/relationships/slide" Target="slides/slide22.xml"/><Relationship Id="rId25" Type="http://schemas.openxmlformats.org/officeDocument/2006/relationships/slide" Target="slides/slide21.xml"/><Relationship Id="rId28" Type="http://schemas.openxmlformats.org/officeDocument/2006/relationships/slide" Target="slides/slide24.xml"/><Relationship Id="rId27" Type="http://schemas.openxmlformats.org/officeDocument/2006/relationships/slide" Target="slides/slide23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29" Type="http://schemas.openxmlformats.org/officeDocument/2006/relationships/slide" Target="slides/slide25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31" Type="http://schemas.openxmlformats.org/officeDocument/2006/relationships/slide" Target="slides/slide27.xml"/><Relationship Id="rId30" Type="http://schemas.openxmlformats.org/officeDocument/2006/relationships/slide" Target="slides/slide26.xml"/><Relationship Id="rId11" Type="http://schemas.openxmlformats.org/officeDocument/2006/relationships/slide" Target="slides/slide7.xml"/><Relationship Id="rId33" Type="http://schemas.openxmlformats.org/officeDocument/2006/relationships/slide" Target="slides/slide29.xml"/><Relationship Id="rId10" Type="http://schemas.openxmlformats.org/officeDocument/2006/relationships/slide" Target="slides/slide6.xml"/><Relationship Id="rId32" Type="http://schemas.openxmlformats.org/officeDocument/2006/relationships/slide" Target="slides/slide28.xml"/><Relationship Id="rId13" Type="http://schemas.openxmlformats.org/officeDocument/2006/relationships/slide" Target="slides/slide9.xml"/><Relationship Id="rId12" Type="http://schemas.openxmlformats.org/officeDocument/2006/relationships/slide" Target="slides/slide8.xml"/><Relationship Id="rId34" Type="http://customschemas.google.com/relationships/presentationmetadata" Target="metadata"/><Relationship Id="rId15" Type="http://schemas.openxmlformats.org/officeDocument/2006/relationships/slide" Target="slides/slide11.xml"/><Relationship Id="rId14" Type="http://schemas.openxmlformats.org/officeDocument/2006/relationships/slide" Target="slides/slide10.xml"/><Relationship Id="rId17" Type="http://schemas.openxmlformats.org/officeDocument/2006/relationships/slide" Target="slides/slide13.xml"/><Relationship Id="rId16" Type="http://schemas.openxmlformats.org/officeDocument/2006/relationships/slide" Target="slides/slide12.xml"/><Relationship Id="rId19" Type="http://schemas.openxmlformats.org/officeDocument/2006/relationships/slide" Target="slides/slide15.xml"/><Relationship Id="rId18" Type="http://schemas.openxmlformats.org/officeDocument/2006/relationships/slide" Target="slides/slide14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/>
          <p:nvPr>
            <p:ph idx="2" type="hdr"/>
          </p:nvPr>
        </p:nvSpPr>
        <p:spPr>
          <a:xfrm>
            <a:off x="0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" name="Google Shape;4;n"/>
          <p:cNvSpPr txBox="1"/>
          <p:nvPr>
            <p:ph idx="10" type="dt"/>
          </p:nvPr>
        </p:nvSpPr>
        <p:spPr>
          <a:xfrm>
            <a:off x="3884613" y="0"/>
            <a:ext cx="2971800" cy="45878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" name="Google Shape;5;n"/>
          <p:cNvSpPr/>
          <p:nvPr>
            <p:ph idx="3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6" name="Google Shape;6;n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AU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2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97" name="Google Shape;197;p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65" name="Shape 2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Google Shape;266;p1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67" name="Google Shape;267;p1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see example 4 in ACS 0019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8" name="Google Shape;268;p1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3" name="Shape 2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4" name="Google Shape;274;p1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75" name="Google Shape;275;p1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0" name="Shape 2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1" name="Google Shape;281;p1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82" name="Google Shape;282;p1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See ACS 0011 Intervention not performed or cancelled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3" name="Google Shape;283;p1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8" name="Shape 2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9" name="Google Shape;289;p1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0" name="Google Shape;290;p1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5" name="Shape 2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" name="Google Shape;296;p1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7" name="Google Shape;297;p1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1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4" name="Google Shape;304;p1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9" name="Shape 3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Google Shape;310;p1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1" name="Google Shape;311;p1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6" name="Shape 3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" name="Google Shape;317;p1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8" name="Google Shape;318;p1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1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25" name="Google Shape;325;p1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1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32" name="Google Shape;332;p1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>
                <a:latin typeface="Calibri"/>
                <a:ea typeface="Calibri"/>
                <a:cs typeface="Calibri"/>
                <a:sym typeface="Calibri"/>
              </a:rPr>
              <a:t>For example:</a:t>
            </a:r>
            <a:endParaRPr/>
          </a:p>
          <a:p>
            <a:pPr indent="-179705" lvl="0" marL="6477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rPr lang="en-AU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x-ray and application of plaster is expected with a diagnosis of Colles' fracture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-179705" lvl="0" marL="6477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rPr lang="en-AU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intravenous antibiotics are expected with a diagnosis of septicaemia/sepsis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-179705" lvl="0" marL="647700" rtl="0" algn="l">
              <a:spcBef>
                <a:spcPts val="280"/>
              </a:spcBef>
              <a:spcAft>
                <a:spcPts val="0"/>
              </a:spcAft>
              <a:buNone/>
            </a:pPr>
            <a:r>
              <a:rPr lang="en-AU" sz="12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cardioplegia in cardiac surgery is performed routinely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3" name="Google Shape;333;p1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03" name="Shape 2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" name="Google Shape;204;p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05" name="Google Shape;205;p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06" name="Google Shape;206;p2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8" name="Shape 3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9" name="Google Shape;339;p20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40" name="Google Shape;340;p20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If GA and sedation, then code only GA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If necessary demonstrate ASA class at the top of [1909]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Coding PCA – see coding rule Q3190 for code 9251800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Point 2 – in 6</a:t>
            </a:r>
            <a:r>
              <a:rPr baseline="30000"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edition only one code from 1909 could be assigned.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1" name="Google Shape;341;p20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6" name="Shape 3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7" name="Google Shape;347;p21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8" name="Google Shape;348;p21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22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6" name="Google Shape;356;p22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1" name="Shape 3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2" name="Google Shape;362;p2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63" name="Google Shape;363;p2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Some of these are new to those using 6</a:t>
            </a:r>
            <a:r>
              <a:rPr baseline="30000"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edition.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64" name="Google Shape;364;p2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69" name="Shape 3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0" name="Google Shape;370;p2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1" name="Google Shape;371;p2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76" name="Shape 3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7" name="Google Shape;377;p2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8" name="Google Shape;378;p2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83" name="Shape 3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4" name="Google Shape;384;p2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85" name="Google Shape;385;p2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In 6</a:t>
            </a:r>
            <a:r>
              <a:rPr baseline="30000" lang="en-AU"/>
              <a:t>th</a:t>
            </a:r>
            <a:r>
              <a:rPr lang="en-AU"/>
              <a:t> 0044 Chemotherapy, in 11</a:t>
            </a:r>
            <a:r>
              <a:rPr baseline="30000" lang="en-AU"/>
              <a:t>th</a:t>
            </a:r>
            <a:r>
              <a:rPr lang="en-AU"/>
              <a:t> Pharmacotherapy</a:t>
            </a:r>
            <a:endParaRPr/>
          </a:p>
        </p:txBody>
      </p:sp>
      <p:sp>
        <p:nvSpPr>
          <p:cNvPr id="386" name="Google Shape;386;p2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1" name="Shape 3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2" name="Google Shape;392;p2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393" name="Google Shape;393;p2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Note: this code was not in 6</a:t>
            </a:r>
            <a:r>
              <a:rPr baseline="30000"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th</a:t>
            </a: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 edition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94" name="Google Shape;394;p2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99" name="Shape 3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0" name="Google Shape;400;p2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01" name="Google Shape;401;p2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These birds are very attracted to blue objects</a:t>
            </a:r>
            <a:endParaRPr/>
          </a:p>
        </p:txBody>
      </p:sp>
      <p:sp>
        <p:nvSpPr>
          <p:cNvPr id="402" name="Google Shape;402;p28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408" name="Shape 4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" name="Google Shape;409;p2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10" name="Google Shape;410;p2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411" name="Google Shape;411;p29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12" name="Shape 2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Google Shape;213;p3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14" name="Google Shape;214;p3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5" name="Google Shape;215;p3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fld id="{00000000-1234-1234-1234-123412341234}" type="slidenum">
              <a:rPr b="0" i="0" lang="en-AU" sz="18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0" i="0" sz="1800" u="none" cap="none" strike="noStrike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0" name="Shape 2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1" name="Google Shape;221;p4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22" name="Google Shape;222;p4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27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8" name="Google Shape;228;p5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29" name="Google Shape;229;p5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Note:  this is no more than a definition, and is not a statement of which procedures should be coded.  See also ACS 0042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30" name="Google Shape;230;p5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35" name="Shape 2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6" name="Google Shape;236;p6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37" name="Google Shape;237;p6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452438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200" u="sng">
                <a:latin typeface="Calibri"/>
                <a:ea typeface="Calibri"/>
                <a:cs typeface="Calibri"/>
                <a:sym typeface="Calibri"/>
              </a:rPr>
              <a:t>Example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9826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1200">
                <a:latin typeface="Calibri"/>
                <a:ea typeface="Calibri"/>
                <a:cs typeface="Calibri"/>
                <a:sym typeface="Calibri"/>
              </a:rPr>
              <a:t>Principal Diagnosis: </a:t>
            </a:r>
            <a:r>
              <a:rPr lang="en-AU" sz="1200">
                <a:latin typeface="Calibri"/>
                <a:ea typeface="Calibri"/>
                <a:cs typeface="Calibri"/>
                <a:sym typeface="Calibri"/>
              </a:rPr>
              <a:t>fracture lower leg</a:t>
            </a:r>
            <a:endParaRPr/>
          </a:p>
          <a:p>
            <a:pPr indent="0" lvl="0" marL="9826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1200">
                <a:latin typeface="Calibri"/>
                <a:ea typeface="Calibri"/>
                <a:cs typeface="Calibri"/>
                <a:sym typeface="Calibri"/>
              </a:rPr>
              <a:t>Additional Diagnosis</a:t>
            </a:r>
            <a:r>
              <a:rPr lang="en-AU" sz="1200">
                <a:latin typeface="Calibri"/>
                <a:ea typeface="Calibri"/>
                <a:cs typeface="Calibri"/>
                <a:sym typeface="Calibri"/>
              </a:rPr>
              <a:t>: cut of arm</a:t>
            </a:r>
            <a:endParaRPr/>
          </a:p>
          <a:p>
            <a:pPr indent="0" lvl="0" marL="9826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1200">
                <a:latin typeface="Calibri"/>
                <a:ea typeface="Calibri"/>
                <a:cs typeface="Calibri"/>
                <a:sym typeface="Calibri"/>
              </a:rPr>
              <a:t>Principal Procedure</a:t>
            </a:r>
            <a:r>
              <a:rPr lang="en-AU" sz="1200">
                <a:latin typeface="Calibri"/>
                <a:ea typeface="Calibri"/>
                <a:cs typeface="Calibri"/>
                <a:sym typeface="Calibri"/>
              </a:rPr>
              <a:t>: reduction of fracture - the procedure for the PDx</a:t>
            </a:r>
            <a:endParaRPr/>
          </a:p>
          <a:p>
            <a:pPr indent="0" lvl="0" marL="982663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-AU" sz="1200">
                <a:latin typeface="Calibri"/>
                <a:ea typeface="Calibri"/>
                <a:cs typeface="Calibri"/>
                <a:sym typeface="Calibri"/>
              </a:rPr>
              <a:t>Additional procedure</a:t>
            </a:r>
            <a:r>
              <a:rPr lang="en-AU" sz="1200">
                <a:latin typeface="Calibri"/>
                <a:ea typeface="Calibri"/>
                <a:cs typeface="Calibri"/>
                <a:sym typeface="Calibri"/>
              </a:rPr>
              <a:t>: suture of cut – the procedure for the ADx</a:t>
            </a:r>
            <a:endParaRPr sz="1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/>
          </a:p>
        </p:txBody>
      </p:sp>
      <p:sp>
        <p:nvSpPr>
          <p:cNvPr id="238" name="Google Shape;238;p6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43" name="Shape 2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4" name="Google Shape;244;p7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12700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245" name="Google Shape;245;p7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/>
              <a:t>These components are a routine/inherent part of the more significant procedure being performed</a:t>
            </a:r>
            <a:endParaRPr/>
          </a:p>
        </p:txBody>
      </p:sp>
      <p:sp>
        <p:nvSpPr>
          <p:cNvPr id="246" name="Google Shape;246;p7:notes"/>
          <p:cNvSpPr txBox="1"/>
          <p:nvPr>
            <p:ph idx="12" type="sldNum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  <a:noFill/>
          <a:ln>
            <a:noFill/>
          </a:ln>
        </p:spPr>
        <p:txBody>
          <a:bodyPr anchorCtr="0" anchor="b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1" name="Shape 2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Google Shape;252;p8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53" name="Google Shape;253;p8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58" name="Shape 2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Google Shape;259;p9:notes"/>
          <p:cNvSpPr txBox="1"/>
          <p:nvPr>
            <p:ph idx="1" type="body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60" name="Google Shape;260;p9:notes"/>
          <p:cNvSpPr/>
          <p:nvPr>
            <p:ph idx="2" type="sldImg"/>
          </p:nvPr>
        </p:nvSpPr>
        <p:spPr>
          <a:xfrm>
            <a:off x="685800" y="1143000"/>
            <a:ext cx="5486400" cy="30861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4.png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Relationship Id="rId3" Type="http://schemas.openxmlformats.org/officeDocument/2006/relationships/image" Target="../media/image7.jpg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g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1-Up" showMasterSp="0">
  <p:cSld name="1-Up">
    <p:spTree>
      <p:nvGrpSpPr>
        <p:cNvPr id="18" name="Shape 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Google Shape;19;p31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indent="-228600" lvl="0" marL="45720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  <a:defRPr b="1" sz="32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0" name="Google Shape;20;p31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  <a:defRPr sz="2800"/>
            </a:lvl1pPr>
            <a:lvl2pPr indent="-228600" lvl="1" marL="9144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sz="2400"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  <a:defRPr sz="1800"/>
            </a:lvl3pPr>
            <a:lvl4pPr indent="-228600" lvl="3" marL="18288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4pPr>
            <a:lvl5pPr indent="-228600" lvl="4" marL="22860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Calibri"/>
              <a:buNone/>
              <a:defRPr sz="1600"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21" name="Google Shape;21;p3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algn="r">
              <a:spcBef>
                <a:spcPts val="0"/>
              </a:spcBef>
              <a:buNone/>
              <a:defRPr b="1" i="0" sz="12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22" name="Google Shape;22;p31"/>
          <p:cNvSpPr txBox="1"/>
          <p:nvPr/>
        </p:nvSpPr>
        <p:spPr>
          <a:xfrm>
            <a:off x="3846443" y="6309320"/>
            <a:ext cx="4611757" cy="475793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1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    Clinical Coding Education		   eHealth Education </a:t>
            </a:r>
            <a:endParaRPr/>
          </a:p>
        </p:txBody>
      </p:sp>
      <p:pic>
        <p:nvPicPr>
          <p:cNvPr descr="Logo, icon, company name&#10;&#10;Description automatically generated" id="23" name="Google Shape;23;p31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3657600" y="6326995"/>
            <a:ext cx="437207" cy="454806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24" name="Google Shape;24;p3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7904922" y="6235143"/>
            <a:ext cx="553278" cy="553278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: 1 Left, 3 Right">
  <p:cSld name="4-Up: 1 Left, 3 Right">
    <p:spTree>
      <p:nvGrpSpPr>
        <p:cNvPr id="103" name="Shape 1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" name="Google Shape;104;p40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5" name="Google Shape;105;p40"/>
          <p:cNvSpPr txBox="1"/>
          <p:nvPr>
            <p:ph idx="1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6" name="Google Shape;106;p40"/>
          <p:cNvSpPr txBox="1"/>
          <p:nvPr>
            <p:ph idx="2" type="body"/>
          </p:nvPr>
        </p:nvSpPr>
        <p:spPr>
          <a:xfrm>
            <a:off x="58928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7" name="Google Shape;107;p40"/>
          <p:cNvSpPr txBox="1"/>
          <p:nvPr>
            <p:ph idx="3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8" name="Google Shape;108;p40"/>
          <p:cNvSpPr txBox="1"/>
          <p:nvPr>
            <p:ph idx="4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9" name="Google Shape;109;p40"/>
          <p:cNvSpPr txBox="1"/>
          <p:nvPr>
            <p:ph idx="5" type="body"/>
          </p:nvPr>
        </p:nvSpPr>
        <p:spPr>
          <a:xfrm>
            <a:off x="58887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0" name="Google Shape;110;p40"/>
          <p:cNvSpPr txBox="1"/>
          <p:nvPr>
            <p:ph idx="6" type="body"/>
          </p:nvPr>
        </p:nvSpPr>
        <p:spPr>
          <a:xfrm>
            <a:off x="58887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1" name="Google Shape;111;p40"/>
          <p:cNvSpPr txBox="1"/>
          <p:nvPr>
            <p:ph idx="7" type="body"/>
          </p:nvPr>
        </p:nvSpPr>
        <p:spPr>
          <a:xfrm>
            <a:off x="58928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2" name="Google Shape;112;p40"/>
          <p:cNvSpPr txBox="1"/>
          <p:nvPr>
            <p:ph idx="8" type="body"/>
          </p:nvPr>
        </p:nvSpPr>
        <p:spPr>
          <a:xfrm>
            <a:off x="58928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3" name="Google Shape;113;p40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14" name="Google Shape;114;p40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15" name="Google Shape;115;p40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: 3 Left, 1 Right">
  <p:cSld name="4-Up: 3 Left, 1 Right">
    <p:spTree>
      <p:nvGrpSpPr>
        <p:cNvPr id="116" name="Shape 1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Google Shape;117;p41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41"/>
          <p:cNvSpPr txBox="1"/>
          <p:nvPr>
            <p:ph idx="1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19" name="Google Shape;119;p41"/>
          <p:cNvSpPr txBox="1"/>
          <p:nvPr>
            <p:ph idx="2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0" name="Google Shape;120;p41"/>
          <p:cNvSpPr txBox="1"/>
          <p:nvPr>
            <p:ph idx="3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1" name="Google Shape;121;p41"/>
          <p:cNvSpPr txBox="1"/>
          <p:nvPr>
            <p:ph idx="4" type="body"/>
          </p:nvPr>
        </p:nvSpPr>
        <p:spPr>
          <a:xfrm>
            <a:off x="4064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2" name="Google Shape;122;p41"/>
          <p:cNvSpPr txBox="1"/>
          <p:nvPr>
            <p:ph idx="5" type="body"/>
          </p:nvPr>
        </p:nvSpPr>
        <p:spPr>
          <a:xfrm>
            <a:off x="4023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3" name="Google Shape;123;p41"/>
          <p:cNvSpPr txBox="1"/>
          <p:nvPr>
            <p:ph idx="6" type="body"/>
          </p:nvPr>
        </p:nvSpPr>
        <p:spPr>
          <a:xfrm>
            <a:off x="4023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4" name="Google Shape;124;p41"/>
          <p:cNvSpPr txBox="1"/>
          <p:nvPr>
            <p:ph idx="7" type="body"/>
          </p:nvPr>
        </p:nvSpPr>
        <p:spPr>
          <a:xfrm>
            <a:off x="4064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5" name="Google Shape;125;p41"/>
          <p:cNvSpPr txBox="1"/>
          <p:nvPr>
            <p:ph idx="8" type="body"/>
          </p:nvPr>
        </p:nvSpPr>
        <p:spPr>
          <a:xfrm>
            <a:off x="4064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26" name="Google Shape;126;p41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7" name="Google Shape;127;p41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28" name="Google Shape;128;p41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-Up: 2 Left, 3 Right">
  <p:cSld name="5-Up: 2 Left, 3 Right">
    <p:spTree>
      <p:nvGrpSpPr>
        <p:cNvPr id="129" name="Shape 1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Google Shape;130;p42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42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2" name="Google Shape;132;p42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3" name="Google Shape;133;p42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4" name="Google Shape;134;p42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5" name="Google Shape;135;p42"/>
          <p:cNvSpPr txBox="1"/>
          <p:nvPr>
            <p:ph idx="5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6" name="Google Shape;136;p42"/>
          <p:cNvSpPr txBox="1"/>
          <p:nvPr>
            <p:ph idx="6" type="body"/>
          </p:nvPr>
        </p:nvSpPr>
        <p:spPr>
          <a:xfrm>
            <a:off x="5892800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7" name="Google Shape;137;p42"/>
          <p:cNvSpPr txBox="1"/>
          <p:nvPr>
            <p:ph idx="7" type="body"/>
          </p:nvPr>
        </p:nvSpPr>
        <p:spPr>
          <a:xfrm>
            <a:off x="5888736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8" name="Google Shape;138;p42"/>
          <p:cNvSpPr txBox="1"/>
          <p:nvPr>
            <p:ph idx="8" type="body"/>
          </p:nvPr>
        </p:nvSpPr>
        <p:spPr>
          <a:xfrm>
            <a:off x="5888736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39" name="Google Shape;139;p42"/>
          <p:cNvSpPr txBox="1"/>
          <p:nvPr>
            <p:ph idx="9" type="body"/>
          </p:nvPr>
        </p:nvSpPr>
        <p:spPr>
          <a:xfrm>
            <a:off x="5892800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0" name="Google Shape;140;p42"/>
          <p:cNvSpPr txBox="1"/>
          <p:nvPr>
            <p:ph idx="13" type="body"/>
          </p:nvPr>
        </p:nvSpPr>
        <p:spPr>
          <a:xfrm>
            <a:off x="5892800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1" name="Google Shape;141;p42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42" name="Google Shape;142;p42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43" name="Google Shape;143;p42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5-Up: 3 Left, 2 Right">
  <p:cSld name="5-Up: 3 Left, 2 Right">
    <p:spTree>
      <p:nvGrpSpPr>
        <p:cNvPr id="144" name="Shape 1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5" name="Google Shape;145;p43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6" name="Google Shape;146;p43"/>
          <p:cNvSpPr txBox="1"/>
          <p:nvPr>
            <p:ph idx="1" type="body"/>
          </p:nvPr>
        </p:nvSpPr>
        <p:spPr>
          <a:xfrm>
            <a:off x="410464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7" name="Google Shape;147;p43"/>
          <p:cNvSpPr txBox="1"/>
          <p:nvPr>
            <p:ph idx="2" type="body"/>
          </p:nvPr>
        </p:nvSpPr>
        <p:spPr>
          <a:xfrm>
            <a:off x="410464" y="609600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8" name="Google Shape;148;p43"/>
          <p:cNvSpPr txBox="1"/>
          <p:nvPr>
            <p:ph idx="3" type="body"/>
          </p:nvPr>
        </p:nvSpPr>
        <p:spPr>
          <a:xfrm>
            <a:off x="406400" y="234086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49" name="Google Shape;149;p43"/>
          <p:cNvSpPr txBox="1"/>
          <p:nvPr>
            <p:ph idx="4" type="body"/>
          </p:nvPr>
        </p:nvSpPr>
        <p:spPr>
          <a:xfrm>
            <a:off x="406400" y="256946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0" name="Google Shape;150;p43"/>
          <p:cNvSpPr txBox="1"/>
          <p:nvPr>
            <p:ph idx="5" type="body"/>
          </p:nvPr>
        </p:nvSpPr>
        <p:spPr>
          <a:xfrm>
            <a:off x="410464" y="4291584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1" name="Google Shape;151;p43"/>
          <p:cNvSpPr txBox="1"/>
          <p:nvPr>
            <p:ph idx="6" type="body"/>
          </p:nvPr>
        </p:nvSpPr>
        <p:spPr>
          <a:xfrm>
            <a:off x="410464" y="4520184"/>
            <a:ext cx="5283200" cy="1728216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2" name="Google Shape;152;p43"/>
          <p:cNvSpPr txBox="1"/>
          <p:nvPr>
            <p:ph idx="7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3" name="Google Shape;153;p43"/>
          <p:cNvSpPr txBox="1"/>
          <p:nvPr>
            <p:ph idx="8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4" name="Google Shape;154;p43"/>
          <p:cNvSpPr txBox="1"/>
          <p:nvPr>
            <p:ph idx="9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5" name="Google Shape;155;p43"/>
          <p:cNvSpPr txBox="1"/>
          <p:nvPr>
            <p:ph idx="13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56" name="Google Shape;156;p43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57" name="Google Shape;157;p43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58" name="Google Shape;158;p43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ombstones">
  <p:cSld name="Tombstones">
    <p:spTree>
      <p:nvGrpSpPr>
        <p:cNvPr id="159" name="Shape 1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0" name="Google Shape;160;p44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1" name="Google Shape;161;p44"/>
          <p:cNvSpPr/>
          <p:nvPr/>
        </p:nvSpPr>
        <p:spPr>
          <a:xfrm>
            <a:off x="18288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2" name="Google Shape;162;p44"/>
          <p:cNvSpPr/>
          <p:nvPr/>
        </p:nvSpPr>
        <p:spPr>
          <a:xfrm>
            <a:off x="18288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3" name="Google Shape;163;p44"/>
          <p:cNvSpPr/>
          <p:nvPr/>
        </p:nvSpPr>
        <p:spPr>
          <a:xfrm>
            <a:off x="46736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4" name="Google Shape;164;p44"/>
          <p:cNvSpPr/>
          <p:nvPr/>
        </p:nvSpPr>
        <p:spPr>
          <a:xfrm>
            <a:off x="46736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5" name="Google Shape;165;p44"/>
          <p:cNvSpPr/>
          <p:nvPr/>
        </p:nvSpPr>
        <p:spPr>
          <a:xfrm>
            <a:off x="7518400" y="14478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6" name="Google Shape;166;p44"/>
          <p:cNvSpPr/>
          <p:nvPr/>
        </p:nvSpPr>
        <p:spPr>
          <a:xfrm>
            <a:off x="7518400" y="3886200"/>
            <a:ext cx="2235200" cy="2057400"/>
          </a:xfrm>
          <a:prstGeom prst="rect">
            <a:avLst/>
          </a:prstGeom>
          <a:solidFill>
            <a:schemeClr val="lt1"/>
          </a:solidFill>
          <a:ln cap="sq" cmpd="thickThin" w="76200">
            <a:solidFill>
              <a:schemeClr val="accent6"/>
            </a:solidFill>
            <a:prstDash val="solid"/>
            <a:round/>
            <a:headEnd len="sm" w="sm" type="none"/>
            <a:tailEnd len="sm" w="sm" type="none"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67" name="Google Shape;167;p44"/>
          <p:cNvSpPr/>
          <p:nvPr>
            <p:ph idx="2" type="pic"/>
          </p:nvPr>
        </p:nvSpPr>
        <p:spPr>
          <a:xfrm>
            <a:off x="20320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68" name="Google Shape;168;p44"/>
          <p:cNvSpPr/>
          <p:nvPr>
            <p:ph idx="3" type="pic"/>
          </p:nvPr>
        </p:nvSpPr>
        <p:spPr>
          <a:xfrm>
            <a:off x="20320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69" name="Google Shape;169;p44"/>
          <p:cNvSpPr/>
          <p:nvPr>
            <p:ph idx="4" type="pic"/>
          </p:nvPr>
        </p:nvSpPr>
        <p:spPr>
          <a:xfrm>
            <a:off x="48768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0" name="Google Shape;170;p44"/>
          <p:cNvSpPr/>
          <p:nvPr>
            <p:ph idx="5" type="pic"/>
          </p:nvPr>
        </p:nvSpPr>
        <p:spPr>
          <a:xfrm>
            <a:off x="48768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1" name="Google Shape;171;p44"/>
          <p:cNvSpPr/>
          <p:nvPr>
            <p:ph idx="6" type="pic"/>
          </p:nvPr>
        </p:nvSpPr>
        <p:spPr>
          <a:xfrm>
            <a:off x="7721600" y="16002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2" name="Google Shape;172;p44"/>
          <p:cNvSpPr/>
          <p:nvPr>
            <p:ph idx="7" type="pic"/>
          </p:nvPr>
        </p:nvSpPr>
        <p:spPr>
          <a:xfrm>
            <a:off x="7721600" y="4038600"/>
            <a:ext cx="1828800" cy="685800"/>
          </a:xfrm>
          <a:prstGeom prst="rect">
            <a:avLst/>
          </a:prstGeom>
          <a:noFill/>
          <a:ln>
            <a:noFill/>
          </a:ln>
        </p:spPr>
      </p:sp>
      <p:sp>
        <p:nvSpPr>
          <p:cNvPr id="173" name="Google Shape;173;p44"/>
          <p:cNvSpPr txBox="1"/>
          <p:nvPr>
            <p:ph idx="1" type="body"/>
          </p:nvPr>
        </p:nvSpPr>
        <p:spPr>
          <a:xfrm>
            <a:off x="20320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4" name="Google Shape;174;p44"/>
          <p:cNvSpPr txBox="1"/>
          <p:nvPr>
            <p:ph idx="8" type="body"/>
          </p:nvPr>
        </p:nvSpPr>
        <p:spPr>
          <a:xfrm>
            <a:off x="20320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5" name="Google Shape;175;p44"/>
          <p:cNvSpPr txBox="1"/>
          <p:nvPr>
            <p:ph idx="9" type="body"/>
          </p:nvPr>
        </p:nvSpPr>
        <p:spPr>
          <a:xfrm>
            <a:off x="48768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6" name="Google Shape;176;p44"/>
          <p:cNvSpPr txBox="1"/>
          <p:nvPr>
            <p:ph idx="13" type="body"/>
          </p:nvPr>
        </p:nvSpPr>
        <p:spPr>
          <a:xfrm>
            <a:off x="48768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7" name="Google Shape;177;p44"/>
          <p:cNvSpPr txBox="1"/>
          <p:nvPr>
            <p:ph idx="14" type="body"/>
          </p:nvPr>
        </p:nvSpPr>
        <p:spPr>
          <a:xfrm>
            <a:off x="7721600" y="28956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8" name="Google Shape;178;p44"/>
          <p:cNvSpPr txBox="1"/>
          <p:nvPr>
            <p:ph idx="15" type="body"/>
          </p:nvPr>
        </p:nvSpPr>
        <p:spPr>
          <a:xfrm>
            <a:off x="7721600" y="5334000"/>
            <a:ext cx="1828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1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79" name="Google Shape;179;p44"/>
          <p:cNvSpPr txBox="1"/>
          <p:nvPr>
            <p:ph idx="16" type="body"/>
          </p:nvPr>
        </p:nvSpPr>
        <p:spPr>
          <a:xfrm>
            <a:off x="20320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0" name="Google Shape;180;p44"/>
          <p:cNvSpPr txBox="1"/>
          <p:nvPr>
            <p:ph idx="17" type="body"/>
          </p:nvPr>
        </p:nvSpPr>
        <p:spPr>
          <a:xfrm>
            <a:off x="20320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1" name="Google Shape;181;p44"/>
          <p:cNvSpPr txBox="1"/>
          <p:nvPr>
            <p:ph idx="18" type="body"/>
          </p:nvPr>
        </p:nvSpPr>
        <p:spPr>
          <a:xfrm>
            <a:off x="48768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2" name="Google Shape;182;p44"/>
          <p:cNvSpPr txBox="1"/>
          <p:nvPr>
            <p:ph idx="19" type="body"/>
          </p:nvPr>
        </p:nvSpPr>
        <p:spPr>
          <a:xfrm>
            <a:off x="48768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3" name="Google Shape;183;p44"/>
          <p:cNvSpPr txBox="1"/>
          <p:nvPr>
            <p:ph idx="20" type="body"/>
          </p:nvPr>
        </p:nvSpPr>
        <p:spPr>
          <a:xfrm>
            <a:off x="7721600" y="32004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4" name="Google Shape;184;p44"/>
          <p:cNvSpPr txBox="1"/>
          <p:nvPr>
            <p:ph idx="21" type="body"/>
          </p:nvPr>
        </p:nvSpPr>
        <p:spPr>
          <a:xfrm>
            <a:off x="7721600" y="5638800"/>
            <a:ext cx="1828800" cy="152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i="1"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5" name="Google Shape;185;p44"/>
          <p:cNvSpPr txBox="1"/>
          <p:nvPr>
            <p:ph idx="22" type="body"/>
          </p:nvPr>
        </p:nvSpPr>
        <p:spPr>
          <a:xfrm>
            <a:off x="20320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6" name="Google Shape;186;p44"/>
          <p:cNvSpPr txBox="1"/>
          <p:nvPr>
            <p:ph idx="23" type="body"/>
          </p:nvPr>
        </p:nvSpPr>
        <p:spPr>
          <a:xfrm>
            <a:off x="20320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7" name="Google Shape;187;p44"/>
          <p:cNvSpPr txBox="1"/>
          <p:nvPr>
            <p:ph idx="24" type="body"/>
          </p:nvPr>
        </p:nvSpPr>
        <p:spPr>
          <a:xfrm>
            <a:off x="48768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8" name="Google Shape;188;p44"/>
          <p:cNvSpPr txBox="1"/>
          <p:nvPr>
            <p:ph idx="25" type="body"/>
          </p:nvPr>
        </p:nvSpPr>
        <p:spPr>
          <a:xfrm>
            <a:off x="48768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89" name="Google Shape;189;p44"/>
          <p:cNvSpPr txBox="1"/>
          <p:nvPr>
            <p:ph idx="26" type="body"/>
          </p:nvPr>
        </p:nvSpPr>
        <p:spPr>
          <a:xfrm>
            <a:off x="7721600" y="22860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0" name="Google Shape;190;p44"/>
          <p:cNvSpPr txBox="1"/>
          <p:nvPr>
            <p:ph idx="27" type="body"/>
          </p:nvPr>
        </p:nvSpPr>
        <p:spPr>
          <a:xfrm>
            <a:off x="7721600" y="4724400"/>
            <a:ext cx="1828800" cy="609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indent="-228600" lvl="0" marL="457200" algn="ctr">
              <a:spcBef>
                <a:spcPts val="160"/>
              </a:spcBef>
              <a:spcAft>
                <a:spcPts val="0"/>
              </a:spcAft>
              <a:buClr>
                <a:schemeClr val="dk1"/>
              </a:buClr>
              <a:buSzPts val="800"/>
              <a:buFont typeface="Calibri"/>
              <a:buNone/>
              <a:defRPr sz="8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1" name="Google Shape;191;p44"/>
          <p:cNvSpPr txBox="1"/>
          <p:nvPr>
            <p:ph idx="28" type="body"/>
          </p:nvPr>
        </p:nvSpPr>
        <p:spPr>
          <a:xfrm>
            <a:off x="406400" y="381000"/>
            <a:ext cx="10769600" cy="8382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Font typeface="Calibri"/>
              <a:buNone/>
              <a:defRPr sz="1200"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92" name="Google Shape;192;p44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93" name="Google Shape;193;p44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94" name="Google Shape;194;p44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" showMasterSp="0" type="title">
  <p:cSld name="TITLE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32"/>
          <p:cNvSpPr/>
          <p:nvPr/>
        </p:nvSpPr>
        <p:spPr>
          <a:xfrm>
            <a:off x="0" y="3505200"/>
            <a:ext cx="121920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7" name="Google Shape;27;p32"/>
          <p:cNvSpPr txBox="1"/>
          <p:nvPr>
            <p:ph type="ctrTitle"/>
          </p:nvPr>
        </p:nvSpPr>
        <p:spPr>
          <a:xfrm>
            <a:off x="304800" y="4114800"/>
            <a:ext cx="11582400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0" sz="2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32"/>
          <p:cNvSpPr txBox="1"/>
          <p:nvPr>
            <p:ph idx="1" type="subTitle"/>
          </p:nvPr>
        </p:nvSpPr>
        <p:spPr>
          <a:xfrm>
            <a:off x="304800" y="4706112"/>
            <a:ext cx="11582400" cy="277368"/>
          </a:xfrm>
          <a:prstGeom prst="rect">
            <a:avLst/>
          </a:prstGeom>
          <a:solidFill>
            <a:schemeClr val="lt1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lvl="0" algn="l">
              <a:spcBef>
                <a:spcPts val="220"/>
              </a:spcBef>
              <a:spcAft>
                <a:spcPts val="0"/>
              </a:spcAft>
              <a:buClr>
                <a:srgbClr val="016D56"/>
              </a:buClr>
              <a:buSzPts val="1100"/>
              <a:buFont typeface="Calibri"/>
              <a:buNone/>
              <a:defRPr b="1" sz="1100">
                <a:solidFill>
                  <a:srgbClr val="016D56"/>
                </a:solidFill>
              </a:defRPr>
            </a:lvl1pPr>
            <a:lvl2pPr lvl="1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lvl="2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lvl="3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lvl="4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lvl="5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6pPr>
            <a:lvl7pPr lvl="6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7pPr>
            <a:lvl8pPr lvl="7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8pPr>
            <a:lvl9pPr lvl="8" algn="ctr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9pPr>
          </a:lstStyle>
          <a:p/>
        </p:txBody>
      </p:sp>
      <p:sp>
        <p:nvSpPr>
          <p:cNvPr id="29" name="Google Shape;29;p32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30" name="Google Shape;30;p32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6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31" name="Google Shape;31;p32"/>
          <p:cNvSpPr/>
          <p:nvPr/>
        </p:nvSpPr>
        <p:spPr>
          <a:xfrm>
            <a:off x="0" y="0"/>
            <a:ext cx="12192000" cy="4038600"/>
          </a:xfrm>
          <a:prstGeom prst="rect">
            <a:avLst/>
          </a:prstGeom>
          <a:solidFill>
            <a:srgbClr val="0000CC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2" name="Google Shape;32;p32"/>
          <p:cNvSpPr/>
          <p:nvPr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pic>
        <p:nvPicPr>
          <p:cNvPr descr="Logo, icon, company name&#10;&#10;Description automatically generated" id="33" name="Google Shape;33;p32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991575" y="5089714"/>
            <a:ext cx="1451624" cy="1510058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A picture containing text&#10;&#10;Description automatically generated" id="34" name="Google Shape;34;p3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309113" y="5050099"/>
            <a:ext cx="3109623" cy="1202315"/>
          </a:xfrm>
          <a:prstGeom prst="rect">
            <a:avLst/>
          </a:prstGeom>
          <a:noFill/>
          <a:ln>
            <a:noFill/>
          </a:ln>
        </p:spPr>
      </p:pic>
      <p:sp>
        <p:nvSpPr>
          <p:cNvPr id="35" name="Google Shape;35;p32"/>
          <p:cNvSpPr txBox="1"/>
          <p:nvPr/>
        </p:nvSpPr>
        <p:spPr>
          <a:xfrm>
            <a:off x="8257597" y="6171707"/>
            <a:ext cx="2207478" cy="8561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eHealth Education</a:t>
            </a:r>
            <a:endParaRPr/>
          </a:p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6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rPr>
              <a:t>ehe.edu.au</a:t>
            </a:r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showMasterSp="0">
  <p:cSld name="Section Header">
    <p:spTree>
      <p:nvGrpSpPr>
        <p:cNvPr id="36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33"/>
          <p:cNvSpPr/>
          <p:nvPr/>
        </p:nvSpPr>
        <p:spPr>
          <a:xfrm>
            <a:off x="0" y="4038600"/>
            <a:ext cx="12192000" cy="609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8" name="Google Shape;38;p33"/>
          <p:cNvSpPr txBox="1"/>
          <p:nvPr>
            <p:ph type="ctrTitle"/>
          </p:nvPr>
        </p:nvSpPr>
        <p:spPr>
          <a:xfrm>
            <a:off x="304800" y="4114800"/>
            <a:ext cx="1165197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  <a:defRPr b="0" sz="2000" cap="none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9" name="Google Shape;39;p33"/>
          <p:cNvSpPr txBox="1"/>
          <p:nvPr>
            <p:ph idx="10" type="dt"/>
          </p:nvPr>
        </p:nvSpPr>
        <p:spPr>
          <a:xfrm>
            <a:off x="304800" y="6477000"/>
            <a:ext cx="21336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rgbClr val="A0A0A0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0" name="Google Shape;40;p33"/>
          <p:cNvSpPr txBox="1"/>
          <p:nvPr>
            <p:ph idx="11" type="ftr"/>
          </p:nvPr>
        </p:nvSpPr>
        <p:spPr>
          <a:xfrm>
            <a:off x="302365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41" name="Google Shape;41;p33"/>
          <p:cNvSpPr txBox="1"/>
          <p:nvPr>
            <p:ph idx="12" type="sldNum"/>
          </p:nvPr>
        </p:nvSpPr>
        <p:spPr>
          <a:xfrm>
            <a:off x="8052859" y="6477000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42" name="Google Shape;42;p33"/>
          <p:cNvSpPr/>
          <p:nvPr/>
        </p:nvSpPr>
        <p:spPr>
          <a:xfrm>
            <a:off x="0" y="4645880"/>
            <a:ext cx="12192000" cy="2743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1800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Heading Only" showMasterSp="0">
  <p:cSld name="Heading Only">
    <p:bg>
      <p:bgPr>
        <a:solidFill>
          <a:schemeClr val="lt1"/>
        </a:solidFill>
      </p:bgPr>
    </p:bg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34"/>
          <p:cNvSpPr txBox="1"/>
          <p:nvPr>
            <p:ph idx="1" type="body"/>
          </p:nvPr>
        </p:nvSpPr>
        <p:spPr>
          <a:xfrm>
            <a:off x="406400" y="380999"/>
            <a:ext cx="11356028" cy="503583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 sz="2400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45" name="Google Shape;45;p34"/>
          <p:cNvSpPr txBox="1"/>
          <p:nvPr>
            <p:ph idx="12" type="sldNum"/>
          </p:nvPr>
        </p:nvSpPr>
        <p:spPr>
          <a:xfrm>
            <a:off x="10441628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46" name="Google Shape;46;p34"/>
          <p:cNvSpPr txBox="1"/>
          <p:nvPr>
            <p:ph idx="11" type="ftr"/>
          </p:nvPr>
        </p:nvSpPr>
        <p:spPr>
          <a:xfrm>
            <a:off x="5246643" y="6480313"/>
            <a:ext cx="2177887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entury"/>
                <a:ea typeface="Century"/>
                <a:cs typeface="Century"/>
                <a:sym typeface="Century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pic>
        <p:nvPicPr>
          <p:cNvPr descr="Logo, icon, company name&#10;&#10;Description automatically generated" id="47" name="Google Shape;47;p34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5326276" y="6515097"/>
            <a:ext cx="219759" cy="22860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2-Up">
  <p:cSld name="2-Up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35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35"/>
          <p:cNvSpPr txBox="1"/>
          <p:nvPr>
            <p:ph idx="1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1" name="Google Shape;51;p35"/>
          <p:cNvSpPr txBox="1"/>
          <p:nvPr>
            <p:ph idx="2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2" name="Google Shape;52;p35"/>
          <p:cNvSpPr txBox="1"/>
          <p:nvPr>
            <p:ph idx="3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3" name="Google Shape;53;p35"/>
          <p:cNvSpPr txBox="1"/>
          <p:nvPr>
            <p:ph idx="4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54" name="Google Shape;54;p35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55" name="Google Shape;55;p35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56" name="Google Shape;56;p35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2 left, 1 right">
  <p:cSld name="3-Up: 2 left, 1 right">
    <p:spTree>
      <p:nvGrpSpPr>
        <p:cNvPr id="57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36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36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0" name="Google Shape;60;p36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1" name="Google Shape;61;p36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2" name="Google Shape;62;p36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3" name="Google Shape;63;p36"/>
          <p:cNvSpPr txBox="1"/>
          <p:nvPr>
            <p:ph idx="5" type="body"/>
          </p:nvPr>
        </p:nvSpPr>
        <p:spPr>
          <a:xfrm>
            <a:off x="5888736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4" name="Google Shape;64;p36"/>
          <p:cNvSpPr txBox="1"/>
          <p:nvPr>
            <p:ph idx="6" type="body"/>
          </p:nvPr>
        </p:nvSpPr>
        <p:spPr>
          <a:xfrm>
            <a:off x="5888736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65" name="Google Shape;65;p36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66" name="Google Shape;66;p36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67" name="Google Shape;67;p36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1 Left, 2 Right">
  <p:cSld name="3-Up: 1 Left, 2 Right"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37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37"/>
          <p:cNvSpPr txBox="1"/>
          <p:nvPr>
            <p:ph idx="1" type="body"/>
          </p:nvPr>
        </p:nvSpPr>
        <p:spPr>
          <a:xfrm>
            <a:off x="406400" y="381000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1" name="Google Shape;71;p37"/>
          <p:cNvSpPr txBox="1"/>
          <p:nvPr>
            <p:ph idx="2" type="body"/>
          </p:nvPr>
        </p:nvSpPr>
        <p:spPr>
          <a:xfrm>
            <a:off x="406400" y="609600"/>
            <a:ext cx="5283200" cy="5638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2" name="Google Shape;72;p37"/>
          <p:cNvSpPr txBox="1"/>
          <p:nvPr>
            <p:ph idx="3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3" name="Google Shape;73;p37"/>
          <p:cNvSpPr txBox="1"/>
          <p:nvPr>
            <p:ph idx="4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4" name="Google Shape;74;p37"/>
          <p:cNvSpPr txBox="1"/>
          <p:nvPr>
            <p:ph idx="5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5" name="Google Shape;75;p37"/>
          <p:cNvSpPr txBox="1"/>
          <p:nvPr>
            <p:ph idx="6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76" name="Google Shape;76;p37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77" name="Google Shape;77;p37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78" name="Google Shape;78;p37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3-Up: 1 Top, 2 Bottom">
  <p:cSld name="3-Up: 1 Top, 2 Bottom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38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38"/>
          <p:cNvSpPr txBox="1"/>
          <p:nvPr>
            <p:ph idx="1" type="body"/>
          </p:nvPr>
        </p:nvSpPr>
        <p:spPr>
          <a:xfrm>
            <a:off x="406400" y="381000"/>
            <a:ext cx="107696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2" name="Google Shape;82;p38"/>
          <p:cNvSpPr txBox="1"/>
          <p:nvPr>
            <p:ph idx="2" type="body"/>
          </p:nvPr>
        </p:nvSpPr>
        <p:spPr>
          <a:xfrm>
            <a:off x="402336" y="609600"/>
            <a:ext cx="10765536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3" name="Google Shape;83;p38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4" name="Google Shape;84;p38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5" name="Google Shape;85;p38"/>
          <p:cNvSpPr txBox="1"/>
          <p:nvPr>
            <p:ph idx="5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6" name="Google Shape;86;p38"/>
          <p:cNvSpPr txBox="1"/>
          <p:nvPr>
            <p:ph idx="6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87" name="Google Shape;87;p38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88" name="Google Shape;88;p38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89" name="Google Shape;89;p38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4-Up">
  <p:cSld name="4-Up">
    <p:spTree>
      <p:nvGrpSpPr>
        <p:cNvPr id="90" name="Shape 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Google Shape;91;p39"/>
          <p:cNvSpPr txBox="1"/>
          <p:nvPr>
            <p:ph type="title"/>
          </p:nvPr>
        </p:nvSpPr>
        <p:spPr>
          <a:xfrm>
            <a:off x="11480800" y="381000"/>
            <a:ext cx="711200" cy="5867400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39"/>
          <p:cNvSpPr txBox="1"/>
          <p:nvPr>
            <p:ph idx="1" type="body"/>
          </p:nvPr>
        </p:nvSpPr>
        <p:spPr>
          <a:xfrm>
            <a:off x="4064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3" name="Google Shape;93;p39"/>
          <p:cNvSpPr txBox="1"/>
          <p:nvPr>
            <p:ph idx="2" type="body"/>
          </p:nvPr>
        </p:nvSpPr>
        <p:spPr>
          <a:xfrm>
            <a:off x="4064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4" name="Google Shape;94;p39"/>
          <p:cNvSpPr txBox="1"/>
          <p:nvPr>
            <p:ph idx="3" type="body"/>
          </p:nvPr>
        </p:nvSpPr>
        <p:spPr>
          <a:xfrm>
            <a:off x="4023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5" name="Google Shape;95;p39"/>
          <p:cNvSpPr txBox="1"/>
          <p:nvPr>
            <p:ph idx="4" type="body"/>
          </p:nvPr>
        </p:nvSpPr>
        <p:spPr>
          <a:xfrm>
            <a:off x="4023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6" name="Google Shape;96;p39"/>
          <p:cNvSpPr txBox="1"/>
          <p:nvPr>
            <p:ph idx="5" type="body"/>
          </p:nvPr>
        </p:nvSpPr>
        <p:spPr>
          <a:xfrm>
            <a:off x="5892800" y="381000"/>
            <a:ext cx="5283200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7" name="Google Shape;97;p39"/>
          <p:cNvSpPr txBox="1"/>
          <p:nvPr>
            <p:ph idx="6" type="body"/>
          </p:nvPr>
        </p:nvSpPr>
        <p:spPr>
          <a:xfrm>
            <a:off x="5892800" y="609600"/>
            <a:ext cx="5283200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8" name="Google Shape;98;p39"/>
          <p:cNvSpPr txBox="1"/>
          <p:nvPr>
            <p:ph idx="7" type="body"/>
          </p:nvPr>
        </p:nvSpPr>
        <p:spPr>
          <a:xfrm>
            <a:off x="5888736" y="3319272"/>
            <a:ext cx="5287264" cy="228600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1">
                <a:solidFill>
                  <a:schemeClr val="lt1"/>
                </a:solidFill>
              </a:defRPr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99" name="Google Shape;99;p39"/>
          <p:cNvSpPr txBox="1"/>
          <p:nvPr>
            <p:ph idx="8" type="body"/>
          </p:nvPr>
        </p:nvSpPr>
        <p:spPr>
          <a:xfrm>
            <a:off x="5888736" y="3547872"/>
            <a:ext cx="5287264" cy="2706624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indent="-228600" lvl="1" marL="914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2pPr>
            <a:lvl3pPr indent="-228600" lvl="2" marL="1371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3pPr>
            <a:lvl4pPr indent="-228600" lvl="3" marL="1828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4pPr>
            <a:lvl5pPr indent="-228600" lvl="4" marL="22860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5pPr>
            <a:lvl6pPr indent="-342900" lvl="5" marL="27432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indent="-342900" lvl="6" marL="32004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indent="-342900" lvl="7" marL="3657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indent="-342900" lvl="8" marL="41148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/>
        </p:txBody>
      </p:sp>
      <p:sp>
        <p:nvSpPr>
          <p:cNvPr id="100" name="Google Shape;100;p39"/>
          <p:cNvSpPr txBox="1"/>
          <p:nvPr>
            <p:ph idx="10" type="dt"/>
          </p:nvPr>
        </p:nvSpPr>
        <p:spPr>
          <a:xfrm>
            <a:off x="9347200" y="76200"/>
            <a:ext cx="1828800" cy="2286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01" name="Google Shape;101;p39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algn="r">
              <a:spcBef>
                <a:spcPts val="0"/>
              </a:spcBef>
              <a:buNone/>
              <a:defRPr sz="1000"/>
            </a:lvl1pPr>
            <a:lvl2pPr indent="0" lvl="1" marL="0" algn="r">
              <a:spcBef>
                <a:spcPts val="0"/>
              </a:spcBef>
              <a:buNone/>
              <a:defRPr sz="1000"/>
            </a:lvl2pPr>
            <a:lvl3pPr indent="0" lvl="2" marL="0" algn="r">
              <a:spcBef>
                <a:spcPts val="0"/>
              </a:spcBef>
              <a:buNone/>
              <a:defRPr sz="1000"/>
            </a:lvl3pPr>
            <a:lvl4pPr indent="0" lvl="3" marL="0" algn="r">
              <a:spcBef>
                <a:spcPts val="0"/>
              </a:spcBef>
              <a:buNone/>
              <a:defRPr sz="1000"/>
            </a:lvl4pPr>
            <a:lvl5pPr indent="0" lvl="4" marL="0" algn="r">
              <a:spcBef>
                <a:spcPts val="0"/>
              </a:spcBef>
              <a:buNone/>
              <a:defRPr sz="1000"/>
            </a:lvl5pPr>
            <a:lvl6pPr indent="0" lvl="5" marL="0" algn="r">
              <a:spcBef>
                <a:spcPts val="0"/>
              </a:spcBef>
              <a:buNone/>
              <a:defRPr sz="1000"/>
            </a:lvl6pPr>
            <a:lvl7pPr indent="0" lvl="6" marL="0" algn="r">
              <a:spcBef>
                <a:spcPts val="0"/>
              </a:spcBef>
              <a:buNone/>
              <a:defRPr sz="1000"/>
            </a:lvl7pPr>
            <a:lvl8pPr indent="0" lvl="7" marL="0" algn="r">
              <a:spcBef>
                <a:spcPts val="0"/>
              </a:spcBef>
              <a:buNone/>
              <a:defRPr sz="1000"/>
            </a:lvl8pPr>
            <a:lvl9pPr indent="0" lvl="8" marL="0" algn="r">
              <a:spcBef>
                <a:spcPts val="0"/>
              </a:spcBef>
              <a:buNone/>
              <a:defRPr sz="1000"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02" name="Google Shape;102;p39"/>
          <p:cNvSpPr txBox="1"/>
          <p:nvPr>
            <p:ph idx="11" type="ftr"/>
          </p:nvPr>
        </p:nvSpPr>
        <p:spPr>
          <a:xfrm>
            <a:off x="3119669" y="6477000"/>
            <a:ext cx="49784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9.xml"/><Relationship Id="rId10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0.xml"/><Relationship Id="rId1" Type="http://schemas.openxmlformats.org/officeDocument/2006/relationships/image" Target="../media/image1.jp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9" Type="http://schemas.openxmlformats.org/officeDocument/2006/relationships/slideLayout" Target="../slideLayouts/slideLayout7.xml"/><Relationship Id="rId15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2.xml"/><Relationship Id="rId17" Type="http://schemas.openxmlformats.org/officeDocument/2006/relationships/theme" Target="../theme/theme2.xml"/><Relationship Id="rId16" Type="http://schemas.openxmlformats.org/officeDocument/2006/relationships/slideLayout" Target="../slideLayouts/slideLayout14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lt1"/>
        </a:solid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0"/>
          <p:cNvSpPr/>
          <p:nvPr/>
        </p:nvSpPr>
        <p:spPr>
          <a:xfrm>
            <a:off x="11480800" y="0"/>
            <a:ext cx="711200" cy="6858000"/>
          </a:xfrm>
          <a:prstGeom prst="rect">
            <a:avLst/>
          </a:prstGeom>
          <a:solidFill>
            <a:srgbClr val="3F762A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1" name="Google Shape;11;p30"/>
          <p:cNvSpPr txBox="1"/>
          <p:nvPr>
            <p:ph idx="1" type="body"/>
          </p:nvPr>
        </p:nvSpPr>
        <p:spPr>
          <a:xfrm>
            <a:off x="406400" y="1222512"/>
            <a:ext cx="10769600" cy="5025887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>
            <a:lvl1pPr indent="-228600" lvl="0" marL="4572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-228600" lvl="1" marL="9144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-228600" lvl="2" marL="13716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-228600" lvl="3" marL="18288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-228600" lvl="4" marL="2286000" marR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  <a:defRPr b="0" i="0" sz="24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-355600" lvl="5" marL="27432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-355600" lvl="6" marL="32004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-355600" lvl="7" marL="36576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-355600" lvl="8" marL="4114800" marR="0" rtl="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Char char="•"/>
              <a:defRPr b="0" i="0" sz="2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/>
        </p:txBody>
      </p:sp>
      <p:sp>
        <p:nvSpPr>
          <p:cNvPr id="12" name="Google Shape;12;p30"/>
          <p:cNvSpPr txBox="1"/>
          <p:nvPr>
            <p:ph idx="12" type="sldNum"/>
          </p:nvPr>
        </p:nvSpPr>
        <p:spPr>
          <a:xfrm>
            <a:off x="9855200" y="6492874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>
            <a:lvl1pPr indent="0" lvl="0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indent="0" lvl="1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indent="0" lvl="2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indent="0" lvl="3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indent="0" lvl="4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indent="0" lvl="5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indent="0" lvl="6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indent="0" lvl="7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indent="0" lvl="8" marL="0" marR="0" rtl="0" algn="r">
              <a:spcBef>
                <a:spcPts val="0"/>
              </a:spcBef>
              <a:buNone/>
              <a:defRPr b="0" i="0" sz="10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13" name="Google Shape;13;p30"/>
          <p:cNvSpPr/>
          <p:nvPr/>
        </p:nvSpPr>
        <p:spPr>
          <a:xfrm>
            <a:off x="0" y="0"/>
            <a:ext cx="101600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800" u="none" cap="none" strike="noStrik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4" name="Google Shape;14;p30"/>
          <p:cNvSpPr txBox="1"/>
          <p:nvPr>
            <p:ph type="title"/>
          </p:nvPr>
        </p:nvSpPr>
        <p:spPr>
          <a:xfrm>
            <a:off x="406400" y="365126"/>
            <a:ext cx="10947400" cy="628786"/>
          </a:xfrm>
          <a:prstGeom prst="rect">
            <a:avLst/>
          </a:prstGeom>
          <a:solidFill>
            <a:srgbClr val="2073AE"/>
          </a:solidFill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Calibri"/>
              <a:buNone/>
              <a:defRPr b="0" i="0" sz="2400" u="none" cap="small" strike="noStrike">
                <a:solidFill>
                  <a:schemeClr val="lt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/>
        </p:txBody>
      </p:sp>
      <p:sp>
        <p:nvSpPr>
          <p:cNvPr id="15" name="Google Shape;15;p30"/>
          <p:cNvSpPr txBox="1"/>
          <p:nvPr/>
        </p:nvSpPr>
        <p:spPr>
          <a:xfrm>
            <a:off x="3812875" y="6476999"/>
            <a:ext cx="4456482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1" lang="en-AU" sz="1200" u="none" cap="none" strike="noStrik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 Clinical Coding Education                    eHealth Education </a:t>
            </a:r>
            <a:endParaRPr/>
          </a:p>
        </p:txBody>
      </p:sp>
      <p:pic>
        <p:nvPicPr>
          <p:cNvPr descr="Logo, icon, company name&#10;&#10;Description automatically generated" id="16" name="Google Shape;16;p30"/>
          <p:cNvPicPr preferRelativeResize="0"/>
          <p:nvPr/>
        </p:nvPicPr>
        <p:blipFill rotWithShape="1">
          <a:blip r:embed="rId1">
            <a:alphaModFix/>
          </a:blip>
          <a:srcRect b="0" l="0" r="0" t="0"/>
          <a:stretch/>
        </p:blipFill>
        <p:spPr>
          <a:xfrm>
            <a:off x="3576380" y="6378571"/>
            <a:ext cx="422782" cy="43980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Logo&#10;&#10;Description automatically generated" id="17" name="Google Shape;17;p30"/>
          <p:cNvPicPr preferRelativeResize="0"/>
          <p:nvPr/>
        </p:nvPicPr>
        <p:blipFill rotWithShape="1">
          <a:blip r:embed="rId2">
            <a:alphaModFix/>
          </a:blip>
          <a:srcRect b="0" l="0" r="0" t="0"/>
          <a:stretch/>
        </p:blipFill>
        <p:spPr>
          <a:xfrm>
            <a:off x="7675933" y="6248399"/>
            <a:ext cx="549275" cy="549275"/>
          </a:xfrm>
          <a:prstGeom prst="rect">
            <a:avLst/>
          </a:prstGeom>
          <a:noFill/>
          <a:ln>
            <a:noFill/>
          </a:ln>
        </p:spPr>
      </p:pic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  <p:sldLayoutId id="2147483661" r:id="rId15"/>
    <p:sldLayoutId id="2147483662" r:id="rId16"/>
  </p:sldLayoutIdLst>
  <p:hf dt="0" ftr="0" hdr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1.xml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2.xml"/></Relationships>
</file>

<file path=ppt/slides/_rels/slide1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4.xml"/></Relationships>
</file>

<file path=ppt/slides/_rels/slide1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6.xml"/></Relationships>
</file>

<file path=ppt/slides/_rels/slide1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7.xml"/></Relationships>
</file>

<file path=ppt/slides/_rels/slide1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8.xml"/></Relationships>
</file>

<file path=ppt/slides/_rels/slide1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2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2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1.xml"/><Relationship Id="rId3" Type="http://schemas.openxmlformats.org/officeDocument/2006/relationships/image" Target="../media/image8.png"/></Relationships>
</file>

<file path=ppt/slides/_rels/slide2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2.xml"/></Relationships>
</file>

<file path=ppt/slides/_rels/slide2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3.xml"/></Relationships>
</file>

<file path=ppt/slides/_rels/slide2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4.xml"/></Relationships>
</file>

<file path=ppt/slides/_rels/slide2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5.xml"/></Relationships>
</file>

<file path=ppt/slides/_rels/slide2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6.xml"/></Relationships>
</file>

<file path=ppt/slides/_rels/slide2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7.xml"/></Relationships>
</file>

<file path=ppt/slides/_rels/slide2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8.xml"/><Relationship Id="rId3" Type="http://schemas.openxmlformats.org/officeDocument/2006/relationships/image" Target="../media/image9.jpg"/></Relationships>
</file>

<file path=ppt/slides/_rels/slide2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9.xm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198" name="Shape 1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9" name="Google Shape;199;p1"/>
          <p:cNvSpPr txBox="1"/>
          <p:nvPr>
            <p:ph idx="1" type="body"/>
          </p:nvPr>
        </p:nvSpPr>
        <p:spPr>
          <a:xfrm>
            <a:off x="317623" y="28482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There’s more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00" name="Google Shape;200;p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201" name="Google Shape;201;p1"/>
          <p:cNvSpPr txBox="1"/>
          <p:nvPr/>
        </p:nvSpPr>
        <p:spPr>
          <a:xfrm>
            <a:off x="804909" y="1596414"/>
            <a:ext cx="2556769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0" i="0" lang="en-AU" sz="1800" u="none" cap="none" strike="noStrik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Koala</a:t>
            </a:r>
            <a:endParaRPr/>
          </a:p>
        </p:txBody>
      </p:sp>
      <p:pic>
        <p:nvPicPr>
          <p:cNvPr descr="Koala climbing style | Echidna Walkabout Nature Tours" id="202" name="Google Shape;202;p1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978977" y="1125538"/>
            <a:ext cx="8284846" cy="51117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9" name="Shape 2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0" name="Google Shape;270;p10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Open converted to keyhole procedure</a:t>
            </a:r>
            <a:endParaRPr/>
          </a:p>
        </p:txBody>
      </p:sp>
      <p:sp>
        <p:nvSpPr>
          <p:cNvPr id="271" name="Google Shape;271;p10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When an intended minimally invasive intervention proceeds to an open intervention, assign first a code for the open intervention followed by code:</a:t>
            </a:r>
            <a:endParaRPr/>
          </a:p>
          <a:p>
            <a:pPr indent="0" lvl="0" marL="0" rtl="0" algn="l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	90343-00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1011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Endoscopic procedure proceeding to open procedure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	90343-01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1011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</a:t>
            </a:r>
            <a:r>
              <a:rPr i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Laparoscopic procedure proceeding to open procedure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9050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</a:t>
            </a:r>
            <a:r>
              <a:rPr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	90613-00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1579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Arthroscopic procedure proceeding to open procedure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6286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CODE FIRST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open intervention</a:t>
            </a:r>
            <a:endParaRPr/>
          </a:p>
          <a:p>
            <a:pPr indent="1160463" lvl="0" marL="62865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assign the code for the keyhole procedure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2" name="Google Shape;272;p10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76" name="Shape 2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7" name="Google Shape;277;p11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8" name="Google Shape;278;p11"/>
          <p:cNvSpPr txBox="1"/>
          <p:nvPr>
            <p:ph idx="2" type="body"/>
          </p:nvPr>
        </p:nvSpPr>
        <p:spPr>
          <a:xfrm>
            <a:off x="1596102" y="1620755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 sz="2800">
                <a:latin typeface="Calibri"/>
                <a:ea typeface="Calibri"/>
                <a:cs typeface="Calibri"/>
                <a:sym typeface="Calibri"/>
              </a:rPr>
              <a:t>The useful Lead Terms are: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540385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b="1" lang="en-AU" sz="2800">
                <a:latin typeface="Calibri"/>
                <a:ea typeface="Calibri"/>
                <a:cs typeface="Calibri"/>
                <a:sym typeface="Calibri"/>
              </a:rPr>
              <a:t>Endoscopy </a:t>
            </a:r>
            <a:r>
              <a:rPr lang="en-AU" sz="2800"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b="1" lang="en-AU" sz="2800">
                <a:latin typeface="Calibri"/>
                <a:ea typeface="Calibri"/>
                <a:cs typeface="Calibri"/>
                <a:sym typeface="Calibri"/>
              </a:rPr>
              <a:t> Laparoscopy </a:t>
            </a:r>
            <a:r>
              <a:rPr lang="en-AU" sz="2800">
                <a:latin typeface="Calibri"/>
                <a:ea typeface="Calibri"/>
                <a:cs typeface="Calibri"/>
                <a:sym typeface="Calibri"/>
              </a:rPr>
              <a:t>OR</a:t>
            </a:r>
            <a:r>
              <a:rPr b="1" lang="en-AU" sz="2800">
                <a:latin typeface="Calibri"/>
                <a:ea typeface="Calibri"/>
                <a:cs typeface="Calibri"/>
                <a:sym typeface="Calibri"/>
              </a:rPr>
              <a:t> Arthroscopy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630555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 sz="2800">
                <a:latin typeface="Calibri"/>
                <a:ea typeface="Calibri"/>
                <a:cs typeface="Calibri"/>
                <a:sym typeface="Calibri"/>
              </a:rPr>
              <a:t>- procedure proceeding to open procedure</a:t>
            </a:r>
            <a:endParaRPr sz="2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79" name="Google Shape;279;p1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4" name="Shape 2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5" name="Google Shape;285;p12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Cancelled procedures – diagnosis codes</a:t>
            </a:r>
            <a:endParaRPr/>
          </a:p>
        </p:txBody>
      </p:sp>
      <p:sp>
        <p:nvSpPr>
          <p:cNvPr id="286" name="Google Shape;286;p12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Where surgery is cancelled after the admission of the patient assign the following codes: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717550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lphaL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 reason for the admission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74650" lvl="0" marL="717550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lphaL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Z53.- Surgery cancelled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363538" lvl="0" marL="717550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lphaL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Use a code from Chapters 1 -19 to indicate the condition responsible for the cancellation, or the reason for the cancellation.</a:t>
            </a:r>
            <a:endParaRPr/>
          </a:p>
          <a:p>
            <a:pPr indent="-249237" lvl="0" marL="717550" rtl="0" algn="l">
              <a:lnSpc>
                <a:spcPct val="107000"/>
              </a:lnSpc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2" rtl="0" algn="l">
              <a:lnSpc>
                <a:spcPct val="107000"/>
              </a:lnSpc>
              <a:spcBef>
                <a:spcPts val="11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87" name="Google Shape;287;p12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1" name="Shape 2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" name="Google Shape;292;p13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Cancelled with on-going care</a:t>
            </a:r>
            <a:endParaRPr/>
          </a:p>
        </p:txBody>
      </p:sp>
      <p:sp>
        <p:nvSpPr>
          <p:cNvPr id="293" name="Google Shape;293;p13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Where surgery is cancelled due to another condition or complication, and the patient </a:t>
            </a:r>
            <a:r>
              <a:rPr b="1" lang="en-AU" sz="2400">
                <a:latin typeface="Calibri"/>
                <a:ea typeface="Calibri"/>
                <a:cs typeface="Calibri"/>
                <a:sym typeface="Calibri"/>
              </a:rPr>
              <a:t>requires ongoing inpatient care 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for that other condition assign:</a:t>
            </a:r>
            <a:endParaRPr/>
          </a:p>
          <a:p>
            <a:pPr indent="0" lvl="0" marL="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lphaLcPeriod"/>
            </a:pPr>
            <a:r>
              <a:rPr lang="en-AU">
                <a:latin typeface="Calibri"/>
                <a:ea typeface="Calibri"/>
                <a:cs typeface="Calibri"/>
                <a:sym typeface="Calibri"/>
              </a:rPr>
              <a:t>a code for the condition responsible for the cancellation of the intervention, as principal diagnosis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lphaLcPeriod"/>
            </a:pPr>
            <a:r>
              <a:rPr lang="en-AU">
                <a:latin typeface="Calibri"/>
                <a:ea typeface="Calibri"/>
                <a:cs typeface="Calibri"/>
                <a:sym typeface="Calibri"/>
              </a:rPr>
              <a:t>a code for the condition that required the cancelled intervention, or appropriate Z code for the reason for admission, as an additional diagnosis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-285750" lvl="1" marL="742950" rtl="0" algn="l">
              <a:lnSpc>
                <a:spcPct val="107000"/>
              </a:lnSpc>
              <a:spcBef>
                <a:spcPts val="600"/>
              </a:spcBef>
              <a:spcAft>
                <a:spcPts val="0"/>
              </a:spcAft>
              <a:buClr>
                <a:srgbClr val="020202"/>
              </a:buClr>
              <a:buSzPts val="2400"/>
              <a:buFont typeface="Calibri"/>
              <a:buAutoNum type="alphaLcPeriod"/>
            </a:pPr>
            <a:r>
              <a:rPr lang="en-AU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Z53.0</a:t>
            </a:r>
            <a:r>
              <a:rPr lang="en-AU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AU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Procedure not carried out because of contraindication</a:t>
            </a:r>
            <a:r>
              <a:rPr lang="en-AU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as an additional diagnosis.</a:t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94" name="Google Shape;294;p13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8" name="Shape 29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9" name="Google Shape;299;p14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0020 Bilateral/multiple procedures</a:t>
            </a:r>
            <a:endParaRPr/>
          </a:p>
        </p:txBody>
      </p:sp>
      <p:sp>
        <p:nvSpPr>
          <p:cNvPr id="300" name="Google Shape;300;p14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b="1" sz="1800"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45243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 u="sng">
                <a:latin typeface="Calibri"/>
                <a:ea typeface="Calibri"/>
                <a:cs typeface="Calibri"/>
                <a:sym typeface="Calibri"/>
              </a:rPr>
              <a:t>Bilateral code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89535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a bilateral code</a:t>
            </a:r>
            <a:endParaRPr/>
          </a:p>
          <a:p>
            <a:pPr indent="0" lvl="0" marL="1071563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index provides codes for “bilateral”</a:t>
            </a:r>
            <a:endParaRPr/>
          </a:p>
          <a:p>
            <a:pPr indent="0" lvl="0" marL="161290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assign the one combination code for the bilateral procedure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bilateral simple mastectomy 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Code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31518-01 Simple mastectomy, bilateral 🡨 this is a combination code for the two procedures.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 strike="sngStrike">
                <a:latin typeface="Calibri"/>
                <a:ea typeface="Calibri"/>
                <a:cs typeface="Calibri"/>
                <a:sym typeface="Calibri"/>
              </a:rPr>
              <a:t>31518-00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Simple mastectomy, unilateral 🡨 DO NOT CODE unilateral twice for bilateral.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/>
          </a:p>
        </p:txBody>
      </p:sp>
      <p:sp>
        <p:nvSpPr>
          <p:cNvPr id="301" name="Google Shape;301;p14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15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One access route</a:t>
            </a:r>
            <a:endParaRPr/>
          </a:p>
        </p:txBody>
      </p:sp>
      <p:sp>
        <p:nvSpPr>
          <p:cNvPr id="307" name="Google Shape;307;p15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en-AU" sz="2400" u="sng">
                <a:latin typeface="Calibri"/>
                <a:ea typeface="Calibri"/>
                <a:cs typeface="Calibri"/>
                <a:sym typeface="Calibri"/>
              </a:rPr>
              <a:t>Only one access route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0215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there is only one access route</a:t>
            </a:r>
            <a:endParaRPr/>
          </a:p>
          <a:p>
            <a:pPr indent="0" lvl="0" marL="900430" rtl="0" algn="l">
              <a:spcBef>
                <a:spcPts val="480"/>
              </a:spcBef>
              <a:spcAft>
                <a:spcPts val="0"/>
              </a:spcAft>
              <a:buClr>
                <a:srgbClr val="FFFFFF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24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assign the code once only</a:t>
            </a:r>
            <a:endParaRPr/>
          </a:p>
          <a:p>
            <a:pPr indent="0" lvl="0" marL="90043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en-AU" sz="24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895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en-AU" sz="2400"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: Tonsillectomy of L and R tonsils</a:t>
            </a:r>
            <a:endParaRPr/>
          </a:p>
          <a:p>
            <a:pPr indent="0" lvl="0" marL="895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b="1" lang="en-AU" sz="2400">
                <a:latin typeface="Calibri"/>
                <a:ea typeface="Calibri"/>
                <a:cs typeface="Calibri"/>
                <a:sym typeface="Calibri"/>
              </a:rPr>
              <a:t>Code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: 41789-00 Tonsillectomy 🡨 code only once.</a:t>
            </a:r>
            <a:endParaRPr/>
          </a:p>
          <a:p>
            <a:pPr indent="0" lvl="0" marL="89535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There is only one access route to the tonsils via the mouth and throat.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08" name="Google Shape;308;p15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2" name="Shape 3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3" name="Google Shape;313;p16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Different body parts, one access route</a:t>
            </a:r>
            <a:endParaRPr/>
          </a:p>
        </p:txBody>
      </p:sp>
      <p:sp>
        <p:nvSpPr>
          <p:cNvPr id="314" name="Google Shape;314;p16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FFFFFF"/>
              </a:solidFill>
              <a:highlight>
                <a:srgbClr val="000000"/>
              </a:highlight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procedure</a:t>
            </a:r>
            <a:endParaRPr/>
          </a:p>
          <a:p>
            <a:pPr indent="0" lvl="0" marL="18034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procedure involves only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ONE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 access route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(eg. incision, scope)</a:t>
            </a:r>
            <a:endParaRPr/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procedure involves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different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body parts</a:t>
            </a:r>
            <a:endParaRPr/>
          </a:p>
          <a:p>
            <a:pPr indent="0" lvl="0" marL="89535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assign the procedure codes for each body part.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Diagnosis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cut of tendon and nerve of forearm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Repair of tendon and repair of nerve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Codes: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47954-00 repair of tendon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39300-00 repair of nerve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15" name="Google Shape;315;p16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9" name="Shape 3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0" name="Google Shape;320;p17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Multiple body parts, multiple access routes</a:t>
            </a:r>
            <a:endParaRPr/>
          </a:p>
        </p:txBody>
      </p:sp>
      <p:sp>
        <p:nvSpPr>
          <p:cNvPr id="321" name="Google Shape;321;p17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same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procedure</a:t>
            </a:r>
            <a:endParaRPr/>
          </a:p>
          <a:p>
            <a:pPr indent="0" lvl="0" marL="18034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procedure involves MORE than one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 access route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AND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the procedure involves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MORE than one body site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895350" rtl="0" algn="l">
              <a:spcBef>
                <a:spcPts val="360"/>
              </a:spcBef>
              <a:spcAft>
                <a:spcPts val="0"/>
              </a:spcAft>
              <a:buClr>
                <a:srgbClr val="FFFFFF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assign a code for each procedure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Diagnosis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: excision of 2 lesions of different parts of the forearm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Codes: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31205-00 excision of 1</a:t>
            </a:r>
            <a:r>
              <a:rPr baseline="30000" lang="en-AU" sz="1800">
                <a:latin typeface="Calibri"/>
                <a:ea typeface="Calibri"/>
                <a:cs typeface="Calibri"/>
                <a:sym typeface="Calibri"/>
              </a:rPr>
              <a:t>st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lesion of forearm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347788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31205-00 excision of 2</a:t>
            </a:r>
            <a:r>
              <a:rPr baseline="30000" lang="en-AU" sz="1800">
                <a:latin typeface="Calibri"/>
                <a:ea typeface="Calibri"/>
                <a:cs typeface="Calibri"/>
                <a:sym typeface="Calibri"/>
              </a:rPr>
              <a:t>nd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 lesion of forearm.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22" name="Google Shape;322;p17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6" name="Shape 32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" name="Google Shape;327;p18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0038 Size Time Number</a:t>
            </a:r>
            <a:endParaRPr/>
          </a:p>
        </p:txBody>
      </p:sp>
      <p:sp>
        <p:nvSpPr>
          <p:cNvPr id="328" name="Google Shape;328;p18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467994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Where there is no documentation in the clinical record, no further information can be obtained from the clinician and there is no default in the index, assign the code for:</a:t>
            </a:r>
            <a:endParaRPr/>
          </a:p>
          <a:p>
            <a:pPr indent="0" lvl="0" marL="467994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347788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smallest size,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347788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Noto Sans Symbols"/>
              <a:buChar char="∙"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least duration, 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7800" lvl="0" marL="1347788" rtl="0" algn="l">
              <a:lnSpc>
                <a:spcPct val="107000"/>
              </a:lnSpc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 least number of lesions or sites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b="1"/>
          </a:p>
        </p:txBody>
      </p:sp>
      <p:sp>
        <p:nvSpPr>
          <p:cNvPr id="329" name="Google Shape;329;p18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4" name="Shape 33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5" name="Google Shape;335;p19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0042 Procedures normally not coded</a:t>
            </a:r>
            <a:endParaRPr/>
          </a:p>
        </p:txBody>
      </p:sp>
      <p:sp>
        <p:nvSpPr>
          <p:cNvPr id="336" name="Google Shape;336;p19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/>
              <a:t>The procedures listed in ACS 0042 are not coded if:</a:t>
            </a:r>
            <a:endParaRPr/>
          </a:p>
          <a:p>
            <a:pPr indent="0" lvl="0" marL="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6212" lvl="0" marL="14351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 procedure is routine in nature</a:t>
            </a:r>
            <a:endParaRPr/>
          </a:p>
          <a:p>
            <a:pPr indent="-176212" lvl="0" marL="14351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Performed for most patients in a given situation</a:t>
            </a:r>
            <a:endParaRPr/>
          </a:p>
          <a:p>
            <a:pPr indent="-176212" lvl="0" marL="14351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Are components of another procedure</a:t>
            </a:r>
            <a:endParaRPr/>
          </a:p>
          <a:p>
            <a:pPr indent="-176212" lvl="0" marL="14351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The resources used for the procedure are reflected in the diagnosis or the associated procedure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37" name="Google Shape;337;p19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07" name="Shape 20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8" name="Google Shape;208;p2"/>
          <p:cNvSpPr txBox="1"/>
          <p:nvPr>
            <p:ph type="ctrTitle"/>
          </p:nvPr>
        </p:nvSpPr>
        <p:spPr>
          <a:xfrm>
            <a:off x="1752600" y="4114800"/>
            <a:ext cx="812961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AU"/>
              <a:t>PREPARED BY:  </a:t>
            </a:r>
            <a:r>
              <a:rPr lang="en-AU" cap="none"/>
              <a:t>Anna Coote &amp; Heather Grain</a:t>
            </a:r>
            <a:endParaRPr/>
          </a:p>
        </p:txBody>
      </p:sp>
      <p:sp>
        <p:nvSpPr>
          <p:cNvPr id="209" name="Google Shape;209;p2"/>
          <p:cNvSpPr txBox="1"/>
          <p:nvPr/>
        </p:nvSpPr>
        <p:spPr>
          <a:xfrm>
            <a:off x="2603612" y="1096595"/>
            <a:ext cx="6984900" cy="3294000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Australian Coding Standards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for </a:t>
            </a: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Interventions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ICD-10-AM 11</a:t>
            </a:r>
            <a:r>
              <a:rPr baseline="30000"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</a:t>
            </a: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edition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210" name="Google Shape;210;p2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11" name="Google Shape;211;p2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>
                <a:solidFill>
                  <a:srgbClr val="00B0F0"/>
                </a:solidFill>
              </a:rPr>
              <a:t>Clinical Coding Education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100">
                <a:solidFill>
                  <a:srgbClr val="00B0F0"/>
                </a:solidFill>
              </a:rPr>
              <a:t>clinicalcodingeducation.com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2" name="Shape 34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3" name="Google Shape;343;p20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0031 Anaesthesia</a:t>
            </a:r>
            <a:endParaRPr/>
          </a:p>
        </p:txBody>
      </p:sp>
      <p:sp>
        <p:nvSpPr>
          <p:cNvPr id="344" name="Google Shape;344;p20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CLASSIFICATION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Assign only 1 cerebral anaesthesia [1910] code for each visit to theatre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More than one code for conduction anaesthesia [1909] can be assigned for each visit to theatre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Each type of conduction anaesthesia should be coded only once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Where documented, anaesthesia is coded for each visit to the operating theatre.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Local anaesthesia is NOT CODED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Oral sedation is not coded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Postprocedural analgesia [1912] is only assigned if initiated in labour ward or operating theatre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Sequence anaesthesia after all of the procedure codes for which it as administered.</a:t>
            </a:r>
            <a:endParaRPr/>
          </a:p>
          <a:p>
            <a:pPr indent="-463550" lvl="0" marL="806450" rtl="0" algn="l">
              <a:lnSpc>
                <a:spcPct val="107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AutoNum type="arabicPeriod"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Sequence first cerebral anaesthesia, followed by codes in [1909]</a:t>
            </a:r>
            <a:endParaRPr/>
          </a:p>
          <a:p>
            <a:pPr indent="0" lvl="0" marL="0" rtl="0" algn="l">
              <a:spcBef>
                <a:spcPts val="13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45" name="Google Shape;345;p20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9" name="Shape 3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0" name="Google Shape;350;p21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The structure of ACHI anaesthesia codes</a:t>
            </a:r>
            <a:endParaRPr/>
          </a:p>
        </p:txBody>
      </p:sp>
      <p:sp>
        <p:nvSpPr>
          <p:cNvPr id="351" name="Google Shape;351;p21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52" name="Google Shape;352;p21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pic>
        <p:nvPicPr>
          <p:cNvPr id="353" name="Google Shape;353;p21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1241715" y="1405127"/>
            <a:ext cx="9477607" cy="3343853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7" name="Shape 3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" name="Google Shape;358;p22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Coding anaesthesia</a:t>
            </a:r>
            <a:endParaRPr/>
          </a:p>
          <a:p>
            <a:pPr indent="0" lvl="0" marL="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Use the Lead Term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Anaesthesia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Anaesthesia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9017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cerebral</a:t>
            </a:r>
            <a:endParaRPr/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general</a:t>
            </a:r>
            <a:endParaRPr/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sedation</a:t>
            </a:r>
            <a:endParaRPr/>
          </a:p>
          <a:p>
            <a:pPr indent="0" lvl="0" marL="9017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neuraxial block (caudal)(epidural)(spinal)</a:t>
            </a:r>
            <a:endParaRPr/>
          </a:p>
          <a:p>
            <a:pPr indent="0" lvl="0" marL="9017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regional block</a:t>
            </a:r>
            <a:endParaRPr/>
          </a:p>
          <a:p>
            <a:pPr indent="0" lvl="0" marL="270510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nerve of</a:t>
            </a:r>
            <a:endParaRPr/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head and neck</a:t>
            </a:r>
            <a:endParaRPr/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lower limb</a:t>
            </a:r>
            <a:endParaRPr/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trunk</a:t>
            </a:r>
            <a:endParaRPr/>
          </a:p>
          <a:p>
            <a:pPr indent="0" lvl="0" marL="450215" rtl="0" algn="l">
              <a:spcBef>
                <a:spcPts val="360"/>
              </a:spcBef>
              <a:spcAft>
                <a:spcPts val="0"/>
              </a:spcAft>
              <a:buClr>
                <a:schemeClr val="lt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upper limb</a:t>
            </a:r>
            <a:endParaRPr/>
          </a:p>
          <a:p>
            <a:pPr indent="0" lvl="0" marL="717550" rtl="0" algn="l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59" name="Google Shape;359;p22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Use the Lead Term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Anaesthesia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Anaesthesia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524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cerebral</a:t>
            </a:r>
            <a:endParaRPr/>
          </a:p>
          <a:p>
            <a:pPr indent="0" lvl="0" marL="1789113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general</a:t>
            </a:r>
            <a:endParaRPr/>
          </a:p>
          <a:p>
            <a:pPr indent="0" lvl="0" marL="1789113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sedation</a:t>
            </a:r>
            <a:endParaRPr/>
          </a:p>
          <a:p>
            <a:pPr indent="0" lvl="0" marL="1524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neuraxial block (caudal)(epidural)(spinal)</a:t>
            </a:r>
            <a:endParaRPr/>
          </a:p>
          <a:p>
            <a:pPr indent="0" lvl="0" marL="15240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regional block</a:t>
            </a:r>
            <a:endParaRPr/>
          </a:p>
          <a:p>
            <a:pPr indent="0" lvl="0" marL="1789113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nerve of</a:t>
            </a:r>
            <a:endParaRPr/>
          </a:p>
          <a:p>
            <a:pPr indent="0" lvl="0" marL="2330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head and neck</a:t>
            </a:r>
            <a:endParaRPr/>
          </a:p>
          <a:p>
            <a:pPr indent="0" lvl="0" marL="2330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lower limb</a:t>
            </a:r>
            <a:endParaRPr/>
          </a:p>
          <a:p>
            <a:pPr indent="0" lvl="0" marL="2330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trunk</a:t>
            </a:r>
            <a:endParaRPr/>
          </a:p>
          <a:p>
            <a:pPr indent="0" lvl="0" marL="233045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- - - upper limb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60" name="Google Shape;360;p22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65" name="Shape 3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6" name="Google Shape;366;p23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Allied health</a:t>
            </a:r>
            <a:endParaRPr/>
          </a:p>
        </p:txBody>
      </p:sp>
      <p:sp>
        <p:nvSpPr>
          <p:cNvPr id="367" name="Google Shape;367;p23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Lead Term is </a:t>
            </a: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Allied health intervention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b="1"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audiology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95550-06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7030A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-	-	diabetes education 95550-14 </a:t>
            </a:r>
            <a:r>
              <a:rPr b="1" lang="en-AU" sz="1800">
                <a:solidFill>
                  <a:srgbClr val="7030A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[1916]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dietetics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-	-	exercise physiologist </a:t>
            </a:r>
            <a:r>
              <a:rPr lang="en-AU" sz="1800">
                <a:solidFill>
                  <a:srgbClr val="02020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95550-15</a:t>
            </a:r>
            <a:r>
              <a:rPr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-	-	lactation consultant </a:t>
            </a:r>
            <a:r>
              <a:rPr lang="en-AU" sz="1800">
                <a:solidFill>
                  <a:srgbClr val="02020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95550-16</a:t>
            </a:r>
            <a:r>
              <a:rPr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highlight>
                  <a:srgbClr val="FFFF00"/>
                </a:highlight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occupational therapy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95550-02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orthoptics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95550-07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orthotics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95550-08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pharmacy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95550-09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physiotherapy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95550-03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podiatry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95550-04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prosthetics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95550-08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psychology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95550-10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social work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95550-01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specified NEC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95550-11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speech pathology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95550-05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396240" lvl="0" marL="144145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-	-	spiritual care </a:t>
            </a: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95550-12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68" name="Google Shape;368;p23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2" name="Shape 3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3" name="Google Shape;373;p24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Allied Health</a:t>
            </a:r>
            <a:endParaRPr/>
          </a:p>
        </p:txBody>
      </p:sp>
      <p:sp>
        <p:nvSpPr>
          <p:cNvPr id="374" name="Google Shape;374;p24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7030A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7030A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982663" rtl="0" algn="l">
              <a:lnSpc>
                <a:spcPct val="120000"/>
              </a:lnSpc>
              <a:spcBef>
                <a:spcPts val="11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For inpatient coding it is only necessary to assign the general code(s) from block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1916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Generalised allied health interventions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.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982663" rtl="0" algn="l">
              <a:lnSpc>
                <a:spcPct val="120000"/>
              </a:lnSpc>
              <a:spcBef>
                <a:spcPts val="19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Clinical coders are encouraged to use the more specific codes for allied health interventions to better represent the interventions performed. 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342900" lvl="0" marL="982663" rtl="0" algn="l">
              <a:lnSpc>
                <a:spcPct val="120000"/>
              </a:lnSpc>
              <a:spcBef>
                <a:spcPts val="193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AutoNum type="arabicPeriod"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Allied health codes (general or specific) are assigned once only for an episode of care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1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75" name="Google Shape;375;p24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79" name="Shape 3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0" name="Google Shape;380;p25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0039 Reopening of operative site</a:t>
            </a:r>
            <a:endParaRPr/>
          </a:p>
        </p:txBody>
      </p:sp>
      <p:sp>
        <p:nvSpPr>
          <p:cNvPr id="381" name="Google Shape;381;p25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0" lvl="0" marL="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solidFill>
                <a:srgbClr val="000000"/>
              </a:solidFill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Codes for reopening of an operative site are assigned for treatment of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postoperative complications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, such as haemorrhage: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39721-00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10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  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Postoperative reopening of craniotomy or craniectomy site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90009-00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49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	  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Postoperative reopening of laminotomy or laminectomy site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90047-02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111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Reopening of wound of thyroid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38656-01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562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Reopening of thoracotomy or sternotomy site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33845-00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746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 of postoperative bleeding or thrombosis after intra-abdominal vascular procedure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33848-00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746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 of postoperative bleeding or thrombosis of an extremity after vascular procedure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30385-00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985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</a:t>
            </a:r>
            <a:r>
              <a:rPr b="1"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Postoperative reopening of laparotomy site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989965" lvl="0" marL="1457960" rtl="0" algn="l">
              <a:lnSpc>
                <a:spcPct val="120000"/>
              </a:lnSpc>
              <a:spcBef>
                <a:spcPts val="360"/>
              </a:spcBef>
              <a:spcAft>
                <a:spcPts val="0"/>
              </a:spcAft>
              <a:buClr>
                <a:srgbClr val="020202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35759-00</a:t>
            </a: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[</a:t>
            </a:r>
            <a:r>
              <a:rPr b="1" lang="en-AU" sz="18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1299</a:t>
            </a: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] </a:t>
            </a:r>
            <a:r>
              <a:rPr i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Control of postoperative haemorrhage following gynaecological surgery, not elsewhere classified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These codes are not assigned for a subsequent opening of the operative site for treatment of a recurrent or unrelated condition.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82" name="Google Shape;382;p25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87" name="Shape 3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8" name="Google Shape;388;p26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0044 Pharmacotherapy</a:t>
            </a:r>
            <a:endParaRPr/>
          </a:p>
        </p:txBody>
      </p:sp>
      <p:sp>
        <p:nvSpPr>
          <p:cNvPr id="389" name="Google Shape;389;p26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92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day-stay admission for pharmacotherapy for neoplasm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628650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PDx is Z51.1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169988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code for the neoplasm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17891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ACHI code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multiday admission for pharmacotherapy for neoplasm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628650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PDx is the condition requiring treatment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541338" lvl="0" marL="628650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ACHI code ONCE only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admission for pharmacotherapy for non-neoplastic condition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628650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PDx is the condition requiring treatment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541338" lvl="0" marL="628650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ACHI code ONCE only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3540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IF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treatment for neoplasm by a non anti-neoplastic agent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274638" lvl="0" marL="354013" rtl="0" algn="l">
              <a:spcBef>
                <a:spcPts val="333"/>
              </a:spcBef>
              <a:spcAft>
                <a:spcPts val="0"/>
              </a:spcAft>
              <a:buClr>
                <a:srgbClr val="FFFFFF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FFFFFF"/>
                </a:solidFill>
                <a:highlight>
                  <a:srgbClr val="000000"/>
                </a:highlight>
                <a:latin typeface="Calibri"/>
                <a:ea typeface="Calibri"/>
                <a:cs typeface="Calibri"/>
                <a:sym typeface="Calibri"/>
              </a:rPr>
              <a:t>THEN</a:t>
            </a:r>
            <a:r>
              <a:rPr lang="en-AU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the ACHI code is administration of an anti-neoplastic agent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33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333"/>
              </a:spcBef>
              <a:spcAft>
                <a:spcPts val="0"/>
              </a:spcAft>
              <a:buClr>
                <a:srgbClr val="000000"/>
              </a:buClr>
              <a:buSzPct val="1000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18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90" name="Google Shape;390;p26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95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6" name="Google Shape;396;p27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0053 Robotic assisted intervention</a:t>
            </a:r>
            <a:endParaRPr/>
          </a:p>
        </p:txBody>
      </p:sp>
      <p:sp>
        <p:nvSpPr>
          <p:cNvPr id="397" name="Google Shape;397;p27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r>
              <a:rPr lang="en-AU"/>
              <a:t> 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rPr lang="en-AU"/>
              <a:t>Where a procedure is performed with the assistance of robotic technology:</a:t>
            </a:r>
            <a:endParaRPr/>
          </a:p>
          <a:p>
            <a:pPr indent="-457200" lvl="0" marL="1263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code first the procedure(s) performed, </a:t>
            </a:r>
            <a:endParaRPr/>
          </a:p>
          <a:p>
            <a:pPr indent="-457200" lvl="0" marL="126365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•"/>
            </a:pPr>
            <a:r>
              <a:rPr lang="en-AU"/>
              <a:t>followed by 96233-00 </a:t>
            </a:r>
            <a:r>
              <a:rPr b="1" lang="en-AU"/>
              <a:t>[1923] </a:t>
            </a:r>
            <a:r>
              <a:rPr i="1" lang="en-AU"/>
              <a:t>Robotic-assisted intervention</a:t>
            </a:r>
            <a:r>
              <a:rPr lang="en-AU"/>
              <a:t>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 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398" name="Google Shape;398;p27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03" name="Shape 40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4" name="Google Shape;404;p28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Time for lunch</a:t>
            </a:r>
            <a:endParaRPr/>
          </a:p>
        </p:txBody>
      </p:sp>
      <p:sp>
        <p:nvSpPr>
          <p:cNvPr id="405" name="Google Shape;405;p28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  <p:sp>
        <p:nvSpPr>
          <p:cNvPr id="406" name="Google Shape;406;p28"/>
          <p:cNvSpPr txBox="1"/>
          <p:nvPr/>
        </p:nvSpPr>
        <p:spPr>
          <a:xfrm>
            <a:off x="4909351" y="1890944"/>
            <a:ext cx="2920754" cy="369332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80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Koala with gum leaf lunch</a:t>
            </a:r>
            <a:endParaRPr/>
          </a:p>
        </p:txBody>
      </p:sp>
      <p:pic>
        <p:nvPicPr>
          <p:cNvPr descr="Koala Eating Eucalyptus Leaves Journal: 150 page lined notebook/diary :  Image, Cool: Amazon.com.au: Stationery &amp; Office Products" id="407" name="Google Shape;407;p28"/>
          <p:cNvPicPr preferRelativeResize="0"/>
          <p:nvPr>
            <p:ph idx="2" type="body"/>
          </p:nvPr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691456" y="1166998"/>
            <a:ext cx="3392272" cy="509350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412" name="Shape 41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3" name="Google Shape;413;p29"/>
          <p:cNvSpPr txBox="1"/>
          <p:nvPr>
            <p:ph type="ctrTitle"/>
          </p:nvPr>
        </p:nvSpPr>
        <p:spPr>
          <a:xfrm>
            <a:off x="1752600" y="4114800"/>
            <a:ext cx="8129614" cy="5334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000"/>
              <a:buFont typeface="Calibri"/>
              <a:buNone/>
            </a:pPr>
            <a:r>
              <a:rPr lang="en-AU"/>
              <a:t>PREPARED BY:  </a:t>
            </a:r>
            <a:r>
              <a:rPr lang="en-AU" cap="none"/>
              <a:t>Anna Coote &amp; Heather Grain</a:t>
            </a:r>
            <a:endParaRPr/>
          </a:p>
        </p:txBody>
      </p:sp>
      <p:sp>
        <p:nvSpPr>
          <p:cNvPr id="414" name="Google Shape;414;p29"/>
          <p:cNvSpPr txBox="1"/>
          <p:nvPr/>
        </p:nvSpPr>
        <p:spPr>
          <a:xfrm>
            <a:off x="2603612" y="1096595"/>
            <a:ext cx="6984776" cy="329320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spAutoFit/>
          </a:bodyPr>
          <a:lstStyle/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Australian Coding Standards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Interventions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ICD-10-AM 11</a:t>
            </a:r>
            <a:r>
              <a:rPr baseline="30000"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th</a:t>
            </a:r>
            <a:r>
              <a:rPr lang="en-AU" sz="3200">
                <a:solidFill>
                  <a:srgbClr val="FFFFFF"/>
                </a:solidFill>
                <a:latin typeface="Georgia"/>
                <a:ea typeface="Georgia"/>
                <a:cs typeface="Georgia"/>
                <a:sym typeface="Georgia"/>
              </a:rPr>
              <a:t> edition</a:t>
            </a:r>
            <a:endParaRPr/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32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  <a:p>
            <a:pPr indent="0" lvl="0" marL="0" marR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4800">
              <a:solidFill>
                <a:srgbClr val="FFFFFF"/>
              </a:solidFill>
              <a:latin typeface="Georgia"/>
              <a:ea typeface="Georgia"/>
              <a:cs typeface="Georgia"/>
              <a:sym typeface="Georgia"/>
            </a:endParaRPr>
          </a:p>
        </p:txBody>
      </p:sp>
      <p:sp>
        <p:nvSpPr>
          <p:cNvPr id="415" name="Google Shape;415;p29"/>
          <p:cNvSpPr txBox="1"/>
          <p:nvPr>
            <p:ph idx="12" type="sldNum"/>
          </p:nvPr>
        </p:nvSpPr>
        <p:spPr>
          <a:xfrm>
            <a:off x="10613887" y="6412103"/>
            <a:ext cx="136144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416" name="Google Shape;416;p29"/>
          <p:cNvSpPr txBox="1"/>
          <p:nvPr>
            <p:ph idx="11" type="ftr"/>
          </p:nvPr>
        </p:nvSpPr>
        <p:spPr>
          <a:xfrm>
            <a:off x="2534478" y="6136438"/>
            <a:ext cx="2862470" cy="703729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400">
                <a:solidFill>
                  <a:srgbClr val="00B0F0"/>
                </a:solidFill>
              </a:rPr>
              <a:t>Clinical Coding Education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-AU" sz="1100">
                <a:solidFill>
                  <a:srgbClr val="00B0F0"/>
                </a:solidFill>
              </a:rPr>
              <a:t>clinicalcodingeducation.com</a:t>
            </a:r>
            <a:endParaRPr/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sz="90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16" name="Shape 2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7" name="Google Shape;217;p3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Authors</a:t>
            </a:r>
            <a:endParaRPr/>
          </a:p>
        </p:txBody>
      </p:sp>
      <p:sp>
        <p:nvSpPr>
          <p:cNvPr id="218" name="Google Shape;218;p3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fontScale="47500" lnSpcReduction="2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4200"/>
              <a:t>Anna Coote ADip MRA, Dip Tert ED, BA, MHP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Health Information Manager and Clinical Coding Educator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MPH University of NSW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Diploma of Tertiary Education, University of New England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Associate Diploma of Medical Record Administration, College of health Services</a:t>
            </a:r>
            <a:endParaRPr/>
          </a:p>
          <a:p>
            <a:pPr indent="-279400" lvl="0" marL="6286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Bachelor or Arts, Macquarie University</a:t>
            </a:r>
            <a:endParaRPr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4200"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 sz="4200"/>
          </a:p>
          <a:p>
            <a:pPr indent="0" lvl="0" marL="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rPr lang="en-AU" sz="4200"/>
              <a:t>Heather Grain  ADip HIM, Dip TDD, GDip IS, MHI, FAIDH, FMU, FIAHSI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Director of Course Development eHealth Education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Designer and Project Manager eHRol - the Clinical Coder Training Tool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Convener ISO TC215 Health Informatics WG3 Semantic Content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Past Chair HL7 Terminology Authority and Co-Chair Vocabulary</a:t>
            </a:r>
            <a:endParaRPr/>
          </a:p>
          <a:p>
            <a:pPr indent="-265113" lvl="0" marL="717550" rtl="0" algn="l">
              <a:spcBef>
                <a:spcPts val="399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Arial"/>
              <a:buChar char="•"/>
            </a:pPr>
            <a:r>
              <a:rPr lang="en-AU" sz="4200"/>
              <a:t>Past Expert SNOMED International Education and representative to Quality and Implementation committees. </a:t>
            </a:r>
            <a:endParaRPr sz="42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266"/>
              </a:spcBef>
              <a:spcAft>
                <a:spcPts val="0"/>
              </a:spcAft>
              <a:buClr>
                <a:schemeClr val="dk1"/>
              </a:buClr>
              <a:buSzPct val="63636"/>
              <a:buFont typeface="Calibri"/>
              <a:buNone/>
            </a:pPr>
            <a:r>
              <a:rPr lang="en-AU"/>
              <a:t> </a:t>
            </a:r>
            <a:endParaRPr sz="4400">
              <a:latin typeface="Calibri"/>
              <a:ea typeface="Calibri"/>
              <a:cs typeface="Calibri"/>
              <a:sym typeface="Calibri"/>
            </a:endParaRPr>
          </a:p>
          <a:p>
            <a:pPr indent="0" lvl="0" marL="892175" rtl="0" algn="l">
              <a:spcBef>
                <a:spcPts val="266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19" name="Google Shape;219;p3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marR="0" rtl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262626"/>
              </a:buClr>
              <a:buSzPts val="1200"/>
              <a:buFont typeface="Calibri"/>
              <a:buNone/>
            </a:pPr>
            <a:fld id="{00000000-1234-1234-1234-123412341234}" type="slidenum">
              <a:rPr b="1" i="0" lang="en-AU" sz="1200" u="none" cap="none" strike="noStrike">
                <a:solidFill>
                  <a:srgbClr val="262626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b="1" i="0" sz="1200" u="none" cap="none" strike="noStrike">
              <a:solidFill>
                <a:srgbClr val="262626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for Interventions</a:t>
            </a:r>
            <a:endParaRPr/>
          </a:p>
        </p:txBody>
      </p:sp>
      <p:sp>
        <p:nvSpPr>
          <p:cNvPr id="225" name="Google Shape;225;p4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0016 General procedure guidelines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0019 Intervention abandoned, interrupted or not completed - renamed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0020 Bilateral/multiple procedures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0038 Procedures distinguished on the basis of size, time, number of lesions or sites 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0042 Procedures normally not coded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0031 Anaesthesia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0032 Allied Health interventions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0039 Reopening of operative site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0044 Pharmacotherapy</a:t>
            </a:r>
            <a:endParaRPr/>
          </a:p>
          <a:p>
            <a:pPr indent="0" lvl="0" marL="45720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ACS 0053 Robotic-assisted intervention - new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26" name="Google Shape;226;p4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1" name="Shape 2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2" name="Google Shape;232;p5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0016 General procedure guidelines - definition</a:t>
            </a:r>
            <a:endParaRPr/>
          </a:p>
        </p:txBody>
      </p:sp>
      <p:sp>
        <p:nvSpPr>
          <p:cNvPr id="233" name="Google Shape;233;p5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-476250" lvl="0" marL="476250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b="1" lang="en-AU" sz="1800" cap="none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DEFINITION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467994" rtl="0" algn="l">
              <a:lnSpc>
                <a:spcPct val="120000"/>
              </a:lnSpc>
              <a:spcBef>
                <a:spcPts val="865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A procedure is defined as “a clinical intervention represented by a code that: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162559" lvl="0" marL="64770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is surgical in nature, and/or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162559" lvl="0" marL="64770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carries a procedural risk, and/or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162559" lvl="0" marL="64770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carries an anaesthetic risk, and/or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162559" lvl="0" marL="647700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requires specialised training, and/or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540000" lvl="0" marL="1349999" rtl="0" algn="l">
              <a:spcBef>
                <a:spcPts val="360"/>
              </a:spcBef>
              <a:spcAft>
                <a:spcPts val="0"/>
              </a:spcAft>
              <a:buClr>
                <a:srgbClr val="000000"/>
              </a:buClr>
              <a:buSzPts val="1800"/>
              <a:buFont typeface="Calibri"/>
              <a:buNone/>
            </a:pPr>
            <a:r>
              <a:rPr lang="en-AU" sz="18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requires special facilities or equipment only available in an acute care setting” (Australian Institute of Health and Welfare 2016).</a:t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112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34" name="Google Shape;234;p5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39" name="Shape 2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Google Shape;240;p6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0016 General procedure guidelines - sequencing</a:t>
            </a:r>
            <a:endParaRPr/>
          </a:p>
        </p:txBody>
      </p:sp>
      <p:sp>
        <p:nvSpPr>
          <p:cNvPr id="241" name="Google Shape;241;p6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467994" rtl="0" algn="l">
              <a:lnSpc>
                <a:spcPct val="12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Calibri"/>
              <a:buNone/>
            </a:pPr>
            <a:r>
              <a:rPr lang="en-AU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The order of codes should be determined using the following hierarchy:</a:t>
            </a:r>
            <a:endParaRPr/>
          </a:p>
          <a:p>
            <a:pPr indent="0" lvl="0" marL="467994" rtl="0" algn="l">
              <a:lnSpc>
                <a:spcPct val="120000"/>
              </a:lnSpc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>
              <a:latin typeface="Calibri"/>
              <a:ea typeface="Calibri"/>
              <a:cs typeface="Calibri"/>
              <a:sym typeface="Calibri"/>
            </a:endParaRPr>
          </a:p>
          <a:p>
            <a:pPr indent="7239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performed for treatment of the principal diagnosis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7239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procedure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 performed for treatment of an additional diagnosis</a:t>
            </a:r>
            <a:endParaRPr/>
          </a:p>
          <a:p>
            <a:pPr indent="72390" lvl="0" marL="647700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72390" lvl="0" marL="64770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diagnostic/exploratory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procedure related to the principal diagnosis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179705" lvl="0" marL="900430" rtl="0" algn="l">
              <a:spcBef>
                <a:spcPts val="48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Calibri"/>
              <a:buNone/>
            </a:pP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•	</a:t>
            </a:r>
            <a:r>
              <a:rPr b="1"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diagnostic/exploratory </a:t>
            </a:r>
            <a:r>
              <a:rPr lang="en-AU" sz="2400">
                <a:solidFill>
                  <a:srgbClr val="000000"/>
                </a:solidFill>
                <a:latin typeface="Calibri"/>
                <a:ea typeface="Calibri"/>
                <a:cs typeface="Calibri"/>
                <a:sym typeface="Calibri"/>
              </a:rPr>
              <a:t>procedure related to an additional diagnosis for the episode of care.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0" lvl="0" marL="452438" rtl="0" algn="l">
              <a:spcBef>
                <a:spcPts val="8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 u="sng">
              <a:latin typeface="Calibri"/>
              <a:ea typeface="Calibri"/>
              <a:cs typeface="Calibri"/>
              <a:sym typeface="Calibri"/>
            </a:endParaRPr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42" name="Google Shape;242;p6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47" name="Shape 2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8" name="Google Shape;248;p7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Procedure components</a:t>
            </a:r>
            <a:endParaRPr/>
          </a:p>
        </p:txBody>
      </p:sp>
      <p:sp>
        <p:nvSpPr>
          <p:cNvPr id="249" name="Google Shape;249;p7"/>
          <p:cNvSpPr txBox="1"/>
          <p:nvPr>
            <p:ph idx="2" type="body"/>
          </p:nvPr>
        </p:nvSpPr>
        <p:spPr>
          <a:xfrm>
            <a:off x="1025831" y="1901492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354013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Calibri"/>
              <a:buNone/>
            </a:pPr>
            <a:r>
              <a:rPr lang="en-AU" sz="3200"/>
              <a:t>Do not code procedures which are individual components of another procedure.</a:t>
            </a:r>
            <a:endParaRPr/>
          </a:p>
          <a:p>
            <a:pPr indent="0" lvl="0" marL="354013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0" name="Google Shape;250;p7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54" name="Shape 2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5" name="Google Shape;255;p8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Procedure components - examples</a:t>
            </a:r>
            <a:endParaRPr/>
          </a:p>
        </p:txBody>
      </p:sp>
      <p:sp>
        <p:nvSpPr>
          <p:cNvPr id="256" name="Google Shape;256;p8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 lnSpcReduction="10000"/>
          </a:bodyPr>
          <a:lstStyle/>
          <a:p>
            <a:pPr indent="-265113" lvl="0" marL="1169988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Incision for access to the body part requiring surgery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Laparoscopy for access to the body part requiring surgery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Suture of the incision at the end of the procedure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Haemostasis.  Diathermy 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Movement of other organs out of the way of the surgical site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Ligation of nerves and blood vessels servicing the organ to be removed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Equipment used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Dressing of the surgical wound at the end of the procedure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Catheters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Testing during a procedure</a:t>
            </a:r>
            <a:endParaRPr/>
          </a:p>
          <a:p>
            <a:pPr indent="-265113" lvl="0" marL="1169988" rtl="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Noto Sans Symbols"/>
              <a:buChar char="∙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Standard preparation for a procedure.</a:t>
            </a:r>
            <a:endParaRPr/>
          </a:p>
          <a:p>
            <a:pPr indent="0" lvl="0" marL="0" rtl="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rPr lang="en-AU" sz="1800">
                <a:latin typeface="Calibri"/>
                <a:ea typeface="Calibri"/>
                <a:cs typeface="Calibri"/>
                <a:sym typeface="Calibri"/>
              </a:rPr>
              <a:t> </a:t>
            </a:r>
            <a:endParaRPr/>
          </a:p>
          <a:p>
            <a:pPr indent="0" lvl="0" marL="0" rtl="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Calibri"/>
              <a:buNone/>
            </a:pPr>
            <a:r>
              <a:t/>
            </a:r>
            <a:endParaRPr/>
          </a:p>
        </p:txBody>
      </p:sp>
      <p:sp>
        <p:nvSpPr>
          <p:cNvPr id="257" name="Google Shape;257;p8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61" name="Shape 2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2" name="Google Shape;262;p9"/>
          <p:cNvSpPr txBox="1"/>
          <p:nvPr>
            <p:ph idx="1" type="body"/>
          </p:nvPr>
        </p:nvSpPr>
        <p:spPr>
          <a:xfrm>
            <a:off x="406400" y="381000"/>
            <a:ext cx="11430000" cy="671736"/>
          </a:xfrm>
          <a:prstGeom prst="rect">
            <a:avLst/>
          </a:prstGeom>
          <a:solidFill>
            <a:srgbClr val="07789B"/>
          </a:solidFill>
          <a:ln>
            <a:noFill/>
          </a:ln>
        </p:spPr>
        <p:txBody>
          <a:bodyPr anchorCtr="0" anchor="t" bIns="45700" lIns="91425" spcFirstLastPara="1" rIns="91425" wrap="square" tIns="4570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Calibri"/>
              <a:buNone/>
            </a:pPr>
            <a:r>
              <a:rPr lang="en-AU"/>
              <a:t>ACS 0019 Intervention abandoned, interrupted, not completed</a:t>
            </a:r>
            <a:endParaRPr/>
          </a:p>
        </p:txBody>
      </p:sp>
      <p:sp>
        <p:nvSpPr>
          <p:cNvPr id="263" name="Google Shape;263;p9"/>
          <p:cNvSpPr txBox="1"/>
          <p:nvPr>
            <p:ph idx="2" type="body"/>
          </p:nvPr>
        </p:nvSpPr>
        <p:spPr>
          <a:xfrm>
            <a:off x="406399" y="1124744"/>
            <a:ext cx="11429999" cy="5112568"/>
          </a:xfrm>
          <a:prstGeom prst="rect">
            <a:avLst/>
          </a:prstGeom>
          <a:noFill/>
          <a:ln>
            <a:noFill/>
          </a:ln>
        </p:spPr>
        <p:txBody>
          <a:bodyPr anchorCtr="0" anchor="t" bIns="45700" lIns="91425" spcFirstLastPara="1" rIns="91425" wrap="square" tIns="45700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If an intervention was abandoned, interrupted or not completed assign:</a:t>
            </a:r>
            <a:endParaRPr/>
          </a:p>
          <a:p>
            <a:pPr indent="0" lvl="0" marL="628650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1800"/>
              <a:buFont typeface="Calibri"/>
              <a:buNone/>
            </a:pPr>
            <a:r>
              <a:t/>
            </a:r>
            <a:endParaRPr sz="1800">
              <a:latin typeface="Calibri"/>
              <a:ea typeface="Calibri"/>
              <a:cs typeface="Calibri"/>
              <a:sym typeface="Calibri"/>
            </a:endParaRPr>
          </a:p>
          <a:p>
            <a:pPr indent="-442913" lvl="0" marL="1071563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 code for the condition requiring the intervention (principal diagnosis) (COF 2)</a:t>
            </a:r>
            <a:endParaRPr/>
          </a:p>
          <a:p>
            <a:pPr indent="-290513" lvl="0" marL="1071563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442913" lvl="0" marL="1071563" rtl="0" algn="l">
              <a:spcBef>
                <a:spcPts val="600"/>
              </a:spcBef>
              <a:spcAft>
                <a:spcPts val="0"/>
              </a:spcAft>
              <a:buClr>
                <a:srgbClr val="020202"/>
              </a:buClr>
              <a:buSzPts val="2400"/>
              <a:buFont typeface="Calibri"/>
              <a:buAutoNum type="arabicPeriod"/>
            </a:pPr>
            <a:r>
              <a:rPr lang="en-AU" sz="2400">
                <a:solidFill>
                  <a:srgbClr val="020202"/>
                </a:solidFill>
                <a:latin typeface="Calibri"/>
                <a:ea typeface="Calibri"/>
                <a:cs typeface="Calibri"/>
                <a:sym typeface="Calibri"/>
              </a:rPr>
              <a:t>Z53.3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 </a:t>
            </a:r>
            <a:r>
              <a:rPr i="1" lang="en-AU" sz="2400">
                <a:latin typeface="Calibri"/>
                <a:ea typeface="Calibri"/>
                <a:cs typeface="Calibri"/>
                <a:sym typeface="Calibri"/>
              </a:rPr>
              <a:t>Procedure abandoned after initiation</a:t>
            </a: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, as an additional diagnosis (COF 1)</a:t>
            </a:r>
            <a:endParaRPr/>
          </a:p>
          <a:p>
            <a:pPr indent="-290513" lvl="0" marL="1071563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None/>
            </a:pPr>
            <a:r>
              <a:t/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442913" lvl="0" marL="1071563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 code for the condition or complication responsible for the abandonment of the intervention, as an additional diagnosis, if known (COF 1)</a:t>
            </a:r>
            <a:endParaRPr sz="2400">
              <a:latin typeface="Calibri"/>
              <a:ea typeface="Calibri"/>
              <a:cs typeface="Calibri"/>
              <a:sym typeface="Calibri"/>
            </a:endParaRPr>
          </a:p>
          <a:p>
            <a:pPr indent="-442913" lvl="0" marL="1071563" rtl="0" algn="l">
              <a:spcBef>
                <a:spcPts val="60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Calibri"/>
              <a:buAutoNum type="arabicPeriod"/>
            </a:pPr>
            <a:r>
              <a:rPr lang="en-AU" sz="2400">
                <a:latin typeface="Calibri"/>
                <a:ea typeface="Calibri"/>
                <a:cs typeface="Calibri"/>
                <a:sym typeface="Calibri"/>
              </a:rPr>
              <a:t>ACHI codes</a:t>
            </a:r>
            <a:endParaRPr sz="2400"/>
          </a:p>
        </p:txBody>
      </p:sp>
      <p:sp>
        <p:nvSpPr>
          <p:cNvPr id="264" name="Google Shape;264;p9"/>
          <p:cNvSpPr txBox="1"/>
          <p:nvPr>
            <p:ph idx="12" type="sldNum"/>
          </p:nvPr>
        </p:nvSpPr>
        <p:spPr>
          <a:xfrm>
            <a:off x="10515600" y="6477000"/>
            <a:ext cx="1320800" cy="304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45700" lIns="91425" spcFirstLastPara="1" rIns="91425" wrap="square" tIns="45700">
            <a:no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AU"/>
              <a:t>‹#›</a:t>
            </a:fld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Pitchbook">
  <a:themeElements>
    <a:clrScheme name="Green">
      <a:dk1>
        <a:srgbClr val="000000"/>
      </a:dk1>
      <a:lt1>
        <a:srgbClr val="FFFFFF"/>
      </a:lt1>
      <a:dk2>
        <a:srgbClr val="455F51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2020-08-15T04:34:47Z</dcterms:created>
  <dc:creator>Anna</dc:creator>
</cp:coreProperties>
</file>