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6" r:id="rId2"/>
  </p:sldMasterIdLst>
  <p:notesMasterIdLst>
    <p:notesMasterId r:id="rId10"/>
  </p:notesMasterIdLst>
  <p:sldIdLst>
    <p:sldId id="489" r:id="rId3"/>
    <p:sldId id="496" r:id="rId4"/>
    <p:sldId id="500" r:id="rId5"/>
    <p:sldId id="497" r:id="rId6"/>
    <p:sldId id="499" r:id="rId7"/>
    <p:sldId id="498" r:id="rId8"/>
    <p:sldId id="50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8" autoAdjust="0"/>
    <p:restoredTop sz="94660"/>
  </p:normalViewPr>
  <p:slideViewPr>
    <p:cSldViewPr snapToGrid="0">
      <p:cViewPr varScale="1">
        <p:scale>
          <a:sx n="90" d="100"/>
          <a:sy n="90" d="100"/>
        </p:scale>
        <p:origin x="90" y="3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902B90-CDF4-4362-9EC9-F4D8AFB25C33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8624EEC-8E6B-40DB-B519-8577DC7564F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384684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Rectangle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3A019F3-8596-4028-9847-CBD3A185B07A}" type="slidenum">
              <a:rPr kumimoji="0" lang="en-US" sz="1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55766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Do not make a decision yourself to use .8 </a:t>
            </a:r>
            <a:r>
              <a:rPr lang="en-AU"/>
              <a:t>other specified.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24EEC-8E6B-40DB-B519-8577DC7564F4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766135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There is no entry in the index for unspecified, or other.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24EEC-8E6B-40DB-B519-8577DC7564F4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453932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.3 cannot be used for L and </a:t>
            </a:r>
            <a:r>
              <a:rPr lang="en-AU"/>
              <a:t>R pain.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24EEC-8E6B-40DB-B519-8577DC7564F4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397795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It’s not the coder’s decision, choice of .8 MUST be determined by the use of the INDEX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8624EEC-8E6B-40DB-B519-8577DC7564F4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601329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0"/>
          <p:cNvSpPr/>
          <p:nvPr userDrawn="1"/>
        </p:nvSpPr>
        <p:spPr>
          <a:xfrm>
            <a:off x="0" y="3505200"/>
            <a:ext cx="12192000" cy="1143000"/>
          </a:xfrm>
          <a:prstGeom prst="rect">
            <a:avLst/>
          </a:prstGeom>
          <a:solidFill>
            <a:schemeClr val="accent1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115824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304800" y="4706112"/>
            <a:ext cx="11582400" cy="277368"/>
          </a:xfr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en-US" dirty="0"/>
              <a:t>Click to add author information</a:t>
            </a:r>
          </a:p>
        </p:txBody>
      </p:sp>
      <p:sp>
        <p:nvSpPr>
          <p:cNvPr id="15" name="Rectangle 15"/>
          <p:cNvSpPr>
            <a:spLocks noGrp="1"/>
          </p:cNvSpPr>
          <p:nvPr>
            <p:ph type="sldNum" sz="quarter" idx="11"/>
          </p:nvPr>
        </p:nvSpPr>
        <p:spPr>
          <a:xfrm>
            <a:off x="10613887" y="6412103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ftr" sz="quarter" idx="12"/>
          </p:nvPr>
        </p:nvSpPr>
        <p:spPr>
          <a:xfrm>
            <a:off x="2534478" y="6136438"/>
            <a:ext cx="2862470" cy="703729"/>
          </a:xfrm>
          <a:prstGeom prst="rect">
            <a:avLst/>
          </a:prstGeom>
        </p:spPr>
        <p:txBody>
          <a:bodyPr/>
          <a:lstStyle>
            <a:lvl1pPr>
              <a:defRPr sz="1600">
                <a:latin typeface="Century" panose="02040604050505020304" pitchFamily="18" charset="0"/>
              </a:defRPr>
            </a:lvl1pPr>
          </a:lstStyle>
          <a:p>
            <a:r>
              <a:rPr lang="en-US" dirty="0"/>
              <a:t>Clinical Coding Education   </a:t>
            </a:r>
          </a:p>
          <a:p>
            <a:r>
              <a:rPr lang="en-US" dirty="0"/>
              <a:t>clinicalcodingeducation.com</a:t>
            </a:r>
          </a:p>
        </p:txBody>
      </p:sp>
      <p:sp>
        <p:nvSpPr>
          <p:cNvPr id="8" name="Rectangle 10"/>
          <p:cNvSpPr/>
          <p:nvPr userDrawn="1"/>
        </p:nvSpPr>
        <p:spPr>
          <a:xfrm>
            <a:off x="0" y="0"/>
            <a:ext cx="12192000" cy="4038600"/>
          </a:xfrm>
          <a:prstGeom prst="rect">
            <a:avLst/>
          </a:prstGeom>
          <a:solidFill>
            <a:srgbClr val="0000CC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pic>
        <p:nvPicPr>
          <p:cNvPr id="7" name="Picture 6" descr="Logo, icon, company name&#10;&#10;Description automatically generated">
            <a:extLst>
              <a:ext uri="{FF2B5EF4-FFF2-40B4-BE49-F238E27FC236}">
                <a16:creationId xmlns:a16="http://schemas.microsoft.com/office/drawing/2014/main" id="{867AFBE7-C5F5-4EC5-9BCF-8F5F99DFBC9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575" y="5089714"/>
            <a:ext cx="1451624" cy="1510058"/>
          </a:xfrm>
          <a:prstGeom prst="rect">
            <a:avLst/>
          </a:prstGeom>
        </p:spPr>
      </p:pic>
      <p:pic>
        <p:nvPicPr>
          <p:cNvPr id="14" name="Picture 13" descr="A picture containing text&#10;&#10;Description automatically generated">
            <a:extLst>
              <a:ext uri="{FF2B5EF4-FFF2-40B4-BE49-F238E27FC236}">
                <a16:creationId xmlns:a16="http://schemas.microsoft.com/office/drawing/2014/main" id="{02EE322B-B352-4342-A973-A360FA04453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9113" y="5050099"/>
            <a:ext cx="3109623" cy="1202315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D85CD257-DB42-4B58-B535-A7D6B8299F37}"/>
              </a:ext>
            </a:extLst>
          </p:cNvPr>
          <p:cNvSpPr txBox="1">
            <a:spLocks/>
          </p:cNvSpPr>
          <p:nvPr userDrawn="1"/>
        </p:nvSpPr>
        <p:spPr>
          <a:xfrm>
            <a:off x="8257597" y="6171707"/>
            <a:ext cx="2207478" cy="856129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dirty="0"/>
              <a:t>eHealth Education</a:t>
            </a:r>
          </a:p>
          <a:p>
            <a:pPr algn="r"/>
            <a:r>
              <a:rPr lang="en-US" dirty="0"/>
              <a:t>ehe.edu.au</a:t>
            </a:r>
          </a:p>
        </p:txBody>
      </p:sp>
    </p:spTree>
    <p:extLst>
      <p:ext uri="{BB962C8B-B14F-4D97-AF65-F5344CB8AC3E}">
        <p14:creationId xmlns:p14="http://schemas.microsoft.com/office/powerpoint/2010/main" val="13977873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1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0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8" name="Rectangle 11"/>
          <p:cNvSpPr>
            <a:spLocks noGrp="1"/>
          </p:cNvSpPr>
          <p:nvPr>
            <p:ph sz="quarter" idx="16"/>
          </p:nvPr>
        </p:nvSpPr>
        <p:spPr>
          <a:xfrm>
            <a:off x="58928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0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58887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3" name="Rectangle 11"/>
          <p:cNvSpPr>
            <a:spLocks noGrp="1"/>
          </p:cNvSpPr>
          <p:nvPr>
            <p:ph sz="quarter" idx="18"/>
          </p:nvPr>
        </p:nvSpPr>
        <p:spPr>
          <a:xfrm>
            <a:off x="58887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8928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20"/>
          </p:nvPr>
        </p:nvSpPr>
        <p:spPr>
          <a:xfrm>
            <a:off x="58928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1" name="Rectangle 21"/>
          <p:cNvSpPr>
            <a:spLocks noGrp="1"/>
          </p:cNvSpPr>
          <p:nvPr>
            <p:ph type="ftr" sz="quarter" idx="23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41068772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: 3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5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0" name="Rectangle 11"/>
          <p:cNvSpPr>
            <a:spLocks noGrp="1"/>
          </p:cNvSpPr>
          <p:nvPr>
            <p:ph sz="quarter" idx="16"/>
          </p:nvPr>
        </p:nvSpPr>
        <p:spPr>
          <a:xfrm>
            <a:off x="4064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023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8"/>
          </p:nvPr>
        </p:nvSpPr>
        <p:spPr>
          <a:xfrm>
            <a:off x="4023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064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6" name="Rectangle 11"/>
          <p:cNvSpPr>
            <a:spLocks noGrp="1"/>
          </p:cNvSpPr>
          <p:nvPr>
            <p:ph sz="quarter" idx="20"/>
          </p:nvPr>
        </p:nvSpPr>
        <p:spPr>
          <a:xfrm>
            <a:off x="4064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1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ftr" sz="quarter" idx="23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6208737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2 Left, 3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2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8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9" name="Rectangle 11"/>
          <p:cNvSpPr>
            <a:spLocks noGrp="1"/>
          </p:cNvSpPr>
          <p:nvPr>
            <p:ph sz="quarter" idx="18"/>
          </p:nvPr>
        </p:nvSpPr>
        <p:spPr>
          <a:xfrm>
            <a:off x="5892800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5888736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32" name="Rectangle 11"/>
          <p:cNvSpPr>
            <a:spLocks noGrp="1"/>
          </p:cNvSpPr>
          <p:nvPr>
            <p:ph sz="quarter" idx="20"/>
          </p:nvPr>
        </p:nvSpPr>
        <p:spPr>
          <a:xfrm>
            <a:off x="5888736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33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892800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34" name="Rectangle 11"/>
          <p:cNvSpPr>
            <a:spLocks noGrp="1"/>
          </p:cNvSpPr>
          <p:nvPr>
            <p:ph sz="quarter" idx="22"/>
          </p:nvPr>
        </p:nvSpPr>
        <p:spPr>
          <a:xfrm>
            <a:off x="5892800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6" name="Rectangle 16"/>
          <p:cNvSpPr>
            <a:spLocks noGrp="1"/>
          </p:cNvSpPr>
          <p:nvPr>
            <p:ph type="dt" sz="half" idx="23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ftr" sz="quarter" idx="25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453471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5-Up: 3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4" hasCustomPrompt="1"/>
          </p:nvPr>
        </p:nvSpPr>
        <p:spPr>
          <a:xfrm>
            <a:off x="410464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2" name="Rectangle 11"/>
          <p:cNvSpPr>
            <a:spLocks noGrp="1"/>
          </p:cNvSpPr>
          <p:nvPr>
            <p:ph sz="quarter" idx="16"/>
          </p:nvPr>
        </p:nvSpPr>
        <p:spPr>
          <a:xfrm>
            <a:off x="410464" y="609600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17" hasCustomPrompt="1"/>
          </p:nvPr>
        </p:nvSpPr>
        <p:spPr>
          <a:xfrm>
            <a:off x="406400" y="234086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6" name="Rectangle 11"/>
          <p:cNvSpPr>
            <a:spLocks noGrp="1"/>
          </p:cNvSpPr>
          <p:nvPr>
            <p:ph sz="quarter" idx="18"/>
          </p:nvPr>
        </p:nvSpPr>
        <p:spPr>
          <a:xfrm>
            <a:off x="406400" y="256946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7" name="Rectangle 8"/>
          <p:cNvSpPr>
            <a:spLocks noGrp="1"/>
          </p:cNvSpPr>
          <p:nvPr>
            <p:ph type="body" sz="quarter" idx="19" hasCustomPrompt="1"/>
          </p:nvPr>
        </p:nvSpPr>
        <p:spPr>
          <a:xfrm>
            <a:off x="410464" y="4291584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8" name="Rectangle 11"/>
          <p:cNvSpPr>
            <a:spLocks noGrp="1"/>
          </p:cNvSpPr>
          <p:nvPr>
            <p:ph sz="quarter" idx="20"/>
          </p:nvPr>
        </p:nvSpPr>
        <p:spPr>
          <a:xfrm>
            <a:off x="410464" y="4520184"/>
            <a:ext cx="5283200" cy="1728216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2" name="Rectangle 8"/>
          <p:cNvSpPr>
            <a:spLocks noGrp="1"/>
          </p:cNvSpPr>
          <p:nvPr>
            <p:ph type="body" sz="quarter" idx="21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3" name="Rectangle 11"/>
          <p:cNvSpPr>
            <a:spLocks noGrp="1"/>
          </p:cNvSpPr>
          <p:nvPr>
            <p:ph sz="quarter" idx="22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23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6" name="Rectangle 11"/>
          <p:cNvSpPr>
            <a:spLocks noGrp="1"/>
          </p:cNvSpPr>
          <p:nvPr>
            <p:ph sz="quarter" idx="24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17"/>
          <p:cNvSpPr>
            <a:spLocks noGrp="1"/>
          </p:cNvSpPr>
          <p:nvPr>
            <p:ph type="dt" sz="half" idx="25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8" name="Rectangle 18"/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7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774972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ombsto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6"/>
          <p:cNvSpPr/>
          <p:nvPr/>
        </p:nvSpPr>
        <p:spPr>
          <a:xfrm>
            <a:off x="18288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8" name="Rectangle 6"/>
          <p:cNvSpPr/>
          <p:nvPr/>
        </p:nvSpPr>
        <p:spPr>
          <a:xfrm>
            <a:off x="18288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6" name="Rectangle 6"/>
          <p:cNvSpPr/>
          <p:nvPr/>
        </p:nvSpPr>
        <p:spPr>
          <a:xfrm>
            <a:off x="46736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5" name="Rectangle 6"/>
          <p:cNvSpPr/>
          <p:nvPr/>
        </p:nvSpPr>
        <p:spPr>
          <a:xfrm>
            <a:off x="46736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1" name="Rectangle 6"/>
          <p:cNvSpPr/>
          <p:nvPr/>
        </p:nvSpPr>
        <p:spPr>
          <a:xfrm>
            <a:off x="7518400" y="14478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" name="Rectangle 6"/>
          <p:cNvSpPr/>
          <p:nvPr/>
        </p:nvSpPr>
        <p:spPr>
          <a:xfrm>
            <a:off x="7518400" y="3886200"/>
            <a:ext cx="2235200" cy="2057400"/>
          </a:xfrm>
          <a:prstGeom prst="rect">
            <a:avLst/>
          </a:prstGeom>
          <a:ln w="76200" cap="sq" cmpd="thickThin" algn="ctr">
            <a:solidFill>
              <a:schemeClr val="accent6"/>
            </a:solidFill>
            <a:prstDash val="solid"/>
            <a:rou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24" name="Rectangle 10"/>
          <p:cNvSpPr>
            <a:spLocks noGrp="1"/>
          </p:cNvSpPr>
          <p:nvPr>
            <p:ph type="pic" sz="quarter" idx="13" hasCustomPrompt="1"/>
          </p:nvPr>
        </p:nvSpPr>
        <p:spPr>
          <a:xfrm>
            <a:off x="20320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9" name="Rectangle 10"/>
          <p:cNvSpPr>
            <a:spLocks noGrp="1"/>
          </p:cNvSpPr>
          <p:nvPr>
            <p:ph type="pic" sz="quarter" idx="29" hasCustomPrompt="1"/>
          </p:nvPr>
        </p:nvSpPr>
        <p:spPr>
          <a:xfrm>
            <a:off x="20320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27" name="Rectangle 10"/>
          <p:cNvSpPr>
            <a:spLocks noGrp="1"/>
          </p:cNvSpPr>
          <p:nvPr>
            <p:ph type="pic" sz="quarter" idx="17" hasCustomPrompt="1"/>
          </p:nvPr>
        </p:nvSpPr>
        <p:spPr>
          <a:xfrm>
            <a:off x="48768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1" name="Rectangle 10"/>
          <p:cNvSpPr>
            <a:spLocks noGrp="1"/>
          </p:cNvSpPr>
          <p:nvPr>
            <p:ph type="pic" sz="quarter" idx="30" hasCustomPrompt="1"/>
          </p:nvPr>
        </p:nvSpPr>
        <p:spPr>
          <a:xfrm>
            <a:off x="48768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4" name="Rectangle 10"/>
          <p:cNvSpPr>
            <a:spLocks noGrp="1"/>
          </p:cNvSpPr>
          <p:nvPr>
            <p:ph type="pic" sz="quarter" idx="21" hasCustomPrompt="1"/>
          </p:nvPr>
        </p:nvSpPr>
        <p:spPr>
          <a:xfrm>
            <a:off x="7721600" y="16002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15" name="Rectangle 10"/>
          <p:cNvSpPr>
            <a:spLocks noGrp="1"/>
          </p:cNvSpPr>
          <p:nvPr>
            <p:ph type="pic" sz="quarter" idx="31" hasCustomPrompt="1"/>
          </p:nvPr>
        </p:nvSpPr>
        <p:spPr>
          <a:xfrm>
            <a:off x="7721600" y="4038600"/>
            <a:ext cx="1828800" cy="685800"/>
          </a:xfrm>
        </p:spPr>
        <p:txBody>
          <a:bodyPr/>
          <a:lstStyle/>
          <a:p>
            <a:r>
              <a:rPr kumimoji="0" lang="en-US" dirty="0"/>
              <a:t>Company</a:t>
            </a:r>
            <a:r>
              <a:rPr kumimoji="0" lang="en-US" baseline="0" dirty="0"/>
              <a:t> Logo</a:t>
            </a:r>
            <a:endParaRPr kumimoji="0" lang="en-US" dirty="0"/>
          </a:p>
        </p:txBody>
      </p:sp>
      <p:sp>
        <p:nvSpPr>
          <p:cNvPr id="7" name="Rectangle 12"/>
          <p:cNvSpPr>
            <a:spLocks noGrp="1"/>
          </p:cNvSpPr>
          <p:nvPr>
            <p:ph type="body" sz="quarter" idx="14" hasCustomPrompt="1"/>
          </p:nvPr>
        </p:nvSpPr>
        <p:spPr>
          <a:xfrm>
            <a:off x="20320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28" name="Rectangle 12"/>
          <p:cNvSpPr>
            <a:spLocks noGrp="1"/>
          </p:cNvSpPr>
          <p:nvPr>
            <p:ph type="body" sz="quarter" idx="33" hasCustomPrompt="1"/>
          </p:nvPr>
        </p:nvSpPr>
        <p:spPr>
          <a:xfrm>
            <a:off x="20320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30" name="Rectangle 12"/>
          <p:cNvSpPr>
            <a:spLocks noGrp="1"/>
          </p:cNvSpPr>
          <p:nvPr>
            <p:ph type="body" sz="quarter" idx="18" hasCustomPrompt="1"/>
          </p:nvPr>
        </p:nvSpPr>
        <p:spPr>
          <a:xfrm>
            <a:off x="48768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13" name="Rectangle 12"/>
          <p:cNvSpPr>
            <a:spLocks noGrp="1"/>
          </p:cNvSpPr>
          <p:nvPr>
            <p:ph type="body" sz="quarter" idx="34" hasCustomPrompt="1"/>
          </p:nvPr>
        </p:nvSpPr>
        <p:spPr>
          <a:xfrm>
            <a:off x="48768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14" name="Rectangle 12"/>
          <p:cNvSpPr>
            <a:spLocks noGrp="1"/>
          </p:cNvSpPr>
          <p:nvPr>
            <p:ph type="body" sz="quarter" idx="22" hasCustomPrompt="1"/>
          </p:nvPr>
        </p:nvSpPr>
        <p:spPr>
          <a:xfrm>
            <a:off x="7721600" y="28956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2" name="Rectangle 12"/>
          <p:cNvSpPr>
            <a:spLocks noGrp="1"/>
          </p:cNvSpPr>
          <p:nvPr>
            <p:ph type="body" sz="quarter" idx="35" hasCustomPrompt="1"/>
          </p:nvPr>
        </p:nvSpPr>
        <p:spPr>
          <a:xfrm>
            <a:off x="7721600" y="5334000"/>
            <a:ext cx="1828800" cy="304800"/>
          </a:xfrm>
        </p:spPr>
        <p:txBody>
          <a:bodyPr anchor="ctr"/>
          <a:lstStyle>
            <a:lvl1pPr algn="ctr" eaLnBrk="1" latinLnBrk="0" hangingPunct="1">
              <a:defRPr kumimoji="0" b="1"/>
            </a:lvl1pPr>
            <a:extLst/>
          </a:lstStyle>
          <a:p>
            <a:pPr lvl="0"/>
            <a:r>
              <a:rPr kumimoji="0" lang="en-US" dirty="0"/>
              <a:t>Amount</a:t>
            </a:r>
          </a:p>
        </p:txBody>
      </p:sp>
      <p:sp>
        <p:nvSpPr>
          <p:cNvPr id="44" name="Rectangle 11"/>
          <p:cNvSpPr>
            <a:spLocks noGrp="1"/>
          </p:cNvSpPr>
          <p:nvPr>
            <p:ph type="body" sz="quarter" idx="15" hasCustomPrompt="1"/>
          </p:nvPr>
        </p:nvSpPr>
        <p:spPr>
          <a:xfrm>
            <a:off x="20320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5" name="Rectangle 11"/>
          <p:cNvSpPr>
            <a:spLocks noGrp="1"/>
          </p:cNvSpPr>
          <p:nvPr>
            <p:ph type="body" sz="quarter" idx="37" hasCustomPrompt="1"/>
          </p:nvPr>
        </p:nvSpPr>
        <p:spPr>
          <a:xfrm>
            <a:off x="20320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4" name="Rectangle 11"/>
          <p:cNvSpPr>
            <a:spLocks noGrp="1"/>
          </p:cNvSpPr>
          <p:nvPr>
            <p:ph type="body" sz="quarter" idx="19" hasCustomPrompt="1"/>
          </p:nvPr>
        </p:nvSpPr>
        <p:spPr>
          <a:xfrm>
            <a:off x="48768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40" name="Rectangle 11"/>
          <p:cNvSpPr>
            <a:spLocks noGrp="1"/>
          </p:cNvSpPr>
          <p:nvPr>
            <p:ph type="body" sz="quarter" idx="38" hasCustomPrompt="1"/>
          </p:nvPr>
        </p:nvSpPr>
        <p:spPr>
          <a:xfrm>
            <a:off x="48768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8" name="Rectangle 11"/>
          <p:cNvSpPr>
            <a:spLocks noGrp="1"/>
          </p:cNvSpPr>
          <p:nvPr>
            <p:ph type="body" sz="quarter" idx="23" hasCustomPrompt="1"/>
          </p:nvPr>
        </p:nvSpPr>
        <p:spPr>
          <a:xfrm>
            <a:off x="7721600" y="32004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33" name="Rectangle 11"/>
          <p:cNvSpPr>
            <a:spLocks noGrp="1"/>
          </p:cNvSpPr>
          <p:nvPr>
            <p:ph type="body" sz="quarter" idx="39" hasCustomPrompt="1"/>
          </p:nvPr>
        </p:nvSpPr>
        <p:spPr>
          <a:xfrm>
            <a:off x="7721600" y="5638800"/>
            <a:ext cx="1828800" cy="152400"/>
          </a:xfrm>
        </p:spPr>
        <p:txBody>
          <a:bodyPr anchor="ctr">
            <a:noAutofit/>
          </a:bodyPr>
          <a:lstStyle>
            <a:lvl1pPr algn="ctr" eaLnBrk="1" latinLnBrk="0" hangingPunct="1">
              <a:defRPr kumimoji="0" sz="800" i="1"/>
            </a:lvl1pPr>
            <a:extLst/>
          </a:lstStyle>
          <a:p>
            <a:pPr lvl="0"/>
            <a:r>
              <a:rPr kumimoji="0" lang="en-US" dirty="0"/>
              <a:t>Date</a:t>
            </a:r>
          </a:p>
        </p:txBody>
      </p:sp>
      <p:sp>
        <p:nvSpPr>
          <p:cNvPr id="5" name="Rectangle 14"/>
          <p:cNvSpPr>
            <a:spLocks noGrp="1"/>
          </p:cNvSpPr>
          <p:nvPr>
            <p:ph type="body" sz="quarter" idx="16" hasCustomPrompt="1"/>
          </p:nvPr>
        </p:nvSpPr>
        <p:spPr>
          <a:xfrm>
            <a:off x="20320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56" name="Rectangle 14"/>
          <p:cNvSpPr>
            <a:spLocks noGrp="1"/>
          </p:cNvSpPr>
          <p:nvPr>
            <p:ph type="body" sz="quarter" idx="41" hasCustomPrompt="1"/>
          </p:nvPr>
        </p:nvSpPr>
        <p:spPr>
          <a:xfrm>
            <a:off x="20320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62" name="Rectangle 14"/>
          <p:cNvSpPr>
            <a:spLocks noGrp="1"/>
          </p:cNvSpPr>
          <p:nvPr>
            <p:ph type="body" sz="quarter" idx="20" hasCustomPrompt="1"/>
          </p:nvPr>
        </p:nvSpPr>
        <p:spPr>
          <a:xfrm>
            <a:off x="48768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37" name="Rectangle 14"/>
          <p:cNvSpPr>
            <a:spLocks noGrp="1"/>
          </p:cNvSpPr>
          <p:nvPr>
            <p:ph type="body" sz="quarter" idx="42" hasCustomPrompt="1"/>
          </p:nvPr>
        </p:nvSpPr>
        <p:spPr>
          <a:xfrm>
            <a:off x="48768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41" name="Rectangle 14"/>
          <p:cNvSpPr>
            <a:spLocks noGrp="1"/>
          </p:cNvSpPr>
          <p:nvPr>
            <p:ph type="body" sz="quarter" idx="24" hasCustomPrompt="1"/>
          </p:nvPr>
        </p:nvSpPr>
        <p:spPr>
          <a:xfrm>
            <a:off x="7721600" y="22860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52" name="Rectangle 14"/>
          <p:cNvSpPr>
            <a:spLocks noGrp="1"/>
          </p:cNvSpPr>
          <p:nvPr>
            <p:ph type="body" sz="quarter" idx="43" hasCustomPrompt="1"/>
          </p:nvPr>
        </p:nvSpPr>
        <p:spPr>
          <a:xfrm>
            <a:off x="7721600" y="4724400"/>
            <a:ext cx="1828800" cy="609600"/>
          </a:xfrm>
        </p:spPr>
        <p:txBody>
          <a:bodyPr anchor="ctr"/>
          <a:lstStyle>
            <a:lvl1pPr algn="ctr" eaLnBrk="1" latinLnBrk="0" hangingPunct="1">
              <a:defRPr kumimoji="0" sz="800"/>
            </a:lvl1pPr>
            <a:extLst/>
          </a:lstStyle>
          <a:p>
            <a:pPr lvl="0"/>
            <a:r>
              <a:rPr kumimoji="0" lang="en-US" dirty="0"/>
              <a:t>Description</a:t>
            </a:r>
          </a:p>
        </p:txBody>
      </p:sp>
      <p:sp>
        <p:nvSpPr>
          <p:cNvPr id="39" name="Rectangle 51"/>
          <p:cNvSpPr>
            <a:spLocks noGrp="1"/>
          </p:cNvSpPr>
          <p:nvPr>
            <p:ph type="body" sz="quarter" idx="46"/>
          </p:nvPr>
        </p:nvSpPr>
        <p:spPr>
          <a:xfrm>
            <a:off x="406400" y="381000"/>
            <a:ext cx="10769600" cy="838200"/>
          </a:xfrm>
        </p:spPr>
        <p:txBody>
          <a:bodyPr/>
          <a:lstStyle>
            <a:lvl1pPr eaLnBrk="1" latinLnBrk="0" hangingPunct="1">
              <a:defRPr kumimoji="0" sz="1200"/>
            </a:lvl1pPr>
            <a:extLst/>
          </a:lstStyle>
          <a:p>
            <a:pPr lvl="0" eaLnBrk="1" latinLnBrk="1" hangingPunct="1"/>
            <a:r>
              <a:rPr lang="en-US"/>
              <a:t>Click to edit Master text styles</a:t>
            </a:r>
          </a:p>
        </p:txBody>
      </p:sp>
      <p:sp>
        <p:nvSpPr>
          <p:cNvPr id="42" name="Rectangle 42"/>
          <p:cNvSpPr>
            <a:spLocks noGrp="1"/>
          </p:cNvSpPr>
          <p:nvPr>
            <p:ph type="dt" sz="half" idx="47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43" name="Rectangle 43"/>
          <p:cNvSpPr>
            <a:spLocks noGrp="1"/>
          </p:cNvSpPr>
          <p:nvPr>
            <p:ph type="sldNum" sz="quarter" idx="48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45" name="Rectangle 45"/>
          <p:cNvSpPr>
            <a:spLocks noGrp="1"/>
          </p:cNvSpPr>
          <p:nvPr>
            <p:ph type="ftr" sz="quarter" idx="49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651859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4_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10769600" cy="5638800"/>
          </a:xfrm>
        </p:spPr>
        <p:txBody>
          <a:bodyPr/>
          <a:lstStyle/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en-US" dirty="0">
                <a:solidFill>
                  <a:srgbClr val="262626"/>
                </a:solidFill>
              </a:rPr>
              <a:t>© 2014</a:t>
            </a:r>
          </a:p>
        </p:txBody>
      </p:sp>
      <p:sp>
        <p:nvSpPr>
          <p:cNvPr id="12" name="Rectangle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r>
              <a:rPr lang="en-US"/>
              <a:t>‹#›                             </a:t>
            </a:r>
            <a:endParaRPr lang="en-US" dirty="0"/>
          </a:p>
        </p:txBody>
      </p:sp>
      <p:pic>
        <p:nvPicPr>
          <p:cNvPr id="9" name="Picture 8" descr="7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121920" y="5943600"/>
            <a:ext cx="12192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4176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E79353-535F-11CC-70D1-BDEE50AF4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3948FE1-86B7-D0D8-FC54-9D741E917A7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BE05C-E585-A2A3-D86A-CAA36D8B10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3FE68-8BF4-0B6E-CA85-B976F657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172F0-B84B-3E55-60CB-B696D6F59F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179450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A54EA-0B2D-FC96-0E07-B5D4EC190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6DF76E-344F-D8D8-C239-340BB90D58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356F5D-BD76-5AB4-04FE-9D026B9C5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AD8BD-42C9-EB7E-0B21-6E5A56C1C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7600F5-A417-D9EF-4CCB-4F8E0125DC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6251508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0C5307-E75A-503D-E3B1-00D12C8B5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473842-ED8A-0F0D-E80B-189352D9F4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E7C09CC-18CD-02A2-D2F8-745975BEA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17396D-E800-5F60-7936-A528D3D67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364A27-8346-2BE9-9B23-0CCB1272E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925336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67616F-34A1-0C43-04A0-4C7C732D32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16FD899-1310-4D6D-E357-5C65A2515B7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6DB620-F879-55C4-3C1A-913CE1A7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30A264D-2078-2548-97D7-2C2C5F133E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DC4FA6-CFE2-A028-6341-6D5DE2E6B0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1346A10-087A-071F-FF6E-68192C5D39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1510274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1430000" cy="67173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399" y="1124744"/>
            <a:ext cx="11429999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10515600" y="6477000"/>
            <a:ext cx="1320800" cy="304800"/>
          </a:xfrm>
        </p:spPr>
        <p:txBody>
          <a:bodyPr/>
          <a:lstStyle>
            <a:lvl1pPr>
              <a:defRPr sz="1200" b="1"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B0E59A4-16AC-4FB3-97C8-BC344E503F9D}"/>
              </a:ext>
            </a:extLst>
          </p:cNvPr>
          <p:cNvSpPr txBox="1">
            <a:spLocks/>
          </p:cNvSpPr>
          <p:nvPr userDrawn="1"/>
        </p:nvSpPr>
        <p:spPr>
          <a:xfrm>
            <a:off x="3846443" y="6309320"/>
            <a:ext cx="4611757" cy="47579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Clinical Coding Education		   eHealth Education </a:t>
            </a:r>
          </a:p>
        </p:txBody>
      </p:sp>
      <p:pic>
        <p:nvPicPr>
          <p:cNvPr id="15" name="Picture 14" descr="Logo, icon, company name&#10;&#10;Description automatically generated">
            <a:extLst>
              <a:ext uri="{FF2B5EF4-FFF2-40B4-BE49-F238E27FC236}">
                <a16:creationId xmlns:a16="http://schemas.microsoft.com/office/drawing/2014/main" id="{8FF09510-EFAE-445D-99BD-5A88B175E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26995"/>
            <a:ext cx="437207" cy="4548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A44C0-52AC-4F96-8F0E-0D34863F8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6235143"/>
            <a:ext cx="553278" cy="5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272568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CB5355-05B5-0EE8-7039-71D8C8FC24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D4CD8-0D90-76B3-180A-4436321FBB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CD87ACC-816A-77EE-CF97-FB515508A0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1D28D4C-E371-8103-BC46-9F08ECDE7A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C5459E-2717-6A24-A161-6F6BD51EEAF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6716012-DD8C-837A-A99B-EFB833B02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4D94881-146F-E0EF-42D3-291CDED08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3ADD58C-D2AD-B895-15BA-1367442F00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677089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5DD026-0917-13BF-FFC8-D21168BE6F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7D76EDA-0981-8163-E81B-B53DF0A6A9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C37F437-6419-0624-FF01-980E483ED1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559285-4FED-24C0-B581-ACE2985C79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5533721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3B76AC-5908-DC6A-C155-F1DCE7642D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AE5A99C-6170-6F18-4D6C-CFBFF0F6B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FED457-C13D-B365-3BD8-1993017AB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188019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BBE5C-BA7F-C19A-440A-05F91963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81EE32-E2C3-F338-CEA1-73646598FE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E78D482-FF04-EA6A-551E-509C221B08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8C652FB-044D-C530-13C3-8C9839315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CE1737-B3F9-3980-4668-3970A689E7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FBB02-F2F1-A6E1-F21C-F629C7D07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0740812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93D1EA-5D5A-5622-D4FE-A49EB7CF8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6D70CA-62DE-EE96-C65B-6B26B6DF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25DAACB-C0B5-6022-E34F-A5672A04C7F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03A8D0-DAB4-C463-9D69-C7D017F09B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CBEBD-F0C3-EB68-99F3-A1B5B90BC0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5B2D568-8D11-0D02-C154-929F652C40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726126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CECB9E-985F-CEF2-2613-D0F842ACD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7C3F29-5C29-3E4C-68B5-9636FC342F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528BAD-1851-4913-CE10-4F12A69B1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A6DFB1-DFE1-7423-AA4B-3DA0BA0414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FD0C15-A9DE-870C-EF67-8E7AAB8A7B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3971525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6CA3157-5D23-B3D9-F50C-70ECD02021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635D0D5-EE7F-A567-C303-9B97927385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5A7978-1D2C-ECB3-1572-91313B7992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64ADF-4CC2-0B25-2527-455126F67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345435-FD42-8B1F-B949-994BC546DB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0197703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1430000" cy="671736"/>
          </a:xfrm>
          <a:solidFill>
            <a:schemeClr val="accent6">
              <a:shade val="75000"/>
            </a:schemeClr>
          </a:solidFill>
        </p:spPr>
        <p:txBody>
          <a:bodyPr>
            <a:noAutofit/>
          </a:bodyPr>
          <a:lstStyle>
            <a:lvl1pPr eaLnBrk="1" latinLnBrk="0" hangingPunct="1">
              <a:defRPr kumimoji="0" sz="32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1" name="Rectangle 11"/>
          <p:cNvSpPr>
            <a:spLocks noGrp="1"/>
          </p:cNvSpPr>
          <p:nvPr>
            <p:ph sz="quarter" idx="15"/>
          </p:nvPr>
        </p:nvSpPr>
        <p:spPr>
          <a:xfrm>
            <a:off x="406399" y="1124744"/>
            <a:ext cx="11429999" cy="5112568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1" hangingPunct="1"/>
            <a:r>
              <a:rPr lang="en-US" dirty="0"/>
              <a:t>Click to edit Master text styles</a:t>
            </a:r>
          </a:p>
          <a:p>
            <a:pPr lvl="1" eaLnBrk="1" latinLnBrk="1" hangingPunct="1"/>
            <a:r>
              <a:rPr lang="en-US" dirty="0"/>
              <a:t>Second level</a:t>
            </a:r>
          </a:p>
          <a:p>
            <a:pPr lvl="2" eaLnBrk="1" latinLnBrk="1" hangingPunct="1"/>
            <a:r>
              <a:rPr lang="en-US" dirty="0"/>
              <a:t>Third level</a:t>
            </a:r>
          </a:p>
          <a:p>
            <a:pPr lvl="3" eaLnBrk="1" latinLnBrk="1" hangingPunct="1"/>
            <a:r>
              <a:rPr lang="en-US" dirty="0"/>
              <a:t>Fourth level</a:t>
            </a:r>
          </a:p>
          <a:p>
            <a:pPr lvl="4" eaLnBrk="1" latinLnBrk="1" hangingPunct="1"/>
            <a:r>
              <a:rPr lang="en-US" dirty="0"/>
              <a:t>Fifth level</a:t>
            </a:r>
            <a:endParaRPr dirty="0"/>
          </a:p>
        </p:txBody>
      </p:sp>
      <p:sp>
        <p:nvSpPr>
          <p:cNvPr id="10" name="Rectangle 10"/>
          <p:cNvSpPr>
            <a:spLocks noGrp="1"/>
          </p:cNvSpPr>
          <p:nvPr>
            <p:ph type="sldNum" sz="quarter" idx="17"/>
          </p:nvPr>
        </p:nvSpPr>
        <p:spPr>
          <a:xfrm>
            <a:off x="10515600" y="6477000"/>
            <a:ext cx="1320800" cy="304800"/>
          </a:xfrm>
        </p:spPr>
        <p:txBody>
          <a:bodyPr/>
          <a:lstStyle>
            <a:lvl1pPr>
              <a:defRPr sz="1200" b="1"/>
            </a:lvl1pPr>
            <a:extLst/>
          </a:lstStyle>
          <a:p>
            <a:fld id="{256D3EEF-DE4E-429D-8EC4-DDC531AFF58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Rectangle 9">
            <a:extLst>
              <a:ext uri="{FF2B5EF4-FFF2-40B4-BE49-F238E27FC236}">
                <a16:creationId xmlns:a16="http://schemas.microsoft.com/office/drawing/2014/main" id="{1B0E59A4-16AC-4FB3-97C8-BC344E503F9D}"/>
              </a:ext>
            </a:extLst>
          </p:cNvPr>
          <p:cNvSpPr txBox="1">
            <a:spLocks/>
          </p:cNvSpPr>
          <p:nvPr userDrawn="1"/>
        </p:nvSpPr>
        <p:spPr>
          <a:xfrm>
            <a:off x="3846443" y="6309320"/>
            <a:ext cx="4611757" cy="475793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100" dirty="0">
                <a:latin typeface="Calibri" panose="020F0502020204030204" pitchFamily="34" charset="0"/>
                <a:cs typeface="Calibri" panose="020F0502020204030204" pitchFamily="34" charset="0"/>
              </a:rPr>
              <a:t>        Clinical Coding Education		   eHealth Education </a:t>
            </a:r>
          </a:p>
        </p:txBody>
      </p:sp>
      <p:pic>
        <p:nvPicPr>
          <p:cNvPr id="15" name="Picture 14" descr="Logo, icon, company name&#10;&#10;Description automatically generated">
            <a:extLst>
              <a:ext uri="{FF2B5EF4-FFF2-40B4-BE49-F238E27FC236}">
                <a16:creationId xmlns:a16="http://schemas.microsoft.com/office/drawing/2014/main" id="{8FF09510-EFAE-445D-99BD-5A88B175E9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6326995"/>
            <a:ext cx="437207" cy="454806"/>
          </a:xfrm>
          <a:prstGeom prst="rect">
            <a:avLst/>
          </a:prstGeom>
        </p:spPr>
      </p:pic>
      <p:pic>
        <p:nvPicPr>
          <p:cNvPr id="6" name="Picture 5" descr="Logo&#10;&#10;Description automatically generated">
            <a:extLst>
              <a:ext uri="{FF2B5EF4-FFF2-40B4-BE49-F238E27FC236}">
                <a16:creationId xmlns:a16="http://schemas.microsoft.com/office/drawing/2014/main" id="{D57A44C0-52AC-4F96-8F0E-0D34863F8EA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4922" y="6235143"/>
            <a:ext cx="553278" cy="5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851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4038600"/>
            <a:ext cx="12192000" cy="609600"/>
          </a:xfrm>
          <a:prstGeom prst="rect">
            <a:avLst/>
          </a:prstGeom>
          <a:solidFill>
            <a:schemeClr val="accent6">
              <a:shade val="75000"/>
            </a:schemeClr>
          </a:solidFill>
          <a:ln w="25400" cap="rnd" cmpd="sng" algn="ctr">
            <a:noFill/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304800" y="4114800"/>
            <a:ext cx="11651974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Rectangle 3"/>
          <p:cNvSpPr>
            <a:spLocks noGrp="1"/>
          </p:cNvSpPr>
          <p:nvPr>
            <p:ph type="dt" sz="half" idx="10"/>
          </p:nvPr>
        </p:nvSpPr>
        <p:spPr>
          <a:xfrm>
            <a:off x="304800" y="6477000"/>
            <a:ext cx="21336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endParaRPr kumimoji="0" lang="en-US" dirty="0"/>
          </a:p>
        </p:txBody>
      </p:sp>
      <p:sp>
        <p:nvSpPr>
          <p:cNvPr id="4" name="Rectangle 4"/>
          <p:cNvSpPr>
            <a:spLocks noGrp="1"/>
          </p:cNvSpPr>
          <p:nvPr>
            <p:ph type="ftr" sz="quarter" idx="11"/>
          </p:nvPr>
        </p:nvSpPr>
        <p:spPr>
          <a:xfrm>
            <a:off x="3023659" y="6477000"/>
            <a:ext cx="4978400" cy="304800"/>
          </a:xfrm>
          <a:prstGeom prst="rect">
            <a:avLst/>
          </a:prstGeom>
        </p:spPr>
        <p:txBody>
          <a:bodyPr/>
          <a:lstStyle>
            <a:lvl1pPr eaLnBrk="1" latinLnBrk="0" hangingPunct="1">
              <a:defRPr kumimoji="0">
                <a:solidFill>
                  <a:schemeClr val="bg1"/>
                </a:solidFill>
              </a:defRPr>
            </a:lvl1pPr>
            <a:extLst/>
          </a:lstStyle>
          <a:p>
            <a:r>
              <a:rPr kumimoji="0" lang="en-US">
                <a:solidFill>
                  <a:schemeClr val="bg1"/>
                </a:solidFill>
              </a:rPr>
              <a:t>Clinical Coding Education    clinicalcodingeducation.com</a:t>
            </a:r>
            <a:endParaRPr kumimoji="0" lang="en-US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>
          <a:xfrm>
            <a:off x="8052859" y="6477000"/>
            <a:ext cx="1361440" cy="304800"/>
          </a:xfrm>
        </p:spPr>
        <p:txBody>
          <a:bodyPr anchor="ctr"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1" name="Rectangle 10"/>
          <p:cNvSpPr/>
          <p:nvPr userDrawn="1"/>
        </p:nvSpPr>
        <p:spPr>
          <a:xfrm>
            <a:off x="0" y="4645880"/>
            <a:ext cx="12192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</p:spTree>
    <p:extLst>
      <p:ext uri="{BB962C8B-B14F-4D97-AF65-F5344CB8AC3E}">
        <p14:creationId xmlns:p14="http://schemas.microsoft.com/office/powerpoint/2010/main" val="313092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eading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0999"/>
            <a:ext cx="11356028" cy="503583"/>
          </a:xfrm>
          <a:solidFill>
            <a:schemeClr val="accent6">
              <a:shade val="75000"/>
            </a:schemeClr>
          </a:solidFill>
        </p:spPr>
        <p:txBody>
          <a:bodyPr>
            <a:normAutofit/>
          </a:bodyPr>
          <a:lstStyle>
            <a:lvl1pPr eaLnBrk="1" latinLnBrk="0" hangingPunct="1">
              <a:defRPr kumimoji="0" sz="240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8" name="Rectangle 8"/>
          <p:cNvSpPr>
            <a:spLocks noGrp="1"/>
          </p:cNvSpPr>
          <p:nvPr>
            <p:ph type="sldNum" sz="quarter" idx="15"/>
          </p:nvPr>
        </p:nvSpPr>
        <p:spPr>
          <a:xfrm>
            <a:off x="10441628" y="6477000"/>
            <a:ext cx="1320800" cy="304800"/>
          </a:xfrm>
        </p:spPr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9" name="Rectangle 9"/>
          <p:cNvSpPr>
            <a:spLocks noGrp="1"/>
          </p:cNvSpPr>
          <p:nvPr>
            <p:ph type="ftr" sz="quarter" idx="16"/>
          </p:nvPr>
        </p:nvSpPr>
        <p:spPr>
          <a:xfrm>
            <a:off x="5246643" y="6480313"/>
            <a:ext cx="2177887" cy="304800"/>
          </a:xfrm>
          <a:prstGeom prst="rect">
            <a:avLst/>
          </a:prstGeom>
        </p:spPr>
        <p:txBody>
          <a:bodyPr/>
          <a:lstStyle>
            <a:lvl1pPr>
              <a:defRPr>
                <a:latin typeface="Century" panose="02040604050505020304" pitchFamily="18" charset="0"/>
              </a:defRPr>
            </a:lvl1pPr>
          </a:lstStyle>
          <a:p>
            <a:pPr algn="l"/>
            <a:r>
              <a:rPr lang="en-US"/>
              <a:t>Clinical Coding Education    clinicalcodingeducation.com</a:t>
            </a:r>
            <a:endParaRPr lang="en-US" dirty="0"/>
          </a:p>
        </p:txBody>
      </p:sp>
      <p:pic>
        <p:nvPicPr>
          <p:cNvPr id="10" name="Picture 9" descr="Logo, icon, company name&#10;&#10;Description automatically generated">
            <a:extLst>
              <a:ext uri="{FF2B5EF4-FFF2-40B4-BE49-F238E27FC236}">
                <a16:creationId xmlns:a16="http://schemas.microsoft.com/office/drawing/2014/main" id="{FE2C6770-0805-4D08-9441-02D71F7E708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6276" y="6515097"/>
            <a:ext cx="219759" cy="22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087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31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9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4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7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18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6" name="Rectangle 16"/>
          <p:cNvSpPr>
            <a:spLocks noGrp="1"/>
          </p:cNvSpPr>
          <p:nvPr>
            <p:ph type="sldNum" sz="quarter" idx="19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17" name="Rectangle 17"/>
          <p:cNvSpPr>
            <a:spLocks noGrp="1"/>
          </p:cNvSpPr>
          <p:nvPr>
            <p:ph type="ftr" sz="quarter" idx="20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78530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2 left, 1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9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5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0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88736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21" name="Rectangle 11"/>
          <p:cNvSpPr>
            <a:spLocks noGrp="1"/>
          </p:cNvSpPr>
          <p:nvPr>
            <p:ph sz="quarter" idx="19"/>
          </p:nvPr>
        </p:nvSpPr>
        <p:spPr>
          <a:xfrm>
            <a:off x="5888736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3" name="Rectangle 13"/>
          <p:cNvSpPr>
            <a:spLocks noGrp="1"/>
          </p:cNvSpPr>
          <p:nvPr>
            <p:ph type="dt" sz="half" idx="2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19" name="Rectangle 1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2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806946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Left, 2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4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5638800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7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9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21"/>
          <p:cNvSpPr>
            <a:spLocks noGrp="1"/>
          </p:cNvSpPr>
          <p:nvPr>
            <p:ph type="dt" sz="half" idx="20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3" name="Rectangle 23"/>
          <p:cNvSpPr>
            <a:spLocks noGrp="1"/>
          </p:cNvSpPr>
          <p:nvPr>
            <p:ph type="ftr" sz="quarter" idx="22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1316380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-Up: 1 Top, 2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3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107696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</a:p>
        </p:txBody>
      </p:sp>
      <p:sp>
        <p:nvSpPr>
          <p:cNvPr id="15" name="Rectangle 11"/>
          <p:cNvSpPr>
            <a:spLocks noGrp="1"/>
          </p:cNvSpPr>
          <p:nvPr>
            <p:ph sz="quarter" idx="15"/>
          </p:nvPr>
        </p:nvSpPr>
        <p:spPr>
          <a:xfrm>
            <a:off x="402336" y="609600"/>
            <a:ext cx="10765536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7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8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3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9" name="Rectangle 19"/>
          <p:cNvSpPr>
            <a:spLocks noGrp="1"/>
          </p:cNvSpPr>
          <p:nvPr>
            <p:ph type="dt" sz="half" idx="22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0" name="Rectangle 20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2" name="Rectangle 22"/>
          <p:cNvSpPr>
            <a:spLocks noGrp="1"/>
          </p:cNvSpPr>
          <p:nvPr>
            <p:ph type="ftr" sz="quarter" idx="24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959643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-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11480800" y="381000"/>
            <a:ext cx="711200" cy="5867400"/>
          </a:xfrm>
          <a:prstGeom prst="rect">
            <a:avLst/>
          </a:prstGeom>
        </p:spPr>
        <p:txBody>
          <a:bodyPr/>
          <a:lstStyle/>
          <a:p>
            <a:pPr eaLnBrk="1" latinLnBrk="1" hangingPunct="1"/>
            <a:r>
              <a:rPr lang="en-US"/>
              <a:t>Click to edit Master title style</a:t>
            </a:r>
            <a:endParaRPr/>
          </a:p>
        </p:txBody>
      </p:sp>
      <p:sp>
        <p:nvSpPr>
          <p:cNvPr id="16" name="Rectangle 8"/>
          <p:cNvSpPr>
            <a:spLocks noGrp="1"/>
          </p:cNvSpPr>
          <p:nvPr>
            <p:ph type="body" sz="quarter" idx="13" hasCustomPrompt="1"/>
          </p:nvPr>
        </p:nvSpPr>
        <p:spPr>
          <a:xfrm>
            <a:off x="4064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17" name="Rectangle 11"/>
          <p:cNvSpPr>
            <a:spLocks noGrp="1"/>
          </p:cNvSpPr>
          <p:nvPr>
            <p:ph sz="quarter" idx="15"/>
          </p:nvPr>
        </p:nvSpPr>
        <p:spPr>
          <a:xfrm>
            <a:off x="4064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18" name="Rectangle 8"/>
          <p:cNvSpPr>
            <a:spLocks noGrp="1"/>
          </p:cNvSpPr>
          <p:nvPr>
            <p:ph type="body" sz="quarter" idx="16" hasCustomPrompt="1"/>
          </p:nvPr>
        </p:nvSpPr>
        <p:spPr>
          <a:xfrm>
            <a:off x="4023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0" name="Rectangle 11"/>
          <p:cNvSpPr>
            <a:spLocks noGrp="1"/>
          </p:cNvSpPr>
          <p:nvPr>
            <p:ph sz="quarter" idx="17"/>
          </p:nvPr>
        </p:nvSpPr>
        <p:spPr>
          <a:xfrm>
            <a:off x="4023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1" name="Rectangle 8"/>
          <p:cNvSpPr>
            <a:spLocks noGrp="1"/>
          </p:cNvSpPr>
          <p:nvPr>
            <p:ph type="body" sz="quarter" idx="18" hasCustomPrompt="1"/>
          </p:nvPr>
        </p:nvSpPr>
        <p:spPr>
          <a:xfrm>
            <a:off x="5892800" y="381000"/>
            <a:ext cx="5283200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4" name="Rectangle 11"/>
          <p:cNvSpPr>
            <a:spLocks noGrp="1"/>
          </p:cNvSpPr>
          <p:nvPr>
            <p:ph sz="quarter" idx="19"/>
          </p:nvPr>
        </p:nvSpPr>
        <p:spPr>
          <a:xfrm>
            <a:off x="5892800" y="609600"/>
            <a:ext cx="5283200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5" name="Rectangle 8"/>
          <p:cNvSpPr>
            <a:spLocks noGrp="1"/>
          </p:cNvSpPr>
          <p:nvPr>
            <p:ph type="body" sz="quarter" idx="20" hasCustomPrompt="1"/>
          </p:nvPr>
        </p:nvSpPr>
        <p:spPr>
          <a:xfrm>
            <a:off x="5888736" y="3319272"/>
            <a:ext cx="5287264" cy="228600"/>
          </a:xfrm>
          <a:solidFill>
            <a:schemeClr val="accent6">
              <a:shade val="75000"/>
            </a:schemeClr>
          </a:solidFill>
        </p:spPr>
        <p:txBody>
          <a:bodyPr/>
          <a:lstStyle>
            <a:lvl1pPr eaLnBrk="1" latinLnBrk="0" hangingPunct="1">
              <a:defRPr kumimoji="0" b="1">
                <a:solidFill>
                  <a:schemeClr val="bg1"/>
                </a:solidFill>
              </a:defRPr>
            </a:lvl1pPr>
            <a:extLst/>
          </a:lstStyle>
          <a:p>
            <a:pPr lvl="0"/>
            <a:r>
              <a:rPr kumimoji="0" lang="en-US" dirty="0"/>
              <a:t>Click to add heading</a:t>
            </a:r>
            <a:endParaRPr kumimoji="0" lang="en-US"/>
          </a:p>
        </p:txBody>
      </p:sp>
      <p:sp>
        <p:nvSpPr>
          <p:cNvPr id="26" name="Rectangle 11"/>
          <p:cNvSpPr>
            <a:spLocks noGrp="1"/>
          </p:cNvSpPr>
          <p:nvPr>
            <p:ph sz="quarter" idx="21"/>
          </p:nvPr>
        </p:nvSpPr>
        <p:spPr>
          <a:xfrm>
            <a:off x="5888736" y="3547872"/>
            <a:ext cx="5287264" cy="2706624"/>
          </a:xfrm>
        </p:spPr>
        <p:txBody>
          <a:bodyPr/>
          <a:lstStyle/>
          <a:p>
            <a:pPr lvl="0" eaLnBrk="1" latinLnBrk="1" hangingPunct="1"/>
            <a:r>
              <a:rPr lang="en-US"/>
              <a:t>Click to edit Master text styles</a:t>
            </a:r>
          </a:p>
          <a:p>
            <a:pPr lvl="1" eaLnBrk="1" latinLnBrk="1" hangingPunct="1"/>
            <a:r>
              <a:rPr lang="en-US"/>
              <a:t>Second level</a:t>
            </a:r>
          </a:p>
          <a:p>
            <a:pPr lvl="2" eaLnBrk="1" latinLnBrk="1" hangingPunct="1"/>
            <a:r>
              <a:rPr lang="en-US"/>
              <a:t>Third level</a:t>
            </a:r>
          </a:p>
          <a:p>
            <a:pPr lvl="3" eaLnBrk="1" latinLnBrk="1" hangingPunct="1"/>
            <a:r>
              <a:rPr lang="en-US"/>
              <a:t>Fourth level</a:t>
            </a:r>
          </a:p>
          <a:p>
            <a:pPr lvl="4" eaLnBrk="1" latinLnBrk="1" hangingPunct="1"/>
            <a:r>
              <a:rPr lang="en-US"/>
              <a:t>Fifth level</a:t>
            </a:r>
            <a:endParaRPr/>
          </a:p>
        </p:txBody>
      </p:sp>
      <p:sp>
        <p:nvSpPr>
          <p:cNvPr id="23" name="Rectangle 23"/>
          <p:cNvSpPr>
            <a:spLocks noGrp="1"/>
          </p:cNvSpPr>
          <p:nvPr>
            <p:ph type="dt" sz="half" idx="22"/>
          </p:nvPr>
        </p:nvSpPr>
        <p:spPr>
          <a:xfrm>
            <a:off x="9347200" y="76200"/>
            <a:ext cx="1828800" cy="228600"/>
          </a:xfrm>
          <a:prstGeom prst="rect">
            <a:avLst/>
          </a:prstGeom>
        </p:spPr>
        <p:txBody>
          <a:bodyPr/>
          <a:lstStyle/>
          <a:p>
            <a:pPr algn="r"/>
            <a:endParaRPr kumimoji="0" lang="en-US" dirty="0"/>
          </a:p>
        </p:txBody>
      </p:sp>
      <p:sp>
        <p:nvSpPr>
          <p:cNvPr id="27" name="Rectangle 27"/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dirty="0"/>
          </a:p>
        </p:txBody>
      </p:sp>
      <p:sp>
        <p:nvSpPr>
          <p:cNvPr id="28" name="Rectangle 28"/>
          <p:cNvSpPr>
            <a:spLocks noGrp="1"/>
          </p:cNvSpPr>
          <p:nvPr>
            <p:ph type="ftr" sz="quarter" idx="24"/>
          </p:nvPr>
        </p:nvSpPr>
        <p:spPr>
          <a:xfrm>
            <a:off x="3119669" y="6477000"/>
            <a:ext cx="4978400" cy="304800"/>
          </a:xfrm>
          <a:prstGeom prst="rect">
            <a:avLst/>
          </a:prstGeom>
        </p:spPr>
        <p:txBody>
          <a:bodyPr/>
          <a:lstStyle/>
          <a:p>
            <a:r>
              <a:rPr kumimoji="0" lang="en-US"/>
              <a:t>Clinical Coding Education    clinicalcodingeducation.com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346646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0"/>
          <p:cNvSpPr/>
          <p:nvPr/>
        </p:nvSpPr>
        <p:spPr>
          <a:xfrm>
            <a:off x="11480800" y="0"/>
            <a:ext cx="711200" cy="6858000"/>
          </a:xfrm>
          <a:prstGeom prst="rect">
            <a:avLst/>
          </a:prstGeom>
          <a:solidFill>
            <a:schemeClr val="accent1">
              <a:lumMod val="75000"/>
            </a:schemeClr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3" name="Rectangle 3"/>
          <p:cNvSpPr>
            <a:spLocks noGrp="1"/>
          </p:cNvSpPr>
          <p:nvPr>
            <p:ph type="body" idx="1"/>
          </p:nvPr>
        </p:nvSpPr>
        <p:spPr>
          <a:xfrm>
            <a:off x="406400" y="1222512"/>
            <a:ext cx="10769600" cy="5025887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1" hangingPunct="1"/>
            <a:r>
              <a:rPr kumimoji="0" lang="en-US" dirty="0"/>
              <a:t>Click to edit Master text styles</a:t>
            </a:r>
          </a:p>
          <a:p>
            <a:pPr lvl="1" eaLnBrk="1" latinLnBrk="1" hangingPunct="1"/>
            <a:r>
              <a:rPr kumimoji="0" lang="en-US" dirty="0"/>
              <a:t>Second level</a:t>
            </a:r>
          </a:p>
          <a:p>
            <a:pPr lvl="2" eaLnBrk="1" latinLnBrk="1" hangingPunct="1"/>
            <a:r>
              <a:rPr kumimoji="0" lang="en-US" dirty="0"/>
              <a:t>Third level</a:t>
            </a:r>
          </a:p>
          <a:p>
            <a:pPr lvl="3" eaLnBrk="1" latinLnBrk="1" hangingPunct="1"/>
            <a:r>
              <a:rPr kumimoji="0" lang="en-US" dirty="0"/>
              <a:t>Fourth level</a:t>
            </a:r>
          </a:p>
          <a:p>
            <a:pPr lvl="4" eaLnBrk="1" latinLnBrk="1" hangingPunct="1"/>
            <a:r>
              <a:rPr kumimoji="0" lang="en-US" dirty="0"/>
              <a:t>Fifth level</a:t>
            </a:r>
          </a:p>
        </p:txBody>
      </p:sp>
      <p:sp>
        <p:nvSpPr>
          <p:cNvPr id="6" name="Rectangle 6"/>
          <p:cNvSpPr>
            <a:spLocks noGrp="1"/>
          </p:cNvSpPr>
          <p:nvPr>
            <p:ph type="sldNum" sz="quarter" idx="4"/>
          </p:nvPr>
        </p:nvSpPr>
        <p:spPr>
          <a:xfrm>
            <a:off x="9855200" y="6492874"/>
            <a:ext cx="1320800" cy="304800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000"/>
            </a:lvl1pPr>
            <a:extLst/>
          </a:lstStyle>
          <a:p>
            <a:pPr algn="r"/>
            <a:fld id="{256D3EEF-DE4E-429D-8EC4-DDC531AFF587}" type="slidenum">
              <a:rPr kumimoji="0" lang="en-US" sz="1000" smtClean="0"/>
              <a:pPr algn="r"/>
              <a:t>‹#›</a:t>
            </a:fld>
            <a:endParaRPr kumimoji="0" lang="en-US" sz="1000" dirty="0"/>
          </a:p>
        </p:txBody>
      </p:sp>
      <p:sp>
        <p:nvSpPr>
          <p:cNvPr id="11" name="Rectangle 10"/>
          <p:cNvSpPr/>
          <p:nvPr/>
        </p:nvSpPr>
        <p:spPr>
          <a:xfrm>
            <a:off x="0" y="0"/>
            <a:ext cx="101600" cy="6858000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endParaRPr kumimoji="0" lang="en-US" sz="1800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B02E7540-06D3-441A-ABA5-5C0420557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6400" y="365126"/>
            <a:ext cx="10947400" cy="628786"/>
          </a:xfrm>
          <a:prstGeom prst="rect">
            <a:avLst/>
          </a:prstGeom>
          <a:solidFill>
            <a:srgbClr val="2073AE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15" name="Rectangle 9">
            <a:extLst>
              <a:ext uri="{FF2B5EF4-FFF2-40B4-BE49-F238E27FC236}">
                <a16:creationId xmlns:a16="http://schemas.microsoft.com/office/drawing/2014/main" id="{787C3AB6-A48E-4CE4-8C3E-07873280D7F0}"/>
              </a:ext>
            </a:extLst>
          </p:cNvPr>
          <p:cNvSpPr txBox="1">
            <a:spLocks/>
          </p:cNvSpPr>
          <p:nvPr userDrawn="1"/>
        </p:nvSpPr>
        <p:spPr>
          <a:xfrm>
            <a:off x="3812875" y="6476999"/>
            <a:ext cx="4456482" cy="304800"/>
          </a:xfrm>
          <a:prstGeom prst="rect">
            <a:avLst/>
          </a:prstGeom>
        </p:spPr>
        <p:txBody>
          <a:bodyPr vert="horz" anchor="ctr"/>
          <a:lstStyle>
            <a:defPPr>
              <a:defRPr lang="en-US"/>
            </a:defPPr>
            <a:lvl1pPr marL="0" algn="ctr" defTabSz="914400" rtl="0" eaLnBrk="1" latinLnBrk="0" hangingPunct="1">
              <a:defRPr kumimoji="0" sz="1000" kern="1200">
                <a:solidFill>
                  <a:sysClr val="windowText" lastClr="000000"/>
                </a:solidFill>
                <a:latin typeface="Century" panose="02040604050505020304" pitchFamily="18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b="0" i="1" dirty="0">
                <a:latin typeface="+mj-lt"/>
              </a:rPr>
              <a:t>    Clinical Coding Education                    eHealth Education </a:t>
            </a:r>
          </a:p>
        </p:txBody>
      </p:sp>
      <p:pic>
        <p:nvPicPr>
          <p:cNvPr id="16" name="Picture 15" descr="Logo, icon, company name&#10;&#10;Description automatically generated">
            <a:extLst>
              <a:ext uri="{FF2B5EF4-FFF2-40B4-BE49-F238E27FC236}">
                <a16:creationId xmlns:a16="http://schemas.microsoft.com/office/drawing/2014/main" id="{A787A683-F366-4BCD-ACA7-8EA80964CAB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6380" y="6378571"/>
            <a:ext cx="422782" cy="439800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C476F60-33D3-4929-AC86-CBD63CA8A701}"/>
              </a:ext>
            </a:extLst>
          </p:cNvPr>
          <p:cNvPicPr>
            <a:picLocks noChangeAspect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933" y="6248399"/>
            <a:ext cx="549275" cy="54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1937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2400" cap="small" spc="0" baseline="0">
          <a:solidFill>
            <a:schemeClr val="bg1"/>
          </a:solidFill>
          <a:latin typeface="+mj-lt"/>
          <a:ea typeface="+mj-ea"/>
          <a:cs typeface="+mj-cs"/>
        </a:defRPr>
      </a:lvl1pPr>
      <a:extLst/>
    </p:titleStyle>
    <p:bodyStyle>
      <a:lvl1pPr marL="0" marR="0" indent="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FontTx/>
        <a:buNone/>
        <a:defRPr kumimoji="0" sz="24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har char="•"/>
        <a:defRPr kumimoji="0" sz="20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B2AF783-E2D0-1BD6-0F95-F5D3B3287C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F9FF903-5CDE-4C7A-95FC-B2A4697B9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1FB898-6CDB-9F4C-D50A-0AF63AAD8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667591-0FAC-4E4E-AEF1-F3F55CF2386D}" type="datetimeFigureOut">
              <a:rPr lang="en-AU" smtClean="0"/>
              <a:t>15/11/2024</a:t>
            </a:fld>
            <a:endParaRPr lang="en-A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1075F2-9D6B-C8BE-74B4-BF3EE116853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0EB970-2746-7DEB-712A-1508456AA62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A3D803-59E6-4668-909A-3827389101D1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895455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/>
          </p:cNvSpPr>
          <p:nvPr>
            <p:ph type="ctrTitle"/>
          </p:nvPr>
        </p:nvSpPr>
        <p:spPr>
          <a:xfrm>
            <a:off x="1752600" y="4114800"/>
            <a:ext cx="8129614" cy="533400"/>
          </a:xfrm>
        </p:spPr>
        <p:txBody>
          <a:bodyPr>
            <a:normAutofit/>
          </a:bodyPr>
          <a:lstStyle/>
          <a:p>
            <a:r>
              <a:rPr lang="en-US" dirty="0"/>
              <a:t>Prepared by:  </a:t>
            </a:r>
            <a:r>
              <a:rPr lang="en-US" cap="none" dirty="0"/>
              <a:t>Anna Coote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44124" y="1131062"/>
            <a:ext cx="698477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Georgia" pitchFamily="18" charset="0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rgia" pitchFamily="18" charset="0"/>
                <a:ea typeface="+mn-ea"/>
                <a:cs typeface="+mn-cs"/>
              </a:rPr>
              <a:t>.8 Other specified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6D3EEF-DE4E-429D-8EC4-DDC531AFF587}" type="slidenum">
              <a:rPr kumimoji="0" lang="en-US" sz="1000" b="0" i="0" u="none" strike="noStrike" kern="1200" cap="none" spc="0" normalizeH="0" baseline="0" noProof="0">
                <a:ln>
                  <a:noFill/>
                </a:ln>
                <a:solidFill>
                  <a:srgbClr val="26262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26262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3C748B-79C4-4C4B-886D-04138ED4B425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Clinical Coding Education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Century" panose="02040604050505020304" pitchFamily="18" charset="0"/>
                <a:ea typeface="+mn-ea"/>
                <a:cs typeface="+mn-cs"/>
              </a:rPr>
              <a:t>clinicalcodingeducation.com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" panose="020406040505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760237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D2C4F29-2075-AC99-CB50-999407159D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Q: When do I use .8 other specified?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B079EB-084F-3BD1-2CA0-6B0D2F87FCE8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AU" sz="3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A: ONLY when you find it in the index</a:t>
            </a:r>
          </a:p>
          <a:p>
            <a:pPr marL="0" indent="0">
              <a:buNone/>
            </a:pPr>
            <a:endParaRPr lang="en-AU" sz="3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Unless found in the index does not apply to:</a:t>
            </a:r>
          </a:p>
          <a:p>
            <a:pPr lvl="1"/>
            <a:r>
              <a:rPr lang="en-AU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Laterality</a:t>
            </a:r>
          </a:p>
          <a:p>
            <a:pPr lvl="1"/>
            <a:r>
              <a:rPr lang="en-AU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Acute/chronic</a:t>
            </a:r>
          </a:p>
          <a:p>
            <a:pPr lvl="1"/>
            <a:r>
              <a:rPr lang="en-AU" sz="32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Location</a:t>
            </a:r>
          </a:p>
          <a:p>
            <a:pPr lvl="1"/>
            <a:endParaRPr lang="en-AU" sz="32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en-AU" sz="3600" dirty="0">
                <a:solidFill>
                  <a:srgbClr val="0000FF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There are exceptions.</a:t>
            </a:r>
          </a:p>
          <a:p>
            <a:pPr marL="0" indent="0">
              <a:buNone/>
            </a:pPr>
            <a:endParaRPr lang="en-AU" sz="3600" dirty="0">
              <a:solidFill>
                <a:srgbClr val="0000FF"/>
              </a:solidFill>
              <a:latin typeface="Arial" panose="020B060402020202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5819034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B16E47-BFA9-D9E5-2B50-ED18B48599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8A999B3-3B76-2428-69CE-50C928970BE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.8 for location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0AC170-FE15-6B1A-4E4D-51B95D29229B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406400" y="1177907"/>
            <a:ext cx="11429999" cy="5112568"/>
          </a:xfrm>
        </p:spPr>
        <p:txBody>
          <a:bodyPr/>
          <a:lstStyle/>
          <a:p>
            <a:pPr marL="0" indent="0">
              <a:buNone/>
            </a:pPr>
            <a:r>
              <a:rPr lang="en-AU" b="1" dirty="0">
                <a:solidFill>
                  <a:srgbClr val="0000FF"/>
                </a:solidFill>
              </a:rPr>
              <a:t>Occlusion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Artery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cerebral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- with infarction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- anterior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- bilateral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- middle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- multiple</a:t>
            </a:r>
          </a:p>
          <a:p>
            <a:pPr>
              <a:buFontTx/>
              <a:buChar char="-"/>
            </a:pPr>
            <a:r>
              <a:rPr lang="en-AU" dirty="0">
                <a:solidFill>
                  <a:srgbClr val="0000FF"/>
                </a:solidFill>
              </a:rPr>
              <a:t>- - posterior</a:t>
            </a:r>
          </a:p>
          <a:p>
            <a:pPr marL="0" indent="0">
              <a:buNone/>
            </a:pPr>
            <a:r>
              <a:rPr lang="en-AU" dirty="0">
                <a:solidFill>
                  <a:srgbClr val="00B0F0"/>
                </a:solidFill>
              </a:rPr>
              <a:t>- - - </a:t>
            </a:r>
            <a:r>
              <a:rPr lang="en-AU" dirty="0"/>
              <a:t>specified i66.8</a:t>
            </a:r>
          </a:p>
        </p:txBody>
      </p:sp>
    </p:spTree>
    <p:extLst>
      <p:ext uri="{BB962C8B-B14F-4D97-AF65-F5344CB8AC3E}">
        <p14:creationId xmlns:p14="http://schemas.microsoft.com/office/powerpoint/2010/main" val="29523481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9C854-4A17-2E69-6D04-F7AF4950C10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E11.8 Diabetes with unspecified complication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57BCC7-7F0F-B1C6-0D60-DB7799903ED0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endParaRPr lang="en-AU" dirty="0"/>
          </a:p>
          <a:p>
            <a:pPr marL="914400" lvl="2" indent="0">
              <a:buNone/>
            </a:pPr>
            <a:r>
              <a:rPr lang="en-AU" sz="3600" dirty="0">
                <a:solidFill>
                  <a:srgbClr val="0000FF"/>
                </a:solidFill>
              </a:rPr>
              <a:t>See the index entry:</a:t>
            </a:r>
          </a:p>
          <a:p>
            <a:pPr marL="1828800" lvl="4" indent="0">
              <a:buNone/>
            </a:pPr>
            <a:r>
              <a:rPr lang="en-AU" sz="3600" b="1" dirty="0">
                <a:solidFill>
                  <a:srgbClr val="0000FF"/>
                </a:solidFill>
              </a:rPr>
              <a:t>Diabetes</a:t>
            </a:r>
          </a:p>
          <a:p>
            <a:pPr lvl="4">
              <a:buFontTx/>
              <a:buChar char="-"/>
            </a:pPr>
            <a:r>
              <a:rPr lang="en-AU" sz="3600" dirty="0">
                <a:solidFill>
                  <a:srgbClr val="0000FF"/>
                </a:solidFill>
              </a:rPr>
              <a:t>With</a:t>
            </a:r>
          </a:p>
          <a:p>
            <a:pPr lvl="4">
              <a:buFontTx/>
              <a:buChar char="-"/>
            </a:pPr>
            <a:endParaRPr lang="en-AU" sz="3600" dirty="0">
              <a:solidFill>
                <a:srgbClr val="0000FF"/>
              </a:solidFill>
            </a:endParaRPr>
          </a:p>
          <a:p>
            <a:pPr marL="914400" lvl="2" indent="0">
              <a:buNone/>
            </a:pPr>
            <a:r>
              <a:rPr lang="en-AU" sz="3600" dirty="0">
                <a:solidFill>
                  <a:srgbClr val="0000FF"/>
                </a:solidFill>
              </a:rPr>
              <a:t>See the index entry: </a:t>
            </a:r>
          </a:p>
          <a:p>
            <a:pPr marL="1828800" lvl="4" indent="0">
              <a:buNone/>
            </a:pPr>
            <a:r>
              <a:rPr lang="en-AU" sz="3600" b="1" dirty="0">
                <a:solidFill>
                  <a:srgbClr val="0000FF"/>
                </a:solidFill>
              </a:rPr>
              <a:t>Diabetes</a:t>
            </a:r>
          </a:p>
          <a:p>
            <a:pPr marL="1828800" lvl="4" indent="0">
              <a:buNone/>
            </a:pPr>
            <a:r>
              <a:rPr lang="en-AU" sz="3600" b="1" dirty="0">
                <a:solidFill>
                  <a:srgbClr val="0000FF"/>
                </a:solidFill>
              </a:rPr>
              <a:t>- Specified NEC</a:t>
            </a:r>
          </a:p>
          <a:p>
            <a:pPr>
              <a:buFontTx/>
              <a:buChar char="-"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32452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B75942-F65E-6511-C814-AF13F175C9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877DF6D-0FA4-9185-40FB-8118ECEC0EB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Chest Pain - Index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E606BCF-F84B-A2A1-3273-E32D640584DC}"/>
              </a:ext>
            </a:extLst>
          </p:cNvPr>
          <p:cNvPicPr>
            <a:picLocks noGrp="1" noChangeAspect="1"/>
          </p:cNvPicPr>
          <p:nvPr>
            <p:ph sz="quarter" idx="15"/>
          </p:nvPr>
        </p:nvPicPr>
        <p:blipFill>
          <a:blip r:embed="rId2"/>
          <a:srcRect l="82584" t="3823" r="10655" b="75132"/>
          <a:stretch/>
        </p:blipFill>
        <p:spPr>
          <a:xfrm>
            <a:off x="754911" y="1274021"/>
            <a:ext cx="7249901" cy="4701477"/>
          </a:xfrm>
        </p:spPr>
      </p:pic>
    </p:spTree>
    <p:extLst>
      <p:ext uri="{BB962C8B-B14F-4D97-AF65-F5344CB8AC3E}">
        <p14:creationId xmlns:p14="http://schemas.microsoft.com/office/powerpoint/2010/main" val="12342963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DBAE740-8015-50E9-6158-C9125E80F2F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R07.- Chest pain Tabular List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368285-6E95-228E-7EE2-DA208C13FDF6}"/>
              </a:ext>
            </a:extLst>
          </p:cNvPr>
          <p:cNvSpPr>
            <a:spLocks noGrp="1"/>
          </p:cNvSpPr>
          <p:nvPr>
            <p:ph sz="quarter" idx="15"/>
          </p:nvPr>
        </p:nvSpPr>
        <p:spPr/>
        <p:txBody>
          <a:bodyPr/>
          <a:lstStyle/>
          <a:p>
            <a:pPr marL="0" indent="0">
              <a:buNone/>
            </a:pPr>
            <a:endParaRPr lang="en-US" sz="1800" b="0" i="0" u="none" strike="noStrike" baseline="30000" dirty="0">
              <a:latin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3200" b="0" i="0" u="none" strike="noStrike" baseline="30000" dirty="0"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i="0" u="none" strike="noStrike" baseline="30000" dirty="0">
                <a:latin typeface="Arial" panose="020B0604020202020204" pitchFamily="34" charset="0"/>
              </a:rPr>
              <a:t>R07.0	Pain in throat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i="0" u="none" strike="noStrike" baseline="30000" dirty="0">
                <a:latin typeface="Arial" panose="020B0604020202020204" pitchFamily="34" charset="0"/>
              </a:rPr>
              <a:t>R07.1	Chest pain on breathing 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3200" b="0" i="0" u="none" strike="noStrike" baseline="30000" dirty="0">
                <a:latin typeface="Arial" panose="020B0604020202020204" pitchFamily="34" charset="0"/>
              </a:rPr>
              <a:t>R07.2	Precordial pain </a:t>
            </a:r>
          </a:p>
          <a:p>
            <a:pPr marL="446088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200" b="0" i="0" u="none" strike="noStrike" baseline="30000" dirty="0">
                <a:latin typeface="Arial" panose="020B0604020202020204" pitchFamily="34" charset="0"/>
              </a:rPr>
              <a:t>R07.3	Other chest pain  - </a:t>
            </a:r>
            <a:r>
              <a:rPr lang="en-AU" sz="3200" b="0" i="0" u="none" strike="noStrike" baseline="30000" dirty="0">
                <a:solidFill>
                  <a:srgbClr val="000000"/>
                </a:solidFill>
                <a:latin typeface="Times New Roman" panose="02020603050405020304" pitchFamily="18" charset="0"/>
              </a:rPr>
              <a:t>Anterior chest-wall, musculoskeletal, pleuritic, specified</a:t>
            </a:r>
            <a:endParaRPr lang="en-A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AU" sz="3200" b="0" i="0" u="none" strike="noStrike" baseline="30000" dirty="0">
                <a:latin typeface="Arial" panose="020B0604020202020204" pitchFamily="34" charset="0"/>
              </a:rPr>
              <a:t>R07.4	Chest pain, unspecified </a:t>
            </a: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3200" b="0" i="0" u="none" strike="noStrike" baseline="30000" dirty="0">
              <a:latin typeface="Arial" panose="020B0604020202020204" pitchFamily="34" charset="0"/>
            </a:endParaRPr>
          </a:p>
          <a:p>
            <a:pPr marL="457200" lvl="1" indent="0">
              <a:lnSpc>
                <a:spcPct val="100000"/>
              </a:lnSpc>
              <a:spcBef>
                <a:spcPts val="0"/>
              </a:spcBef>
              <a:buNone/>
            </a:pPr>
            <a:endParaRPr lang="en-AU" sz="3200" b="0" i="0" u="none" strike="noStrike" baseline="30000" dirty="0">
              <a:latin typeface="Arial" panose="020B0604020202020204" pitchFamily="34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0658311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AB372DB-D424-2ADA-6C7E-B043970E4C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E33729-284C-2165-1766-2B01E69195E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AU" dirty="0"/>
              <a:t>In conclusion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040376-275C-4AD8-C21E-914ED3AA9708}"/>
              </a:ext>
            </a:extLst>
          </p:cNvPr>
          <p:cNvSpPr>
            <a:spLocks noGrp="1"/>
          </p:cNvSpPr>
          <p:nvPr>
            <p:ph sz="quarter" idx="15"/>
          </p:nvPr>
        </p:nvSpPr>
        <p:spPr>
          <a:xfrm>
            <a:off x="376865" y="1581944"/>
            <a:ext cx="11429999" cy="5112568"/>
          </a:xfrm>
        </p:spPr>
        <p:txBody>
          <a:bodyPr/>
          <a:lstStyle/>
          <a:p>
            <a:pPr marL="0" indent="0">
              <a:buNone/>
            </a:pPr>
            <a:r>
              <a:rPr lang="en-AU" dirty="0">
                <a:solidFill>
                  <a:srgbClr val="0000FF"/>
                </a:solidFill>
              </a:rPr>
              <a:t>Coders may not decide to assign .8 without reference to the Index</a:t>
            </a:r>
          </a:p>
          <a:p>
            <a:pPr marL="0" indent="0">
              <a:buNone/>
            </a:pPr>
            <a:endParaRPr lang="en-AU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00FF"/>
                </a:solidFill>
              </a:rPr>
              <a:t>The index is the ONLY route to finding the correct code via the Lead Terms and modifiers</a:t>
            </a:r>
          </a:p>
          <a:p>
            <a:pPr marL="0" indent="0">
              <a:buNone/>
            </a:pPr>
            <a:endParaRPr lang="en-AU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AU" dirty="0">
                <a:solidFill>
                  <a:srgbClr val="0000FF"/>
                </a:solidFill>
              </a:rPr>
              <a:t>The Tabular List is ONLY used to confirm the code based on:</a:t>
            </a:r>
          </a:p>
          <a:p>
            <a:pPr lvl="1"/>
            <a:r>
              <a:rPr lang="en-AU" dirty="0">
                <a:solidFill>
                  <a:srgbClr val="0000FF"/>
                </a:solidFill>
              </a:rPr>
              <a:t>Includes</a:t>
            </a:r>
          </a:p>
          <a:p>
            <a:pPr lvl="1"/>
            <a:r>
              <a:rPr lang="en-AU" dirty="0">
                <a:solidFill>
                  <a:srgbClr val="0000FF"/>
                </a:solidFill>
              </a:rPr>
              <a:t>Excludes</a:t>
            </a:r>
          </a:p>
          <a:p>
            <a:pPr lvl="1"/>
            <a:r>
              <a:rPr lang="en-AU" dirty="0">
                <a:solidFill>
                  <a:srgbClr val="0000FF"/>
                </a:solidFill>
              </a:rPr>
              <a:t>Reference to Coding Standards and Rules</a:t>
            </a:r>
          </a:p>
          <a:p>
            <a:pPr lvl="1"/>
            <a:r>
              <a:rPr lang="en-AU" dirty="0">
                <a:solidFill>
                  <a:srgbClr val="0000FF"/>
                </a:solidFill>
              </a:rPr>
              <a:t>Code also, &amp; Code also when performed</a:t>
            </a:r>
          </a:p>
          <a:p>
            <a:pPr marL="0" indent="0">
              <a:buNone/>
            </a:pPr>
            <a:endParaRPr lang="en-AU" dirty="0">
              <a:solidFill>
                <a:srgbClr val="0000FF"/>
              </a:solidFill>
            </a:endParaRPr>
          </a:p>
          <a:p>
            <a:pPr marL="0" indent="0">
              <a:buNone/>
            </a:pPr>
            <a:endParaRPr lang="en-AU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187270"/>
      </p:ext>
    </p:extLst>
  </p:cSld>
  <p:clrMapOvr>
    <a:masterClrMapping/>
  </p:clrMapOvr>
</p:sld>
</file>

<file path=ppt/theme/theme1.xml><?xml version="1.0" encoding="utf-8"?>
<a:theme xmlns:a="http://schemas.openxmlformats.org/drawingml/2006/main" name="Pitchbook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75000"/>
                <a:satMod val="250000"/>
              </a:schemeClr>
            </a:gs>
            <a:gs pos="20000">
              <a:schemeClr val="phClr">
                <a:shade val="85000"/>
                <a:satMod val="17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0000"/>
                <a:satMod val="145000"/>
              </a:schemeClr>
            </a:gs>
            <a:gs pos="30000">
              <a:schemeClr val="phClr">
                <a:shade val="65000"/>
                <a:satMod val="155000"/>
              </a:schemeClr>
            </a:gs>
            <a:gs pos="100000">
              <a:schemeClr val="phClr">
                <a:tint val="60000"/>
                <a:satMod val="170000"/>
              </a:schemeClr>
            </a:gs>
          </a:gsLst>
          <a:lin ang="16200000" scaled="1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338</TotalTime>
  <Words>276</Words>
  <Application>Microsoft Office PowerPoint</Application>
  <PresentationFormat>Widescreen</PresentationFormat>
  <Paragraphs>64</Paragraphs>
  <Slides>7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15" baseType="lpstr">
      <vt:lpstr>Arial</vt:lpstr>
      <vt:lpstr>Calibri</vt:lpstr>
      <vt:lpstr>Calibri Light</vt:lpstr>
      <vt:lpstr>Century</vt:lpstr>
      <vt:lpstr>Georgia</vt:lpstr>
      <vt:lpstr>Times New Roman</vt:lpstr>
      <vt:lpstr>Pitchbook</vt:lpstr>
      <vt:lpstr>1_Office Theme</vt:lpstr>
      <vt:lpstr>Prepared by:  Anna Coote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Anna Coote</dc:creator>
  <cp:lastModifiedBy>Anna Coote</cp:lastModifiedBy>
  <cp:revision>2</cp:revision>
  <dcterms:created xsi:type="dcterms:W3CDTF">2024-11-14T02:44:16Z</dcterms:created>
  <dcterms:modified xsi:type="dcterms:W3CDTF">2024-11-14T23:28:21Z</dcterms:modified>
</cp:coreProperties>
</file>