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9"/>
  </p:notesMasterIdLst>
  <p:sldIdLst>
    <p:sldId id="489" r:id="rId3"/>
    <p:sldId id="496" r:id="rId4"/>
    <p:sldId id="490" r:id="rId5"/>
    <p:sldId id="482" r:id="rId6"/>
    <p:sldId id="491" r:id="rId7"/>
    <p:sldId id="4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31BA5-4E7A-4B6A-9E04-44BC08ECE8C2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14A23-711C-4C09-B5C8-E8F33DF45C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53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19F3-8596-4028-9847-CBD3A185B07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7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Note: the final diagnosis is coded, not the diagnosis on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14A23-711C-4C09-B5C8-E8F33DF45C0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74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40E8A-E3D9-45E6-8C9B-F2F85B52DA1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6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Demonstrate Neoplasm Table in </a:t>
            </a:r>
            <a:r>
              <a:rPr lang="en-AU" dirty="0" err="1"/>
              <a:t>TurboCoder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14A23-711C-4C09-B5C8-E8F33DF45C0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41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12192000" cy="1143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115824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800" y="4706112"/>
            <a:ext cx="11582400" cy="277368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en-US" dirty="0"/>
              <a:t>Click to add author information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10613887" y="6412103"/>
            <a:ext cx="136144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>
          <a:xfrm>
            <a:off x="2534478" y="6136438"/>
            <a:ext cx="2862470" cy="70372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Clinical Coding Education   </a:t>
            </a:r>
          </a:p>
          <a:p>
            <a:r>
              <a:rPr lang="en-US" dirty="0"/>
              <a:t>clinicalcodingeducation.com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92000" cy="4038600"/>
          </a:xfrm>
          <a:prstGeom prst="rect">
            <a:avLst/>
          </a:prstGeom>
          <a:solidFill>
            <a:srgbClr val="0000CC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867AFBE7-C5F5-4EC5-9BCF-8F5F99DFB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5" y="5089714"/>
            <a:ext cx="1451624" cy="151005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2EE322B-B352-4342-A973-A360FA0445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5050099"/>
            <a:ext cx="3109623" cy="12023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5CD257-DB42-4B58-B535-A7D6B8299F37}"/>
              </a:ext>
            </a:extLst>
          </p:cNvPr>
          <p:cNvSpPr txBox="1">
            <a:spLocks/>
          </p:cNvSpPr>
          <p:nvPr userDrawn="1"/>
        </p:nvSpPr>
        <p:spPr>
          <a:xfrm>
            <a:off x="8257597" y="6171707"/>
            <a:ext cx="2207478" cy="8561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eHealth Education</a:t>
            </a:r>
          </a:p>
          <a:p>
            <a:pPr algn="r"/>
            <a:r>
              <a:rPr lang="en-US" dirty="0"/>
              <a:t>ehe.edu.au</a:t>
            </a:r>
          </a:p>
        </p:txBody>
      </p:sp>
    </p:spTree>
    <p:extLst>
      <p:ext uri="{BB962C8B-B14F-4D97-AF65-F5344CB8AC3E}">
        <p14:creationId xmlns:p14="http://schemas.microsoft.com/office/powerpoint/2010/main" val="57070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58928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58887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58887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8928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58928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5761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4064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023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4023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4064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024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58928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8887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58887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8928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58928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6313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10464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410464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06400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406400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10464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410464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9995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8288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8" name="Rectangle 6"/>
          <p:cNvSpPr/>
          <p:nvPr/>
        </p:nvSpPr>
        <p:spPr>
          <a:xfrm>
            <a:off x="18288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6" name="Rectangle 6"/>
          <p:cNvSpPr/>
          <p:nvPr/>
        </p:nvSpPr>
        <p:spPr>
          <a:xfrm>
            <a:off x="46736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5" name="Rectangle 6"/>
          <p:cNvSpPr/>
          <p:nvPr/>
        </p:nvSpPr>
        <p:spPr>
          <a:xfrm>
            <a:off x="46736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1" name="Rectangle 6"/>
          <p:cNvSpPr/>
          <p:nvPr/>
        </p:nvSpPr>
        <p:spPr>
          <a:xfrm>
            <a:off x="75184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" name="Rectangle 6"/>
          <p:cNvSpPr/>
          <p:nvPr/>
        </p:nvSpPr>
        <p:spPr>
          <a:xfrm>
            <a:off x="75184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20320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48768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48768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77216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77216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20320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768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48768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77216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77216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20320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768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7216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77216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20320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20320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48768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48768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77216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77216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406400" y="381000"/>
            <a:ext cx="10769600" cy="838200"/>
          </a:xfrm>
        </p:spPr>
        <p:txBody>
          <a:bodyPr/>
          <a:lstStyle>
            <a:lvl1pPr eaLnBrk="1" latinLnBrk="0" hangingPunct="1">
              <a:defRPr kumimoji="0" sz="1200"/>
            </a:lvl1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1276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10769600" cy="5638800"/>
          </a:xfrm>
        </p:spPr>
        <p:txBody>
          <a:bodyPr/>
          <a:lstStyle/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© 2014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‹#›                             </a:t>
            </a:r>
            <a:endParaRPr lang="en-US" dirty="0"/>
          </a:p>
        </p:txBody>
      </p:sp>
      <p:pic>
        <p:nvPicPr>
          <p:cNvPr id="9" name="Picture 8" descr="7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" y="594360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3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9353-535F-11CC-70D1-BDEE50AF4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48FE1-86B7-D0D8-FC54-9D741E917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E05C-E585-A2A3-D86A-CAA36D8B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3FE68-8BF4-0B6E-CA85-B976F657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72F0-B84B-3E55-60CB-B696D6F5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33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54EA-0B2D-FC96-0E07-B5D4EC19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F76E-344F-D8D8-C239-340BB90D5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56F5D-BD76-5AB4-04FE-9D026B9C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D8BD-42C9-EB7E-0B21-6E5A56C1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00F5-A417-D9EF-4CCB-4F8E0125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726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5307-E75A-503D-E3B1-00D12C8B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73842-ED8A-0F0D-E80B-189352D9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09CC-18CD-02A2-D2F8-745975BE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396D-E800-5F60-7936-A528D3D6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4A27-8346-2BE9-9B23-0CCB1272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8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616F-34A1-0C43-04A0-4C7C732D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D899-1310-4D6D-E357-5C65A2515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DB620-F879-55C4-3C1A-913CE1A7E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A264D-2078-2548-97D7-2C2C5F13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C4FA6-CFE2-A028-6341-6D5DE2E6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46A10-087A-071F-FF6E-68192C5D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46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1430000" cy="67173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399" y="1124744"/>
            <a:ext cx="11429999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10515600" y="6477000"/>
            <a:ext cx="1320800" cy="304800"/>
          </a:xfrm>
        </p:spPr>
        <p:txBody>
          <a:bodyPr/>
          <a:lstStyle>
            <a:lvl1pPr>
              <a:defRPr sz="1200" b="1"/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B0E59A4-16AC-4FB3-97C8-BC344E503F9D}"/>
              </a:ext>
            </a:extLst>
          </p:cNvPr>
          <p:cNvSpPr txBox="1">
            <a:spLocks/>
          </p:cNvSpPr>
          <p:nvPr userDrawn="1"/>
        </p:nvSpPr>
        <p:spPr>
          <a:xfrm>
            <a:off x="3846443" y="6309320"/>
            <a:ext cx="4611757" cy="47579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      Clinical Coding Education		   eHealth Education </a:t>
            </a:r>
          </a:p>
        </p:txBody>
      </p:sp>
      <p:pic>
        <p:nvPicPr>
          <p:cNvPr id="15" name="Picture 14" descr="Logo, icon, company name&#10;&#10;Description automatically generated">
            <a:extLst>
              <a:ext uri="{FF2B5EF4-FFF2-40B4-BE49-F238E27FC236}">
                <a16:creationId xmlns:a16="http://schemas.microsoft.com/office/drawing/2014/main" id="{8FF09510-EFAE-445D-99BD-5A88B175E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26995"/>
            <a:ext cx="437207" cy="4548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A44C0-52AC-4F96-8F0E-0D34863F8E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2" y="6235143"/>
            <a:ext cx="553278" cy="5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5355-05B5-0EE8-7039-71D8C8FC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D4CD8-0D90-76B3-180A-4436321FB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87ACC-816A-77EE-CF97-FB515508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28D4C-E371-8103-BC46-9F08ECDE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459E-2717-6A24-A161-6F6BD51EE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16012-DD8C-837A-A99B-EFB833B0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94881-146F-E0EF-42D3-291CDED0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DD58C-D2AD-B895-15BA-1367442F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93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D026-0917-13BF-FFC8-D21168BE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76EDA-0981-8163-E81B-B53DF0A6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7F437-6419-0624-FF01-980E483E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59285-4FED-24C0-B581-ACE2985C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240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B76AC-5908-DC6A-C155-F1DCE764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5A99C-6170-6F18-4D6C-CFBFF0F6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ED457-C13D-B365-3BD8-1993017A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95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BE5C-BA7F-C19A-440A-05F91963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EE32-E2C3-F338-CEA1-73646598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8D482-FF04-EA6A-551E-509C221B0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652FB-044D-C530-13C3-8C983931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E1737-B3F9-3980-4668-3970A689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BB02-F2F1-A6E1-F21C-F629C7D0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57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D1EA-5D5A-5622-D4FE-A49EB7CF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D70CA-62DE-EE96-C65B-6B26B6DF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DAACB-C0B5-6022-E34F-A5672A04C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3A8D0-DAB4-C463-9D69-C7D017F0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CBEBD-F0C3-EB68-99F3-A1B5B90B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2D568-8D11-0D02-C154-929F652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CB9E-985F-CEF2-2613-D0F842AC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3F29-5C29-3E4C-68B5-9636FC342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8BAD-1851-4913-CE10-4F12A69B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DFB1-DFE1-7423-AA4B-3DA0BA04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0C15-A9DE-870C-EF67-8E7AAB8A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771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A3157-5D23-B3D9-F50C-70ECD0202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5D0D5-EE7F-A567-C303-9B979273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7978-1D2C-ECB3-1572-91313B79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64ADF-4CC2-0B25-2527-455126F6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5435-FD42-8B1F-B949-994BC546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916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1430000" cy="67173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399" y="1124744"/>
            <a:ext cx="11429999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10515600" y="6477000"/>
            <a:ext cx="1320800" cy="304800"/>
          </a:xfrm>
        </p:spPr>
        <p:txBody>
          <a:bodyPr/>
          <a:lstStyle>
            <a:lvl1pPr>
              <a:defRPr sz="1200" b="1"/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B0E59A4-16AC-4FB3-97C8-BC344E503F9D}"/>
              </a:ext>
            </a:extLst>
          </p:cNvPr>
          <p:cNvSpPr txBox="1">
            <a:spLocks/>
          </p:cNvSpPr>
          <p:nvPr userDrawn="1"/>
        </p:nvSpPr>
        <p:spPr>
          <a:xfrm>
            <a:off x="3846443" y="6309320"/>
            <a:ext cx="4611757" cy="47579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      Clinical Coding Education		   eHealth Education </a:t>
            </a:r>
          </a:p>
        </p:txBody>
      </p:sp>
      <p:pic>
        <p:nvPicPr>
          <p:cNvPr id="15" name="Picture 14" descr="Logo, icon, company name&#10;&#10;Description automatically generated">
            <a:extLst>
              <a:ext uri="{FF2B5EF4-FFF2-40B4-BE49-F238E27FC236}">
                <a16:creationId xmlns:a16="http://schemas.microsoft.com/office/drawing/2014/main" id="{8FF09510-EFAE-445D-99BD-5A88B175E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26995"/>
            <a:ext cx="437207" cy="4548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A44C0-52AC-4F96-8F0E-0D34863F8E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2" y="6235143"/>
            <a:ext cx="553278" cy="5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11651974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023659" y="6477000"/>
            <a:ext cx="49784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>
                <a:solidFill>
                  <a:schemeClr val="bg1"/>
                </a:solidFill>
              </a:rPr>
              <a:t>Clinical Coding Education    clinicalcodingeducation.com</a:t>
            </a:r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52859" y="6477000"/>
            <a:ext cx="136144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1137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0999"/>
            <a:ext cx="11356028" cy="503583"/>
          </a:xfrm>
          <a:solidFill>
            <a:schemeClr val="accent6">
              <a:shade val="75000"/>
            </a:schemeClr>
          </a:solidFill>
        </p:spPr>
        <p:txBody>
          <a:bodyPr>
            <a:normAutofit/>
          </a:bodyPr>
          <a:lstStyle>
            <a:lvl1pPr eaLnBrk="1" latinLnBrk="0" hangingPunct="1">
              <a:defRPr kumimoji="0"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>
          <a:xfrm>
            <a:off x="10441628" y="6477000"/>
            <a:ext cx="1320800" cy="304800"/>
          </a:xfrm>
        </p:spPr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5246643" y="6480313"/>
            <a:ext cx="2177887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pPr algn="l"/>
            <a:r>
              <a:rPr lang="en-US"/>
              <a:t>Clinical Coding Education    clinicalcodingeducation.com</a:t>
            </a:r>
            <a:endParaRPr lang="en-US" dirty="0"/>
          </a:p>
        </p:txBody>
      </p:sp>
      <p:pic>
        <p:nvPicPr>
          <p:cNvPr id="10" name="Picture 9" descr="Logo, icon, company name&#10;&#10;Description automatically generated">
            <a:extLst>
              <a:ext uri="{FF2B5EF4-FFF2-40B4-BE49-F238E27FC236}">
                <a16:creationId xmlns:a16="http://schemas.microsoft.com/office/drawing/2014/main" id="{FE2C6770-0805-4D08-9441-02D71F7E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6" y="6515097"/>
            <a:ext cx="219759" cy="2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410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925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23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402336" y="609600"/>
            <a:ext cx="10765536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5060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148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480800" y="0"/>
            <a:ext cx="711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06400" y="1222512"/>
            <a:ext cx="10769600" cy="50258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dirty="0"/>
              <a:t>Click to edit Master text styles</a:t>
            </a:r>
          </a:p>
          <a:p>
            <a:pPr lvl="1" eaLnBrk="1" latinLnBrk="1" hangingPunct="1"/>
            <a:r>
              <a:rPr kumimoji="0" lang="en-US" dirty="0"/>
              <a:t>Second level</a:t>
            </a:r>
          </a:p>
          <a:p>
            <a:pPr lvl="2" eaLnBrk="1" latinLnBrk="1" hangingPunct="1"/>
            <a:r>
              <a:rPr kumimoji="0" lang="en-US" dirty="0"/>
              <a:t>Third level</a:t>
            </a:r>
          </a:p>
          <a:p>
            <a:pPr lvl="3" eaLnBrk="1" latinLnBrk="1" hangingPunct="1"/>
            <a:r>
              <a:rPr kumimoji="0" lang="en-US" dirty="0"/>
              <a:t>Fourth level</a:t>
            </a:r>
          </a:p>
          <a:p>
            <a:pPr lvl="4" eaLnBrk="1" latinLnBrk="1" hangingPunct="1"/>
            <a:r>
              <a:rPr kumimoji="0" lang="en-US" dirty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000"/>
            </a:lvl1pPr>
            <a:extLst/>
          </a:lstStyle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02E7540-06D3-441A-ABA5-5C042055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0947400" cy="628786"/>
          </a:xfrm>
          <a:prstGeom prst="rect">
            <a:avLst/>
          </a:prstGeom>
          <a:solidFill>
            <a:srgbClr val="2073A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87C3AB6-A48E-4CE4-8C3E-07873280D7F0}"/>
              </a:ext>
            </a:extLst>
          </p:cNvPr>
          <p:cNvSpPr txBox="1">
            <a:spLocks/>
          </p:cNvSpPr>
          <p:nvPr userDrawn="1"/>
        </p:nvSpPr>
        <p:spPr>
          <a:xfrm>
            <a:off x="3812875" y="6476999"/>
            <a:ext cx="4456482" cy="304800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0" i="1" dirty="0">
                <a:latin typeface="+mj-lt"/>
              </a:rPr>
              <a:t>    Clinical Coding Education                    eHealth Education </a:t>
            </a:r>
          </a:p>
        </p:txBody>
      </p:sp>
      <p:pic>
        <p:nvPicPr>
          <p:cNvPr id="16" name="Picture 15" descr="Logo, icon, company name&#10;&#10;Description automatically generated">
            <a:extLst>
              <a:ext uri="{FF2B5EF4-FFF2-40B4-BE49-F238E27FC236}">
                <a16:creationId xmlns:a16="http://schemas.microsoft.com/office/drawing/2014/main" id="{A787A683-F366-4BCD-ACA7-8EA80964CAB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80" y="6378571"/>
            <a:ext cx="422782" cy="4398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476F60-33D3-4929-AC86-CBD63CA8A70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33" y="6248399"/>
            <a:ext cx="549275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AF783-E2D0-1BD6-0F95-F5D3B32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F903-5CDE-4C7A-95FC-B2A4697B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FB898-6CDB-9F4C-D50A-0AF63AAD8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7591-0FAC-4E4E-AEF1-F3F55CF2386D}" type="datetimeFigureOut">
              <a:rPr lang="en-AU" smtClean="0"/>
              <a:t>14/11/2024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075F2-9D6B-C8BE-74B4-BF3EE1168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EB970-2746-7DEB-712A-1508456A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62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752600" y="4114800"/>
            <a:ext cx="8129614" cy="533400"/>
          </a:xfrm>
        </p:spPr>
        <p:txBody>
          <a:bodyPr>
            <a:normAutofit/>
          </a:bodyPr>
          <a:lstStyle/>
          <a:p>
            <a:r>
              <a:rPr lang="en-US" dirty="0"/>
              <a:t>Prepared by:  </a:t>
            </a:r>
            <a:r>
              <a:rPr lang="en-US" cap="none" dirty="0"/>
              <a:t>Anna Coote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4124" y="113106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Using D39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D3EEF-DE4E-429D-8EC4-DDC531AFF58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C748B-79C4-4C4B-886D-04138ED4B4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Clinical Coding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clinicalcodingeducation.com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2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2C4F29-2075-AC99-CB50-999407159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079EB-084F-3BD1-2CA0-6B0D2F87FCE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admitted for neoplasm of uncertain/unknown nature, procedure performed, histology shows either dermoid D27 or endometrioma or N83, in short cyst/tumour of benign nature.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AU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SzPts val="1000"/>
              <a:tabLst>
                <a:tab pos="457200" algn="l"/>
              </a:tabLst>
            </a:pPr>
            <a:r>
              <a:rPr lang="en-A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we code see dg D39.1 </a:t>
            </a:r>
            <a:r>
              <a:rPr lang="en-AU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</a:t>
            </a:r>
            <a:r>
              <a:rPr lang="en-A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 is the main diagnosis the one shown by histology? </a:t>
            </a:r>
            <a:r>
              <a:rPr lang="en-AU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SzPts val="1000"/>
              <a:tabLst>
                <a:tab pos="457200" algn="l"/>
              </a:tabLst>
            </a:pPr>
            <a:r>
              <a:rPr lang="en-A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we code: see dg. D39.1 and additional D27? 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SzPts val="1000"/>
              <a:tabLst>
                <a:tab pos="457200" algn="l"/>
              </a:tabLst>
            </a:pPr>
            <a:r>
              <a:rPr lang="en-A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there any way to take D39 into account? </a:t>
            </a:r>
            <a:r>
              <a:rPr lang="en-AU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9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AED1C1-C7A4-8206-4C63-8B89473E7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9D5C-95BA-6A9C-913D-23AC5B4670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When can D39 be assigned for gynaecological cases?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admitted for neoplasm of uncertain/unknown nature, procedure performed, histology shows either dermoid D27 or endometrioma or N83, in short cyst/tumour of benign nature. </a:t>
            </a:r>
          </a:p>
          <a:p>
            <a:pPr marL="0" indent="0">
              <a:buNone/>
            </a:pPr>
            <a:r>
              <a:rPr lang="en-AU" b="1" dirty="0">
                <a:latin typeface="Calibri" panose="020F0502020204030204" pitchFamily="34" charset="0"/>
              </a:rPr>
              <a:t>Presentation: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neoplasm of uncertain/unknown nature</a:t>
            </a:r>
          </a:p>
          <a:p>
            <a:pPr marL="0" indent="0">
              <a:buNone/>
            </a:pPr>
            <a:r>
              <a:rPr lang="en-AU" b="1" dirty="0">
                <a:latin typeface="Calibri" panose="020F0502020204030204" pitchFamily="34" charset="0"/>
              </a:rPr>
              <a:t>Histology: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dermoid D27 or endometrioma or N83,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3741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BA870-7304-CEAD-B2E1-8F3C2F288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727" y="356828"/>
            <a:ext cx="11430000" cy="671736"/>
          </a:xfrm>
        </p:spPr>
        <p:txBody>
          <a:bodyPr/>
          <a:lstStyle/>
          <a:p>
            <a:r>
              <a:rPr lang="en-AU" dirty="0"/>
              <a:t>Using D39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BA47E-11EA-68E0-B187-5F99732E89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890" y="1052736"/>
            <a:ext cx="11429999" cy="5112568"/>
          </a:xfrm>
        </p:spPr>
        <p:txBody>
          <a:bodyPr/>
          <a:lstStyle/>
          <a:p>
            <a:endParaRPr lang="en-AU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1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7178A-D746-422C-72E3-43101FC7D3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D3EEF-DE4E-429D-8EC4-DDC531AFF5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6CE91-2DAA-343F-3EF4-749A356B4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19" t="5804" r="5274" b="51949"/>
          <a:stretch/>
        </p:blipFill>
        <p:spPr bwMode="auto">
          <a:xfrm>
            <a:off x="849385" y="1509822"/>
            <a:ext cx="8836875" cy="3773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FB0EE-F6FC-651B-4F81-A106FF99B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DF1B-3147-6E44-0884-5BC32BC1BFD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3600" dirty="0"/>
              <a:t>For the final or histological diagnosis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r>
              <a:rPr lang="en-AU" sz="3600" dirty="0"/>
              <a:t>When the final diagnosis is found in the index  with – see</a:t>
            </a:r>
            <a:r>
              <a:rPr lang="en-AU" sz="3600" dirty="0">
                <a:solidFill>
                  <a:srgbClr val="00B0F0"/>
                </a:solidFill>
              </a:rPr>
              <a:t> Neoplasm/</a:t>
            </a:r>
            <a:r>
              <a:rPr lang="en-AU" sz="3600" dirty="0"/>
              <a:t>uncertain behaviour</a:t>
            </a:r>
          </a:p>
        </p:txBody>
      </p:sp>
    </p:spTree>
    <p:extLst>
      <p:ext uri="{BB962C8B-B14F-4D97-AF65-F5344CB8AC3E}">
        <p14:creationId xmlns:p14="http://schemas.microsoft.com/office/powerpoint/2010/main" val="145151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EA4B8-9FC9-CC81-2E8F-D7E4B8BB5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DB05-6AE1-9EC0-7BB9-101D22CA29E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US" sz="65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Dermoid</a:t>
            </a:r>
            <a:r>
              <a:rPr lang="en-US" sz="6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(cyst) (</a:t>
            </a:r>
            <a:r>
              <a:rPr lang="en-US" sz="65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M9084/0</a:t>
            </a:r>
            <a:r>
              <a:rPr lang="en-US" sz="6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sz="6500" b="0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— see also </a:t>
            </a:r>
            <a:r>
              <a:rPr lang="en-US" sz="6500" b="0" i="1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Neoplasm</a:t>
            </a:r>
            <a:r>
              <a:rPr lang="en-US" sz="6500" b="0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/benign</a:t>
            </a:r>
          </a:p>
          <a:p>
            <a:pPr>
              <a:buFontTx/>
              <a:buChar char="-"/>
            </a:pPr>
            <a:r>
              <a:rPr lang="en-US" sz="65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ovary, benign, D27</a:t>
            </a:r>
          </a:p>
          <a:p>
            <a:pPr>
              <a:buFontTx/>
              <a:buChar char="-"/>
            </a:pPr>
            <a:endParaRPr lang="en-US" sz="3600" b="0" i="1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76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Endometrioma</a:t>
            </a: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sz="7600" b="0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(see also </a:t>
            </a:r>
            <a:r>
              <a:rPr lang="en-AU" sz="7600" b="0" i="1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Endometriosis</a:t>
            </a:r>
            <a:r>
              <a:rPr lang="en-AU" sz="7600" b="0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sz="76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N80.9</a:t>
            </a:r>
            <a:endParaRPr lang="en-AU" sz="7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76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Endometriosis</a:t>
            </a: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(with </a:t>
            </a:r>
            <a:r>
              <a:rPr lang="en-AU" sz="76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endosalpingioma</a:t>
            </a: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AU" sz="76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N80.9</a:t>
            </a:r>
            <a:endParaRPr lang="en-AU" sz="7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 broad ligament </a:t>
            </a:r>
            <a:r>
              <a:rPr lang="en-AU" sz="76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N80.3</a:t>
            </a:r>
            <a:endParaRPr lang="en-AU" sz="7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 cul-de-sac (Douglas') </a:t>
            </a:r>
            <a:r>
              <a:rPr lang="en-AU" sz="76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N80.3</a:t>
            </a:r>
            <a:endParaRPr lang="en-AU" sz="7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 fallopian tube </a:t>
            </a:r>
            <a:r>
              <a:rPr lang="en-AU" sz="76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N80.2</a:t>
            </a:r>
            <a:endParaRPr lang="en-AU" sz="7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 intestine </a:t>
            </a:r>
            <a:r>
              <a:rPr lang="en-AU" sz="76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N80.5</a:t>
            </a:r>
            <a:endParaRPr lang="en-AU" sz="7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7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 ovary </a:t>
            </a:r>
            <a:r>
              <a:rPr lang="en-AU" sz="7600" b="0" i="0" u="none" strike="noStrike" baseline="30000" dirty="0">
                <a:solidFill>
                  <a:srgbClr val="020202"/>
                </a:solidFill>
                <a:latin typeface="Arial" panose="020B0604020202020204" pitchFamily="34" charset="0"/>
              </a:rPr>
              <a:t>N80.1</a:t>
            </a:r>
            <a:endParaRPr lang="en-AU" sz="7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i="1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600" i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600" b="0" i="1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284610"/>
      </p:ext>
    </p:extLst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247</Words>
  <Application>Microsoft Office PowerPoint</Application>
  <PresentationFormat>Widescreen</PresentationFormat>
  <Paragraphs>51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Georgia</vt:lpstr>
      <vt:lpstr>Times New Roman</vt:lpstr>
      <vt:lpstr>Pitchbook</vt:lpstr>
      <vt:lpstr>1_Office Theme</vt:lpstr>
      <vt:lpstr>Prepared by:  Anna Coote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Coote</dc:creator>
  <cp:lastModifiedBy>Anna Coote</cp:lastModifiedBy>
  <cp:revision>2</cp:revision>
  <dcterms:created xsi:type="dcterms:W3CDTF">2024-11-14T01:34:08Z</dcterms:created>
  <dcterms:modified xsi:type="dcterms:W3CDTF">2024-11-14T02:27:51Z</dcterms:modified>
</cp:coreProperties>
</file>