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8" r:id="rId2"/>
    <p:sldId id="565" r:id="rId3"/>
    <p:sldId id="557" r:id="rId4"/>
    <p:sldId id="564" r:id="rId5"/>
    <p:sldId id="496" r:id="rId6"/>
    <p:sldId id="269" r:id="rId7"/>
    <p:sldId id="582" r:id="rId8"/>
    <p:sldId id="581" r:id="rId9"/>
    <p:sldId id="566" r:id="rId10"/>
    <p:sldId id="272" r:id="rId11"/>
    <p:sldId id="551" r:id="rId12"/>
    <p:sldId id="273" r:id="rId13"/>
    <p:sldId id="274" r:id="rId14"/>
    <p:sldId id="562" r:id="rId15"/>
    <p:sldId id="275" r:id="rId16"/>
    <p:sldId id="572" r:id="rId17"/>
    <p:sldId id="573" r:id="rId18"/>
    <p:sldId id="570" r:id="rId19"/>
    <p:sldId id="568" r:id="rId20"/>
    <p:sldId id="574" r:id="rId21"/>
    <p:sldId id="575" r:id="rId22"/>
    <p:sldId id="583" r:id="rId23"/>
    <p:sldId id="576" r:id="rId24"/>
    <p:sldId id="577" r:id="rId25"/>
    <p:sldId id="578" r:id="rId26"/>
    <p:sldId id="279" r:id="rId27"/>
    <p:sldId id="579" r:id="rId28"/>
  </p:sldIdLst>
  <p:sldSz cx="12192000" cy="6858000"/>
  <p:notesSz cx="6669088"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denka Gazvoda" initials="ZG" lastIdx="5" clrIdx="0">
    <p:extLst>
      <p:ext uri="{19B8F6BF-5375-455C-9EA6-DF929625EA0E}">
        <p15:presenceInfo xmlns:p15="http://schemas.microsoft.com/office/powerpoint/2012/main" userId="S-1-5-21-1870536958-564727099-184960113-12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40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05" autoAdjust="0"/>
  </p:normalViewPr>
  <p:slideViewPr>
    <p:cSldViewPr snapToGrid="0">
      <p:cViewPr varScale="1">
        <p:scale>
          <a:sx n="86" d="100"/>
          <a:sy n="86" d="100"/>
        </p:scale>
        <p:origin x="331" y="53"/>
      </p:cViewPr>
      <p:guideLst>
        <p:guide orient="horz" pos="2160"/>
        <p:guide pos="3840"/>
      </p:guideLst>
    </p:cSldViewPr>
  </p:slideViewPr>
  <p:outlineViewPr>
    <p:cViewPr>
      <p:scale>
        <a:sx n="33" d="100"/>
        <a:sy n="33" d="100"/>
      </p:scale>
      <p:origin x="0" y="-7253"/>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Ograda datum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0A9B2E5-11C4-4B65-842A-CEB0F880BFCE}" type="datetimeFigureOut">
              <a:rPr lang="en-GB" smtClean="0"/>
              <a:t>26/05/2023</a:t>
            </a:fld>
            <a:endParaRPr lang="en-GB"/>
          </a:p>
        </p:txBody>
      </p:sp>
      <p:sp>
        <p:nvSpPr>
          <p:cNvPr id="4" name="Ograda stranske slike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Ograda opomb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grada no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Ograda številke diapozitiva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1330BB1-290C-4993-B317-CF7C80B2924C}" type="slidenum">
              <a:rPr lang="en-GB" smtClean="0"/>
              <a:t>‹#›</a:t>
            </a:fld>
            <a:endParaRPr lang="en-GB"/>
          </a:p>
        </p:txBody>
      </p:sp>
    </p:spTree>
    <p:extLst>
      <p:ext uri="{BB962C8B-B14F-4D97-AF65-F5344CB8AC3E}">
        <p14:creationId xmlns:p14="http://schemas.microsoft.com/office/powerpoint/2010/main" val="337529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7F7F-AACD-44AC-AE45-4B3A9D462253}"/>
              </a:ext>
            </a:extLst>
          </p:cNvPr>
          <p:cNvSpPr>
            <a:spLocks noGrp="1"/>
          </p:cNvSpPr>
          <p:nvPr>
            <p:ph type="ctrTitle" hasCustomPrompt="1"/>
          </p:nvPr>
        </p:nvSpPr>
        <p:spPr>
          <a:xfrm>
            <a:off x="4443570" y="1477963"/>
            <a:ext cx="6859430" cy="2387600"/>
          </a:xfrm>
        </p:spPr>
        <p:txBody>
          <a:bodyPr anchor="b"/>
          <a:lstStyle>
            <a:lvl1pPr algn="ctr">
              <a:defRPr sz="6000">
                <a:latin typeface="Roboto Slab" pitchFamily="2" charset="0"/>
                <a:ea typeface="Roboto Slab" pitchFamily="2" charset="0"/>
                <a:cs typeface="Open Sans" panose="020B0606030504020204" pitchFamily="34" charset="0"/>
              </a:defRPr>
            </a:lvl1pPr>
          </a:lstStyle>
          <a:p>
            <a:r>
              <a:rPr lang="sl-SI" dirty="0"/>
              <a:t>Naslov predavanja</a:t>
            </a:r>
          </a:p>
        </p:txBody>
      </p:sp>
      <p:sp>
        <p:nvSpPr>
          <p:cNvPr id="3" name="Subtitle 2">
            <a:extLst>
              <a:ext uri="{FF2B5EF4-FFF2-40B4-BE49-F238E27FC236}">
                <a16:creationId xmlns:a16="http://schemas.microsoft.com/office/drawing/2014/main" id="{8BCF3392-5C7C-4526-B376-9ABF0EE95D40}"/>
              </a:ext>
            </a:extLst>
          </p:cNvPr>
          <p:cNvSpPr>
            <a:spLocks noGrp="1"/>
          </p:cNvSpPr>
          <p:nvPr>
            <p:ph type="subTitle" idx="1" hasCustomPrompt="1"/>
          </p:nvPr>
        </p:nvSpPr>
        <p:spPr>
          <a:xfrm>
            <a:off x="4443570" y="4254500"/>
            <a:ext cx="6859430" cy="1358900"/>
          </a:xfr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Predavatelj: ime in priimek</a:t>
            </a:r>
          </a:p>
        </p:txBody>
      </p:sp>
    </p:spTree>
    <p:extLst>
      <p:ext uri="{BB962C8B-B14F-4D97-AF65-F5344CB8AC3E}">
        <p14:creationId xmlns:p14="http://schemas.microsoft.com/office/powerpoint/2010/main" val="4185568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4CF9-6DB2-40B0-A964-2825341A4675}"/>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AD14B1B-D32D-4F7D-ACB0-70740EAD8F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1CAFAFA-3575-4827-89AF-3BB430C68089}"/>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5" name="Footer Placeholder 4">
            <a:extLst>
              <a:ext uri="{FF2B5EF4-FFF2-40B4-BE49-F238E27FC236}">
                <a16:creationId xmlns:a16="http://schemas.microsoft.com/office/drawing/2014/main" id="{A1655151-9DAA-4373-9964-528C64337D67}"/>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ED10B1C7-F36A-417C-96B6-3F07076306F4}"/>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88455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0FCBA-0C9A-4190-8D59-660F6206FB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D025FAF-34A6-491C-A109-85522D5593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1A2B637-BD97-4549-8CA3-83790D98C4FB}"/>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5" name="Footer Placeholder 4">
            <a:extLst>
              <a:ext uri="{FF2B5EF4-FFF2-40B4-BE49-F238E27FC236}">
                <a16:creationId xmlns:a16="http://schemas.microsoft.com/office/drawing/2014/main" id="{C6019104-E343-49FB-A334-5026BD2D00A1}"/>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5CBBCB09-89BA-4B6C-AAF6-E4434495F172}"/>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524636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ABE9726F-7D69-46B8-9E74-71B081C6CFF6}"/>
              </a:ext>
            </a:extLst>
          </p:cNvPr>
          <p:cNvSpPr/>
          <p:nvPr userDrawn="1"/>
        </p:nvSpPr>
        <p:spPr>
          <a:xfrm>
            <a:off x="0" y="6597650"/>
            <a:ext cx="12192000" cy="2603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a:p>
        </p:txBody>
      </p:sp>
      <p:sp>
        <p:nvSpPr>
          <p:cNvPr id="7" name="Title Placeholder 1"/>
          <p:cNvSpPr>
            <a:spLocks noGrp="1"/>
          </p:cNvSpPr>
          <p:nvPr>
            <p:ph type="title"/>
          </p:nvPr>
        </p:nvSpPr>
        <p:spPr>
          <a:xfrm>
            <a:off x="0" y="200177"/>
            <a:ext cx="12192000" cy="775778"/>
          </a:xfrm>
          <a:prstGeom prst="rect">
            <a:avLst/>
          </a:prstGeom>
        </p:spPr>
        <p:txBody>
          <a:bodyPr rtlCol="0">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p:nvPr>
        </p:nvSpPr>
        <p:spPr>
          <a:xfrm>
            <a:off x="0" y="1005383"/>
            <a:ext cx="12192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lvl="0"/>
            <a:r>
              <a:rPr lang="sl-SI" altLang="ko-KR"/>
              <a:t>Kliknite za urejanje slogov besedila matrice</a:t>
            </a:r>
          </a:p>
        </p:txBody>
      </p:sp>
    </p:spTree>
    <p:extLst>
      <p:ext uri="{BB962C8B-B14F-4D97-AF65-F5344CB8AC3E}">
        <p14:creationId xmlns:p14="http://schemas.microsoft.com/office/powerpoint/2010/main" val="269504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D564-8FD4-4768-A88E-91E31380B0B2}"/>
              </a:ext>
            </a:extLst>
          </p:cNvPr>
          <p:cNvSpPr>
            <a:spLocks noGrp="1"/>
          </p:cNvSpPr>
          <p:nvPr>
            <p:ph type="title" hasCustomPrompt="1"/>
          </p:nvPr>
        </p:nvSpPr>
        <p:spPr>
          <a:xfrm>
            <a:off x="1384300" y="365125"/>
            <a:ext cx="9969500" cy="1325563"/>
          </a:xfrm>
        </p:spPr>
        <p:txBody>
          <a:bodyPr/>
          <a:lstStyle>
            <a:lvl1pPr>
              <a:defRPr b="1">
                <a:latin typeface="Roboto Slab" pitchFamily="2" charset="0"/>
                <a:ea typeface="Roboto Slab" pitchFamily="2" charset="0"/>
                <a:cs typeface="Open Sans" panose="020B0606030504020204" pitchFamily="34" charset="0"/>
              </a:defRPr>
            </a:lvl1pPr>
          </a:lstStyle>
          <a:p>
            <a:r>
              <a:rPr lang="sl-SI" dirty="0"/>
              <a:t>Naslov</a:t>
            </a:r>
          </a:p>
        </p:txBody>
      </p:sp>
      <p:sp>
        <p:nvSpPr>
          <p:cNvPr id="3" name="Content Placeholder 2">
            <a:extLst>
              <a:ext uri="{FF2B5EF4-FFF2-40B4-BE49-F238E27FC236}">
                <a16:creationId xmlns:a16="http://schemas.microsoft.com/office/drawing/2014/main" id="{273CF72D-412B-4F85-8E7B-96D0207EA6BE}"/>
              </a:ext>
            </a:extLst>
          </p:cNvPr>
          <p:cNvSpPr>
            <a:spLocks noGrp="1"/>
          </p:cNvSpPr>
          <p:nvPr>
            <p:ph idx="1"/>
          </p:nvPr>
        </p:nvSpPr>
        <p:spPr>
          <a:xfrm>
            <a:off x="1384300" y="1825625"/>
            <a:ext cx="9969500" cy="435133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Tree>
    <p:extLst>
      <p:ext uri="{BB962C8B-B14F-4D97-AF65-F5344CB8AC3E}">
        <p14:creationId xmlns:p14="http://schemas.microsoft.com/office/powerpoint/2010/main" val="228887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A885-1C66-4C37-9AD6-7D8B64223A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2243F518-1BD1-498D-91CE-54C062CBF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EDC0DA-CD17-4F89-A081-F3D33D08CB3D}"/>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5" name="Footer Placeholder 4">
            <a:extLst>
              <a:ext uri="{FF2B5EF4-FFF2-40B4-BE49-F238E27FC236}">
                <a16:creationId xmlns:a16="http://schemas.microsoft.com/office/drawing/2014/main" id="{BABB44BA-2A20-4AEC-AE04-1E3CB1105F1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E618507-CC70-4AC4-873A-1BEFDA1EA887}"/>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172914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43E5-4275-4B3A-AC5D-BDFAC4A7010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C2614A2-66DE-4841-AFEA-7DE3EEC36E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4E84DDB-6054-448E-8A9E-2995531A3F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5F273F9-D7DA-41CF-B9AD-7876BC17210B}"/>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6" name="Footer Placeholder 5">
            <a:extLst>
              <a:ext uri="{FF2B5EF4-FFF2-40B4-BE49-F238E27FC236}">
                <a16:creationId xmlns:a16="http://schemas.microsoft.com/office/drawing/2014/main" id="{B305B364-3B73-4FB3-9A13-3465E3E85C7A}"/>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955E5EB7-EEE0-4673-81BC-B5A5B3284646}"/>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303352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3C87-E44D-4BFF-B85F-50C32B2DC23F}"/>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3FF0E03-8367-4035-9A64-7E304EA2D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B621CE-434D-49E5-B3D5-75B24204E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D1ABABB-24EF-40F4-BA0E-173909BF6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C078A1-5F65-4322-93EB-0778896E68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1D0E112-2313-40BB-AEB1-274AFCE53115}"/>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8" name="Footer Placeholder 7">
            <a:extLst>
              <a:ext uri="{FF2B5EF4-FFF2-40B4-BE49-F238E27FC236}">
                <a16:creationId xmlns:a16="http://schemas.microsoft.com/office/drawing/2014/main" id="{6814F0EE-400D-478C-AEA9-63F43D14EB11}"/>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6EA76D5F-E0AD-4D83-A9D0-8836A5410F7E}"/>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44758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564E-181D-48B2-98FC-F3BC3C7EE05B}"/>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FB1DCF81-C7F7-4DA3-BEC2-4D2078EE9B29}"/>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4" name="Footer Placeholder 3">
            <a:extLst>
              <a:ext uri="{FF2B5EF4-FFF2-40B4-BE49-F238E27FC236}">
                <a16:creationId xmlns:a16="http://schemas.microsoft.com/office/drawing/2014/main" id="{F34C8C36-D400-41A5-8756-F5C1C460D685}"/>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B59F5EF4-BFCA-41E5-ACDD-BF8B796004A8}"/>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156872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33591F-F09E-44F3-9A2B-8293178D3F82}"/>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3" name="Footer Placeholder 2">
            <a:extLst>
              <a:ext uri="{FF2B5EF4-FFF2-40B4-BE49-F238E27FC236}">
                <a16:creationId xmlns:a16="http://schemas.microsoft.com/office/drawing/2014/main" id="{76F357D5-C882-4404-AA0B-8FC228F930C7}"/>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1A5F523E-0810-4506-B6A1-15FBF7752FD0}"/>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237665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BB0B-8BF0-4D7C-8150-6E157BDF9B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DE65CE76-107D-41AD-B4F6-788CE4CD7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852F930-2761-4AE8-B8FC-62408A424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D571D2-81ED-41D6-8F97-C80464CD368E}"/>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6" name="Footer Placeholder 5">
            <a:extLst>
              <a:ext uri="{FF2B5EF4-FFF2-40B4-BE49-F238E27FC236}">
                <a16:creationId xmlns:a16="http://schemas.microsoft.com/office/drawing/2014/main" id="{E782D910-7E74-4ACF-91B3-308391821A94}"/>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C6A995DA-2126-421B-9A24-281511A9FAD7}"/>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212354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8B02-6C24-424A-A261-CCC61C4E3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1270C1F-55DF-44F5-855C-ACF6D46A9A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9C1B0B70-7848-4857-9015-15309FF17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0C9EFA-07C0-48D6-9089-8C3E5C34DA64}"/>
              </a:ext>
            </a:extLst>
          </p:cNvPr>
          <p:cNvSpPr>
            <a:spLocks noGrp="1"/>
          </p:cNvSpPr>
          <p:nvPr>
            <p:ph type="dt" sz="half" idx="10"/>
          </p:nvPr>
        </p:nvSpPr>
        <p:spPr/>
        <p:txBody>
          <a:bodyPr/>
          <a:lstStyle/>
          <a:p>
            <a:fld id="{0D00B8BF-F3EF-4B66-AF13-E43AE433DE2A}" type="datetimeFigureOut">
              <a:rPr lang="sl-SI" smtClean="0"/>
              <a:t>26.5.2023</a:t>
            </a:fld>
            <a:endParaRPr lang="sl-SI"/>
          </a:p>
        </p:txBody>
      </p:sp>
      <p:sp>
        <p:nvSpPr>
          <p:cNvPr id="6" name="Footer Placeholder 5">
            <a:extLst>
              <a:ext uri="{FF2B5EF4-FFF2-40B4-BE49-F238E27FC236}">
                <a16:creationId xmlns:a16="http://schemas.microsoft.com/office/drawing/2014/main" id="{1422B964-4BFB-4C4D-8395-89B3FC3CD423}"/>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033C1F3C-34A0-447E-A9E3-2600FE375D3A}"/>
              </a:ext>
            </a:extLst>
          </p:cNvPr>
          <p:cNvSpPr>
            <a:spLocks noGrp="1"/>
          </p:cNvSpPr>
          <p:nvPr>
            <p:ph type="sldNum" sz="quarter" idx="12"/>
          </p:nvPr>
        </p:nvSpPr>
        <p:spPr/>
        <p:txBody>
          <a:bodyPr/>
          <a:lstStyle/>
          <a:p>
            <a:fld id="{3941435B-846E-480F-A3DB-687CFB9A63C2}" type="slidenum">
              <a:rPr lang="sl-SI" smtClean="0"/>
              <a:t>‹#›</a:t>
            </a:fld>
            <a:endParaRPr lang="sl-SI"/>
          </a:p>
        </p:txBody>
      </p:sp>
    </p:spTree>
    <p:extLst>
      <p:ext uri="{BB962C8B-B14F-4D97-AF65-F5344CB8AC3E}">
        <p14:creationId xmlns:p14="http://schemas.microsoft.com/office/powerpoint/2010/main" val="200124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0A240-29BE-4502-80E4-83FC31BB7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9F449F2-6752-4FFE-8DB4-B6457D8EF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1EBABF6-1717-40B1-8744-2D14A10290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0B8BF-F3EF-4B66-AF13-E43AE433DE2A}" type="datetimeFigureOut">
              <a:rPr lang="sl-SI" smtClean="0"/>
              <a:t>26.5.2023</a:t>
            </a:fld>
            <a:endParaRPr lang="sl-SI"/>
          </a:p>
        </p:txBody>
      </p:sp>
      <p:sp>
        <p:nvSpPr>
          <p:cNvPr id="5" name="Footer Placeholder 4">
            <a:extLst>
              <a:ext uri="{FF2B5EF4-FFF2-40B4-BE49-F238E27FC236}">
                <a16:creationId xmlns:a16="http://schemas.microsoft.com/office/drawing/2014/main" id="{904CA08F-BE96-4E85-BDE9-6DAF9562A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AB9D7BAE-C267-4367-B9CA-E6602090A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1435B-846E-480F-A3DB-687CFB9A63C2}" type="slidenum">
              <a:rPr lang="sl-SI" smtClean="0"/>
              <a:t>‹#›</a:t>
            </a:fld>
            <a:endParaRPr lang="sl-SI"/>
          </a:p>
        </p:txBody>
      </p:sp>
    </p:spTree>
    <p:extLst>
      <p:ext uri="{BB962C8B-B14F-4D97-AF65-F5344CB8AC3E}">
        <p14:creationId xmlns:p14="http://schemas.microsoft.com/office/powerpoint/2010/main" val="38806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zzzs.si/zzzs/info/egradiva.nsf/o/C1309299784453D0C1256E92003A99CA"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2.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a:extLst>
              <a:ext uri="{FF2B5EF4-FFF2-40B4-BE49-F238E27FC236}">
                <a16:creationId xmlns:a16="http://schemas.microsoft.com/office/drawing/2014/main" id="{007D544C-2E73-4884-8AB0-E43A1867D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777" y="0"/>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a:extLst>
              <a:ext uri="{FF2B5EF4-FFF2-40B4-BE49-F238E27FC236}">
                <a16:creationId xmlns:a16="http://schemas.microsoft.com/office/drawing/2014/main" id="{BB0AF53B-6F0B-4813-8C04-E0672D4AA3CC}"/>
              </a:ext>
            </a:extLst>
          </p:cNvPr>
          <p:cNvSpPr>
            <a:spLocks noChangeArrowheads="1"/>
          </p:cNvSpPr>
          <p:nvPr/>
        </p:nvSpPr>
        <p:spPr bwMode="auto">
          <a:xfrm>
            <a:off x="911737" y="1960337"/>
            <a:ext cx="9845040" cy="437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sl-SI" sz="3200" b="1" dirty="0">
                <a:solidFill>
                  <a:srgbClr val="C00000"/>
                </a:solidFill>
              </a:rPr>
              <a:t>Rubrika 10 „Zadržanost od dela“ na eBOL </a:t>
            </a:r>
          </a:p>
          <a:p>
            <a:pPr algn="ctr" eaLnBrk="1" hangingPunct="1"/>
            <a:r>
              <a:rPr lang="sl-SI" sz="3200" b="1" dirty="0">
                <a:solidFill>
                  <a:srgbClr val="C00000"/>
                </a:solidFill>
              </a:rPr>
              <a:t>in njen vpliv na </a:t>
            </a:r>
          </a:p>
          <a:p>
            <a:pPr algn="ctr" eaLnBrk="1" hangingPunct="1"/>
            <a:r>
              <a:rPr lang="sl-SI" sz="3200" b="1" dirty="0">
                <a:solidFill>
                  <a:srgbClr val="C00000"/>
                </a:solidFill>
              </a:rPr>
              <a:t>obračun nadomestila v breme ZZZS</a:t>
            </a:r>
          </a:p>
          <a:p>
            <a:pPr algn="ctr" eaLnBrk="1" hangingPunct="1"/>
            <a:endParaRPr lang="sl-SI" sz="3200" b="1" dirty="0">
              <a:solidFill>
                <a:srgbClr val="C00000"/>
              </a:solidFill>
            </a:endParaRPr>
          </a:p>
          <a:p>
            <a:pPr algn="ctr" eaLnBrk="1" hangingPunct="1"/>
            <a:r>
              <a:rPr lang="sl-SI" sz="1800" dirty="0"/>
              <a:t>Marec 2023</a:t>
            </a:r>
            <a:br>
              <a:rPr lang="sl-SI" sz="3200" dirty="0"/>
            </a:br>
            <a:endParaRPr lang="sl-SI" sz="3200" dirty="0"/>
          </a:p>
          <a:p>
            <a:pPr algn="ctr" eaLnBrk="1" hangingPunct="1"/>
            <a:endParaRPr lang="en-US" altLang="sl-SI"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18142AC2-6067-4E0B-B927-75BBBB8CF1F1}"/>
              </a:ext>
            </a:extLst>
          </p:cNvPr>
          <p:cNvSpPr>
            <a:spLocks noGrp="1" noChangeArrowheads="1"/>
          </p:cNvSpPr>
          <p:nvPr>
            <p:ph type="title"/>
          </p:nvPr>
        </p:nvSpPr>
        <p:spPr>
          <a:xfrm>
            <a:off x="860518" y="365124"/>
            <a:ext cx="9969500" cy="1325563"/>
          </a:xfrm>
        </p:spPr>
        <p:txBody>
          <a:bodyPr/>
          <a:lstStyle/>
          <a:p>
            <a:r>
              <a:rPr lang="sl-SI" altLang="sl-SI" sz="2400" dirty="0">
                <a:solidFill>
                  <a:srgbClr val="C00000"/>
                </a:solidFill>
              </a:rPr>
              <a:t>ZA KRAJŠI DELOVNI ČAS OD – DO</a:t>
            </a:r>
            <a:br>
              <a:rPr lang="sl-SI" altLang="sl-SI" sz="2400" dirty="0"/>
            </a:br>
            <a:endParaRPr lang="sl-SI" altLang="sl-SI" sz="2400" dirty="0"/>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665162" y="1577945"/>
            <a:ext cx="10861675" cy="5280055"/>
          </a:xfrm>
        </p:spPr>
        <p:txBody>
          <a:bodyPr>
            <a:noAutofit/>
          </a:bodyPr>
          <a:lstStyle/>
          <a:p>
            <a:pPr marL="0" indent="0">
              <a:buNone/>
              <a:defRPr/>
            </a:pPr>
            <a:endParaRPr lang="sl-SI" sz="2400" dirty="0"/>
          </a:p>
          <a:p>
            <a:pPr marL="0" indent="0">
              <a:buNone/>
              <a:defRPr/>
            </a:pPr>
            <a:r>
              <a:rPr lang="sl-SI" sz="2000" dirty="0">
                <a:latin typeface="Calibri" panose="020F0502020204030204" pitchFamily="34" charset="0"/>
                <a:cs typeface="Calibri" panose="020F0502020204030204" pitchFamily="34" charset="0"/>
              </a:rPr>
              <a:t>Obdobje začasne zadržanosti od dela za krajši delovni čas se vpiše:</a:t>
            </a:r>
          </a:p>
          <a:p>
            <a:pPr marL="0" indent="0">
              <a:buNone/>
              <a:defRPr/>
            </a:pPr>
            <a:endParaRPr lang="sl-SI" sz="2000" dirty="0">
              <a:latin typeface="Calibri" panose="020F0502020204030204" pitchFamily="34" charset="0"/>
              <a:cs typeface="Calibri" panose="020F0502020204030204" pitchFamily="34" charset="0"/>
            </a:endParaRPr>
          </a:p>
          <a:p>
            <a:pPr>
              <a:defRPr/>
            </a:pPr>
            <a:r>
              <a:rPr lang="sl-SI" sz="2000" dirty="0">
                <a:latin typeface="Calibri" panose="020F0502020204030204" pitchFamily="34" charset="0"/>
                <a:cs typeface="Calibri" panose="020F0502020204030204" pitchFamily="34" charset="0"/>
              </a:rPr>
              <a:t>pri zavarovancu s polnim delovnim časom, če je </a:t>
            </a:r>
            <a:r>
              <a:rPr lang="sl-SI" sz="2000" b="1" dirty="0">
                <a:latin typeface="Calibri" panose="020F0502020204030204" pitchFamily="34" charset="0"/>
                <a:cs typeface="Calibri" panose="020F0502020204030204" pitchFamily="34" charset="0"/>
              </a:rPr>
              <a:t>začasno zadržan od dela za krajši delovni čas od polnega delovnega časa;</a:t>
            </a:r>
          </a:p>
          <a:p>
            <a:pPr marL="0" indent="0">
              <a:buNone/>
              <a:defRPr/>
            </a:pPr>
            <a:endParaRPr lang="sl-SI" sz="2000" dirty="0">
              <a:latin typeface="Calibri" panose="020F0502020204030204" pitchFamily="34" charset="0"/>
              <a:cs typeface="Calibri" panose="020F0502020204030204" pitchFamily="34" charset="0"/>
            </a:endParaRPr>
          </a:p>
          <a:p>
            <a:pPr>
              <a:defRPr/>
            </a:pPr>
            <a:r>
              <a:rPr lang="sl-SI" sz="2000" dirty="0">
                <a:latin typeface="Calibri" panose="020F0502020204030204" pitchFamily="34" charset="0"/>
                <a:cs typeface="Calibri" panose="020F0502020204030204" pitchFamily="34" charset="0"/>
              </a:rPr>
              <a:t>pri </a:t>
            </a:r>
            <a:r>
              <a:rPr lang="sl-SI" sz="2000" b="1" dirty="0">
                <a:latin typeface="Calibri" panose="020F0502020204030204" pitchFamily="34" charset="0"/>
                <a:cs typeface="Calibri" panose="020F0502020204030204" pitchFamily="34" charset="0"/>
              </a:rPr>
              <a:t>invalidu II. ali III. kategorije invalidnosti, ki dela s skrajšanim delovnim časom </a:t>
            </a:r>
          </a:p>
          <a:p>
            <a:pPr marL="0" indent="0">
              <a:buNone/>
              <a:defRPr/>
            </a:pPr>
            <a:r>
              <a:rPr lang="sl-SI" sz="2000" b="1" dirty="0">
                <a:latin typeface="Calibri" panose="020F0502020204030204" pitchFamily="34" charset="0"/>
                <a:cs typeface="Calibri" panose="020F0502020204030204" pitchFamily="34" charset="0"/>
              </a:rPr>
              <a:t>  </a:t>
            </a:r>
            <a:r>
              <a:rPr lang="sl-SI" sz="2000" dirty="0">
                <a:latin typeface="Calibri" panose="020F0502020204030204" pitchFamily="34" charset="0"/>
                <a:cs typeface="Calibri" panose="020F0502020204030204" pitchFamily="34" charset="0"/>
              </a:rPr>
              <a:t>(</a:t>
            </a:r>
            <a:r>
              <a:rPr lang="sl-SI" sz="2000" i="1" dirty="0">
                <a:latin typeface="Calibri" panose="020F0502020204030204" pitchFamily="34" charset="0"/>
                <a:cs typeface="Calibri" panose="020F0502020204030204" pitchFamily="34" charset="0"/>
              </a:rPr>
              <a:t>invalidi II. ali III. kategorije so namreč vključeni v OZZ za 40 ur na teden, začasna  </a:t>
            </a:r>
          </a:p>
          <a:p>
            <a:pPr marL="0" indent="0">
              <a:buNone/>
              <a:defRPr/>
            </a:pPr>
            <a:r>
              <a:rPr lang="sl-SI" sz="2000" i="1" dirty="0">
                <a:latin typeface="Calibri" panose="020F0502020204030204" pitchFamily="34" charset="0"/>
                <a:cs typeface="Calibri" panose="020F0502020204030204" pitchFamily="34" charset="0"/>
              </a:rPr>
              <a:t>  zadržanost od dela se ugotavlja glede na preostalo delazmožnost po izvršljivi odločbi </a:t>
            </a:r>
          </a:p>
          <a:p>
            <a:pPr marL="0" indent="0">
              <a:buNone/>
              <a:defRPr/>
            </a:pPr>
            <a:r>
              <a:rPr lang="sl-SI" sz="2000" i="1" dirty="0">
                <a:latin typeface="Calibri" panose="020F0502020204030204" pitchFamily="34" charset="0"/>
                <a:cs typeface="Calibri" panose="020F0502020204030204" pitchFamily="34" charset="0"/>
              </a:rPr>
              <a:t>  ZPIZ).</a:t>
            </a:r>
          </a:p>
          <a:p>
            <a:pPr marL="0" indent="0">
              <a:buNone/>
              <a:defRPr/>
            </a:pPr>
            <a:endParaRPr lang="sl-SI" sz="2200" dirty="0"/>
          </a:p>
          <a:p>
            <a:pPr>
              <a:buFontTx/>
              <a:buChar char="-"/>
              <a:defRPr/>
            </a:pPr>
            <a:endParaRPr lang="sl-SI" sz="2200" dirty="0"/>
          </a:p>
        </p:txBody>
      </p:sp>
      <p:pic>
        <p:nvPicPr>
          <p:cNvPr id="4" name="Slika 3">
            <a:extLst>
              <a:ext uri="{FF2B5EF4-FFF2-40B4-BE49-F238E27FC236}">
                <a16:creationId xmlns:a16="http://schemas.microsoft.com/office/drawing/2014/main" id="{B8B8A336-75ED-495B-8F95-126B7EBEA20A}"/>
              </a:ext>
            </a:extLst>
          </p:cNvPr>
          <p:cNvPicPr>
            <a:picLocks noChangeAspect="1"/>
          </p:cNvPicPr>
          <p:nvPr/>
        </p:nvPicPr>
        <p:blipFill>
          <a:blip r:embed="rId2"/>
          <a:stretch>
            <a:fillRect/>
          </a:stretch>
        </p:blipFill>
        <p:spPr>
          <a:xfrm>
            <a:off x="6937808" y="365124"/>
            <a:ext cx="4049591" cy="1188467"/>
          </a:xfrm>
          <a:prstGeom prst="rect">
            <a:avLst/>
          </a:prstGeom>
        </p:spPr>
      </p:pic>
      <p:pic>
        <p:nvPicPr>
          <p:cNvPr id="5" name="Slika 4">
            <a:extLst>
              <a:ext uri="{FF2B5EF4-FFF2-40B4-BE49-F238E27FC236}">
                <a16:creationId xmlns:a16="http://schemas.microsoft.com/office/drawing/2014/main" id="{840B2D3D-8198-406E-84AE-E6315C81202F}"/>
              </a:ext>
            </a:extLst>
          </p:cNvPr>
          <p:cNvPicPr>
            <a:picLocks noChangeAspect="1"/>
          </p:cNvPicPr>
          <p:nvPr/>
        </p:nvPicPr>
        <p:blipFill>
          <a:blip r:embed="rId3"/>
          <a:stretch>
            <a:fillRect/>
          </a:stretch>
        </p:blipFill>
        <p:spPr>
          <a:xfrm>
            <a:off x="134477" y="6293675"/>
            <a:ext cx="451917" cy="3580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777081" y="182439"/>
            <a:ext cx="10637838" cy="965200"/>
          </a:xfrm>
        </p:spPr>
        <p:txBody>
          <a:bodyPr>
            <a:normAutofit/>
          </a:bodyPr>
          <a:lstStyle/>
          <a:p>
            <a:r>
              <a:rPr lang="sl-SI" sz="2800" b="1" dirty="0">
                <a:solidFill>
                  <a:srgbClr val="C00000"/>
                </a:solidFill>
              </a:rPr>
              <a:t>DOLŽAN DELATI in OD TEGA ZADRŽAN OD DELA</a:t>
            </a:r>
            <a:endParaRPr lang="en-GB" sz="2800" b="1" dirty="0">
              <a:solidFill>
                <a:srgbClr val="C00000"/>
              </a:solidFill>
            </a:endParaRPr>
          </a:p>
        </p:txBody>
      </p:sp>
      <p:sp>
        <p:nvSpPr>
          <p:cNvPr id="4" name="Označba mesta vsebine 2">
            <a:extLst>
              <a:ext uri="{FF2B5EF4-FFF2-40B4-BE49-F238E27FC236}">
                <a16:creationId xmlns:a16="http://schemas.microsoft.com/office/drawing/2014/main" id="{25D0980A-CDB6-4D5D-877C-2094D5360679}"/>
              </a:ext>
            </a:extLst>
          </p:cNvPr>
          <p:cNvSpPr txBox="1">
            <a:spLocks/>
          </p:cNvSpPr>
          <p:nvPr/>
        </p:nvSpPr>
        <p:spPr>
          <a:xfrm>
            <a:off x="603001" y="3063240"/>
            <a:ext cx="10842398" cy="34412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dirty="0"/>
              <a:t>Podatka </a:t>
            </a:r>
            <a:r>
              <a:rPr lang="sl-SI" sz="2200" b="1" dirty="0"/>
              <a:t>Dolžan delati ur na dan </a:t>
            </a:r>
            <a:r>
              <a:rPr lang="sl-SI" sz="2200" dirty="0"/>
              <a:t>in</a:t>
            </a:r>
            <a:r>
              <a:rPr lang="sl-SI" sz="2200" b="1" dirty="0"/>
              <a:t> Od tega zadržan od dela </a:t>
            </a:r>
            <a:r>
              <a:rPr lang="sl-SI" sz="2200" u="sng" dirty="0"/>
              <a:t>ne</a:t>
            </a:r>
            <a:r>
              <a:rPr lang="sl-SI" sz="2200" dirty="0"/>
              <a:t> smeta biti navedena </a:t>
            </a:r>
            <a:r>
              <a:rPr lang="sl-SI" sz="2200" u="sng" dirty="0"/>
              <a:t>pri polnem delovnem času </a:t>
            </a:r>
            <a:r>
              <a:rPr lang="sl-SI" sz="2200" dirty="0">
                <a:sym typeface="Wingdings" panose="05000000000000000000" pitchFamily="2" charset="2"/>
              </a:rPr>
              <a:t> možna sta </a:t>
            </a:r>
            <a:r>
              <a:rPr lang="sl-SI" sz="2200" dirty="0">
                <a:solidFill>
                  <a:srgbClr val="FF0000"/>
                </a:solidFill>
                <a:sym typeface="Wingdings" panose="05000000000000000000" pitchFamily="2" charset="2"/>
              </a:rPr>
              <a:t>le pri krajšem delovnem času.</a:t>
            </a:r>
          </a:p>
          <a:p>
            <a:endParaRPr lang="sl-SI" sz="2200" dirty="0"/>
          </a:p>
          <a:p>
            <a:r>
              <a:rPr lang="sl-SI" sz="2200" dirty="0"/>
              <a:t>Izpolnita se lahko na 2 decimalni mesti.</a:t>
            </a:r>
          </a:p>
          <a:p>
            <a:endParaRPr lang="sl-SI" sz="2200" dirty="0"/>
          </a:p>
          <a:p>
            <a:r>
              <a:rPr lang="sl-SI" sz="2200" dirty="0"/>
              <a:t>Izpolnjen je lahko le </a:t>
            </a:r>
            <a:r>
              <a:rPr lang="sl-SI" sz="2200" u="sng" dirty="0"/>
              <a:t>eden</a:t>
            </a:r>
            <a:r>
              <a:rPr lang="sl-SI" sz="2200" dirty="0"/>
              <a:t> od obeh podatkov ali </a:t>
            </a:r>
            <a:r>
              <a:rPr lang="sl-SI" sz="2200" u="sng" dirty="0"/>
              <a:t>oba</a:t>
            </a:r>
            <a:r>
              <a:rPr lang="sl-SI" sz="2200" dirty="0"/>
              <a:t>.</a:t>
            </a:r>
          </a:p>
        </p:txBody>
      </p:sp>
      <p:pic>
        <p:nvPicPr>
          <p:cNvPr id="5" name="Slika 4">
            <a:extLst>
              <a:ext uri="{FF2B5EF4-FFF2-40B4-BE49-F238E27FC236}">
                <a16:creationId xmlns:a16="http://schemas.microsoft.com/office/drawing/2014/main" id="{63D33319-67DB-44BB-AEA0-6EE15A9EE726}"/>
              </a:ext>
            </a:extLst>
          </p:cNvPr>
          <p:cNvPicPr>
            <a:picLocks noChangeAspect="1"/>
          </p:cNvPicPr>
          <p:nvPr/>
        </p:nvPicPr>
        <p:blipFill>
          <a:blip r:embed="rId2"/>
          <a:stretch>
            <a:fillRect/>
          </a:stretch>
        </p:blipFill>
        <p:spPr>
          <a:xfrm>
            <a:off x="3782260" y="1278042"/>
            <a:ext cx="3994147" cy="1172195"/>
          </a:xfrm>
          <a:prstGeom prst="rect">
            <a:avLst/>
          </a:prstGeom>
        </p:spPr>
      </p:pic>
      <p:pic>
        <p:nvPicPr>
          <p:cNvPr id="6" name="Slika 5">
            <a:extLst>
              <a:ext uri="{FF2B5EF4-FFF2-40B4-BE49-F238E27FC236}">
                <a16:creationId xmlns:a16="http://schemas.microsoft.com/office/drawing/2014/main" id="{C75726B9-3794-4FC4-B000-66F08F29376B}"/>
              </a:ext>
            </a:extLst>
          </p:cNvPr>
          <p:cNvPicPr>
            <a:picLocks noChangeAspect="1"/>
          </p:cNvPicPr>
          <p:nvPr/>
        </p:nvPicPr>
        <p:blipFill>
          <a:blip r:embed="rId3"/>
          <a:stretch>
            <a:fillRect/>
          </a:stretch>
        </p:blipFill>
        <p:spPr>
          <a:xfrm>
            <a:off x="151084" y="6325489"/>
            <a:ext cx="451917" cy="358012"/>
          </a:xfrm>
          <a:prstGeom prst="rect">
            <a:avLst/>
          </a:prstGeom>
        </p:spPr>
      </p:pic>
    </p:spTree>
    <p:extLst>
      <p:ext uri="{BB962C8B-B14F-4D97-AF65-F5344CB8AC3E}">
        <p14:creationId xmlns:p14="http://schemas.microsoft.com/office/powerpoint/2010/main" val="117320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0FB1E51C-1CF8-43AC-AEF8-041C6F739487}"/>
              </a:ext>
            </a:extLst>
          </p:cNvPr>
          <p:cNvSpPr>
            <a:spLocks noGrp="1" noChangeArrowheads="1"/>
          </p:cNvSpPr>
          <p:nvPr>
            <p:ph type="title"/>
          </p:nvPr>
        </p:nvSpPr>
        <p:spPr>
          <a:xfrm>
            <a:off x="1029810" y="220338"/>
            <a:ext cx="9969500" cy="954627"/>
          </a:xfrm>
        </p:spPr>
        <p:txBody>
          <a:bodyPr/>
          <a:lstStyle/>
          <a:p>
            <a:r>
              <a:rPr lang="sl-SI" altLang="sl-SI" sz="2400" dirty="0">
                <a:solidFill>
                  <a:srgbClr val="C00000"/>
                </a:solidFill>
              </a:rPr>
              <a:t>DOLŽAN DELATI_______UR NA DAN</a:t>
            </a:r>
            <a:br>
              <a:rPr lang="sl-SI" altLang="sl-SI" sz="2400" dirty="0"/>
            </a:br>
            <a:endParaRPr lang="sl-SI" altLang="sl-SI" sz="2400" dirty="0"/>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784316" y="1294167"/>
            <a:ext cx="10623368" cy="5252745"/>
          </a:xfrm>
        </p:spPr>
        <p:txBody>
          <a:bodyPr>
            <a:noAutofit/>
          </a:bodyPr>
          <a:lstStyle/>
          <a:p>
            <a:pPr marL="0" indent="0">
              <a:buNone/>
              <a:defRPr/>
            </a:pPr>
            <a:r>
              <a:rPr lang="sl-SI" sz="2000" dirty="0">
                <a:latin typeface="Calibri" panose="020F0502020204030204" pitchFamily="34" charset="0"/>
                <a:cs typeface="Calibri" panose="020F0502020204030204" pitchFamily="34" charset="0"/>
              </a:rPr>
              <a:t>Vpiše se, koliko ur na dan je zavarovanec </a:t>
            </a:r>
            <a:r>
              <a:rPr lang="sl-SI" sz="2000" b="1" u="sng" dirty="0">
                <a:latin typeface="Calibri" panose="020F0502020204030204" pitchFamily="34" charset="0"/>
                <a:cs typeface="Calibri" panose="020F0502020204030204" pitchFamily="34" charset="0"/>
              </a:rPr>
              <a:t>dolžan delati (zmožen za delo)</a:t>
            </a:r>
            <a:r>
              <a:rPr lang="sl-SI" sz="2000" dirty="0">
                <a:latin typeface="Calibri" panose="020F0502020204030204" pitchFamily="34" charset="0"/>
                <a:cs typeface="Calibri" panose="020F0502020204030204" pitchFamily="34" charset="0"/>
              </a:rPr>
              <a:t> po oceni IOZ ali na podlagi odločbe IZ ali ZK   (</a:t>
            </a:r>
            <a:r>
              <a:rPr lang="pl-PL" sz="1800" i="1" dirty="0">
                <a:effectLst/>
                <a:latin typeface="Segoe UI" panose="020B0502040204020203" pitchFamily="34" charset="0"/>
              </a:rPr>
              <a:t>npr. zavarovanec je zmožen za delo 4 ure na dan</a:t>
            </a:r>
            <a:r>
              <a:rPr lang="pl-PL" sz="1800" dirty="0">
                <a:effectLst/>
                <a:latin typeface="Segoe UI" panose="020B0502040204020203" pitchFamily="34" charset="0"/>
              </a:rPr>
              <a:t>)</a:t>
            </a:r>
            <a:endParaRPr lang="sl-SI" sz="2000" dirty="0">
              <a:latin typeface="Calibri" panose="020F0502020204030204" pitchFamily="34" charset="0"/>
              <a:cs typeface="Calibri" panose="020F0502020204030204" pitchFamily="34" charset="0"/>
            </a:endParaRPr>
          </a:p>
          <a:p>
            <a:pPr marL="0" indent="0">
              <a:buNone/>
              <a:defRPr/>
            </a:pPr>
            <a:endParaRPr lang="sl-SI" sz="2000" b="1" dirty="0">
              <a:latin typeface="Calibri" panose="020F0502020204030204" pitchFamily="34" charset="0"/>
              <a:cs typeface="Calibri" panose="020F0502020204030204" pitchFamily="34" charset="0"/>
            </a:endParaRPr>
          </a:p>
          <a:p>
            <a:pPr marL="0" indent="0">
              <a:buNone/>
              <a:defRPr/>
            </a:pPr>
            <a:r>
              <a:rPr lang="sl-SI" sz="2000" b="1" dirty="0">
                <a:latin typeface="Calibri" panose="020F0502020204030204" pitchFamily="34" charset="0"/>
                <a:cs typeface="Calibri" panose="020F0502020204030204" pitchFamily="34" charset="0"/>
              </a:rPr>
              <a:t>če gre za razloge v zvezi z </a:t>
            </a:r>
            <a:r>
              <a:rPr lang="sl-SI" sz="2000" b="1" u="sng" dirty="0">
                <a:latin typeface="Calibri" panose="020F0502020204030204" pitchFamily="34" charset="0"/>
                <a:cs typeface="Calibri" panose="020F0502020204030204" pitchFamily="34" charset="0"/>
              </a:rPr>
              <a:t>boleznijo</a:t>
            </a:r>
            <a:r>
              <a:rPr lang="sl-SI" sz="2000" b="1" dirty="0">
                <a:latin typeface="Calibri" panose="020F0502020204030204" pitchFamily="34" charset="0"/>
                <a:cs typeface="Calibri" panose="020F0502020204030204" pitchFamily="34" charset="0"/>
              </a:rPr>
              <a:t> ali </a:t>
            </a:r>
            <a:r>
              <a:rPr lang="sl-SI" sz="2000" b="1" u="sng" dirty="0">
                <a:latin typeface="Calibri" panose="020F0502020204030204" pitchFamily="34" charset="0"/>
                <a:cs typeface="Calibri" panose="020F0502020204030204" pitchFamily="34" charset="0"/>
              </a:rPr>
              <a:t>poškodbo</a:t>
            </a:r>
          </a:p>
          <a:p>
            <a:pPr marL="0" indent="0">
              <a:buNone/>
              <a:defRPr/>
            </a:pPr>
            <a:r>
              <a:rPr lang="sl-SI" sz="2000" dirty="0">
                <a:latin typeface="Calibri" panose="020F0502020204030204" pitchFamily="34" charset="0"/>
                <a:cs typeface="Calibri" panose="020F0502020204030204" pitchFamily="34" charset="0"/>
              </a:rPr>
              <a:t>(</a:t>
            </a:r>
            <a:r>
              <a:rPr lang="sl-SI" sz="2000" b="0" u="none" strike="noStrike" baseline="0" dirty="0">
                <a:solidFill>
                  <a:srgbClr val="000000"/>
                </a:solidFill>
                <a:latin typeface="Calibri" panose="020F0502020204030204" pitchFamily="34" charset="0"/>
                <a:cs typeface="Calibri" panose="020F0502020204030204" pitchFamily="34" charset="0"/>
              </a:rPr>
              <a:t>01-bolezen, 02-poškodba izven dela, 03-poklicna bolezen, 04-poškodba pri delu, 05-poškodba izven dela po tretji osebi, 07-transplantacija, 08-izolacija, 11-poškodba pri razlogih iz 18. člena Zakona)</a:t>
            </a:r>
            <a:endParaRPr lang="sl-SI" sz="2000" b="1" dirty="0">
              <a:latin typeface="Calibri" panose="020F0502020204030204" pitchFamily="34" charset="0"/>
              <a:cs typeface="Calibri" panose="020F0502020204030204" pitchFamily="34" charset="0"/>
            </a:endParaRPr>
          </a:p>
          <a:p>
            <a:pPr marL="0" indent="0">
              <a:buNone/>
              <a:defRPr/>
            </a:pPr>
            <a:endParaRPr lang="sl-SI" sz="2000" i="1" dirty="0">
              <a:solidFill>
                <a:srgbClr val="FF0000"/>
              </a:solidFill>
              <a:latin typeface="Calibri" panose="020F0502020204030204" pitchFamily="34" charset="0"/>
              <a:cs typeface="Calibri" panose="020F0502020204030204" pitchFamily="34" charset="0"/>
            </a:endParaRPr>
          </a:p>
          <a:p>
            <a:pPr marL="0" indent="0">
              <a:buNone/>
              <a:defRPr/>
            </a:pPr>
            <a:r>
              <a:rPr lang="sl-SI" sz="2000" i="1" dirty="0">
                <a:solidFill>
                  <a:srgbClr val="FF0000"/>
                </a:solidFill>
                <a:latin typeface="Calibri" panose="020F0502020204030204" pitchFamily="34" charset="0"/>
                <a:cs typeface="Calibri" panose="020F0502020204030204" pitchFamily="34" charset="0"/>
              </a:rPr>
              <a:t>POMEMBNO: „Dolžan delati __ ur na dan“ </a:t>
            </a:r>
            <a:r>
              <a:rPr lang="sl-SI" sz="2000" i="1" u="sng" dirty="0">
                <a:solidFill>
                  <a:srgbClr val="FF0000"/>
                </a:solidFill>
                <a:latin typeface="Calibri" panose="020F0502020204030204" pitchFamily="34" charset="0"/>
                <a:cs typeface="Calibri" panose="020F0502020204030204" pitchFamily="34" charset="0"/>
              </a:rPr>
              <a:t>ne pomeni polne dnevne delovne obveznosti zavarovanca pri delodajalcu</a:t>
            </a:r>
            <a:r>
              <a:rPr lang="sl-SI" sz="2000" i="1" dirty="0">
                <a:solidFill>
                  <a:srgbClr val="FF0000"/>
                </a:solidFill>
                <a:latin typeface="Calibri" panose="020F0502020204030204" pitchFamily="34" charset="0"/>
                <a:cs typeface="Calibri" panose="020F0502020204030204" pitchFamily="34" charset="0"/>
              </a:rPr>
              <a:t>, v času, ko bi bil zmožen za delo (ne gre za  podatek iz delovnega koledarja delodajalca!).</a:t>
            </a:r>
            <a:endParaRPr lang="sl-SI" sz="2000" dirty="0">
              <a:solidFill>
                <a:srgbClr val="FF0000"/>
              </a:solidFill>
              <a:latin typeface="Calibri" panose="020F0502020204030204" pitchFamily="34" charset="0"/>
              <a:cs typeface="Calibri" panose="020F0502020204030204" pitchFamily="34" charset="0"/>
            </a:endParaRPr>
          </a:p>
          <a:p>
            <a:pPr marL="0" indent="0">
              <a:buNone/>
              <a:defRPr/>
            </a:pPr>
            <a:endParaRPr lang="sl-SI" sz="2000" i="1" dirty="0">
              <a:solidFill>
                <a:srgbClr val="FF0000"/>
              </a:solidFill>
              <a:latin typeface="Calibri" panose="020F0502020204030204" pitchFamily="34" charset="0"/>
              <a:cs typeface="Calibri" panose="020F0502020204030204" pitchFamily="34" charset="0"/>
            </a:endParaRPr>
          </a:p>
          <a:p>
            <a:pPr marL="0" indent="0">
              <a:buNone/>
              <a:defRPr/>
            </a:pPr>
            <a:endParaRPr lang="sl-SI" sz="2400" i="1" dirty="0">
              <a:solidFill>
                <a:srgbClr val="FF0000"/>
              </a:solidFill>
            </a:endParaRPr>
          </a:p>
        </p:txBody>
      </p:sp>
      <p:pic>
        <p:nvPicPr>
          <p:cNvPr id="4" name="Slika 3">
            <a:extLst>
              <a:ext uri="{FF2B5EF4-FFF2-40B4-BE49-F238E27FC236}">
                <a16:creationId xmlns:a16="http://schemas.microsoft.com/office/drawing/2014/main" id="{74FDFD23-A608-4F6E-9DC8-388C80538A11}"/>
              </a:ext>
            </a:extLst>
          </p:cNvPr>
          <p:cNvPicPr>
            <a:picLocks noChangeAspect="1"/>
          </p:cNvPicPr>
          <p:nvPr/>
        </p:nvPicPr>
        <p:blipFill>
          <a:blip r:embed="rId2"/>
          <a:stretch>
            <a:fillRect/>
          </a:stretch>
        </p:blipFill>
        <p:spPr>
          <a:xfrm>
            <a:off x="184560" y="6188900"/>
            <a:ext cx="451917" cy="358012"/>
          </a:xfrm>
          <a:prstGeom prst="rect">
            <a:avLst/>
          </a:prstGeom>
        </p:spPr>
      </p:pic>
      <p:pic>
        <p:nvPicPr>
          <p:cNvPr id="5" name="Slika 4">
            <a:extLst>
              <a:ext uri="{FF2B5EF4-FFF2-40B4-BE49-F238E27FC236}">
                <a16:creationId xmlns:a16="http://schemas.microsoft.com/office/drawing/2014/main" id="{CDF772BE-D9A7-4A4D-A1CB-F8519BFA89C6}"/>
              </a:ext>
            </a:extLst>
          </p:cNvPr>
          <p:cNvPicPr>
            <a:picLocks noChangeAspect="1"/>
          </p:cNvPicPr>
          <p:nvPr/>
        </p:nvPicPr>
        <p:blipFill>
          <a:blip r:embed="rId3"/>
          <a:stretch>
            <a:fillRect/>
          </a:stretch>
        </p:blipFill>
        <p:spPr>
          <a:xfrm>
            <a:off x="7208668" y="239573"/>
            <a:ext cx="4983332" cy="4115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B8FE7919-DE77-4ECD-9BCB-9AE34FB4219A}"/>
              </a:ext>
            </a:extLst>
          </p:cNvPr>
          <p:cNvSpPr>
            <a:spLocks noGrp="1" noChangeArrowheads="1"/>
          </p:cNvSpPr>
          <p:nvPr>
            <p:ph type="title"/>
          </p:nvPr>
        </p:nvSpPr>
        <p:spPr>
          <a:xfrm>
            <a:off x="726714" y="14109"/>
            <a:ext cx="7772400" cy="669422"/>
          </a:xfrm>
        </p:spPr>
        <p:txBody>
          <a:bodyPr/>
          <a:lstStyle/>
          <a:p>
            <a:r>
              <a:rPr lang="sl-SI" altLang="sl-SI" sz="2400" dirty="0">
                <a:solidFill>
                  <a:srgbClr val="C00000"/>
                </a:solidFill>
              </a:rPr>
              <a:t> </a:t>
            </a:r>
            <a:r>
              <a:rPr lang="sl-SI" altLang="sl-SI" sz="1600" b="0" dirty="0">
                <a:solidFill>
                  <a:srgbClr val="C00000"/>
                </a:solidFill>
              </a:rPr>
              <a:t>DOLŽAN DELATI ____ UR NA DAN  (primer 1)</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161012" y="683531"/>
            <a:ext cx="12030987" cy="6045743"/>
          </a:xfrm>
        </p:spPr>
        <p:txBody>
          <a:bodyPr>
            <a:noAutofit/>
          </a:bodyPr>
          <a:lstStyle/>
          <a:p>
            <a:pPr marL="0" indent="0">
              <a:lnSpc>
                <a:spcPct val="100000"/>
              </a:lnSpc>
              <a:spcBef>
                <a:spcPts val="0"/>
              </a:spcBef>
              <a:buNone/>
              <a:defRPr/>
            </a:pPr>
            <a:r>
              <a:rPr lang="sl-SI" sz="1200" dirty="0">
                <a:latin typeface="Arial" panose="020B0604020202020204" pitchFamily="34" charset="0"/>
                <a:cs typeface="Arial" panose="020B0604020202020204" pitchFamily="34" charset="0"/>
              </a:rPr>
              <a:t>Zavarovanec je zaposlen za polni delovni čas (40 ur/teden) in bi imel v primeru, da ne bi bil zadržan od dela, polno delovno obveznost.</a:t>
            </a:r>
          </a:p>
          <a:p>
            <a:pPr marL="0" indent="0">
              <a:lnSpc>
                <a:spcPct val="100000"/>
              </a:lnSpc>
              <a:spcBef>
                <a:spcPts val="0"/>
              </a:spcBef>
              <a:buNone/>
              <a:defRPr/>
            </a:pPr>
            <a:r>
              <a:rPr lang="sl-SI" sz="1200" dirty="0">
                <a:latin typeface="Arial" panose="020B0604020202020204" pitchFamily="34" charset="0"/>
                <a:cs typeface="Arial" panose="020B0604020202020204" pitchFamily="34" charset="0"/>
              </a:rPr>
              <a:t>Na podlagi ocene IOZ ali odločbe IZ ali ZK:</a:t>
            </a:r>
          </a:p>
          <a:p>
            <a:pPr>
              <a:lnSpc>
                <a:spcPct val="100000"/>
              </a:lnSpc>
              <a:spcBef>
                <a:spcPts val="0"/>
              </a:spcBef>
              <a:defRPr/>
            </a:pPr>
            <a:r>
              <a:rPr lang="sl-SI" sz="1200" dirty="0">
                <a:latin typeface="Arial" panose="020B0604020202020204" pitchFamily="34" charset="0"/>
                <a:cs typeface="Arial" panose="020B0604020202020204" pitchFamily="34" charset="0"/>
              </a:rPr>
              <a:t>je zadržan od dela zaradi razlogov, ki pomenijo </a:t>
            </a:r>
            <a:r>
              <a:rPr lang="sl-SI" sz="1200" b="1" dirty="0">
                <a:latin typeface="Arial" panose="020B0604020202020204" pitchFamily="34" charset="0"/>
                <a:cs typeface="Arial" panose="020B0604020202020204" pitchFamily="34" charset="0"/>
              </a:rPr>
              <a:t>bolezen ali poškodbo </a:t>
            </a:r>
            <a:r>
              <a:rPr lang="sl-SI" sz="1200" dirty="0">
                <a:latin typeface="Arial" panose="020B0604020202020204" pitchFamily="34" charset="0"/>
                <a:cs typeface="Arial" panose="020B0604020202020204" pitchFamily="34" charset="0"/>
              </a:rPr>
              <a:t>(</a:t>
            </a:r>
            <a:r>
              <a:rPr lang="sl-SI" sz="1200" b="0" u="none" strike="noStrike" baseline="0" dirty="0">
                <a:solidFill>
                  <a:srgbClr val="000000"/>
                </a:solidFill>
                <a:latin typeface="Arial" panose="020B0604020202020204" pitchFamily="34" charset="0"/>
                <a:cs typeface="Arial" panose="020B0604020202020204" pitchFamily="34" charset="0"/>
              </a:rPr>
              <a:t>01-bolezen, 02-poškodba izven dela, 03-poklicna bolezen, 04-poškodba pri delu, 05-poškodba izven dela po tretji osebi, 07-transplantacija, 08-izolacija, 11-poškodba pri razlogih iz 18. člena Zakona) in</a:t>
            </a:r>
            <a:endParaRPr lang="sl-SI" sz="1200" dirty="0">
              <a:latin typeface="Arial" panose="020B0604020202020204" pitchFamily="34" charset="0"/>
              <a:cs typeface="Arial" panose="020B0604020202020204" pitchFamily="34" charset="0"/>
            </a:endParaRPr>
          </a:p>
          <a:p>
            <a:pPr>
              <a:lnSpc>
                <a:spcPct val="100000"/>
              </a:lnSpc>
              <a:spcBef>
                <a:spcPts val="0"/>
              </a:spcBef>
              <a:defRPr/>
            </a:pPr>
            <a:r>
              <a:rPr lang="sl-SI" sz="1200" dirty="0">
                <a:latin typeface="Arial" panose="020B0604020202020204" pitchFamily="34" charset="0"/>
                <a:cs typeface="Arial" panose="020B0604020202020204" pitchFamily="34" charset="0"/>
              </a:rPr>
              <a:t>ima </a:t>
            </a:r>
            <a:r>
              <a:rPr lang="sl-SI" sz="1200" b="1" dirty="0">
                <a:latin typeface="Arial" panose="020B0604020202020204" pitchFamily="34" charset="0"/>
                <a:cs typeface="Arial" panose="020B0604020202020204" pitchFamily="34" charset="0"/>
              </a:rPr>
              <a:t>preostalo delazmožnost </a:t>
            </a:r>
            <a:r>
              <a:rPr lang="sl-SI" sz="1200" b="1" u="sng" dirty="0">
                <a:latin typeface="Arial" panose="020B0604020202020204" pitchFamily="34" charset="0"/>
                <a:cs typeface="Arial" panose="020B0604020202020204" pitchFamily="34" charset="0"/>
              </a:rPr>
              <a:t>4 ure</a:t>
            </a:r>
            <a:r>
              <a:rPr lang="sl-SI" sz="1200" b="1" dirty="0">
                <a:latin typeface="Arial" panose="020B0604020202020204" pitchFamily="34" charset="0"/>
                <a:cs typeface="Arial" panose="020B0604020202020204" pitchFamily="34" charset="0"/>
              </a:rPr>
              <a:t> na dan </a:t>
            </a:r>
            <a:r>
              <a:rPr lang="sl-SI" sz="1200" dirty="0">
                <a:latin typeface="Arial" panose="020B0604020202020204" pitchFamily="34" charset="0"/>
                <a:cs typeface="Arial" panose="020B0604020202020204" pitchFamily="34" charset="0"/>
              </a:rPr>
              <a:t>(je dolžan delati </a:t>
            </a:r>
            <a:r>
              <a:rPr lang="sl-SI" sz="1200" u="sng" dirty="0">
                <a:latin typeface="Arial" panose="020B0604020202020204" pitchFamily="34" charset="0"/>
                <a:cs typeface="Arial" panose="020B0604020202020204" pitchFamily="34" charset="0"/>
              </a:rPr>
              <a:t>4 ure na dan</a:t>
            </a:r>
            <a:r>
              <a:rPr lang="sl-SI" sz="1200" dirty="0">
                <a:latin typeface="Arial" panose="020B0604020202020204" pitchFamily="34" charset="0"/>
                <a:cs typeface="Arial" panose="020B0604020202020204" pitchFamily="34" charset="0"/>
              </a:rPr>
              <a:t>) </a:t>
            </a:r>
          </a:p>
          <a:p>
            <a:pPr marL="0" indent="0">
              <a:buNone/>
              <a:defRPr/>
            </a:pPr>
            <a:r>
              <a:rPr lang="sl-SI" sz="1200" dirty="0">
                <a:solidFill>
                  <a:srgbClr val="00B050"/>
                </a:solidFill>
              </a:rPr>
              <a:t>_______________________________________________________________________________________________________________________________</a:t>
            </a:r>
          </a:p>
          <a:p>
            <a:pPr marL="0" indent="0">
              <a:buNone/>
              <a:defRPr/>
            </a:pPr>
            <a:r>
              <a:rPr lang="sl-SI" sz="1200" dirty="0">
                <a:solidFill>
                  <a:srgbClr val="00B050"/>
                </a:solidFill>
              </a:rPr>
              <a:t>Na </a:t>
            </a:r>
            <a:r>
              <a:rPr lang="sl-SI" sz="1200" b="1" u="sng" dirty="0">
                <a:solidFill>
                  <a:srgbClr val="00B050"/>
                </a:solidFill>
              </a:rPr>
              <a:t>eBOL</a:t>
            </a:r>
            <a:r>
              <a:rPr lang="sl-SI" sz="1200" dirty="0">
                <a:solidFill>
                  <a:srgbClr val="00B050"/>
                </a:solidFill>
              </a:rPr>
              <a:t> se vpiše: </a:t>
            </a:r>
          </a:p>
          <a:p>
            <a:pPr marL="0" indent="0">
              <a:buNone/>
              <a:defRPr/>
            </a:pPr>
            <a:r>
              <a:rPr lang="sl-SI" sz="1200" b="1" dirty="0">
                <a:solidFill>
                  <a:srgbClr val="00B050"/>
                </a:solidFill>
              </a:rPr>
              <a:t>„za krajši delovni čas od:___do____“  in</a:t>
            </a:r>
          </a:p>
          <a:p>
            <a:pPr marL="0" indent="0">
              <a:buNone/>
              <a:defRPr/>
            </a:pPr>
            <a:r>
              <a:rPr lang="sl-SI" sz="1200" b="1" dirty="0">
                <a:solidFill>
                  <a:srgbClr val="00B050"/>
                </a:solidFill>
              </a:rPr>
              <a:t> „ dolžan delati: </a:t>
            </a:r>
            <a:r>
              <a:rPr lang="sl-SI" sz="1200" b="1" u="sng" dirty="0">
                <a:solidFill>
                  <a:srgbClr val="00B050"/>
                </a:solidFill>
              </a:rPr>
              <a:t>4  </a:t>
            </a:r>
            <a:r>
              <a:rPr lang="sl-SI" sz="1200" b="1" dirty="0">
                <a:solidFill>
                  <a:srgbClr val="00B050"/>
                </a:solidFill>
              </a:rPr>
              <a:t>ure na dan“</a:t>
            </a:r>
          </a:p>
          <a:p>
            <a:pPr marL="0" indent="0">
              <a:lnSpc>
                <a:spcPct val="100000"/>
              </a:lnSpc>
              <a:spcBef>
                <a:spcPts val="0"/>
              </a:spcBef>
              <a:buNone/>
              <a:defRPr/>
            </a:pPr>
            <a:r>
              <a:rPr lang="sl-SI" sz="1200" dirty="0">
                <a:solidFill>
                  <a:srgbClr val="00B050"/>
                </a:solidFill>
              </a:rPr>
              <a:t>_______________________________________________________________________________________________________________________________</a:t>
            </a:r>
          </a:p>
          <a:p>
            <a:pPr marL="0" indent="0">
              <a:lnSpc>
                <a:spcPct val="100000"/>
              </a:lnSpc>
              <a:spcBef>
                <a:spcPts val="0"/>
              </a:spcBef>
              <a:buNone/>
              <a:defRPr/>
            </a:pPr>
            <a:r>
              <a:rPr lang="sl-SI" sz="1200" b="1" u="sng" dirty="0">
                <a:solidFill>
                  <a:srgbClr val="0070C0"/>
                </a:solidFill>
              </a:rPr>
              <a:t>Obračun nadomestila plače:</a:t>
            </a:r>
          </a:p>
          <a:p>
            <a:pPr marL="0" indent="0">
              <a:lnSpc>
                <a:spcPct val="100000"/>
              </a:lnSpc>
              <a:spcBef>
                <a:spcPts val="0"/>
              </a:spcBef>
              <a:buNone/>
              <a:defRPr/>
            </a:pPr>
            <a:endParaRPr lang="sl-SI" sz="1200" dirty="0">
              <a:solidFill>
                <a:srgbClr val="0070C0"/>
              </a:solidFill>
            </a:endParaRPr>
          </a:p>
          <a:p>
            <a:pPr marL="0" indent="0">
              <a:lnSpc>
                <a:spcPct val="100000"/>
              </a:lnSpc>
              <a:spcBef>
                <a:spcPts val="0"/>
              </a:spcBef>
              <a:buNone/>
              <a:defRPr/>
            </a:pPr>
            <a:r>
              <a:rPr lang="sl-SI" sz="1200" dirty="0">
                <a:solidFill>
                  <a:srgbClr val="0070C0"/>
                </a:solidFill>
              </a:rPr>
              <a:t>Uporabi se rubrika </a:t>
            </a:r>
            <a:r>
              <a:rPr lang="sl-SI" sz="1200" b="1" dirty="0">
                <a:solidFill>
                  <a:srgbClr val="0070C0"/>
                </a:solidFill>
              </a:rPr>
              <a:t>Preostala delazmožnost (ZK), </a:t>
            </a:r>
            <a:r>
              <a:rPr lang="sl-SI" sz="1200" dirty="0">
                <a:solidFill>
                  <a:srgbClr val="0070C0"/>
                </a:solidFill>
              </a:rPr>
              <a:t>kjer se vpiše </a:t>
            </a:r>
            <a:r>
              <a:rPr lang="sl-SI" sz="1200" b="1" u="sng" dirty="0">
                <a:solidFill>
                  <a:srgbClr val="0070C0"/>
                </a:solidFill>
              </a:rPr>
              <a:t>4 ure</a:t>
            </a:r>
            <a:r>
              <a:rPr lang="sl-SI" sz="1200" b="1" dirty="0">
                <a:solidFill>
                  <a:srgbClr val="0070C0"/>
                </a:solidFill>
              </a:rPr>
              <a:t> </a:t>
            </a:r>
            <a:r>
              <a:rPr lang="sl-SI" sz="1200" dirty="0">
                <a:solidFill>
                  <a:srgbClr val="0070C0"/>
                </a:solidFill>
                <a:sym typeface="Wingdings" panose="05000000000000000000" pitchFamily="2" charset="2"/>
              </a:rPr>
              <a:t></a:t>
            </a:r>
            <a:endParaRPr lang="sl-SI" sz="1200" dirty="0">
              <a:solidFill>
                <a:srgbClr val="0070C0"/>
              </a:solidFill>
            </a:endParaRPr>
          </a:p>
          <a:p>
            <a:pPr marL="0" indent="0">
              <a:lnSpc>
                <a:spcPct val="100000"/>
              </a:lnSpc>
              <a:spcBef>
                <a:spcPts val="0"/>
              </a:spcBef>
              <a:buNone/>
              <a:defRPr/>
            </a:pPr>
            <a:endParaRPr lang="sl-SI" sz="1200" b="1" dirty="0">
              <a:solidFill>
                <a:srgbClr val="0070C0"/>
              </a:solidFill>
            </a:endParaRPr>
          </a:p>
          <a:p>
            <a:pPr marL="0" indent="0">
              <a:lnSpc>
                <a:spcPct val="100000"/>
              </a:lnSpc>
              <a:spcBef>
                <a:spcPts val="0"/>
              </a:spcBef>
              <a:buNone/>
              <a:defRPr/>
            </a:pPr>
            <a:endParaRPr lang="sl-SI" sz="1200" b="1" dirty="0">
              <a:solidFill>
                <a:srgbClr val="0070C0"/>
              </a:solidFill>
            </a:endParaRPr>
          </a:p>
          <a:p>
            <a:pPr marL="0" indent="0">
              <a:lnSpc>
                <a:spcPct val="100000"/>
              </a:lnSpc>
              <a:spcBef>
                <a:spcPts val="0"/>
              </a:spcBef>
              <a:buNone/>
              <a:defRPr/>
            </a:pPr>
            <a:r>
              <a:rPr lang="sl-SI" sz="1200" b="1" dirty="0">
                <a:solidFill>
                  <a:srgbClr val="0070C0"/>
                </a:solidFill>
              </a:rPr>
              <a:t>Izračun števila ur zadržanosti pri koledarju </a:t>
            </a:r>
            <a:r>
              <a:rPr lang="sl-SI" sz="1200" b="1" u="sng" dirty="0">
                <a:solidFill>
                  <a:srgbClr val="0070C0"/>
                </a:solidFill>
              </a:rPr>
              <a:t>5x8:</a:t>
            </a:r>
          </a:p>
          <a:p>
            <a:pPr marL="0" indent="0">
              <a:lnSpc>
                <a:spcPct val="100000"/>
              </a:lnSpc>
              <a:spcBef>
                <a:spcPts val="0"/>
              </a:spcBef>
              <a:buNone/>
              <a:defRPr/>
            </a:pPr>
            <a:r>
              <a:rPr lang="sl-SI" sz="1200" dirty="0">
                <a:solidFill>
                  <a:srgbClr val="0070C0"/>
                </a:solidFill>
              </a:rPr>
              <a:t>8 ur dnevne del. obveze - 4 ure preostale delazmožnosti = </a:t>
            </a:r>
            <a:r>
              <a:rPr lang="sl-SI" sz="1200" u="sng" dirty="0">
                <a:solidFill>
                  <a:srgbClr val="0070C0"/>
                </a:solidFill>
              </a:rPr>
              <a:t>4 ure zadržanosti/dan</a:t>
            </a:r>
          </a:p>
          <a:p>
            <a:pPr marL="0" indent="0">
              <a:lnSpc>
                <a:spcPct val="100000"/>
              </a:lnSpc>
              <a:spcBef>
                <a:spcPts val="0"/>
              </a:spcBef>
              <a:buNone/>
              <a:defRPr/>
            </a:pPr>
            <a:r>
              <a:rPr lang="sl-SI" sz="1200" dirty="0">
                <a:solidFill>
                  <a:srgbClr val="0070C0"/>
                </a:solidFill>
                <a:latin typeface="Helv"/>
              </a:rPr>
              <a:t>skupna zadržanost v breme ZZZS na obračunu = 6 dni x 4 ure = </a:t>
            </a:r>
            <a:r>
              <a:rPr lang="sl-SI" sz="1200" b="1" dirty="0">
                <a:solidFill>
                  <a:srgbClr val="0070C0"/>
                </a:solidFill>
                <a:latin typeface="Helv"/>
              </a:rPr>
              <a:t>24 ur</a:t>
            </a:r>
            <a:endParaRPr lang="sl-SI" sz="1200" b="0" i="0" u="none" strike="noStrike" baseline="0" dirty="0">
              <a:solidFill>
                <a:srgbClr val="0070C0"/>
              </a:solidFill>
              <a:latin typeface="Helv"/>
            </a:endParaRPr>
          </a:p>
          <a:p>
            <a:pPr marL="0" indent="0">
              <a:lnSpc>
                <a:spcPct val="100000"/>
              </a:lnSpc>
              <a:spcBef>
                <a:spcPts val="0"/>
              </a:spcBef>
              <a:buNone/>
              <a:defRPr/>
            </a:pPr>
            <a:endParaRPr lang="sl-SI" sz="1200" b="1" dirty="0">
              <a:solidFill>
                <a:srgbClr val="0070C0"/>
              </a:solidFill>
            </a:endParaRPr>
          </a:p>
          <a:p>
            <a:pPr marL="0" indent="0">
              <a:lnSpc>
                <a:spcPct val="100000"/>
              </a:lnSpc>
              <a:spcBef>
                <a:spcPts val="0"/>
              </a:spcBef>
              <a:buNone/>
              <a:defRPr/>
            </a:pPr>
            <a:endParaRPr lang="sl-SI" sz="1200" b="1" dirty="0">
              <a:solidFill>
                <a:srgbClr val="0070C0"/>
              </a:solidFill>
            </a:endParaRPr>
          </a:p>
          <a:p>
            <a:pPr marL="0" indent="0">
              <a:lnSpc>
                <a:spcPct val="100000"/>
              </a:lnSpc>
              <a:spcBef>
                <a:spcPts val="0"/>
              </a:spcBef>
              <a:buNone/>
              <a:defRPr/>
            </a:pPr>
            <a:r>
              <a:rPr lang="sl-SI" sz="1200" b="1" dirty="0">
                <a:solidFill>
                  <a:srgbClr val="0070C0"/>
                </a:solidFill>
              </a:rPr>
              <a:t>Izračun števila ur zadržanosti pri koledarju </a:t>
            </a:r>
            <a:r>
              <a:rPr lang="sl-SI" sz="1200" b="1" u="sng" dirty="0">
                <a:solidFill>
                  <a:srgbClr val="0070C0"/>
                </a:solidFill>
              </a:rPr>
              <a:t>5x7+5</a:t>
            </a:r>
            <a:r>
              <a:rPr lang="sl-SI" sz="1200" b="1" dirty="0">
                <a:solidFill>
                  <a:srgbClr val="0070C0"/>
                </a:solidFill>
              </a:rPr>
              <a:t>:</a:t>
            </a:r>
          </a:p>
          <a:p>
            <a:pPr marL="0" indent="0">
              <a:lnSpc>
                <a:spcPct val="100000"/>
              </a:lnSpc>
              <a:spcBef>
                <a:spcPts val="0"/>
              </a:spcBef>
              <a:buNone/>
              <a:defRPr/>
            </a:pPr>
            <a:r>
              <a:rPr lang="sl-SI" sz="1200" dirty="0">
                <a:solidFill>
                  <a:srgbClr val="0070C0"/>
                </a:solidFill>
              </a:rPr>
              <a:t>7 ur dnevne del. obveze - 4 ure preostale delazmožnosti = </a:t>
            </a:r>
            <a:r>
              <a:rPr lang="sl-SI" sz="1200" u="sng" dirty="0">
                <a:solidFill>
                  <a:srgbClr val="0070C0"/>
                </a:solidFill>
              </a:rPr>
              <a:t>3 ure zadržanosti/dan</a:t>
            </a:r>
          </a:p>
          <a:p>
            <a:pPr marL="0" indent="0">
              <a:lnSpc>
                <a:spcPct val="100000"/>
              </a:lnSpc>
              <a:spcBef>
                <a:spcPts val="0"/>
              </a:spcBef>
              <a:buNone/>
              <a:defRPr/>
            </a:pPr>
            <a:r>
              <a:rPr lang="sl-SI" sz="1200" dirty="0">
                <a:solidFill>
                  <a:srgbClr val="0070C0"/>
                </a:solidFill>
              </a:rPr>
              <a:t>5 ur dnevne del. obveze - 4 ure preostale delazmožnosti = </a:t>
            </a:r>
            <a:r>
              <a:rPr lang="sl-SI" sz="1200" u="sng" dirty="0">
                <a:solidFill>
                  <a:srgbClr val="0070C0"/>
                </a:solidFill>
              </a:rPr>
              <a:t>1 ura zadržanosti/dan</a:t>
            </a:r>
          </a:p>
          <a:p>
            <a:pPr marL="0" indent="0">
              <a:lnSpc>
                <a:spcPct val="100000"/>
              </a:lnSpc>
              <a:spcBef>
                <a:spcPts val="0"/>
              </a:spcBef>
              <a:buNone/>
              <a:defRPr/>
            </a:pPr>
            <a:r>
              <a:rPr lang="sl-SI" sz="1200" dirty="0">
                <a:solidFill>
                  <a:srgbClr val="0070C0"/>
                </a:solidFill>
                <a:latin typeface="Helv"/>
              </a:rPr>
              <a:t>skupna zadržanost v breme ZZZS na obračunu = 6 dni x 3 ure + 1 dan x 1 ura = </a:t>
            </a:r>
            <a:r>
              <a:rPr lang="sl-SI" sz="1200" b="1" dirty="0">
                <a:solidFill>
                  <a:srgbClr val="0070C0"/>
                </a:solidFill>
                <a:latin typeface="Helv"/>
              </a:rPr>
              <a:t>19 ur</a:t>
            </a:r>
            <a:endParaRPr lang="sl-SI" sz="1200" b="0" i="0" u="none" strike="noStrike" baseline="0" dirty="0">
              <a:solidFill>
                <a:srgbClr val="0070C0"/>
              </a:solidFill>
              <a:latin typeface="Helv"/>
            </a:endParaRPr>
          </a:p>
          <a:p>
            <a:pPr marL="0" indent="0">
              <a:lnSpc>
                <a:spcPct val="100000"/>
              </a:lnSpc>
              <a:spcBef>
                <a:spcPts val="0"/>
              </a:spcBef>
              <a:buNone/>
              <a:defRPr/>
            </a:pPr>
            <a:endParaRPr lang="sl-SI" sz="1200" b="1" u="sng" dirty="0">
              <a:solidFill>
                <a:srgbClr val="0070C0"/>
              </a:solidFill>
            </a:endParaRPr>
          </a:p>
          <a:p>
            <a:pPr marL="0" indent="0">
              <a:lnSpc>
                <a:spcPct val="100000"/>
              </a:lnSpc>
              <a:spcBef>
                <a:spcPts val="0"/>
              </a:spcBef>
              <a:buNone/>
              <a:defRPr/>
            </a:pPr>
            <a:endParaRPr lang="sl-SI" sz="1200" b="1" u="sng" dirty="0">
              <a:solidFill>
                <a:srgbClr val="0070C0"/>
              </a:solidFill>
            </a:endParaRPr>
          </a:p>
          <a:p>
            <a:pPr marL="0" indent="0">
              <a:lnSpc>
                <a:spcPct val="100000"/>
              </a:lnSpc>
              <a:spcBef>
                <a:spcPts val="0"/>
              </a:spcBef>
              <a:buNone/>
              <a:defRPr/>
            </a:pPr>
            <a:r>
              <a:rPr lang="sl-SI" sz="1200" b="1" dirty="0">
                <a:solidFill>
                  <a:srgbClr val="0070C0"/>
                </a:solidFill>
              </a:rPr>
              <a:t>Izračun števila ur zadržanosti pri </a:t>
            </a:r>
            <a:r>
              <a:rPr lang="sl-SI" sz="1200" b="1" u="sng" dirty="0">
                <a:solidFill>
                  <a:srgbClr val="0070C0"/>
                </a:solidFill>
              </a:rPr>
              <a:t>posebnem koledarju 5x6 ur:</a:t>
            </a:r>
          </a:p>
          <a:p>
            <a:pPr marL="0" indent="0">
              <a:lnSpc>
                <a:spcPct val="100000"/>
              </a:lnSpc>
              <a:spcBef>
                <a:spcPts val="0"/>
              </a:spcBef>
              <a:buNone/>
              <a:defRPr/>
            </a:pPr>
            <a:r>
              <a:rPr lang="sl-SI" sz="1200" dirty="0">
                <a:solidFill>
                  <a:srgbClr val="0070C0"/>
                </a:solidFill>
              </a:rPr>
              <a:t>6 ur dnevne del. obveze – 4 ure preostale delazmožnosti = </a:t>
            </a:r>
            <a:r>
              <a:rPr lang="sl-SI" sz="1200" u="sng" dirty="0">
                <a:solidFill>
                  <a:srgbClr val="0070C0"/>
                </a:solidFill>
              </a:rPr>
              <a:t>2 uri zadržanosti/dan</a:t>
            </a:r>
            <a:endParaRPr lang="sl-SI" sz="1200" b="1" u="sng" dirty="0"/>
          </a:p>
          <a:p>
            <a:pPr marL="0" indent="0">
              <a:lnSpc>
                <a:spcPct val="100000"/>
              </a:lnSpc>
              <a:spcBef>
                <a:spcPts val="0"/>
              </a:spcBef>
              <a:buNone/>
              <a:defRPr/>
            </a:pPr>
            <a:r>
              <a:rPr lang="sl-SI" sz="1200" dirty="0">
                <a:solidFill>
                  <a:srgbClr val="0070C0"/>
                </a:solidFill>
                <a:latin typeface="Helv"/>
              </a:rPr>
              <a:t>skupna zadržanost v breme ZZZS na obračunu = 6 dni x 2 uri = </a:t>
            </a:r>
            <a:r>
              <a:rPr lang="sl-SI" sz="1200" b="1" dirty="0">
                <a:solidFill>
                  <a:srgbClr val="0070C0"/>
                </a:solidFill>
                <a:latin typeface="Helv"/>
              </a:rPr>
              <a:t>12 ur</a:t>
            </a:r>
            <a:endParaRPr lang="sl-SI" sz="1200" b="0" i="0" u="none" strike="noStrike" baseline="0" dirty="0">
              <a:solidFill>
                <a:srgbClr val="0070C0"/>
              </a:solidFill>
              <a:latin typeface="Helv"/>
            </a:endParaRPr>
          </a:p>
        </p:txBody>
      </p:sp>
      <p:pic>
        <p:nvPicPr>
          <p:cNvPr id="4" name="Slika 3">
            <a:extLst>
              <a:ext uri="{FF2B5EF4-FFF2-40B4-BE49-F238E27FC236}">
                <a16:creationId xmlns:a16="http://schemas.microsoft.com/office/drawing/2014/main" id="{FA546F9E-6E7F-44A9-9B6E-1A1CBE4212F5}"/>
              </a:ext>
            </a:extLst>
          </p:cNvPr>
          <p:cNvPicPr>
            <a:picLocks noChangeAspect="1"/>
          </p:cNvPicPr>
          <p:nvPr/>
        </p:nvPicPr>
        <p:blipFill>
          <a:blip r:embed="rId2"/>
          <a:stretch>
            <a:fillRect/>
          </a:stretch>
        </p:blipFill>
        <p:spPr>
          <a:xfrm>
            <a:off x="3825443" y="1958688"/>
            <a:ext cx="3267076" cy="928538"/>
          </a:xfrm>
          <a:prstGeom prst="rect">
            <a:avLst/>
          </a:prstGeom>
        </p:spPr>
      </p:pic>
      <p:pic>
        <p:nvPicPr>
          <p:cNvPr id="5" name="Slika 4">
            <a:extLst>
              <a:ext uri="{FF2B5EF4-FFF2-40B4-BE49-F238E27FC236}">
                <a16:creationId xmlns:a16="http://schemas.microsoft.com/office/drawing/2014/main" id="{FC0852EB-ACFE-4C56-A682-31D6B3400B64}"/>
              </a:ext>
            </a:extLst>
          </p:cNvPr>
          <p:cNvPicPr>
            <a:picLocks noChangeAspect="1"/>
          </p:cNvPicPr>
          <p:nvPr/>
        </p:nvPicPr>
        <p:blipFill>
          <a:blip r:embed="rId3"/>
          <a:stretch>
            <a:fillRect/>
          </a:stretch>
        </p:blipFill>
        <p:spPr>
          <a:xfrm>
            <a:off x="5390811" y="3184097"/>
            <a:ext cx="2474449" cy="451739"/>
          </a:xfrm>
          <a:prstGeom prst="rect">
            <a:avLst/>
          </a:prstGeom>
        </p:spPr>
      </p:pic>
      <p:pic>
        <p:nvPicPr>
          <p:cNvPr id="7" name="Slika 6">
            <a:extLst>
              <a:ext uri="{FF2B5EF4-FFF2-40B4-BE49-F238E27FC236}">
                <a16:creationId xmlns:a16="http://schemas.microsoft.com/office/drawing/2014/main" id="{9E9F19A5-BE85-46FE-83F0-F2ED2769DE5E}"/>
              </a:ext>
            </a:extLst>
          </p:cNvPr>
          <p:cNvPicPr>
            <a:picLocks noChangeAspect="1"/>
          </p:cNvPicPr>
          <p:nvPr/>
        </p:nvPicPr>
        <p:blipFill>
          <a:blip r:embed="rId4"/>
          <a:stretch>
            <a:fillRect/>
          </a:stretch>
        </p:blipFill>
        <p:spPr>
          <a:xfrm>
            <a:off x="8895425" y="1676914"/>
            <a:ext cx="2351464" cy="1500374"/>
          </a:xfrm>
          <a:prstGeom prst="rect">
            <a:avLst/>
          </a:prstGeom>
        </p:spPr>
      </p:pic>
      <p:sp>
        <p:nvSpPr>
          <p:cNvPr id="11" name="PoljeZBesedilom 10">
            <a:extLst>
              <a:ext uri="{FF2B5EF4-FFF2-40B4-BE49-F238E27FC236}">
                <a16:creationId xmlns:a16="http://schemas.microsoft.com/office/drawing/2014/main" id="{035DD135-CF3C-4CEB-BC9E-C95E6DF0A6E6}"/>
              </a:ext>
            </a:extLst>
          </p:cNvPr>
          <p:cNvSpPr txBox="1"/>
          <p:nvPr/>
        </p:nvSpPr>
        <p:spPr>
          <a:xfrm>
            <a:off x="6096000" y="3797879"/>
            <a:ext cx="3351091" cy="93871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(polje StUrMesObveznosti) je enako skupnemu številu ur na plačilni listi in se izračuna iz </a:t>
            </a:r>
            <a:r>
              <a:rPr lang="sl-SI" sz="1100" u="sng" dirty="0">
                <a:solidFill>
                  <a:srgbClr val="7030A0"/>
                </a:solidFill>
                <a:latin typeface="Arial" panose="020B0604020202020204" pitchFamily="34" charset="0"/>
                <a:cs typeface="Arial" panose="020B0604020202020204" pitchFamily="34" charset="0"/>
              </a:rPr>
              <a:t>splošnega koledarja 5x8 </a:t>
            </a:r>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a:t>
            </a:r>
            <a:r>
              <a:rPr lang="sl-SI" sz="1100" dirty="0">
                <a:solidFill>
                  <a:srgbClr val="7030A0"/>
                </a:solidFill>
                <a:latin typeface="Arial" panose="020B0604020202020204" pitchFamily="34" charset="0"/>
                <a:cs typeface="Arial" panose="020B0604020202020204" pitchFamily="34" charset="0"/>
              </a:rPr>
              <a:t> dni x 8 ur = 176 ur</a:t>
            </a:r>
            <a:endParaRPr lang="sl-SI" dirty="0"/>
          </a:p>
        </p:txBody>
      </p:sp>
      <p:sp>
        <p:nvSpPr>
          <p:cNvPr id="13" name="PoljeZBesedilom 12">
            <a:extLst>
              <a:ext uri="{FF2B5EF4-FFF2-40B4-BE49-F238E27FC236}">
                <a16:creationId xmlns:a16="http://schemas.microsoft.com/office/drawing/2014/main" id="{9E98851C-1770-4FF6-9F9B-9D89840D992C}"/>
              </a:ext>
            </a:extLst>
          </p:cNvPr>
          <p:cNvSpPr txBox="1"/>
          <p:nvPr/>
        </p:nvSpPr>
        <p:spPr>
          <a:xfrm>
            <a:off x="6092589" y="4914173"/>
            <a:ext cx="3610912" cy="76944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a:t>
            </a:r>
          </a:p>
          <a:p>
            <a:r>
              <a:rPr lang="sl-SI" sz="1100" dirty="0">
                <a:solidFill>
                  <a:srgbClr val="7030A0"/>
                </a:solidFill>
                <a:latin typeface="Arial" panose="020B0604020202020204" pitchFamily="34" charset="0"/>
                <a:cs typeface="Arial" panose="020B0604020202020204" pitchFamily="34" charset="0"/>
              </a:rPr>
              <a:t>(polje StUrMesObveznosti) je enako skupnemu številu ur na plačilni listi in se izračuna iz </a:t>
            </a:r>
            <a:r>
              <a:rPr lang="sl-SI" sz="1100" u="sng" dirty="0">
                <a:solidFill>
                  <a:srgbClr val="7030A0"/>
                </a:solidFill>
                <a:latin typeface="Arial" panose="020B0604020202020204" pitchFamily="34" charset="0"/>
                <a:cs typeface="Arial" panose="020B0604020202020204" pitchFamily="34" charset="0"/>
              </a:rPr>
              <a:t>koledarja 5x7+5  </a:t>
            </a:r>
          </a:p>
          <a:p>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a:t>
            </a:r>
            <a:r>
              <a:rPr lang="sl-SI" sz="1100" dirty="0">
                <a:solidFill>
                  <a:srgbClr val="7030A0"/>
                </a:solidFill>
                <a:latin typeface="Arial" panose="020B0604020202020204" pitchFamily="34" charset="0"/>
                <a:cs typeface="Arial" panose="020B0604020202020204" pitchFamily="34" charset="0"/>
              </a:rPr>
              <a:t>22 dni x 7 ur + 4 dni x 5 ur = 174 ur</a:t>
            </a:r>
            <a:endParaRPr lang="sl-SI" dirty="0"/>
          </a:p>
        </p:txBody>
      </p:sp>
      <p:sp>
        <p:nvSpPr>
          <p:cNvPr id="16" name="PoljeZBesedilom 15">
            <a:extLst>
              <a:ext uri="{FF2B5EF4-FFF2-40B4-BE49-F238E27FC236}">
                <a16:creationId xmlns:a16="http://schemas.microsoft.com/office/drawing/2014/main" id="{D5B30226-20FF-480B-979F-6B066114BDAC}"/>
              </a:ext>
            </a:extLst>
          </p:cNvPr>
          <p:cNvSpPr txBox="1"/>
          <p:nvPr/>
        </p:nvSpPr>
        <p:spPr>
          <a:xfrm>
            <a:off x="6092589" y="5844025"/>
            <a:ext cx="3381768" cy="93871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(polje StUrMesObveznosti) je enako skupnemu številu ur na plačilni listi in se izračuna iz </a:t>
            </a:r>
          </a:p>
          <a:p>
            <a:r>
              <a:rPr lang="sl-SI" sz="1100" u="sng" dirty="0">
                <a:solidFill>
                  <a:srgbClr val="7030A0"/>
                </a:solidFill>
                <a:latin typeface="Arial" panose="020B0604020202020204" pitchFamily="34" charset="0"/>
                <a:cs typeface="Arial" panose="020B0604020202020204" pitchFamily="34" charset="0"/>
              </a:rPr>
              <a:t>posebnega koledarja 5x6 </a:t>
            </a:r>
          </a:p>
          <a:p>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a:t>
            </a:r>
            <a:r>
              <a:rPr lang="sl-SI" sz="1100" dirty="0">
                <a:solidFill>
                  <a:srgbClr val="7030A0"/>
                </a:solidFill>
                <a:latin typeface="Arial" panose="020B0604020202020204" pitchFamily="34" charset="0"/>
                <a:cs typeface="Arial" panose="020B0604020202020204" pitchFamily="34" charset="0"/>
              </a:rPr>
              <a:t>22 dni x 6 ur = 132 ur</a:t>
            </a:r>
            <a:endParaRPr lang="sl-SI" dirty="0"/>
          </a:p>
        </p:txBody>
      </p:sp>
      <p:sp>
        <p:nvSpPr>
          <p:cNvPr id="19" name="PoljeZBesedilom 18">
            <a:extLst>
              <a:ext uri="{FF2B5EF4-FFF2-40B4-BE49-F238E27FC236}">
                <a16:creationId xmlns:a16="http://schemas.microsoft.com/office/drawing/2014/main" id="{C52619F9-8E26-4954-8C33-C38CEAA5A586}"/>
              </a:ext>
            </a:extLst>
          </p:cNvPr>
          <p:cNvSpPr txBox="1"/>
          <p:nvPr/>
        </p:nvSpPr>
        <p:spPr>
          <a:xfrm>
            <a:off x="9931574" y="4793388"/>
            <a:ext cx="2285786" cy="10156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a:t>
            </a:r>
          </a:p>
          <a:p>
            <a:r>
              <a:rPr lang="sl-SI" sz="1200" dirty="0">
                <a:solidFill>
                  <a:srgbClr val="00B0F0"/>
                </a:solidFill>
              </a:rPr>
              <a:t>na zahtevku (polje StUrSkupno) = 174 ur </a:t>
            </a:r>
            <a:r>
              <a:rPr lang="sl-SI" sz="1200" i="1" dirty="0">
                <a:solidFill>
                  <a:srgbClr val="00B0F0"/>
                </a:solidFill>
              </a:rPr>
              <a:t>(ko ima podjetje ali </a:t>
            </a:r>
            <a:r>
              <a:rPr lang="sl-SI" sz="1200" i="1" dirty="0" err="1">
                <a:solidFill>
                  <a:srgbClr val="00B0F0"/>
                </a:solidFill>
              </a:rPr>
              <a:t>org.enota</a:t>
            </a:r>
            <a:r>
              <a:rPr lang="sl-SI" sz="1200" i="1" dirty="0">
                <a:solidFill>
                  <a:srgbClr val="00B0F0"/>
                </a:solidFill>
              </a:rPr>
              <a:t> kot celota </a:t>
            </a:r>
          </a:p>
          <a:p>
            <a:r>
              <a:rPr lang="sl-SI" sz="1200" i="1" dirty="0">
                <a:solidFill>
                  <a:srgbClr val="00B0F0"/>
                </a:solidFill>
              </a:rPr>
              <a:t>koledar 5x7+5)</a:t>
            </a:r>
            <a:endParaRPr lang="sl-SI" sz="1200" dirty="0">
              <a:solidFill>
                <a:srgbClr val="00B0F0"/>
              </a:solidFill>
            </a:endParaRPr>
          </a:p>
        </p:txBody>
      </p:sp>
      <p:sp>
        <p:nvSpPr>
          <p:cNvPr id="21" name="PoljeZBesedilom 20">
            <a:extLst>
              <a:ext uri="{FF2B5EF4-FFF2-40B4-BE49-F238E27FC236}">
                <a16:creationId xmlns:a16="http://schemas.microsoft.com/office/drawing/2014/main" id="{4EB0462F-3929-4950-9FAB-585206F03D19}"/>
              </a:ext>
            </a:extLst>
          </p:cNvPr>
          <p:cNvSpPr txBox="1"/>
          <p:nvPr/>
        </p:nvSpPr>
        <p:spPr>
          <a:xfrm>
            <a:off x="9703501" y="3660101"/>
            <a:ext cx="2186687" cy="10156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na zahtevku (polje StUrSkupno) = </a:t>
            </a:r>
            <a:r>
              <a:rPr lang="sl-SI" sz="1200" u="sng" dirty="0">
                <a:solidFill>
                  <a:srgbClr val="00B0F0"/>
                </a:solidFill>
              </a:rPr>
              <a:t>176</a:t>
            </a:r>
            <a:r>
              <a:rPr lang="sl-SI" sz="1200" dirty="0">
                <a:solidFill>
                  <a:srgbClr val="00B0F0"/>
                </a:solidFill>
              </a:rPr>
              <a:t> ur</a:t>
            </a:r>
          </a:p>
          <a:p>
            <a:r>
              <a:rPr lang="sl-SI" sz="1200" i="1" dirty="0">
                <a:solidFill>
                  <a:srgbClr val="00B0F0"/>
                </a:solidFill>
              </a:rPr>
              <a:t>(ko ima podjetje ali org. enota kot celota 22 delovnih dni in koledar 5x8)</a:t>
            </a:r>
          </a:p>
        </p:txBody>
      </p:sp>
      <p:sp>
        <p:nvSpPr>
          <p:cNvPr id="22" name="PoljeZBesedilom 21">
            <a:extLst>
              <a:ext uri="{FF2B5EF4-FFF2-40B4-BE49-F238E27FC236}">
                <a16:creationId xmlns:a16="http://schemas.microsoft.com/office/drawing/2014/main" id="{235B529D-92E1-4CCA-AD3C-D8D5DA373D97}"/>
              </a:ext>
            </a:extLst>
          </p:cNvPr>
          <p:cNvSpPr txBox="1"/>
          <p:nvPr/>
        </p:nvSpPr>
        <p:spPr>
          <a:xfrm>
            <a:off x="9828944" y="5809051"/>
            <a:ext cx="2413777" cy="10156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a:t>
            </a:r>
          </a:p>
          <a:p>
            <a:r>
              <a:rPr lang="sl-SI" sz="1200" dirty="0">
                <a:solidFill>
                  <a:srgbClr val="00B0F0"/>
                </a:solidFill>
              </a:rPr>
              <a:t>na zahtevku (polje StUrSkupno) = </a:t>
            </a:r>
            <a:r>
              <a:rPr lang="sl-SI" sz="1200" u="sng" dirty="0">
                <a:solidFill>
                  <a:srgbClr val="00B0F0"/>
                </a:solidFill>
              </a:rPr>
              <a:t>176</a:t>
            </a:r>
            <a:r>
              <a:rPr lang="sl-SI" sz="1200" dirty="0">
                <a:solidFill>
                  <a:srgbClr val="00B0F0"/>
                </a:solidFill>
              </a:rPr>
              <a:t>  </a:t>
            </a:r>
          </a:p>
          <a:p>
            <a:r>
              <a:rPr lang="sl-SI" sz="1200" i="1" dirty="0">
                <a:solidFill>
                  <a:srgbClr val="00B0F0"/>
                </a:solidFill>
              </a:rPr>
              <a:t>(ko ima podjetje ali org. enota </a:t>
            </a:r>
          </a:p>
          <a:p>
            <a:r>
              <a:rPr lang="sl-SI" sz="1200" i="1" dirty="0">
                <a:solidFill>
                  <a:srgbClr val="00B0F0"/>
                </a:solidFill>
              </a:rPr>
              <a:t>22 delovnih dni in koledar 5x8)</a:t>
            </a:r>
          </a:p>
        </p:txBody>
      </p:sp>
      <p:sp>
        <p:nvSpPr>
          <p:cNvPr id="14" name="Puščica: desno 13">
            <a:extLst>
              <a:ext uri="{FF2B5EF4-FFF2-40B4-BE49-F238E27FC236}">
                <a16:creationId xmlns:a16="http://schemas.microsoft.com/office/drawing/2014/main" id="{EB4C2FC3-5D2D-43F3-BA26-41A766676274}"/>
              </a:ext>
            </a:extLst>
          </p:cNvPr>
          <p:cNvSpPr/>
          <p:nvPr/>
        </p:nvSpPr>
        <p:spPr>
          <a:xfrm>
            <a:off x="9452615" y="4102169"/>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Puščica: desno 14">
            <a:extLst>
              <a:ext uri="{FF2B5EF4-FFF2-40B4-BE49-F238E27FC236}">
                <a16:creationId xmlns:a16="http://schemas.microsoft.com/office/drawing/2014/main" id="{41B26353-659E-4B10-8545-444956EF3763}"/>
              </a:ext>
            </a:extLst>
          </p:cNvPr>
          <p:cNvSpPr/>
          <p:nvPr/>
        </p:nvSpPr>
        <p:spPr>
          <a:xfrm>
            <a:off x="9655327" y="5201606"/>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uščica: desno 17">
            <a:extLst>
              <a:ext uri="{FF2B5EF4-FFF2-40B4-BE49-F238E27FC236}">
                <a16:creationId xmlns:a16="http://schemas.microsoft.com/office/drawing/2014/main" id="{9C4952CA-E65C-4E3F-BC92-6260385C2407}"/>
              </a:ext>
            </a:extLst>
          </p:cNvPr>
          <p:cNvSpPr/>
          <p:nvPr/>
        </p:nvSpPr>
        <p:spPr>
          <a:xfrm>
            <a:off x="9506003" y="6188752"/>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B8FE7919-DE77-4ECD-9BCB-9AE34FB4219A}"/>
              </a:ext>
            </a:extLst>
          </p:cNvPr>
          <p:cNvSpPr>
            <a:spLocks noGrp="1" noChangeArrowheads="1"/>
          </p:cNvSpPr>
          <p:nvPr>
            <p:ph type="title"/>
          </p:nvPr>
        </p:nvSpPr>
        <p:spPr>
          <a:xfrm>
            <a:off x="726714" y="14109"/>
            <a:ext cx="7772400" cy="669422"/>
          </a:xfrm>
        </p:spPr>
        <p:txBody>
          <a:bodyPr/>
          <a:lstStyle/>
          <a:p>
            <a:r>
              <a:rPr lang="sl-SI" altLang="sl-SI" sz="2400" dirty="0">
                <a:solidFill>
                  <a:srgbClr val="C00000"/>
                </a:solidFill>
              </a:rPr>
              <a:t> </a:t>
            </a:r>
            <a:r>
              <a:rPr lang="sl-SI" altLang="sl-SI" sz="1600" b="0" dirty="0">
                <a:solidFill>
                  <a:srgbClr val="C00000"/>
                </a:solidFill>
              </a:rPr>
              <a:t>DOLŽAN DELATI ____ UR NA DAN  (primer 2)</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352425" y="683531"/>
            <a:ext cx="11401425" cy="6030545"/>
          </a:xfrm>
        </p:spPr>
        <p:txBody>
          <a:bodyPr>
            <a:normAutofit fontScale="47500" lnSpcReduction="20000"/>
          </a:bodyPr>
          <a:lstStyle/>
          <a:p>
            <a:pPr marL="0" indent="0">
              <a:lnSpc>
                <a:spcPct val="120000"/>
              </a:lnSpc>
              <a:spcBef>
                <a:spcPts val="0"/>
              </a:spcBef>
              <a:buNone/>
              <a:defRPr/>
            </a:pPr>
            <a:r>
              <a:rPr lang="sl-SI" sz="2500" dirty="0">
                <a:latin typeface="Arial" panose="020B0604020202020204" pitchFamily="34" charset="0"/>
                <a:cs typeface="Arial" panose="020B0604020202020204" pitchFamily="34" charset="0"/>
              </a:rPr>
              <a:t>Zavarovanec je zaposlen za polni delovni čas (40 ur/teden) in bi imel v primeru, da ne bi bil zadržan od dela, polno delovno obveznost.</a:t>
            </a:r>
          </a:p>
          <a:p>
            <a:pPr marL="0" indent="0">
              <a:lnSpc>
                <a:spcPct val="120000"/>
              </a:lnSpc>
              <a:spcBef>
                <a:spcPts val="0"/>
              </a:spcBef>
              <a:buNone/>
              <a:defRPr/>
            </a:pPr>
            <a:r>
              <a:rPr lang="sl-SI" sz="2500" dirty="0">
                <a:latin typeface="Arial" panose="020B0604020202020204" pitchFamily="34" charset="0"/>
                <a:cs typeface="Arial" panose="020B0604020202020204" pitchFamily="34" charset="0"/>
              </a:rPr>
              <a:t>Na podlagi ocene IOZ ali odločbe IZ ali ZK:</a:t>
            </a:r>
          </a:p>
          <a:p>
            <a:pPr>
              <a:lnSpc>
                <a:spcPct val="120000"/>
              </a:lnSpc>
              <a:spcBef>
                <a:spcPts val="0"/>
              </a:spcBef>
              <a:defRPr/>
            </a:pPr>
            <a:r>
              <a:rPr lang="sl-SI" sz="2500" dirty="0">
                <a:latin typeface="Arial" panose="020B0604020202020204" pitchFamily="34" charset="0"/>
                <a:cs typeface="Arial" panose="020B0604020202020204" pitchFamily="34" charset="0"/>
              </a:rPr>
              <a:t>je zadržan od dela zaradi razlogov, ki pomenijo </a:t>
            </a:r>
            <a:r>
              <a:rPr lang="sl-SI" sz="2500" b="1" dirty="0">
                <a:latin typeface="Arial" panose="020B0604020202020204" pitchFamily="34" charset="0"/>
                <a:cs typeface="Arial" panose="020B0604020202020204" pitchFamily="34" charset="0"/>
              </a:rPr>
              <a:t>bolezen ali poškodbo </a:t>
            </a:r>
            <a:r>
              <a:rPr lang="sl-SI" sz="2500" dirty="0">
                <a:latin typeface="Arial" panose="020B0604020202020204" pitchFamily="34" charset="0"/>
                <a:cs typeface="Arial" panose="020B0604020202020204" pitchFamily="34" charset="0"/>
              </a:rPr>
              <a:t>(</a:t>
            </a:r>
            <a:r>
              <a:rPr lang="sl-SI" sz="2500" b="0" u="none" strike="noStrike" baseline="0" dirty="0">
                <a:solidFill>
                  <a:srgbClr val="000000"/>
                </a:solidFill>
                <a:latin typeface="Arial" panose="020B0604020202020204" pitchFamily="34" charset="0"/>
                <a:cs typeface="Arial" panose="020B0604020202020204" pitchFamily="34" charset="0"/>
              </a:rPr>
              <a:t>01-bolezen, 02-poškodba izven dela, 03-poklicna bolezen, 04-poškod5x6ba pri delu, 05-poškodba izven dela po tretji osebi, 07-transplantacija, 08-izolacija, 11-poškodba pri razlogih iz 18. člena Zakona) in</a:t>
            </a:r>
            <a:endParaRPr lang="sl-SI" sz="2500" dirty="0">
              <a:latin typeface="Arial" panose="020B0604020202020204" pitchFamily="34" charset="0"/>
              <a:cs typeface="Arial" panose="020B0604020202020204" pitchFamily="34" charset="0"/>
            </a:endParaRPr>
          </a:p>
          <a:p>
            <a:pPr>
              <a:lnSpc>
                <a:spcPct val="120000"/>
              </a:lnSpc>
              <a:spcBef>
                <a:spcPts val="0"/>
              </a:spcBef>
              <a:defRPr/>
            </a:pPr>
            <a:r>
              <a:rPr lang="sl-SI" sz="2500" dirty="0">
                <a:latin typeface="Arial" panose="020B0604020202020204" pitchFamily="34" charset="0"/>
                <a:cs typeface="Arial" panose="020B0604020202020204" pitchFamily="34" charset="0"/>
              </a:rPr>
              <a:t>ima </a:t>
            </a:r>
            <a:r>
              <a:rPr lang="sl-SI" sz="2500" b="1" dirty="0">
                <a:latin typeface="Arial" panose="020B0604020202020204" pitchFamily="34" charset="0"/>
                <a:cs typeface="Arial" panose="020B0604020202020204" pitchFamily="34" charset="0"/>
              </a:rPr>
              <a:t>preostalo delazmožnost </a:t>
            </a:r>
            <a:r>
              <a:rPr lang="sl-SI" sz="2500" b="1" u="sng" dirty="0">
                <a:latin typeface="Arial" panose="020B0604020202020204" pitchFamily="34" charset="0"/>
                <a:cs typeface="Arial" panose="020B0604020202020204" pitchFamily="34" charset="0"/>
              </a:rPr>
              <a:t>3 ure</a:t>
            </a:r>
            <a:r>
              <a:rPr lang="sl-SI" sz="2500" b="1" dirty="0">
                <a:latin typeface="Arial" panose="020B0604020202020204" pitchFamily="34" charset="0"/>
                <a:cs typeface="Arial" panose="020B0604020202020204" pitchFamily="34" charset="0"/>
              </a:rPr>
              <a:t> na dan </a:t>
            </a:r>
            <a:r>
              <a:rPr lang="sl-SI" sz="2500" dirty="0">
                <a:latin typeface="Arial" panose="020B0604020202020204" pitchFamily="34" charset="0"/>
                <a:cs typeface="Arial" panose="020B0604020202020204" pitchFamily="34" charset="0"/>
              </a:rPr>
              <a:t>(je dolžan delati </a:t>
            </a:r>
            <a:r>
              <a:rPr lang="sl-SI" sz="2500" u="sng" dirty="0">
                <a:latin typeface="Arial" panose="020B0604020202020204" pitchFamily="34" charset="0"/>
                <a:cs typeface="Arial" panose="020B0604020202020204" pitchFamily="34" charset="0"/>
              </a:rPr>
              <a:t>3 ure na dan</a:t>
            </a:r>
            <a:r>
              <a:rPr lang="sl-SI" sz="2500" dirty="0">
                <a:latin typeface="Arial" panose="020B0604020202020204" pitchFamily="34" charset="0"/>
                <a:cs typeface="Arial" panose="020B0604020202020204" pitchFamily="34" charset="0"/>
              </a:rPr>
              <a:t>)  </a:t>
            </a:r>
          </a:p>
          <a:p>
            <a:pPr marL="0" indent="0">
              <a:lnSpc>
                <a:spcPct val="120000"/>
              </a:lnSpc>
              <a:spcBef>
                <a:spcPts val="0"/>
              </a:spcBef>
              <a:buNone/>
              <a:defRPr/>
            </a:pPr>
            <a:r>
              <a:rPr lang="sl-SI" sz="2500" dirty="0">
                <a:solidFill>
                  <a:srgbClr val="00B050"/>
                </a:solidFill>
              </a:rPr>
              <a:t>___________________________________________________________________________________________________________________________________________</a:t>
            </a:r>
          </a:p>
          <a:p>
            <a:pPr marL="0" indent="0">
              <a:buNone/>
              <a:defRPr/>
            </a:pPr>
            <a:r>
              <a:rPr lang="sl-SI" sz="2500" dirty="0">
                <a:solidFill>
                  <a:srgbClr val="00B050"/>
                </a:solidFill>
              </a:rPr>
              <a:t>Na </a:t>
            </a:r>
            <a:r>
              <a:rPr lang="sl-SI" sz="2500" b="1" u="sng" dirty="0">
                <a:solidFill>
                  <a:srgbClr val="00B050"/>
                </a:solidFill>
              </a:rPr>
              <a:t>eBOL </a:t>
            </a:r>
            <a:r>
              <a:rPr lang="sl-SI" sz="2500" dirty="0">
                <a:solidFill>
                  <a:srgbClr val="00B050"/>
                </a:solidFill>
              </a:rPr>
              <a:t>se vpiše: </a:t>
            </a:r>
          </a:p>
          <a:p>
            <a:pPr marL="0" indent="0">
              <a:buNone/>
              <a:defRPr/>
            </a:pPr>
            <a:r>
              <a:rPr lang="sl-SI" sz="2500" b="1" dirty="0">
                <a:solidFill>
                  <a:srgbClr val="00B050"/>
                </a:solidFill>
              </a:rPr>
              <a:t>„za krajši delovni čas, od - do –“  in</a:t>
            </a:r>
          </a:p>
          <a:p>
            <a:pPr marL="0" indent="0">
              <a:buNone/>
              <a:defRPr/>
            </a:pPr>
            <a:r>
              <a:rPr lang="sl-SI" sz="2500" b="1" dirty="0">
                <a:solidFill>
                  <a:srgbClr val="00B050"/>
                </a:solidFill>
              </a:rPr>
              <a:t> „ dolžan delati </a:t>
            </a:r>
            <a:r>
              <a:rPr lang="sl-SI" sz="2500" b="1" u="sng" dirty="0">
                <a:solidFill>
                  <a:srgbClr val="00B050"/>
                </a:solidFill>
              </a:rPr>
              <a:t>3 </a:t>
            </a:r>
            <a:r>
              <a:rPr lang="sl-SI" sz="2500" b="1" dirty="0">
                <a:solidFill>
                  <a:srgbClr val="00B050"/>
                </a:solidFill>
              </a:rPr>
              <a:t>ure na dan“</a:t>
            </a:r>
          </a:p>
          <a:p>
            <a:pPr marL="0" indent="0">
              <a:buNone/>
              <a:defRPr/>
            </a:pPr>
            <a:endParaRPr lang="sl-SI" sz="2400" b="1" dirty="0">
              <a:solidFill>
                <a:srgbClr val="00B050"/>
              </a:solidFill>
            </a:endParaRPr>
          </a:p>
          <a:p>
            <a:pPr marL="0" indent="0">
              <a:lnSpc>
                <a:spcPct val="100000"/>
              </a:lnSpc>
              <a:spcBef>
                <a:spcPts val="0"/>
              </a:spcBef>
              <a:buNone/>
              <a:defRPr/>
            </a:pPr>
            <a:r>
              <a:rPr lang="sl-SI" sz="2400" dirty="0">
                <a:solidFill>
                  <a:srgbClr val="00B050"/>
                </a:solidFill>
              </a:rPr>
              <a:t>_______________________________________________________________________________________________________________________________________________________________________</a:t>
            </a:r>
          </a:p>
          <a:p>
            <a:pPr marL="0" indent="0">
              <a:buNone/>
              <a:defRPr/>
            </a:pPr>
            <a:r>
              <a:rPr lang="sl-SI" sz="2500" b="1" u="sng" dirty="0">
                <a:solidFill>
                  <a:srgbClr val="0070C0"/>
                </a:solidFill>
              </a:rPr>
              <a:t>Obračun nadomestila plače: </a:t>
            </a:r>
          </a:p>
          <a:p>
            <a:pPr marL="0" indent="0">
              <a:buNone/>
              <a:defRPr/>
            </a:pPr>
            <a:r>
              <a:rPr lang="sl-SI" sz="2500" dirty="0">
                <a:solidFill>
                  <a:srgbClr val="0070C0"/>
                </a:solidFill>
              </a:rPr>
              <a:t>Uporabi se rubrika „ZK“ oziroma „Preostala delazmožnost“, kjer se vpiše </a:t>
            </a:r>
            <a:r>
              <a:rPr lang="sl-SI" sz="2500" u="sng" dirty="0">
                <a:solidFill>
                  <a:srgbClr val="0070C0"/>
                </a:solidFill>
              </a:rPr>
              <a:t>3 ure  </a:t>
            </a:r>
            <a:r>
              <a:rPr lang="sl-SI" sz="2500" dirty="0">
                <a:solidFill>
                  <a:srgbClr val="0070C0"/>
                </a:solidFill>
                <a:sym typeface="Wingdings" panose="05000000000000000000" pitchFamily="2" charset="2"/>
              </a:rPr>
              <a:t></a:t>
            </a:r>
            <a:endParaRPr lang="sl-SI" sz="2500" dirty="0">
              <a:solidFill>
                <a:srgbClr val="0070C0"/>
              </a:solidFill>
            </a:endParaRPr>
          </a:p>
          <a:p>
            <a:pPr marL="0" indent="0">
              <a:buNone/>
              <a:defRPr/>
            </a:pPr>
            <a:endParaRPr lang="sl-SI" sz="2500" b="1" dirty="0">
              <a:solidFill>
                <a:srgbClr val="0070C0"/>
              </a:solidFill>
            </a:endParaRPr>
          </a:p>
          <a:p>
            <a:pPr marL="0" indent="0">
              <a:buNone/>
              <a:defRPr/>
            </a:pPr>
            <a:r>
              <a:rPr lang="sl-SI" sz="2500" b="1" dirty="0">
                <a:solidFill>
                  <a:srgbClr val="0070C0"/>
                </a:solidFill>
              </a:rPr>
              <a:t>Izračun števila ur zadržanosti </a:t>
            </a:r>
            <a:r>
              <a:rPr lang="sl-SI" sz="2500" b="1" u="sng" dirty="0">
                <a:solidFill>
                  <a:srgbClr val="0070C0"/>
                </a:solidFill>
              </a:rPr>
              <a:t>pri koledarju 5x8:</a:t>
            </a:r>
          </a:p>
          <a:p>
            <a:pPr marL="0" indent="0">
              <a:lnSpc>
                <a:spcPct val="120000"/>
              </a:lnSpc>
              <a:spcBef>
                <a:spcPts val="0"/>
              </a:spcBef>
              <a:buNone/>
              <a:defRPr/>
            </a:pPr>
            <a:r>
              <a:rPr lang="sl-SI" sz="2500" dirty="0">
                <a:solidFill>
                  <a:srgbClr val="0070C0"/>
                </a:solidFill>
              </a:rPr>
              <a:t>8 ur delovne obveze/dan - 3 ure preostale delazmožnosti = </a:t>
            </a:r>
            <a:r>
              <a:rPr lang="sl-SI" sz="2500" b="1" u="sng" dirty="0">
                <a:solidFill>
                  <a:srgbClr val="0070C0"/>
                </a:solidFill>
              </a:rPr>
              <a:t>5 ur zadržanosti/dan</a:t>
            </a:r>
          </a:p>
          <a:p>
            <a:pPr marL="0" indent="0">
              <a:lnSpc>
                <a:spcPct val="120000"/>
              </a:lnSpc>
              <a:spcBef>
                <a:spcPts val="0"/>
              </a:spcBef>
              <a:buNone/>
              <a:defRPr/>
            </a:pPr>
            <a:r>
              <a:rPr lang="sl-SI" sz="2500" dirty="0">
                <a:solidFill>
                  <a:srgbClr val="0070C0"/>
                </a:solidFill>
                <a:latin typeface="Helv"/>
              </a:rPr>
              <a:t>skupna zadržanost v breme ZZZS na obračunu = 6 dni x 5 ur = </a:t>
            </a:r>
            <a:r>
              <a:rPr lang="sl-SI" sz="2500" b="1" dirty="0">
                <a:solidFill>
                  <a:srgbClr val="0070C0"/>
                </a:solidFill>
                <a:latin typeface="Helv"/>
              </a:rPr>
              <a:t>30 ur</a:t>
            </a:r>
            <a:endParaRPr lang="sl-SI" sz="2500" b="0" i="0" u="none" strike="noStrike" baseline="0" dirty="0">
              <a:solidFill>
                <a:srgbClr val="0070C0"/>
              </a:solidFill>
              <a:latin typeface="Helv"/>
            </a:endParaRPr>
          </a:p>
          <a:p>
            <a:pPr marL="0" indent="0" rtl="0">
              <a:lnSpc>
                <a:spcPct val="100000"/>
              </a:lnSpc>
              <a:spcBef>
                <a:spcPts val="0"/>
              </a:spcBef>
              <a:buNone/>
            </a:pPr>
            <a:endParaRPr lang="sl-SI" sz="2400" b="1" dirty="0">
              <a:solidFill>
                <a:srgbClr val="000000"/>
              </a:solidFill>
              <a:latin typeface="Helv"/>
            </a:endParaRPr>
          </a:p>
          <a:p>
            <a:pPr marL="0" indent="0">
              <a:lnSpc>
                <a:spcPct val="120000"/>
              </a:lnSpc>
              <a:spcBef>
                <a:spcPts val="0"/>
              </a:spcBef>
              <a:buNone/>
              <a:defRPr/>
            </a:pPr>
            <a:endParaRPr lang="sl-SI" sz="2100" dirty="0">
              <a:solidFill>
                <a:srgbClr val="0070C0"/>
              </a:solidFill>
            </a:endParaRPr>
          </a:p>
          <a:p>
            <a:pPr marL="0" indent="0">
              <a:buNone/>
              <a:defRPr/>
            </a:pPr>
            <a:r>
              <a:rPr lang="sl-SI" sz="2500" b="1" dirty="0">
                <a:solidFill>
                  <a:srgbClr val="0070C0"/>
                </a:solidFill>
              </a:rPr>
              <a:t>Izračun števila ur zadržanosti </a:t>
            </a:r>
            <a:r>
              <a:rPr lang="sl-SI" sz="2500" b="1" u="sng" dirty="0">
                <a:solidFill>
                  <a:srgbClr val="0070C0"/>
                </a:solidFill>
              </a:rPr>
              <a:t>pri koledarju 5x7+5:</a:t>
            </a:r>
          </a:p>
          <a:p>
            <a:pPr marL="0" indent="0">
              <a:lnSpc>
                <a:spcPct val="120000"/>
              </a:lnSpc>
              <a:spcBef>
                <a:spcPts val="0"/>
              </a:spcBef>
              <a:buNone/>
              <a:defRPr/>
            </a:pPr>
            <a:r>
              <a:rPr lang="sl-SI" sz="2500" dirty="0">
                <a:solidFill>
                  <a:srgbClr val="0070C0"/>
                </a:solidFill>
              </a:rPr>
              <a:t>7 ur delovne obveze/dan - 3 ure preostale delazmožnosti = </a:t>
            </a:r>
            <a:r>
              <a:rPr lang="sl-SI" sz="2500" b="1" u="sng" dirty="0">
                <a:solidFill>
                  <a:srgbClr val="0070C0"/>
                </a:solidFill>
              </a:rPr>
              <a:t>4 ure zadržanosti/dan</a:t>
            </a:r>
          </a:p>
          <a:p>
            <a:pPr marL="0" indent="0">
              <a:lnSpc>
                <a:spcPct val="120000"/>
              </a:lnSpc>
              <a:spcBef>
                <a:spcPts val="0"/>
              </a:spcBef>
              <a:buNone/>
              <a:defRPr/>
            </a:pPr>
            <a:r>
              <a:rPr lang="sl-SI" sz="2500" dirty="0">
                <a:solidFill>
                  <a:srgbClr val="0070C0"/>
                </a:solidFill>
              </a:rPr>
              <a:t>5 ur delovne obveze/dan - 3 ure preostale delazmožnosti = </a:t>
            </a:r>
            <a:r>
              <a:rPr lang="sl-SI" sz="2500" b="1" u="sng" dirty="0">
                <a:solidFill>
                  <a:srgbClr val="0070C0"/>
                </a:solidFill>
              </a:rPr>
              <a:t>2 uri zadržanosti/dan</a:t>
            </a:r>
          </a:p>
          <a:p>
            <a:pPr marL="0" indent="0">
              <a:lnSpc>
                <a:spcPct val="120000"/>
              </a:lnSpc>
              <a:spcBef>
                <a:spcPts val="0"/>
              </a:spcBef>
              <a:buNone/>
              <a:defRPr/>
            </a:pPr>
            <a:r>
              <a:rPr lang="sl-SI" sz="2500" dirty="0">
                <a:solidFill>
                  <a:srgbClr val="0070C0"/>
                </a:solidFill>
                <a:latin typeface="Helv"/>
              </a:rPr>
              <a:t>skupna zadržanost v breme ZZZS na obračunu = 6 dni x 4 ure + 1 dan x 2 uri = </a:t>
            </a:r>
            <a:r>
              <a:rPr lang="sl-SI" sz="2500" b="1" dirty="0">
                <a:solidFill>
                  <a:srgbClr val="0070C0"/>
                </a:solidFill>
                <a:latin typeface="Helv"/>
              </a:rPr>
              <a:t>26 ur</a:t>
            </a:r>
            <a:endParaRPr lang="sl-SI" sz="2500" b="0" i="0" u="none" strike="noStrike" baseline="0" dirty="0">
              <a:solidFill>
                <a:srgbClr val="0070C0"/>
              </a:solidFill>
              <a:latin typeface="Helv"/>
            </a:endParaRPr>
          </a:p>
          <a:p>
            <a:pPr marL="0" indent="0">
              <a:buNone/>
              <a:defRPr/>
            </a:pPr>
            <a:endParaRPr lang="sl-SI" sz="2500" b="1" u="sng" dirty="0">
              <a:solidFill>
                <a:srgbClr val="0070C0"/>
              </a:solidFill>
            </a:endParaRPr>
          </a:p>
          <a:p>
            <a:pPr marL="0" indent="0">
              <a:lnSpc>
                <a:spcPct val="120000"/>
              </a:lnSpc>
              <a:spcBef>
                <a:spcPts val="0"/>
              </a:spcBef>
              <a:buNone/>
              <a:defRPr/>
            </a:pPr>
            <a:endParaRPr lang="sl-SI" sz="2500" b="1" u="sng" dirty="0">
              <a:solidFill>
                <a:srgbClr val="0070C0"/>
              </a:solidFill>
            </a:endParaRPr>
          </a:p>
          <a:p>
            <a:pPr marL="0" indent="0">
              <a:lnSpc>
                <a:spcPct val="120000"/>
              </a:lnSpc>
              <a:spcBef>
                <a:spcPts val="0"/>
              </a:spcBef>
              <a:buNone/>
              <a:defRPr/>
            </a:pPr>
            <a:r>
              <a:rPr lang="sl-SI" sz="2500" b="1" u="sng" dirty="0">
                <a:solidFill>
                  <a:srgbClr val="0070C0"/>
                </a:solidFill>
              </a:rPr>
              <a:t>Izračun števila ur zadržanosti pri posebnem koledarju, npr. 5x6 ur:</a:t>
            </a:r>
          </a:p>
          <a:p>
            <a:pPr marL="0" indent="0">
              <a:lnSpc>
                <a:spcPct val="120000"/>
              </a:lnSpc>
              <a:spcBef>
                <a:spcPts val="0"/>
              </a:spcBef>
              <a:buNone/>
              <a:defRPr/>
            </a:pPr>
            <a:r>
              <a:rPr lang="sl-SI" sz="2500" dirty="0">
                <a:solidFill>
                  <a:srgbClr val="0070C0"/>
                </a:solidFill>
              </a:rPr>
              <a:t>6 ur dnevne delovne obveze – 3 ure preostale delazmožnosti = </a:t>
            </a:r>
            <a:r>
              <a:rPr lang="sl-SI" sz="2500" b="1" u="sng" dirty="0">
                <a:solidFill>
                  <a:srgbClr val="0070C0"/>
                </a:solidFill>
              </a:rPr>
              <a:t>3 ure zadržanosti/dan</a:t>
            </a:r>
          </a:p>
          <a:p>
            <a:pPr marL="0" indent="0">
              <a:lnSpc>
                <a:spcPct val="120000"/>
              </a:lnSpc>
              <a:spcBef>
                <a:spcPts val="0"/>
              </a:spcBef>
              <a:buNone/>
              <a:defRPr/>
            </a:pPr>
            <a:r>
              <a:rPr lang="sl-SI" sz="2500" dirty="0">
                <a:solidFill>
                  <a:srgbClr val="0070C0"/>
                </a:solidFill>
                <a:latin typeface="Helv"/>
              </a:rPr>
              <a:t>skupna zadržanost v breme ZZZS na obračunu = 6 dni x 3 ure = </a:t>
            </a:r>
            <a:r>
              <a:rPr lang="sl-SI" sz="2500" b="1" dirty="0">
                <a:solidFill>
                  <a:srgbClr val="0070C0"/>
                </a:solidFill>
                <a:latin typeface="Helv"/>
              </a:rPr>
              <a:t>18 ur</a:t>
            </a:r>
            <a:endParaRPr lang="sl-SI" sz="2500" b="0" i="0" u="none" strike="noStrike" baseline="0" dirty="0">
              <a:solidFill>
                <a:srgbClr val="0070C0"/>
              </a:solidFill>
              <a:latin typeface="Helv"/>
            </a:endParaRPr>
          </a:p>
          <a:p>
            <a:pPr marL="0" indent="0">
              <a:buNone/>
              <a:defRPr/>
            </a:pPr>
            <a:endParaRPr lang="sl-SI" sz="2500" b="1" u="sng" dirty="0"/>
          </a:p>
        </p:txBody>
      </p:sp>
      <p:pic>
        <p:nvPicPr>
          <p:cNvPr id="6" name="Slika 5">
            <a:extLst>
              <a:ext uri="{FF2B5EF4-FFF2-40B4-BE49-F238E27FC236}">
                <a16:creationId xmlns:a16="http://schemas.microsoft.com/office/drawing/2014/main" id="{ABBAA3D3-E844-4FD9-A0E6-651217E7D4DA}"/>
              </a:ext>
            </a:extLst>
          </p:cNvPr>
          <p:cNvPicPr>
            <a:picLocks noChangeAspect="1"/>
          </p:cNvPicPr>
          <p:nvPr/>
        </p:nvPicPr>
        <p:blipFill>
          <a:blip r:embed="rId2"/>
          <a:stretch>
            <a:fillRect/>
          </a:stretch>
        </p:blipFill>
        <p:spPr>
          <a:xfrm>
            <a:off x="6241223" y="3185525"/>
            <a:ext cx="2669850" cy="459329"/>
          </a:xfrm>
          <a:prstGeom prst="rect">
            <a:avLst/>
          </a:prstGeom>
        </p:spPr>
      </p:pic>
      <p:pic>
        <p:nvPicPr>
          <p:cNvPr id="9" name="Slika 8">
            <a:extLst>
              <a:ext uri="{FF2B5EF4-FFF2-40B4-BE49-F238E27FC236}">
                <a16:creationId xmlns:a16="http://schemas.microsoft.com/office/drawing/2014/main" id="{0AEC980E-7847-4BD4-B69F-53F5C67293B0}"/>
              </a:ext>
            </a:extLst>
          </p:cNvPr>
          <p:cNvPicPr>
            <a:picLocks noChangeAspect="1"/>
          </p:cNvPicPr>
          <p:nvPr/>
        </p:nvPicPr>
        <p:blipFill>
          <a:blip r:embed="rId3"/>
          <a:stretch>
            <a:fillRect/>
          </a:stretch>
        </p:blipFill>
        <p:spPr>
          <a:xfrm>
            <a:off x="3445246" y="1847030"/>
            <a:ext cx="3391825" cy="936163"/>
          </a:xfrm>
          <a:prstGeom prst="rect">
            <a:avLst/>
          </a:prstGeom>
        </p:spPr>
      </p:pic>
      <p:pic>
        <p:nvPicPr>
          <p:cNvPr id="7" name="Slika 6">
            <a:extLst>
              <a:ext uri="{FF2B5EF4-FFF2-40B4-BE49-F238E27FC236}">
                <a16:creationId xmlns:a16="http://schemas.microsoft.com/office/drawing/2014/main" id="{CFB2985D-091B-4120-94E5-5E9251F7BAD9}"/>
              </a:ext>
            </a:extLst>
          </p:cNvPr>
          <p:cNvPicPr>
            <a:picLocks noChangeAspect="1"/>
          </p:cNvPicPr>
          <p:nvPr/>
        </p:nvPicPr>
        <p:blipFill>
          <a:blip r:embed="rId4"/>
          <a:stretch>
            <a:fillRect/>
          </a:stretch>
        </p:blipFill>
        <p:spPr>
          <a:xfrm>
            <a:off x="9606389" y="1506185"/>
            <a:ext cx="2474449" cy="1578846"/>
          </a:xfrm>
          <a:prstGeom prst="rect">
            <a:avLst/>
          </a:prstGeom>
        </p:spPr>
      </p:pic>
      <p:sp>
        <p:nvSpPr>
          <p:cNvPr id="5" name="PoljeZBesedilom 4">
            <a:extLst>
              <a:ext uri="{FF2B5EF4-FFF2-40B4-BE49-F238E27FC236}">
                <a16:creationId xmlns:a16="http://schemas.microsoft.com/office/drawing/2014/main" id="{A9B80373-3753-4750-A944-7F0E5A75F044}"/>
              </a:ext>
            </a:extLst>
          </p:cNvPr>
          <p:cNvSpPr txBox="1"/>
          <p:nvPr/>
        </p:nvSpPr>
        <p:spPr>
          <a:xfrm>
            <a:off x="6241223" y="3772970"/>
            <a:ext cx="3388397" cy="76944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(polje StUrMesObveznosti) je enako skupnemu številu ur na plačilni listi in se izračuna iz </a:t>
            </a:r>
            <a:r>
              <a:rPr lang="sl-SI" sz="1100" u="sng" dirty="0">
                <a:solidFill>
                  <a:srgbClr val="7030A0"/>
                </a:solidFill>
                <a:latin typeface="Arial" panose="020B0604020202020204" pitchFamily="34" charset="0"/>
                <a:cs typeface="Arial" panose="020B0604020202020204" pitchFamily="34" charset="0"/>
              </a:rPr>
              <a:t>splošnega koledarja 5x8 </a:t>
            </a:r>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a:t>
            </a:r>
            <a:r>
              <a:rPr lang="sl-SI" sz="1100" dirty="0">
                <a:solidFill>
                  <a:srgbClr val="7030A0"/>
                </a:solidFill>
                <a:latin typeface="Arial" panose="020B0604020202020204" pitchFamily="34" charset="0"/>
                <a:cs typeface="Arial" panose="020B0604020202020204" pitchFamily="34" charset="0"/>
              </a:rPr>
              <a:t> dni x 8 ur = 176 ur</a:t>
            </a:r>
            <a:endParaRPr lang="sl-SI" dirty="0"/>
          </a:p>
        </p:txBody>
      </p:sp>
      <p:sp>
        <p:nvSpPr>
          <p:cNvPr id="19" name="PoljeZBesedilom 18">
            <a:extLst>
              <a:ext uri="{FF2B5EF4-FFF2-40B4-BE49-F238E27FC236}">
                <a16:creationId xmlns:a16="http://schemas.microsoft.com/office/drawing/2014/main" id="{B6D6E081-B8DC-4BC5-BFD4-5B060C83D9E3}"/>
              </a:ext>
            </a:extLst>
          </p:cNvPr>
          <p:cNvSpPr txBox="1"/>
          <p:nvPr/>
        </p:nvSpPr>
        <p:spPr>
          <a:xfrm>
            <a:off x="6325332" y="4670527"/>
            <a:ext cx="3299999" cy="93871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(polje StUrMesObveznosti) je enako skupnemu številu ur na plačilni listi in se izračuna iz </a:t>
            </a:r>
            <a:r>
              <a:rPr lang="sl-SI" sz="1100" u="sng" dirty="0">
                <a:solidFill>
                  <a:srgbClr val="7030A0"/>
                </a:solidFill>
                <a:latin typeface="Arial" panose="020B0604020202020204" pitchFamily="34" charset="0"/>
                <a:cs typeface="Arial" panose="020B0604020202020204" pitchFamily="34" charset="0"/>
              </a:rPr>
              <a:t>koledarja 5x7+5 </a:t>
            </a:r>
          </a:p>
          <a:p>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a:t>
            </a:r>
            <a:r>
              <a:rPr lang="sl-SI" sz="1100" dirty="0">
                <a:solidFill>
                  <a:srgbClr val="7030A0"/>
                </a:solidFill>
                <a:latin typeface="Arial" panose="020B0604020202020204" pitchFamily="34" charset="0"/>
                <a:cs typeface="Arial" panose="020B0604020202020204" pitchFamily="34" charset="0"/>
              </a:rPr>
              <a:t>22 dni x 7 ur + 4 dni x 5 ur = 174 ur</a:t>
            </a:r>
            <a:endParaRPr lang="sl-SI" dirty="0"/>
          </a:p>
        </p:txBody>
      </p:sp>
      <p:sp>
        <p:nvSpPr>
          <p:cNvPr id="22" name="PoljeZBesedilom 21">
            <a:extLst>
              <a:ext uri="{FF2B5EF4-FFF2-40B4-BE49-F238E27FC236}">
                <a16:creationId xmlns:a16="http://schemas.microsoft.com/office/drawing/2014/main" id="{B4092ACA-442C-457B-A663-2A71E6263806}"/>
              </a:ext>
            </a:extLst>
          </p:cNvPr>
          <p:cNvSpPr txBox="1"/>
          <p:nvPr/>
        </p:nvSpPr>
        <p:spPr>
          <a:xfrm>
            <a:off x="6575109" y="5781565"/>
            <a:ext cx="3231246" cy="93871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(polje StUrMesObveznosti) je enako skupnemu številu ur na plačilni listi in se izračuna iz </a:t>
            </a:r>
            <a:r>
              <a:rPr lang="sl-SI" sz="1100" u="sng" dirty="0">
                <a:solidFill>
                  <a:srgbClr val="7030A0"/>
                </a:solidFill>
                <a:latin typeface="Arial" panose="020B0604020202020204" pitchFamily="34" charset="0"/>
                <a:cs typeface="Arial" panose="020B0604020202020204" pitchFamily="34" charset="0"/>
              </a:rPr>
              <a:t>posebnega koledarja 5x6 </a:t>
            </a:r>
          </a:p>
          <a:p>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a:t>
            </a:r>
            <a:r>
              <a:rPr lang="sl-SI" sz="1100" dirty="0">
                <a:solidFill>
                  <a:srgbClr val="7030A0"/>
                </a:solidFill>
                <a:latin typeface="Arial" panose="020B0604020202020204" pitchFamily="34" charset="0"/>
                <a:cs typeface="Arial" panose="020B0604020202020204" pitchFamily="34" charset="0"/>
              </a:rPr>
              <a:t>22 dni x 6 ur = 132 ur</a:t>
            </a:r>
            <a:endParaRPr lang="sl-SI" dirty="0"/>
          </a:p>
        </p:txBody>
      </p:sp>
      <p:sp>
        <p:nvSpPr>
          <p:cNvPr id="18" name="PoljeZBesedilom 17">
            <a:extLst>
              <a:ext uri="{FF2B5EF4-FFF2-40B4-BE49-F238E27FC236}">
                <a16:creationId xmlns:a16="http://schemas.microsoft.com/office/drawing/2014/main" id="{79D3B6BF-1559-448C-BCAA-30011C421BF9}"/>
              </a:ext>
            </a:extLst>
          </p:cNvPr>
          <p:cNvSpPr txBox="1"/>
          <p:nvPr/>
        </p:nvSpPr>
        <p:spPr>
          <a:xfrm>
            <a:off x="9806355" y="3611006"/>
            <a:ext cx="2330064" cy="10156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a:t>
            </a:r>
          </a:p>
          <a:p>
            <a:r>
              <a:rPr lang="sl-SI" sz="1200" dirty="0">
                <a:solidFill>
                  <a:srgbClr val="00B0F0"/>
                </a:solidFill>
              </a:rPr>
              <a:t>na zahtevku (polje StUrSkupno) = </a:t>
            </a:r>
            <a:r>
              <a:rPr lang="sl-SI" sz="1200" u="sng" dirty="0">
                <a:solidFill>
                  <a:srgbClr val="00B0F0"/>
                </a:solidFill>
              </a:rPr>
              <a:t>176</a:t>
            </a:r>
            <a:r>
              <a:rPr lang="sl-SI" sz="1200" dirty="0">
                <a:solidFill>
                  <a:srgbClr val="00B0F0"/>
                </a:solidFill>
              </a:rPr>
              <a:t> ur</a:t>
            </a:r>
          </a:p>
          <a:p>
            <a:r>
              <a:rPr lang="sl-SI" sz="1200" i="1" dirty="0">
                <a:solidFill>
                  <a:srgbClr val="00B0F0"/>
                </a:solidFill>
              </a:rPr>
              <a:t>(ko ima podjetje ali org. enota </a:t>
            </a:r>
          </a:p>
          <a:p>
            <a:r>
              <a:rPr lang="sl-SI" sz="1200" i="1" dirty="0">
                <a:solidFill>
                  <a:srgbClr val="00B0F0"/>
                </a:solidFill>
              </a:rPr>
              <a:t>22 delovnih dni in koledar 5x8)</a:t>
            </a:r>
          </a:p>
        </p:txBody>
      </p:sp>
      <p:sp>
        <p:nvSpPr>
          <p:cNvPr id="20" name="PoljeZBesedilom 19">
            <a:extLst>
              <a:ext uri="{FF2B5EF4-FFF2-40B4-BE49-F238E27FC236}">
                <a16:creationId xmlns:a16="http://schemas.microsoft.com/office/drawing/2014/main" id="{B5C9832C-CE60-49F3-946D-B935733DEC8A}"/>
              </a:ext>
            </a:extLst>
          </p:cNvPr>
          <p:cNvSpPr txBox="1"/>
          <p:nvPr/>
        </p:nvSpPr>
        <p:spPr>
          <a:xfrm>
            <a:off x="9950779" y="5835425"/>
            <a:ext cx="2296802" cy="83099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na zahtevku (polje StUrSkupno) = </a:t>
            </a:r>
            <a:r>
              <a:rPr lang="sl-SI" sz="1200" u="sng" dirty="0">
                <a:solidFill>
                  <a:srgbClr val="00B0F0"/>
                </a:solidFill>
              </a:rPr>
              <a:t>176</a:t>
            </a:r>
            <a:r>
              <a:rPr lang="sl-SI" sz="1200" dirty="0">
                <a:solidFill>
                  <a:srgbClr val="00B0F0"/>
                </a:solidFill>
              </a:rPr>
              <a:t>  ur</a:t>
            </a:r>
          </a:p>
          <a:p>
            <a:r>
              <a:rPr lang="sl-SI" sz="1200" i="1" dirty="0">
                <a:solidFill>
                  <a:srgbClr val="00B0F0"/>
                </a:solidFill>
              </a:rPr>
              <a:t>(ko ima podjetje ali org. enota </a:t>
            </a:r>
          </a:p>
          <a:p>
            <a:r>
              <a:rPr lang="sl-SI" sz="1200" i="1" dirty="0">
                <a:solidFill>
                  <a:srgbClr val="00B0F0"/>
                </a:solidFill>
              </a:rPr>
              <a:t>22 delovnih dni in koledar 5x8)</a:t>
            </a:r>
          </a:p>
        </p:txBody>
      </p:sp>
      <p:sp>
        <p:nvSpPr>
          <p:cNvPr id="24" name="PoljeZBesedilom 23">
            <a:extLst>
              <a:ext uri="{FF2B5EF4-FFF2-40B4-BE49-F238E27FC236}">
                <a16:creationId xmlns:a16="http://schemas.microsoft.com/office/drawing/2014/main" id="{0F51F116-BA04-446A-8099-F6E6CFDC14F1}"/>
              </a:ext>
            </a:extLst>
          </p:cNvPr>
          <p:cNvSpPr txBox="1"/>
          <p:nvPr/>
        </p:nvSpPr>
        <p:spPr>
          <a:xfrm>
            <a:off x="9806355" y="4670527"/>
            <a:ext cx="2441226" cy="10156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a:t>
            </a:r>
          </a:p>
          <a:p>
            <a:r>
              <a:rPr lang="sl-SI" sz="1200" dirty="0">
                <a:solidFill>
                  <a:srgbClr val="00B0F0"/>
                </a:solidFill>
              </a:rPr>
              <a:t>na zahtevku (polje StUrSkupno) = </a:t>
            </a:r>
            <a:r>
              <a:rPr lang="sl-SI" sz="1200" u="sng" dirty="0">
                <a:solidFill>
                  <a:srgbClr val="00B0F0"/>
                </a:solidFill>
              </a:rPr>
              <a:t>174</a:t>
            </a:r>
            <a:r>
              <a:rPr lang="sl-SI" sz="1200" dirty="0">
                <a:solidFill>
                  <a:srgbClr val="00B0F0"/>
                </a:solidFill>
              </a:rPr>
              <a:t> ur </a:t>
            </a:r>
            <a:endParaRPr lang="sl-SI" sz="1200" i="1" dirty="0">
              <a:solidFill>
                <a:srgbClr val="00B0F0"/>
              </a:solidFill>
            </a:endParaRPr>
          </a:p>
          <a:p>
            <a:r>
              <a:rPr lang="sl-SI" sz="1200" i="1" dirty="0">
                <a:solidFill>
                  <a:srgbClr val="00B0F0"/>
                </a:solidFill>
              </a:rPr>
              <a:t>(ko ima podjetje ali org. enota </a:t>
            </a:r>
          </a:p>
          <a:p>
            <a:r>
              <a:rPr lang="sl-SI" sz="1200" i="1" dirty="0">
                <a:solidFill>
                  <a:srgbClr val="00B0F0"/>
                </a:solidFill>
              </a:rPr>
              <a:t>koledar 5x7+5)</a:t>
            </a:r>
          </a:p>
        </p:txBody>
      </p:sp>
      <p:sp>
        <p:nvSpPr>
          <p:cNvPr id="13" name="Puščica: desno 12">
            <a:extLst>
              <a:ext uri="{FF2B5EF4-FFF2-40B4-BE49-F238E27FC236}">
                <a16:creationId xmlns:a16="http://schemas.microsoft.com/office/drawing/2014/main" id="{EA3CEAB1-F52F-4AFE-A015-528B87107365}"/>
              </a:ext>
            </a:extLst>
          </p:cNvPr>
          <p:cNvSpPr/>
          <p:nvPr/>
        </p:nvSpPr>
        <p:spPr>
          <a:xfrm>
            <a:off x="9485697" y="4056522"/>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uščica: desno 13">
            <a:extLst>
              <a:ext uri="{FF2B5EF4-FFF2-40B4-BE49-F238E27FC236}">
                <a16:creationId xmlns:a16="http://schemas.microsoft.com/office/drawing/2014/main" id="{295496CE-7431-4A8D-84D2-5C15D15C6088}"/>
              </a:ext>
            </a:extLst>
          </p:cNvPr>
          <p:cNvSpPr/>
          <p:nvPr/>
        </p:nvSpPr>
        <p:spPr>
          <a:xfrm>
            <a:off x="9499888" y="4985722"/>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Puščica: desno 14">
            <a:extLst>
              <a:ext uri="{FF2B5EF4-FFF2-40B4-BE49-F238E27FC236}">
                <a16:creationId xmlns:a16="http://schemas.microsoft.com/office/drawing/2014/main" id="{4B3B4E59-6295-41EA-9578-C22CCCF63C2E}"/>
              </a:ext>
            </a:extLst>
          </p:cNvPr>
          <p:cNvSpPr/>
          <p:nvPr/>
        </p:nvSpPr>
        <p:spPr>
          <a:xfrm>
            <a:off x="9610202" y="6041382"/>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51127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ACB03E68-CE03-49B8-88AA-0710113A4AED}"/>
              </a:ext>
            </a:extLst>
          </p:cNvPr>
          <p:cNvSpPr>
            <a:spLocks noGrp="1" noChangeArrowheads="1"/>
          </p:cNvSpPr>
          <p:nvPr>
            <p:ph type="title"/>
          </p:nvPr>
        </p:nvSpPr>
        <p:spPr>
          <a:xfrm>
            <a:off x="737633" y="199220"/>
            <a:ext cx="9969500" cy="823595"/>
          </a:xfrm>
        </p:spPr>
        <p:txBody>
          <a:bodyPr/>
          <a:lstStyle/>
          <a:p>
            <a:r>
              <a:rPr lang="sl-SI" altLang="sl-SI" sz="2400" dirty="0">
                <a:solidFill>
                  <a:srgbClr val="C00000"/>
                </a:solidFill>
              </a:rPr>
              <a:t>OD TEGA ZADRŽAN OD DELA ____ UR NA DAN</a:t>
            </a:r>
            <a:br>
              <a:rPr lang="sl-SI" altLang="sl-SI" sz="2400" dirty="0">
                <a:solidFill>
                  <a:srgbClr val="C00000"/>
                </a:solidFill>
              </a:rPr>
            </a:br>
            <a:endParaRPr lang="sl-SI" altLang="sl-SI" sz="2400" dirty="0">
              <a:solidFill>
                <a:srgbClr val="C00000"/>
              </a:solidFill>
            </a:endParaRP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835660" y="1558920"/>
            <a:ext cx="9969500" cy="3093720"/>
          </a:xfrm>
        </p:spPr>
        <p:txBody>
          <a:bodyPr>
            <a:normAutofit/>
          </a:bodyPr>
          <a:lstStyle/>
          <a:p>
            <a:pPr marL="0" indent="0">
              <a:buNone/>
              <a:defRPr/>
            </a:pPr>
            <a:endParaRPr lang="sl-SI" sz="1800" dirty="0"/>
          </a:p>
          <a:p>
            <a:pPr marL="0" indent="0">
              <a:buNone/>
              <a:defRPr/>
            </a:pPr>
            <a:endParaRPr lang="sl-SI" sz="1800" dirty="0"/>
          </a:p>
          <a:p>
            <a:pPr marL="0" indent="0">
              <a:buNone/>
              <a:defRPr/>
            </a:pPr>
            <a:r>
              <a:rPr lang="sl-SI" sz="2000" dirty="0">
                <a:latin typeface="Calibri" panose="020F0502020204030204" pitchFamily="34" charset="0"/>
                <a:cs typeface="Calibri" panose="020F0502020204030204" pitchFamily="34" charset="0"/>
              </a:rPr>
              <a:t>Vpiše se, koliko ur na dan je zavarovanec </a:t>
            </a:r>
            <a:r>
              <a:rPr lang="sl-SI" sz="2000" b="1" dirty="0">
                <a:latin typeface="Calibri" panose="020F0502020204030204" pitchFamily="34" charset="0"/>
                <a:cs typeface="Calibri" panose="020F0502020204030204" pitchFamily="34" charset="0"/>
              </a:rPr>
              <a:t>zadržan od dela </a:t>
            </a:r>
            <a:r>
              <a:rPr lang="sl-SI" sz="2000" dirty="0">
                <a:latin typeface="Calibri" panose="020F0502020204030204" pitchFamily="34" charset="0"/>
                <a:cs typeface="Calibri" panose="020F0502020204030204" pitchFamily="34" charset="0"/>
              </a:rPr>
              <a:t>po oceni IOZ ali na podlagi odločbe IZ ali ZK</a:t>
            </a:r>
          </a:p>
          <a:p>
            <a:pPr marL="0" indent="0">
              <a:buNone/>
              <a:defRPr/>
            </a:pPr>
            <a:endParaRPr lang="sl-SI" sz="2000" b="1" dirty="0">
              <a:latin typeface="Calibri" panose="020F0502020204030204" pitchFamily="34" charset="0"/>
              <a:cs typeface="Calibri" panose="020F0502020204030204" pitchFamily="34" charset="0"/>
            </a:endParaRPr>
          </a:p>
          <a:p>
            <a:pPr marL="0" indent="0">
              <a:buNone/>
              <a:defRPr/>
            </a:pPr>
            <a:r>
              <a:rPr lang="sl-SI" sz="2000" b="1" dirty="0">
                <a:latin typeface="Calibri" panose="020F0502020204030204" pitchFamily="34" charset="0"/>
                <a:cs typeface="Calibri" panose="020F0502020204030204" pitchFamily="34" charset="0"/>
              </a:rPr>
              <a:t>če gre za razlog zadržanosti „</a:t>
            </a:r>
            <a:r>
              <a:rPr lang="sl-SI" sz="2000" b="1" u="sng" dirty="0">
                <a:latin typeface="Calibri" panose="020F0502020204030204" pitchFamily="34" charset="0"/>
                <a:cs typeface="Calibri" panose="020F0502020204030204" pitchFamily="34" charset="0"/>
              </a:rPr>
              <a:t>06-nega“</a:t>
            </a:r>
            <a:r>
              <a:rPr lang="sl-SI" sz="2000" b="1" dirty="0">
                <a:latin typeface="Calibri" panose="020F0502020204030204" pitchFamily="34" charset="0"/>
                <a:cs typeface="Calibri" panose="020F0502020204030204" pitchFamily="34" charset="0"/>
              </a:rPr>
              <a:t> ali „</a:t>
            </a:r>
            <a:r>
              <a:rPr lang="sl-SI" sz="2000" b="1" u="sng" dirty="0">
                <a:latin typeface="Calibri" panose="020F0502020204030204" pitchFamily="34" charset="0"/>
                <a:cs typeface="Calibri" panose="020F0502020204030204" pitchFamily="34" charset="0"/>
              </a:rPr>
              <a:t>09-spremstvo“</a:t>
            </a:r>
            <a:r>
              <a:rPr lang="sl-SI" sz="2000" b="1" dirty="0">
                <a:latin typeface="Calibri" panose="020F0502020204030204" pitchFamily="34" charset="0"/>
                <a:cs typeface="Calibri" panose="020F0502020204030204" pitchFamily="34" charset="0"/>
              </a:rPr>
              <a:t>. </a:t>
            </a:r>
          </a:p>
          <a:p>
            <a:pPr marL="0" indent="0">
              <a:buNone/>
              <a:defRPr/>
            </a:pPr>
            <a:endParaRPr lang="sl-SI" sz="2000" dirty="0">
              <a:latin typeface="Calibri" panose="020F0502020204030204" pitchFamily="34" charset="0"/>
              <a:cs typeface="Calibri" panose="020F0502020204030204" pitchFamily="34" charset="0"/>
            </a:endParaRPr>
          </a:p>
          <a:p>
            <a:pPr marL="0" indent="0">
              <a:buNone/>
              <a:defRPr/>
            </a:pPr>
            <a:endParaRPr lang="sl-SI" sz="1800" dirty="0"/>
          </a:p>
          <a:p>
            <a:pPr marL="0" indent="0">
              <a:buNone/>
              <a:defRPr/>
            </a:pPr>
            <a:endParaRPr lang="sl-SI" sz="2000" dirty="0"/>
          </a:p>
        </p:txBody>
      </p:sp>
      <p:pic>
        <p:nvPicPr>
          <p:cNvPr id="4" name="Slika 3">
            <a:extLst>
              <a:ext uri="{FF2B5EF4-FFF2-40B4-BE49-F238E27FC236}">
                <a16:creationId xmlns:a16="http://schemas.microsoft.com/office/drawing/2014/main" id="{AC57FDFC-E1CD-4392-A3A5-122FD87190C8}"/>
              </a:ext>
            </a:extLst>
          </p:cNvPr>
          <p:cNvPicPr>
            <a:picLocks noChangeAspect="1"/>
          </p:cNvPicPr>
          <p:nvPr/>
        </p:nvPicPr>
        <p:blipFill>
          <a:blip r:embed="rId2"/>
          <a:stretch>
            <a:fillRect/>
          </a:stretch>
        </p:blipFill>
        <p:spPr>
          <a:xfrm>
            <a:off x="134331" y="6150800"/>
            <a:ext cx="451917" cy="358012"/>
          </a:xfrm>
          <a:prstGeom prst="rect">
            <a:avLst/>
          </a:prstGeom>
        </p:spPr>
      </p:pic>
      <p:pic>
        <p:nvPicPr>
          <p:cNvPr id="5" name="Slika 4">
            <a:extLst>
              <a:ext uri="{FF2B5EF4-FFF2-40B4-BE49-F238E27FC236}">
                <a16:creationId xmlns:a16="http://schemas.microsoft.com/office/drawing/2014/main" id="{7D2E0584-A593-4A15-9B94-0F3121831FFA}"/>
              </a:ext>
            </a:extLst>
          </p:cNvPr>
          <p:cNvPicPr>
            <a:picLocks noChangeAspect="1"/>
          </p:cNvPicPr>
          <p:nvPr/>
        </p:nvPicPr>
        <p:blipFill>
          <a:blip r:embed="rId3"/>
          <a:stretch>
            <a:fillRect/>
          </a:stretch>
        </p:blipFill>
        <p:spPr>
          <a:xfrm>
            <a:off x="6177324" y="930593"/>
            <a:ext cx="5277044" cy="4188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86B9FCC-4FC9-4F9E-BA9B-C958E53EBA54}"/>
              </a:ext>
            </a:extLst>
          </p:cNvPr>
          <p:cNvSpPr>
            <a:spLocks noGrp="1" noChangeArrowheads="1"/>
          </p:cNvSpPr>
          <p:nvPr>
            <p:ph type="title"/>
          </p:nvPr>
        </p:nvSpPr>
        <p:spPr>
          <a:xfrm>
            <a:off x="816953" y="211812"/>
            <a:ext cx="9969500" cy="662940"/>
          </a:xfrm>
        </p:spPr>
        <p:txBody>
          <a:bodyPr>
            <a:normAutofit/>
          </a:bodyPr>
          <a:lstStyle/>
          <a:p>
            <a:r>
              <a:rPr lang="sl-SI" altLang="sl-SI" sz="1600" b="0" dirty="0">
                <a:solidFill>
                  <a:srgbClr val="C00000"/>
                </a:solidFill>
              </a:rPr>
              <a:t>OD TEGA ZADRŽAN OD DELA ___ UR NA DAN    (1. primer) </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337352" y="760221"/>
            <a:ext cx="11777088" cy="5940313"/>
          </a:xfrm>
        </p:spPr>
        <p:txBody>
          <a:bodyPr>
            <a:normAutofit fontScale="92500" lnSpcReduction="10000"/>
          </a:bodyPr>
          <a:lstStyle/>
          <a:p>
            <a:pPr marL="0" indent="0">
              <a:buNone/>
              <a:defRPr/>
            </a:pPr>
            <a:r>
              <a:rPr lang="sl-SI" sz="1600" dirty="0">
                <a:latin typeface="Arial" panose="020B0604020202020204" pitchFamily="34" charset="0"/>
                <a:cs typeface="Arial" panose="020B0604020202020204" pitchFamily="34" charset="0"/>
              </a:rPr>
              <a:t>Delavec ima </a:t>
            </a:r>
            <a:r>
              <a:rPr lang="sl-SI" sz="1600" b="1" u="sng" dirty="0">
                <a:latin typeface="Arial" panose="020B0604020202020204" pitchFamily="34" charset="0"/>
                <a:cs typeface="Arial" panose="020B0604020202020204" pitchFamily="34" charset="0"/>
              </a:rPr>
              <a:t>enakomerno</a:t>
            </a:r>
            <a:r>
              <a:rPr lang="sl-SI" sz="1600" u="sng" dirty="0">
                <a:latin typeface="Arial" panose="020B0604020202020204" pitchFamily="34" charset="0"/>
                <a:cs typeface="Arial" panose="020B0604020202020204" pitchFamily="34" charset="0"/>
              </a:rPr>
              <a:t> porazdeljeno tedensko delovno obveznost</a:t>
            </a:r>
            <a:r>
              <a:rPr lang="sl-SI" sz="1600" dirty="0">
                <a:latin typeface="Arial" panose="020B0604020202020204" pitchFamily="34" charset="0"/>
                <a:cs typeface="Arial" panose="020B0604020202020204" pitchFamily="34" charset="0"/>
              </a:rPr>
              <a:t> (vsak dan ima enako delovno obveznost). </a:t>
            </a:r>
          </a:p>
          <a:p>
            <a:pPr marL="0" indent="0">
              <a:lnSpc>
                <a:spcPct val="100000"/>
              </a:lnSpc>
              <a:spcBef>
                <a:spcPts val="0"/>
              </a:spcBef>
              <a:buNone/>
              <a:defRPr/>
            </a:pPr>
            <a:r>
              <a:rPr lang="sl-SI" sz="1600" dirty="0">
                <a:latin typeface="Arial" panose="020B0604020202020204" pitchFamily="34" charset="0"/>
                <a:cs typeface="Arial" panose="020B0604020202020204" pitchFamily="34" charset="0"/>
              </a:rPr>
              <a:t>Na podlagi ocene IOZ ali odločbe IZ ali ZK </a:t>
            </a:r>
            <a:r>
              <a:rPr lang="sl-SI" sz="1600" b="1" dirty="0">
                <a:latin typeface="Arial" panose="020B0604020202020204" pitchFamily="34" charset="0"/>
                <a:cs typeface="Arial" panose="020B0604020202020204" pitchFamily="34" charset="0"/>
              </a:rPr>
              <a:t>je zadržan od dela </a:t>
            </a:r>
            <a:r>
              <a:rPr lang="sl-SI" sz="1600" dirty="0">
                <a:latin typeface="Arial" panose="020B0604020202020204" pitchFamily="34" charset="0"/>
                <a:cs typeface="Arial" panose="020B0604020202020204" pitchFamily="34" charset="0"/>
              </a:rPr>
              <a:t>zaradi </a:t>
            </a:r>
            <a:r>
              <a:rPr lang="sl-SI" sz="1600" b="1" u="sng" dirty="0">
                <a:latin typeface="Arial" panose="020B0604020202020204" pitchFamily="34" charset="0"/>
                <a:cs typeface="Arial" panose="020B0604020202020204" pitchFamily="34" charset="0"/>
              </a:rPr>
              <a:t>nege (razlog 06) ali spremstva (razlog 09) </a:t>
            </a:r>
          </a:p>
          <a:p>
            <a:pPr marL="0" indent="0">
              <a:lnSpc>
                <a:spcPct val="100000"/>
              </a:lnSpc>
              <a:spcBef>
                <a:spcPts val="0"/>
              </a:spcBef>
              <a:buNone/>
              <a:defRPr/>
            </a:pPr>
            <a:r>
              <a:rPr lang="sl-SI" sz="1600" dirty="0">
                <a:latin typeface="Arial" panose="020B0604020202020204" pitchFamily="34" charset="0"/>
                <a:cs typeface="Arial" panose="020B0604020202020204" pitchFamily="34" charset="0"/>
              </a:rPr>
              <a:t>za </a:t>
            </a:r>
            <a:r>
              <a:rPr lang="sl-SI" sz="1600" b="1" u="sng" dirty="0">
                <a:latin typeface="Arial" panose="020B0604020202020204" pitchFamily="34" charset="0"/>
                <a:cs typeface="Arial" panose="020B0604020202020204" pitchFamily="34" charset="0"/>
              </a:rPr>
              <a:t>4 ure</a:t>
            </a:r>
            <a:r>
              <a:rPr lang="sl-SI" sz="1600" b="1" dirty="0">
                <a:latin typeface="Arial" panose="020B0604020202020204" pitchFamily="34" charset="0"/>
                <a:cs typeface="Arial" panose="020B0604020202020204" pitchFamily="34" charset="0"/>
              </a:rPr>
              <a:t> na dan </a:t>
            </a:r>
            <a:r>
              <a:rPr lang="sl-SI" sz="1600" dirty="0">
                <a:latin typeface="Arial" panose="020B0604020202020204" pitchFamily="34" charset="0"/>
                <a:cs typeface="Arial" panose="020B0604020202020204" pitchFamily="34" charset="0"/>
              </a:rPr>
              <a:t>(za 4 ure uveljavlja nego ali spremstvo). </a:t>
            </a:r>
          </a:p>
          <a:p>
            <a:pPr marL="0" indent="0">
              <a:lnSpc>
                <a:spcPct val="100000"/>
              </a:lnSpc>
              <a:spcBef>
                <a:spcPts val="0"/>
              </a:spcBef>
              <a:buNone/>
              <a:defRPr/>
            </a:pPr>
            <a:r>
              <a:rPr lang="sl-SI" sz="1600" dirty="0">
                <a:solidFill>
                  <a:srgbClr val="00B050"/>
                </a:solidFill>
              </a:rPr>
              <a:t>_____________________________________________________________________________________________________________________________</a:t>
            </a:r>
          </a:p>
          <a:p>
            <a:pPr marL="0" indent="0">
              <a:lnSpc>
                <a:spcPct val="100000"/>
              </a:lnSpc>
              <a:spcBef>
                <a:spcPts val="0"/>
              </a:spcBef>
              <a:buNone/>
              <a:defRPr/>
            </a:pPr>
            <a:endParaRPr lang="sl-SI" sz="1600" dirty="0">
              <a:solidFill>
                <a:srgbClr val="00B050"/>
              </a:solidFill>
            </a:endParaRPr>
          </a:p>
          <a:p>
            <a:pPr marL="0" indent="0">
              <a:lnSpc>
                <a:spcPct val="100000"/>
              </a:lnSpc>
              <a:spcBef>
                <a:spcPts val="0"/>
              </a:spcBef>
              <a:buNone/>
              <a:defRPr/>
            </a:pPr>
            <a:r>
              <a:rPr lang="sl-SI" sz="1400" dirty="0">
                <a:solidFill>
                  <a:srgbClr val="00B050"/>
                </a:solidFill>
              </a:rPr>
              <a:t>Na </a:t>
            </a:r>
            <a:r>
              <a:rPr lang="sl-SI" sz="1400" b="1" u="sng" dirty="0">
                <a:solidFill>
                  <a:srgbClr val="00B050"/>
                </a:solidFill>
              </a:rPr>
              <a:t>eBOL</a:t>
            </a:r>
            <a:r>
              <a:rPr lang="sl-SI" sz="1400" dirty="0">
                <a:solidFill>
                  <a:srgbClr val="00B050"/>
                </a:solidFill>
              </a:rPr>
              <a:t> se izpolni: </a:t>
            </a:r>
          </a:p>
          <a:p>
            <a:pPr marL="0" indent="0">
              <a:lnSpc>
                <a:spcPct val="100000"/>
              </a:lnSpc>
              <a:spcBef>
                <a:spcPts val="0"/>
              </a:spcBef>
              <a:buNone/>
              <a:defRPr/>
            </a:pPr>
            <a:r>
              <a:rPr lang="sl-SI" sz="1400" dirty="0">
                <a:solidFill>
                  <a:srgbClr val="00B050"/>
                </a:solidFill>
              </a:rPr>
              <a:t>„za krajši delovni čas, od – do“  in  </a:t>
            </a:r>
          </a:p>
          <a:p>
            <a:pPr marL="0" indent="0">
              <a:lnSpc>
                <a:spcPct val="100000"/>
              </a:lnSpc>
              <a:spcBef>
                <a:spcPts val="0"/>
              </a:spcBef>
              <a:buNone/>
              <a:defRPr/>
            </a:pPr>
            <a:r>
              <a:rPr lang="sl-SI" sz="1400" dirty="0">
                <a:solidFill>
                  <a:srgbClr val="00B050"/>
                </a:solidFill>
              </a:rPr>
              <a:t>„od tega zadržan od dela </a:t>
            </a:r>
            <a:r>
              <a:rPr lang="sl-SI" sz="1400" u="sng" dirty="0">
                <a:solidFill>
                  <a:srgbClr val="00B050"/>
                </a:solidFill>
              </a:rPr>
              <a:t>4 </a:t>
            </a:r>
            <a:r>
              <a:rPr lang="sl-SI" sz="1400" dirty="0">
                <a:solidFill>
                  <a:srgbClr val="00B050"/>
                </a:solidFill>
              </a:rPr>
              <a:t>ure na dan“</a:t>
            </a:r>
          </a:p>
          <a:p>
            <a:pPr marL="0" indent="0">
              <a:lnSpc>
                <a:spcPct val="100000"/>
              </a:lnSpc>
              <a:spcBef>
                <a:spcPts val="0"/>
              </a:spcBef>
              <a:buNone/>
              <a:defRPr/>
            </a:pPr>
            <a:r>
              <a:rPr lang="sl-SI" sz="2400" dirty="0">
                <a:solidFill>
                  <a:srgbClr val="00B050"/>
                </a:solidFill>
              </a:rPr>
              <a:t>___________________________________________________________________________________</a:t>
            </a:r>
          </a:p>
          <a:p>
            <a:pPr marL="0" indent="0">
              <a:lnSpc>
                <a:spcPct val="100000"/>
              </a:lnSpc>
              <a:spcBef>
                <a:spcPts val="0"/>
              </a:spcBef>
              <a:buNone/>
              <a:defRPr/>
            </a:pPr>
            <a:r>
              <a:rPr lang="sl-SI" sz="1200" b="1" u="sng" dirty="0">
                <a:solidFill>
                  <a:srgbClr val="0070C0"/>
                </a:solidFill>
              </a:rPr>
              <a:t>OBRAČUN NADOMESTILA: </a:t>
            </a:r>
          </a:p>
          <a:p>
            <a:pPr marL="0" indent="0">
              <a:lnSpc>
                <a:spcPct val="100000"/>
              </a:lnSpc>
              <a:spcBef>
                <a:spcPts val="0"/>
              </a:spcBef>
              <a:buNone/>
              <a:defRPr/>
            </a:pPr>
            <a:r>
              <a:rPr lang="sl-SI" sz="1200" dirty="0">
                <a:solidFill>
                  <a:srgbClr val="0070C0"/>
                </a:solidFill>
              </a:rPr>
              <a:t>Uporabi se rubrika „ZK“ oziroma „Preostala delazmožnost“, kjer se vpiše razlika med dnevno delovno obveznostjo po koledarju in med urami v rubriki „od tega zadržan od dela“.</a:t>
            </a:r>
          </a:p>
          <a:p>
            <a:pPr marL="0" indent="0" rtl="0">
              <a:lnSpc>
                <a:spcPct val="100000"/>
              </a:lnSpc>
              <a:spcBef>
                <a:spcPts val="0"/>
              </a:spcBef>
              <a:buNone/>
            </a:pPr>
            <a:endParaRPr lang="sl-SI" sz="1200" b="1" i="0" u="none" strike="noStrike" baseline="0" dirty="0">
              <a:solidFill>
                <a:srgbClr val="000000"/>
              </a:solidFill>
              <a:latin typeface="Helv"/>
            </a:endParaRPr>
          </a:p>
          <a:p>
            <a:pPr marL="0" indent="0" rtl="0">
              <a:lnSpc>
                <a:spcPct val="100000"/>
              </a:lnSpc>
              <a:spcBef>
                <a:spcPts val="0"/>
              </a:spcBef>
              <a:buNone/>
            </a:pPr>
            <a:r>
              <a:rPr lang="sl-SI" sz="1200" b="1" i="0" u="sng" strike="noStrike" baseline="0" dirty="0">
                <a:solidFill>
                  <a:schemeClr val="accent1"/>
                </a:solidFill>
                <a:latin typeface="Helv"/>
              </a:rPr>
              <a:t>Če je splošni koledar 5x8ur </a:t>
            </a:r>
            <a:r>
              <a:rPr lang="sl-SI" sz="1200" b="0" i="0" u="sng" strike="noStrike" baseline="0" dirty="0">
                <a:solidFill>
                  <a:schemeClr val="accent1"/>
                </a:solidFill>
                <a:latin typeface="Helv"/>
              </a:rPr>
              <a:t> </a:t>
            </a:r>
          </a:p>
          <a:p>
            <a:pPr>
              <a:lnSpc>
                <a:spcPct val="100000"/>
              </a:lnSpc>
              <a:spcBef>
                <a:spcPts val="0"/>
              </a:spcBef>
            </a:pPr>
            <a:r>
              <a:rPr lang="sl-SI" sz="1200" b="0" i="0" u="none" strike="noStrike" baseline="0" dirty="0">
                <a:solidFill>
                  <a:schemeClr val="accent1"/>
                </a:solidFill>
                <a:latin typeface="Helv"/>
              </a:rPr>
              <a:t>se vpiše v polje ZK razlika:  </a:t>
            </a:r>
            <a:r>
              <a:rPr lang="sl-SI" sz="1200" b="0" i="0" u="sng" strike="noStrike" baseline="0" dirty="0">
                <a:solidFill>
                  <a:schemeClr val="accent1"/>
                </a:solidFill>
                <a:latin typeface="Helv"/>
              </a:rPr>
              <a:t>8 ur - 4 ure = </a:t>
            </a:r>
            <a:r>
              <a:rPr lang="sl-SI" sz="1200" b="1" i="0" u="sng" strike="noStrike" baseline="0" dirty="0">
                <a:solidFill>
                  <a:schemeClr val="accent1"/>
                </a:solidFill>
                <a:latin typeface="Helv"/>
              </a:rPr>
              <a:t>4 ure  </a:t>
            </a:r>
            <a:r>
              <a:rPr lang="sl-SI" sz="1200" b="1" i="0" u="none" strike="noStrike" baseline="0" dirty="0">
                <a:solidFill>
                  <a:schemeClr val="accent1"/>
                </a:solidFill>
                <a:latin typeface="Helv"/>
                <a:sym typeface="Wingdings" panose="05000000000000000000" pitchFamily="2" charset="2"/>
              </a:rPr>
              <a:t></a:t>
            </a:r>
            <a:endParaRPr lang="sl-SI" sz="1200" b="1" i="0" u="none" strike="noStrike" baseline="0" dirty="0">
              <a:solidFill>
                <a:schemeClr val="accent1"/>
              </a:solidFill>
              <a:latin typeface="Helv"/>
            </a:endParaRPr>
          </a:p>
          <a:p>
            <a:pPr rtl="0">
              <a:lnSpc>
                <a:spcPct val="120000"/>
              </a:lnSpc>
              <a:spcBef>
                <a:spcPts val="0"/>
              </a:spcBef>
            </a:pPr>
            <a:r>
              <a:rPr lang="sl-SI" sz="1200" b="1" i="0" u="none" strike="noStrike" baseline="0" dirty="0">
                <a:solidFill>
                  <a:srgbClr val="0070C0"/>
                </a:solidFill>
                <a:latin typeface="Helv"/>
              </a:rPr>
              <a:t>zadržanost </a:t>
            </a:r>
            <a:r>
              <a:rPr lang="sl-SI" sz="1200" b="0" i="0" u="none" strike="noStrike" baseline="0" dirty="0">
                <a:solidFill>
                  <a:srgbClr val="0070C0"/>
                </a:solidFill>
                <a:latin typeface="Helv"/>
              </a:rPr>
              <a:t>v breme ZZZS = 8 ur - 4 ure = </a:t>
            </a:r>
            <a:r>
              <a:rPr lang="sl-SI" sz="1200" b="1" i="0" u="none" strike="noStrike" baseline="0" dirty="0">
                <a:solidFill>
                  <a:srgbClr val="0070C0"/>
                </a:solidFill>
                <a:latin typeface="Helv"/>
              </a:rPr>
              <a:t>4 ure </a:t>
            </a:r>
          </a:p>
          <a:p>
            <a:pPr marL="0" indent="0" rtl="0">
              <a:lnSpc>
                <a:spcPct val="120000"/>
              </a:lnSpc>
              <a:spcBef>
                <a:spcPts val="0"/>
              </a:spcBef>
              <a:buNone/>
            </a:pPr>
            <a:r>
              <a:rPr lang="sl-SI" sz="1200" b="0" i="0" u="none" strike="noStrike" baseline="0" dirty="0">
                <a:solidFill>
                  <a:srgbClr val="0070C0"/>
                </a:solidFill>
                <a:latin typeface="Helv"/>
              </a:rPr>
              <a:t>	(enako kot je na </a:t>
            </a:r>
            <a:r>
              <a:rPr lang="sl-SI" sz="1200" b="0" i="0" u="none" strike="noStrike" baseline="0" dirty="0" err="1">
                <a:solidFill>
                  <a:srgbClr val="0070C0"/>
                </a:solidFill>
                <a:latin typeface="Helv"/>
              </a:rPr>
              <a:t>eBOL</a:t>
            </a:r>
            <a:r>
              <a:rPr lang="sl-SI" sz="1200" b="0" i="0" u="none" strike="noStrike" baseline="0" dirty="0">
                <a:solidFill>
                  <a:srgbClr val="0070C0"/>
                </a:solidFill>
                <a:latin typeface="Helv"/>
              </a:rPr>
              <a:t> v rubriki ''od tega zadržan od dela“)</a:t>
            </a:r>
          </a:p>
          <a:p>
            <a:pPr>
              <a:lnSpc>
                <a:spcPct val="120000"/>
              </a:lnSpc>
              <a:spcBef>
                <a:spcPts val="0"/>
              </a:spcBef>
            </a:pPr>
            <a:r>
              <a:rPr lang="sl-SI" sz="1200" dirty="0">
                <a:solidFill>
                  <a:srgbClr val="0070C0"/>
                </a:solidFill>
                <a:latin typeface="Helv"/>
              </a:rPr>
              <a:t>skupna zadržanost v breme ZZZS na obračunu = 6 dni x 4 ure = </a:t>
            </a:r>
            <a:r>
              <a:rPr lang="sl-SI" sz="1200" b="1" dirty="0">
                <a:solidFill>
                  <a:srgbClr val="0070C0"/>
                </a:solidFill>
                <a:latin typeface="Helv"/>
              </a:rPr>
              <a:t>24 ur</a:t>
            </a:r>
            <a:endParaRPr lang="sl-SI" sz="1200" b="0" i="0" u="none" strike="noStrike" baseline="0" dirty="0">
              <a:solidFill>
                <a:srgbClr val="0070C0"/>
              </a:solidFill>
              <a:latin typeface="Helv"/>
            </a:endParaRPr>
          </a:p>
          <a:p>
            <a:pPr marL="0" indent="0" rtl="0">
              <a:lnSpc>
                <a:spcPct val="100000"/>
              </a:lnSpc>
              <a:spcBef>
                <a:spcPts val="0"/>
              </a:spcBef>
              <a:buNone/>
            </a:pPr>
            <a:endParaRPr lang="sl-SI" sz="1200" b="1" i="0" u="none" strike="noStrike" baseline="0" dirty="0">
              <a:solidFill>
                <a:srgbClr val="000000"/>
              </a:solidFill>
              <a:latin typeface="Helv"/>
            </a:endParaRPr>
          </a:p>
          <a:p>
            <a:pPr marL="0" indent="0" rtl="0">
              <a:lnSpc>
                <a:spcPct val="100000"/>
              </a:lnSpc>
              <a:spcBef>
                <a:spcPts val="0"/>
              </a:spcBef>
              <a:buNone/>
            </a:pPr>
            <a:endParaRPr lang="sl-SI" sz="1200" b="1" i="0" u="none" strike="noStrike" baseline="0" dirty="0">
              <a:solidFill>
                <a:srgbClr val="000000"/>
              </a:solidFill>
              <a:latin typeface="Helv"/>
            </a:endParaRPr>
          </a:p>
          <a:p>
            <a:pPr marL="0" indent="0" rtl="0">
              <a:lnSpc>
                <a:spcPct val="100000"/>
              </a:lnSpc>
              <a:spcBef>
                <a:spcPts val="0"/>
              </a:spcBef>
              <a:buNone/>
            </a:pPr>
            <a:endParaRPr lang="sl-SI" sz="1200" b="1" i="0" u="none" strike="noStrike" baseline="0" dirty="0">
              <a:solidFill>
                <a:srgbClr val="000000"/>
              </a:solidFill>
              <a:latin typeface="Helv"/>
            </a:endParaRPr>
          </a:p>
          <a:p>
            <a:pPr marL="0" indent="0" rtl="0">
              <a:lnSpc>
                <a:spcPct val="100000"/>
              </a:lnSpc>
              <a:spcBef>
                <a:spcPts val="0"/>
              </a:spcBef>
              <a:buNone/>
            </a:pPr>
            <a:r>
              <a:rPr lang="sl-SI" sz="1200" b="1" i="0" u="sng" strike="noStrike" baseline="0" dirty="0">
                <a:solidFill>
                  <a:schemeClr val="accent1"/>
                </a:solidFill>
                <a:latin typeface="Helv"/>
              </a:rPr>
              <a:t>Če je posebni koledar 5x7 ur </a:t>
            </a:r>
          </a:p>
          <a:p>
            <a:pPr marL="0" indent="0" rtl="0">
              <a:lnSpc>
                <a:spcPct val="100000"/>
              </a:lnSpc>
              <a:spcBef>
                <a:spcPts val="0"/>
              </a:spcBef>
              <a:buNone/>
            </a:pPr>
            <a:r>
              <a:rPr lang="sl-SI" sz="1200" b="0" i="0" u="none" strike="noStrike" baseline="0" dirty="0">
                <a:solidFill>
                  <a:schemeClr val="accent1"/>
                </a:solidFill>
                <a:latin typeface="Helv"/>
              </a:rPr>
              <a:t>se vpiše v polje ZK razlika: </a:t>
            </a:r>
            <a:r>
              <a:rPr lang="sl-SI" sz="1200" b="0" i="0" u="sng" strike="noStrike" baseline="0" dirty="0">
                <a:solidFill>
                  <a:schemeClr val="accent1"/>
                </a:solidFill>
                <a:latin typeface="Helv"/>
              </a:rPr>
              <a:t>7 ur - 4 ure = </a:t>
            </a:r>
            <a:r>
              <a:rPr lang="sl-SI" sz="1200" b="1" i="0" u="sng" strike="noStrike" baseline="0" dirty="0">
                <a:solidFill>
                  <a:schemeClr val="accent1"/>
                </a:solidFill>
                <a:latin typeface="Helv"/>
              </a:rPr>
              <a:t>3 ure </a:t>
            </a:r>
            <a:r>
              <a:rPr lang="sl-SI" sz="1200" b="1" i="0" u="none" strike="noStrike" baseline="0" dirty="0">
                <a:solidFill>
                  <a:schemeClr val="accent1"/>
                </a:solidFill>
                <a:latin typeface="Helv"/>
                <a:sym typeface="Wingdings" panose="05000000000000000000" pitchFamily="2" charset="2"/>
              </a:rPr>
              <a:t></a:t>
            </a:r>
            <a:endParaRPr lang="sl-SI" sz="1200" b="1" i="0" u="none" strike="noStrike" baseline="0" dirty="0">
              <a:solidFill>
                <a:schemeClr val="accent1"/>
              </a:solidFill>
              <a:latin typeface="Helv"/>
            </a:endParaRPr>
          </a:p>
          <a:p>
            <a:pPr rtl="0">
              <a:lnSpc>
                <a:spcPct val="120000"/>
              </a:lnSpc>
              <a:spcBef>
                <a:spcPts val="0"/>
              </a:spcBef>
            </a:pPr>
            <a:r>
              <a:rPr lang="sl-SI" sz="1200" b="1" i="0" u="none" strike="noStrike" baseline="0" dirty="0">
                <a:solidFill>
                  <a:srgbClr val="0070C0"/>
                </a:solidFill>
                <a:latin typeface="Helv"/>
              </a:rPr>
              <a:t>zadržanost </a:t>
            </a:r>
            <a:r>
              <a:rPr lang="sl-SI" sz="1200" b="0" i="0" u="none" strike="noStrike" baseline="0" dirty="0">
                <a:solidFill>
                  <a:srgbClr val="0070C0"/>
                </a:solidFill>
                <a:latin typeface="Helv"/>
              </a:rPr>
              <a:t>v breme ZZZS = 7 ur - 3 ure = </a:t>
            </a:r>
            <a:r>
              <a:rPr lang="sl-SI" sz="1200" b="1" i="0" u="none" strike="noStrike" baseline="0" dirty="0">
                <a:solidFill>
                  <a:srgbClr val="0070C0"/>
                </a:solidFill>
                <a:latin typeface="Helv"/>
              </a:rPr>
              <a:t>4 ure </a:t>
            </a:r>
          </a:p>
          <a:p>
            <a:pPr marL="0" indent="0" rtl="0">
              <a:lnSpc>
                <a:spcPct val="120000"/>
              </a:lnSpc>
              <a:spcBef>
                <a:spcPts val="0"/>
              </a:spcBef>
              <a:buNone/>
            </a:pPr>
            <a:r>
              <a:rPr lang="sl-SI" sz="1200" b="1" dirty="0">
                <a:solidFill>
                  <a:srgbClr val="0070C0"/>
                </a:solidFill>
                <a:latin typeface="Helv"/>
              </a:rPr>
              <a:t>		</a:t>
            </a:r>
            <a:r>
              <a:rPr lang="sl-SI" sz="1200" b="0" i="0" u="none" strike="noStrike" baseline="0" dirty="0">
                <a:solidFill>
                  <a:srgbClr val="0070C0"/>
                </a:solidFill>
                <a:latin typeface="Helv"/>
              </a:rPr>
              <a:t>(enako kot je na </a:t>
            </a:r>
            <a:r>
              <a:rPr lang="sl-SI" sz="1200" b="0" i="0" u="none" strike="noStrike" baseline="0" dirty="0" err="1">
                <a:solidFill>
                  <a:srgbClr val="0070C0"/>
                </a:solidFill>
                <a:latin typeface="Helv"/>
              </a:rPr>
              <a:t>eBOL</a:t>
            </a:r>
            <a:r>
              <a:rPr lang="sl-SI" sz="1200" b="0" i="0" u="none" strike="noStrike" baseline="0" dirty="0">
                <a:solidFill>
                  <a:srgbClr val="0070C0"/>
                </a:solidFill>
                <a:latin typeface="Helv"/>
              </a:rPr>
              <a:t> v rubriki ''od tega zadržan od dela“)</a:t>
            </a:r>
          </a:p>
          <a:p>
            <a:pPr>
              <a:lnSpc>
                <a:spcPct val="120000"/>
              </a:lnSpc>
              <a:spcBef>
                <a:spcPts val="0"/>
              </a:spcBef>
            </a:pPr>
            <a:r>
              <a:rPr lang="sl-SI" sz="1200" dirty="0">
                <a:solidFill>
                  <a:srgbClr val="0070C0"/>
                </a:solidFill>
                <a:latin typeface="Helv"/>
              </a:rPr>
              <a:t>skupna zadržanost v breme ZZZS na obračunu = 6 dni x 4 ure = </a:t>
            </a:r>
            <a:r>
              <a:rPr lang="sl-SI" sz="1200" b="1" dirty="0">
                <a:solidFill>
                  <a:srgbClr val="0070C0"/>
                </a:solidFill>
                <a:latin typeface="Helv"/>
              </a:rPr>
              <a:t>24 ur</a:t>
            </a:r>
            <a:endParaRPr lang="sl-SI" sz="1200" b="0" i="0" u="none" strike="noStrike" baseline="0" dirty="0">
              <a:solidFill>
                <a:srgbClr val="0070C0"/>
              </a:solidFill>
              <a:latin typeface="Helv"/>
            </a:endParaRPr>
          </a:p>
          <a:p>
            <a:pPr marL="0" indent="0" rtl="0">
              <a:lnSpc>
                <a:spcPct val="100000"/>
              </a:lnSpc>
              <a:spcBef>
                <a:spcPts val="0"/>
              </a:spcBef>
              <a:buNone/>
            </a:pPr>
            <a:endParaRPr lang="sl-SI" sz="1200" b="1" dirty="0">
              <a:solidFill>
                <a:srgbClr val="000000"/>
              </a:solidFill>
              <a:latin typeface="Helv"/>
            </a:endParaRPr>
          </a:p>
          <a:p>
            <a:pPr marL="0" indent="0" rtl="0">
              <a:lnSpc>
                <a:spcPct val="100000"/>
              </a:lnSpc>
              <a:spcBef>
                <a:spcPts val="0"/>
              </a:spcBef>
              <a:buNone/>
            </a:pPr>
            <a:endParaRPr lang="sl-SI" sz="1200" b="1" i="0" u="none" strike="noStrike" baseline="0" dirty="0">
              <a:solidFill>
                <a:srgbClr val="000000"/>
              </a:solidFill>
              <a:latin typeface="Helv"/>
            </a:endParaRPr>
          </a:p>
          <a:p>
            <a:pPr marL="0" indent="0" rtl="0">
              <a:lnSpc>
                <a:spcPct val="100000"/>
              </a:lnSpc>
              <a:spcBef>
                <a:spcPts val="0"/>
              </a:spcBef>
              <a:buNone/>
            </a:pPr>
            <a:r>
              <a:rPr lang="sl-SI" sz="1200" b="1" i="0" u="sng" strike="noStrike" baseline="0" dirty="0">
                <a:solidFill>
                  <a:schemeClr val="accent1"/>
                </a:solidFill>
                <a:latin typeface="Helv"/>
              </a:rPr>
              <a:t>Če je posebni koledar 5x6 ur</a:t>
            </a:r>
          </a:p>
          <a:p>
            <a:pPr marL="0" indent="0" rtl="0">
              <a:lnSpc>
                <a:spcPct val="100000"/>
              </a:lnSpc>
              <a:spcBef>
                <a:spcPts val="0"/>
              </a:spcBef>
              <a:buNone/>
            </a:pPr>
            <a:r>
              <a:rPr lang="sl-SI" sz="1200" b="0" i="0" u="none" strike="noStrike" baseline="0" dirty="0">
                <a:solidFill>
                  <a:schemeClr val="accent1"/>
                </a:solidFill>
                <a:latin typeface="Helv"/>
              </a:rPr>
              <a:t>se vpiše v polje ZK razlika: </a:t>
            </a:r>
            <a:r>
              <a:rPr lang="sl-SI" sz="1200" b="0" i="0" u="sng" strike="noStrike" baseline="0" dirty="0">
                <a:solidFill>
                  <a:schemeClr val="accent1"/>
                </a:solidFill>
                <a:latin typeface="Helv"/>
              </a:rPr>
              <a:t>6 ur - 4 ure </a:t>
            </a:r>
            <a:r>
              <a:rPr lang="sl-SI" sz="1200" b="0" i="0" u="none" strike="noStrike" baseline="0" dirty="0">
                <a:solidFill>
                  <a:schemeClr val="accent1"/>
                </a:solidFill>
                <a:latin typeface="Helv"/>
              </a:rPr>
              <a:t>= </a:t>
            </a:r>
            <a:r>
              <a:rPr lang="sl-SI" sz="1200" b="1" i="0" u="none" strike="noStrike" baseline="0" dirty="0">
                <a:solidFill>
                  <a:schemeClr val="accent1"/>
                </a:solidFill>
                <a:latin typeface="Helv"/>
              </a:rPr>
              <a:t>2 uri </a:t>
            </a:r>
            <a:r>
              <a:rPr lang="sl-SI" sz="1200" b="1" i="0" u="none" strike="noStrike" baseline="0" dirty="0">
                <a:solidFill>
                  <a:schemeClr val="accent1"/>
                </a:solidFill>
                <a:latin typeface="Helv"/>
                <a:sym typeface="Wingdings" panose="05000000000000000000" pitchFamily="2" charset="2"/>
              </a:rPr>
              <a:t></a:t>
            </a:r>
            <a:r>
              <a:rPr lang="sl-SI" sz="1200" b="1" i="0" u="none" strike="noStrike" baseline="0" dirty="0">
                <a:solidFill>
                  <a:schemeClr val="accent1"/>
                </a:solidFill>
                <a:latin typeface="Helv"/>
              </a:rPr>
              <a:t> </a:t>
            </a:r>
          </a:p>
          <a:p>
            <a:pPr rtl="0">
              <a:lnSpc>
                <a:spcPct val="120000"/>
              </a:lnSpc>
              <a:spcBef>
                <a:spcPts val="0"/>
              </a:spcBef>
            </a:pPr>
            <a:r>
              <a:rPr lang="sl-SI" sz="1200" b="1" i="0" u="none" strike="noStrike" baseline="0" dirty="0">
                <a:solidFill>
                  <a:srgbClr val="0070C0"/>
                </a:solidFill>
                <a:latin typeface="Helv"/>
              </a:rPr>
              <a:t>zadržanost </a:t>
            </a:r>
            <a:r>
              <a:rPr lang="sl-SI" sz="1200" b="0" i="0" u="none" strike="noStrike" baseline="0" dirty="0">
                <a:solidFill>
                  <a:srgbClr val="0070C0"/>
                </a:solidFill>
                <a:latin typeface="Helv"/>
              </a:rPr>
              <a:t>v breme ZZZS = 6 ur – 2 uri = </a:t>
            </a:r>
            <a:r>
              <a:rPr lang="sl-SI" sz="1200" b="1" i="0" u="none" strike="noStrike" baseline="0" dirty="0">
                <a:solidFill>
                  <a:srgbClr val="0070C0"/>
                </a:solidFill>
                <a:latin typeface="Helv"/>
              </a:rPr>
              <a:t>4 ure </a:t>
            </a:r>
          </a:p>
          <a:p>
            <a:pPr marL="0" indent="0" rtl="0">
              <a:lnSpc>
                <a:spcPct val="120000"/>
              </a:lnSpc>
              <a:spcBef>
                <a:spcPts val="0"/>
              </a:spcBef>
              <a:buNone/>
            </a:pPr>
            <a:r>
              <a:rPr lang="sl-SI" sz="1200" b="1" dirty="0">
                <a:solidFill>
                  <a:srgbClr val="0070C0"/>
                </a:solidFill>
                <a:latin typeface="Helv"/>
              </a:rPr>
              <a:t>	</a:t>
            </a:r>
            <a:r>
              <a:rPr lang="sl-SI" sz="1200" b="0" i="0" u="none" strike="noStrike" baseline="0" dirty="0">
                <a:solidFill>
                  <a:srgbClr val="0070C0"/>
                </a:solidFill>
                <a:latin typeface="Helv"/>
              </a:rPr>
              <a:t>(enako kot je na </a:t>
            </a:r>
            <a:r>
              <a:rPr lang="sl-SI" sz="1200" b="0" i="0" u="none" strike="noStrike" baseline="0" dirty="0" err="1">
                <a:solidFill>
                  <a:srgbClr val="0070C0"/>
                </a:solidFill>
                <a:latin typeface="Helv"/>
              </a:rPr>
              <a:t>eBOL</a:t>
            </a:r>
            <a:r>
              <a:rPr lang="sl-SI" sz="1200" b="0" i="0" u="none" strike="noStrike" baseline="0" dirty="0">
                <a:solidFill>
                  <a:srgbClr val="0070C0"/>
                </a:solidFill>
                <a:latin typeface="Helv"/>
              </a:rPr>
              <a:t> v rubriki ''od tega zadržan od dela“)</a:t>
            </a:r>
          </a:p>
          <a:p>
            <a:pPr>
              <a:lnSpc>
                <a:spcPct val="120000"/>
              </a:lnSpc>
              <a:spcBef>
                <a:spcPts val="0"/>
              </a:spcBef>
            </a:pPr>
            <a:r>
              <a:rPr lang="sl-SI" sz="1200" dirty="0">
                <a:solidFill>
                  <a:srgbClr val="0070C0"/>
                </a:solidFill>
                <a:latin typeface="Helv"/>
              </a:rPr>
              <a:t>skupna zadržanost v breme ZZZS na obračunu = 6 dni x 4 ure = </a:t>
            </a:r>
            <a:r>
              <a:rPr lang="sl-SI" sz="1200" b="1" dirty="0">
                <a:solidFill>
                  <a:srgbClr val="0070C0"/>
                </a:solidFill>
                <a:latin typeface="Helv"/>
              </a:rPr>
              <a:t>24 ur</a:t>
            </a:r>
            <a:endParaRPr lang="sl-SI" sz="1200" b="0" i="0" u="none" strike="noStrike" baseline="0" dirty="0">
              <a:solidFill>
                <a:srgbClr val="0070C0"/>
              </a:solidFill>
              <a:latin typeface="Helv"/>
            </a:endParaRPr>
          </a:p>
          <a:p>
            <a:pPr marL="0" indent="0" rtl="0">
              <a:lnSpc>
                <a:spcPct val="100000"/>
              </a:lnSpc>
              <a:spcBef>
                <a:spcPts val="0"/>
              </a:spcBef>
              <a:buNone/>
            </a:pPr>
            <a:endParaRPr lang="sl-SI" sz="1200" b="1" i="0" u="none" strike="noStrike" baseline="0" dirty="0">
              <a:solidFill>
                <a:srgbClr val="000000"/>
              </a:solidFill>
              <a:latin typeface="Helv"/>
            </a:endParaRPr>
          </a:p>
          <a:p>
            <a:pPr marL="0" indent="0">
              <a:buNone/>
              <a:defRPr/>
            </a:pPr>
            <a:endParaRPr lang="sl-SI" sz="2400" b="1" i="1" dirty="0">
              <a:solidFill>
                <a:srgbClr val="0070C0"/>
              </a:solidFill>
            </a:endParaRPr>
          </a:p>
          <a:p>
            <a:pPr marL="0" indent="0">
              <a:buNone/>
              <a:defRPr/>
            </a:pPr>
            <a:endParaRPr lang="sl-SI" sz="2400" b="1" i="1" dirty="0">
              <a:solidFill>
                <a:srgbClr val="0070C0"/>
              </a:solidFill>
            </a:endParaRPr>
          </a:p>
          <a:p>
            <a:pPr marL="0" indent="0">
              <a:buNone/>
              <a:defRPr/>
            </a:pPr>
            <a:endParaRPr lang="sl-SI" sz="2400" b="1" dirty="0"/>
          </a:p>
        </p:txBody>
      </p:sp>
      <p:pic>
        <p:nvPicPr>
          <p:cNvPr id="10" name="Slika 9">
            <a:extLst>
              <a:ext uri="{FF2B5EF4-FFF2-40B4-BE49-F238E27FC236}">
                <a16:creationId xmlns:a16="http://schemas.microsoft.com/office/drawing/2014/main" id="{3A93DC0A-B146-48A7-B20F-5D5FED8B652F}"/>
              </a:ext>
            </a:extLst>
          </p:cNvPr>
          <p:cNvPicPr>
            <a:picLocks noChangeAspect="1"/>
          </p:cNvPicPr>
          <p:nvPr/>
        </p:nvPicPr>
        <p:blipFill>
          <a:blip r:embed="rId2"/>
          <a:stretch>
            <a:fillRect/>
          </a:stretch>
        </p:blipFill>
        <p:spPr>
          <a:xfrm>
            <a:off x="4252216" y="1617785"/>
            <a:ext cx="3311559" cy="958871"/>
          </a:xfrm>
          <a:prstGeom prst="rect">
            <a:avLst/>
          </a:prstGeom>
        </p:spPr>
      </p:pic>
      <p:pic>
        <p:nvPicPr>
          <p:cNvPr id="4" name="Slika 3">
            <a:extLst>
              <a:ext uri="{FF2B5EF4-FFF2-40B4-BE49-F238E27FC236}">
                <a16:creationId xmlns:a16="http://schemas.microsoft.com/office/drawing/2014/main" id="{DAB0D97A-6D82-45BE-8C94-CE75A546080B}"/>
              </a:ext>
            </a:extLst>
          </p:cNvPr>
          <p:cNvPicPr>
            <a:picLocks noChangeAspect="1"/>
          </p:cNvPicPr>
          <p:nvPr/>
        </p:nvPicPr>
        <p:blipFill>
          <a:blip r:embed="rId3"/>
          <a:stretch>
            <a:fillRect/>
          </a:stretch>
        </p:blipFill>
        <p:spPr>
          <a:xfrm>
            <a:off x="3845909" y="3091281"/>
            <a:ext cx="2629506" cy="473204"/>
          </a:xfrm>
          <a:prstGeom prst="rect">
            <a:avLst/>
          </a:prstGeom>
        </p:spPr>
      </p:pic>
      <p:pic>
        <p:nvPicPr>
          <p:cNvPr id="6" name="Slika 5">
            <a:extLst>
              <a:ext uri="{FF2B5EF4-FFF2-40B4-BE49-F238E27FC236}">
                <a16:creationId xmlns:a16="http://schemas.microsoft.com/office/drawing/2014/main" id="{C3A1C54F-CD35-4FB5-8816-83E0386F3B07}"/>
              </a:ext>
            </a:extLst>
          </p:cNvPr>
          <p:cNvPicPr>
            <a:picLocks noChangeAspect="1"/>
          </p:cNvPicPr>
          <p:nvPr/>
        </p:nvPicPr>
        <p:blipFill>
          <a:blip r:embed="rId4"/>
          <a:stretch>
            <a:fillRect/>
          </a:stretch>
        </p:blipFill>
        <p:spPr>
          <a:xfrm>
            <a:off x="3526312" y="4215288"/>
            <a:ext cx="2923718" cy="484298"/>
          </a:xfrm>
          <a:prstGeom prst="rect">
            <a:avLst/>
          </a:prstGeom>
        </p:spPr>
      </p:pic>
      <p:pic>
        <p:nvPicPr>
          <p:cNvPr id="8" name="Slika 7">
            <a:extLst>
              <a:ext uri="{FF2B5EF4-FFF2-40B4-BE49-F238E27FC236}">
                <a16:creationId xmlns:a16="http://schemas.microsoft.com/office/drawing/2014/main" id="{44B49004-A130-433B-9C8E-6F9DBB0D45D1}"/>
              </a:ext>
            </a:extLst>
          </p:cNvPr>
          <p:cNvPicPr>
            <a:picLocks noChangeAspect="1"/>
          </p:cNvPicPr>
          <p:nvPr/>
        </p:nvPicPr>
        <p:blipFill>
          <a:blip r:embed="rId5"/>
          <a:stretch>
            <a:fillRect/>
          </a:stretch>
        </p:blipFill>
        <p:spPr>
          <a:xfrm>
            <a:off x="3448679" y="5432678"/>
            <a:ext cx="2656011" cy="460736"/>
          </a:xfrm>
          <a:prstGeom prst="rect">
            <a:avLst/>
          </a:prstGeom>
        </p:spPr>
      </p:pic>
      <p:pic>
        <p:nvPicPr>
          <p:cNvPr id="14" name="Slika 13">
            <a:extLst>
              <a:ext uri="{FF2B5EF4-FFF2-40B4-BE49-F238E27FC236}">
                <a16:creationId xmlns:a16="http://schemas.microsoft.com/office/drawing/2014/main" id="{FEB3573A-C986-4230-A3A9-8B95DFBED7C8}"/>
              </a:ext>
            </a:extLst>
          </p:cNvPr>
          <p:cNvPicPr>
            <a:picLocks noChangeAspect="1"/>
          </p:cNvPicPr>
          <p:nvPr/>
        </p:nvPicPr>
        <p:blipFill>
          <a:blip r:embed="rId6"/>
          <a:stretch>
            <a:fillRect/>
          </a:stretch>
        </p:blipFill>
        <p:spPr>
          <a:xfrm>
            <a:off x="9549228" y="1193593"/>
            <a:ext cx="2474449" cy="1578846"/>
          </a:xfrm>
          <a:prstGeom prst="rect">
            <a:avLst/>
          </a:prstGeom>
        </p:spPr>
      </p:pic>
      <p:sp>
        <p:nvSpPr>
          <p:cNvPr id="17" name="PoljeZBesedilom 16">
            <a:extLst>
              <a:ext uri="{FF2B5EF4-FFF2-40B4-BE49-F238E27FC236}">
                <a16:creationId xmlns:a16="http://schemas.microsoft.com/office/drawing/2014/main" id="{D3EDD0FA-4EC6-4B24-9543-0D8A9A6D651F}"/>
              </a:ext>
            </a:extLst>
          </p:cNvPr>
          <p:cNvSpPr txBox="1"/>
          <p:nvPr/>
        </p:nvSpPr>
        <p:spPr>
          <a:xfrm>
            <a:off x="6591408" y="3124486"/>
            <a:ext cx="3042628" cy="86177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000" dirty="0">
                <a:solidFill>
                  <a:srgbClr val="7030A0"/>
                </a:solidFill>
                <a:latin typeface="Arial" panose="020B0604020202020204" pitchFamily="34" charset="0"/>
                <a:cs typeface="Arial" panose="020B0604020202020204" pitchFamily="34" charset="0"/>
              </a:rPr>
              <a:t>Št. ur dejanske celomesečne obveznosti na obračunu (polje StUrMesObveznosti) je enako skupnemu številu ur na plačilni listi in se izračuna iz </a:t>
            </a:r>
            <a:r>
              <a:rPr lang="sl-SI" sz="1000" u="sng" dirty="0">
                <a:solidFill>
                  <a:srgbClr val="7030A0"/>
                </a:solidFill>
                <a:latin typeface="Arial" panose="020B0604020202020204" pitchFamily="34" charset="0"/>
                <a:cs typeface="Arial" panose="020B0604020202020204" pitchFamily="34" charset="0"/>
              </a:rPr>
              <a:t>splošnega koledarja 5x8 </a:t>
            </a:r>
          </a:p>
          <a:p>
            <a:r>
              <a:rPr lang="sl-SI" sz="1000" dirty="0">
                <a:solidFill>
                  <a:srgbClr val="7030A0"/>
                </a:solidFill>
                <a:latin typeface="Arial" panose="020B0604020202020204" pitchFamily="34" charset="0"/>
                <a:cs typeface="Arial" panose="020B0604020202020204" pitchFamily="34" charset="0"/>
                <a:sym typeface="Wingdings" panose="05000000000000000000" pitchFamily="2" charset="2"/>
              </a:rPr>
              <a:t> 22</a:t>
            </a:r>
            <a:r>
              <a:rPr lang="sl-SI" sz="1000" dirty="0">
                <a:solidFill>
                  <a:srgbClr val="7030A0"/>
                </a:solidFill>
                <a:latin typeface="Arial" panose="020B0604020202020204" pitchFamily="34" charset="0"/>
                <a:cs typeface="Arial" panose="020B0604020202020204" pitchFamily="34" charset="0"/>
              </a:rPr>
              <a:t> dni x 8 ur = 176 ur</a:t>
            </a:r>
            <a:endParaRPr lang="sl-SI" sz="1000" dirty="0"/>
          </a:p>
        </p:txBody>
      </p:sp>
      <p:sp>
        <p:nvSpPr>
          <p:cNvPr id="19" name="PoljeZBesedilom 18">
            <a:extLst>
              <a:ext uri="{FF2B5EF4-FFF2-40B4-BE49-F238E27FC236}">
                <a16:creationId xmlns:a16="http://schemas.microsoft.com/office/drawing/2014/main" id="{455C1A12-3590-410D-B5CB-DB0E4F264B45}"/>
              </a:ext>
            </a:extLst>
          </p:cNvPr>
          <p:cNvSpPr txBox="1"/>
          <p:nvPr/>
        </p:nvSpPr>
        <p:spPr>
          <a:xfrm>
            <a:off x="9814592" y="5420234"/>
            <a:ext cx="2441226" cy="83099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na zahtevku (polje StUrSkupno) = </a:t>
            </a:r>
            <a:r>
              <a:rPr lang="sl-SI" sz="1200" u="sng" dirty="0">
                <a:solidFill>
                  <a:srgbClr val="00B0F0"/>
                </a:solidFill>
              </a:rPr>
              <a:t>176</a:t>
            </a:r>
            <a:r>
              <a:rPr lang="sl-SI" sz="1200" dirty="0">
                <a:solidFill>
                  <a:srgbClr val="00B0F0"/>
                </a:solidFill>
              </a:rPr>
              <a:t>  </a:t>
            </a:r>
          </a:p>
          <a:p>
            <a:r>
              <a:rPr lang="sl-SI" sz="1200" i="1" dirty="0">
                <a:solidFill>
                  <a:srgbClr val="00B0F0"/>
                </a:solidFill>
              </a:rPr>
              <a:t>(ko ima podjetje ali org. enota </a:t>
            </a:r>
          </a:p>
          <a:p>
            <a:r>
              <a:rPr lang="sl-SI" sz="1200" i="1" dirty="0">
                <a:solidFill>
                  <a:srgbClr val="00B0F0"/>
                </a:solidFill>
              </a:rPr>
              <a:t>22 delovnih dni in koledar 5x8)</a:t>
            </a:r>
          </a:p>
        </p:txBody>
      </p:sp>
      <p:sp>
        <p:nvSpPr>
          <p:cNvPr id="20" name="PoljeZBesedilom 19">
            <a:extLst>
              <a:ext uri="{FF2B5EF4-FFF2-40B4-BE49-F238E27FC236}">
                <a16:creationId xmlns:a16="http://schemas.microsoft.com/office/drawing/2014/main" id="{2BAB967E-7BFA-4B8D-B5A7-96BD9B41AE73}"/>
              </a:ext>
            </a:extLst>
          </p:cNvPr>
          <p:cNvSpPr txBox="1"/>
          <p:nvPr/>
        </p:nvSpPr>
        <p:spPr>
          <a:xfrm>
            <a:off x="9789207" y="3124486"/>
            <a:ext cx="2441226" cy="83099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na zahtevku (polje StUrSkupno) = </a:t>
            </a:r>
            <a:r>
              <a:rPr lang="sl-SI" sz="1200" u="sng" dirty="0">
                <a:solidFill>
                  <a:srgbClr val="00B0F0"/>
                </a:solidFill>
              </a:rPr>
              <a:t>176</a:t>
            </a:r>
            <a:r>
              <a:rPr lang="sl-SI" sz="1200" dirty="0">
                <a:solidFill>
                  <a:srgbClr val="00B0F0"/>
                </a:solidFill>
              </a:rPr>
              <a:t>  </a:t>
            </a:r>
          </a:p>
          <a:p>
            <a:r>
              <a:rPr lang="sl-SI" sz="1200" i="1" dirty="0">
                <a:solidFill>
                  <a:srgbClr val="00B0F0"/>
                </a:solidFill>
              </a:rPr>
              <a:t>(ko ima podjetje ali org. enota </a:t>
            </a:r>
          </a:p>
          <a:p>
            <a:r>
              <a:rPr lang="sl-SI" sz="1200" i="1" dirty="0">
                <a:solidFill>
                  <a:srgbClr val="00B0F0"/>
                </a:solidFill>
              </a:rPr>
              <a:t>22 delovnih dni in koledar 5x8)</a:t>
            </a:r>
          </a:p>
        </p:txBody>
      </p:sp>
      <p:sp>
        <p:nvSpPr>
          <p:cNvPr id="21" name="PoljeZBesedilom 20">
            <a:extLst>
              <a:ext uri="{FF2B5EF4-FFF2-40B4-BE49-F238E27FC236}">
                <a16:creationId xmlns:a16="http://schemas.microsoft.com/office/drawing/2014/main" id="{7BCFE5D1-ECC9-42BC-8791-837343EA9FC8}"/>
              </a:ext>
            </a:extLst>
          </p:cNvPr>
          <p:cNvSpPr txBox="1"/>
          <p:nvPr/>
        </p:nvSpPr>
        <p:spPr>
          <a:xfrm>
            <a:off x="6591408" y="4237466"/>
            <a:ext cx="2943817" cy="86177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000" dirty="0">
                <a:solidFill>
                  <a:srgbClr val="7030A0"/>
                </a:solidFill>
                <a:latin typeface="Arial" panose="020B0604020202020204" pitchFamily="34" charset="0"/>
                <a:cs typeface="Arial" panose="020B0604020202020204" pitchFamily="34" charset="0"/>
              </a:rPr>
              <a:t>Št. ur dejanske celomesečne obveznosti na obračunu (polje StUrMesObveznosti) je enako skupnemu številu ur na plačilni listi in se izračuna iz </a:t>
            </a:r>
            <a:r>
              <a:rPr lang="sl-SI" sz="1000" u="sng" dirty="0">
                <a:solidFill>
                  <a:srgbClr val="7030A0"/>
                </a:solidFill>
                <a:latin typeface="Arial" panose="020B0604020202020204" pitchFamily="34" charset="0"/>
                <a:cs typeface="Arial" panose="020B0604020202020204" pitchFamily="34" charset="0"/>
              </a:rPr>
              <a:t>posebnega koledarja 5x7 </a:t>
            </a:r>
          </a:p>
          <a:p>
            <a:r>
              <a:rPr lang="sl-SI" sz="1000" dirty="0">
                <a:solidFill>
                  <a:srgbClr val="7030A0"/>
                </a:solidFill>
                <a:latin typeface="Arial" panose="020B0604020202020204" pitchFamily="34" charset="0"/>
                <a:cs typeface="Arial" panose="020B0604020202020204" pitchFamily="34" charset="0"/>
                <a:sym typeface="Wingdings" panose="05000000000000000000" pitchFamily="2" charset="2"/>
              </a:rPr>
              <a:t> </a:t>
            </a:r>
            <a:r>
              <a:rPr lang="sl-SI" sz="1000" dirty="0">
                <a:solidFill>
                  <a:srgbClr val="7030A0"/>
                </a:solidFill>
                <a:latin typeface="Arial" panose="020B0604020202020204" pitchFamily="34" charset="0"/>
                <a:cs typeface="Arial" panose="020B0604020202020204" pitchFamily="34" charset="0"/>
              </a:rPr>
              <a:t>22 dni x 7 ur = 154 ur</a:t>
            </a:r>
            <a:endParaRPr lang="sl-SI" sz="1000" dirty="0"/>
          </a:p>
        </p:txBody>
      </p:sp>
      <p:sp>
        <p:nvSpPr>
          <p:cNvPr id="23" name="PoljeZBesedilom 22">
            <a:extLst>
              <a:ext uri="{FF2B5EF4-FFF2-40B4-BE49-F238E27FC236}">
                <a16:creationId xmlns:a16="http://schemas.microsoft.com/office/drawing/2014/main" id="{4AF80DD8-9DA4-40FB-BC65-6FE7C1EFC469}"/>
              </a:ext>
            </a:extLst>
          </p:cNvPr>
          <p:cNvSpPr txBox="1"/>
          <p:nvPr/>
        </p:nvSpPr>
        <p:spPr>
          <a:xfrm>
            <a:off x="6561059" y="5459481"/>
            <a:ext cx="2943817" cy="86177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000" dirty="0">
                <a:solidFill>
                  <a:srgbClr val="7030A0"/>
                </a:solidFill>
                <a:latin typeface="Arial" panose="020B0604020202020204" pitchFamily="34" charset="0"/>
                <a:cs typeface="Arial" panose="020B0604020202020204" pitchFamily="34" charset="0"/>
              </a:rPr>
              <a:t>Št. ur dejanske celomesečne obveznosti na obračunu (polje StUrMesObveznosti) je enako skupnemu številu ur na plačilni listi in se izračuna iz </a:t>
            </a:r>
            <a:r>
              <a:rPr lang="sl-SI" sz="1000" u="sng" dirty="0">
                <a:solidFill>
                  <a:srgbClr val="7030A0"/>
                </a:solidFill>
                <a:latin typeface="Arial" panose="020B0604020202020204" pitchFamily="34" charset="0"/>
                <a:cs typeface="Arial" panose="020B0604020202020204" pitchFamily="34" charset="0"/>
              </a:rPr>
              <a:t>posebnega koledarja 5x6 </a:t>
            </a:r>
          </a:p>
          <a:p>
            <a:r>
              <a:rPr lang="sl-SI" sz="1000" dirty="0">
                <a:solidFill>
                  <a:srgbClr val="7030A0"/>
                </a:solidFill>
                <a:latin typeface="Arial" panose="020B0604020202020204" pitchFamily="34" charset="0"/>
                <a:cs typeface="Arial" panose="020B0604020202020204" pitchFamily="34" charset="0"/>
                <a:sym typeface="Wingdings" panose="05000000000000000000" pitchFamily="2" charset="2"/>
              </a:rPr>
              <a:t> </a:t>
            </a:r>
            <a:r>
              <a:rPr lang="sl-SI" sz="1000" dirty="0">
                <a:solidFill>
                  <a:srgbClr val="7030A0"/>
                </a:solidFill>
                <a:latin typeface="Arial" panose="020B0604020202020204" pitchFamily="34" charset="0"/>
                <a:cs typeface="Arial" panose="020B0604020202020204" pitchFamily="34" charset="0"/>
              </a:rPr>
              <a:t>22 dni x 6 ur = 132 ur</a:t>
            </a:r>
            <a:endParaRPr lang="sl-SI" sz="1000" dirty="0"/>
          </a:p>
        </p:txBody>
      </p:sp>
      <p:sp>
        <p:nvSpPr>
          <p:cNvPr id="15" name="PoljeZBesedilom 14">
            <a:extLst>
              <a:ext uri="{FF2B5EF4-FFF2-40B4-BE49-F238E27FC236}">
                <a16:creationId xmlns:a16="http://schemas.microsoft.com/office/drawing/2014/main" id="{E286D629-43A0-4628-8679-1A93DFB79841}"/>
              </a:ext>
            </a:extLst>
          </p:cNvPr>
          <p:cNvSpPr txBox="1"/>
          <p:nvPr/>
        </p:nvSpPr>
        <p:spPr>
          <a:xfrm>
            <a:off x="9789207" y="4250489"/>
            <a:ext cx="2441226" cy="83099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na zahtevku (polje StUrSkupno) = </a:t>
            </a:r>
            <a:r>
              <a:rPr lang="sl-SI" sz="1200" u="sng" dirty="0">
                <a:solidFill>
                  <a:srgbClr val="00B0F0"/>
                </a:solidFill>
              </a:rPr>
              <a:t>176</a:t>
            </a:r>
            <a:r>
              <a:rPr lang="sl-SI" sz="1200" dirty="0">
                <a:solidFill>
                  <a:srgbClr val="00B0F0"/>
                </a:solidFill>
              </a:rPr>
              <a:t>  </a:t>
            </a:r>
          </a:p>
          <a:p>
            <a:r>
              <a:rPr lang="sl-SI" sz="1200" i="1" dirty="0">
                <a:solidFill>
                  <a:srgbClr val="00B0F0"/>
                </a:solidFill>
              </a:rPr>
              <a:t>(ko ima podjetje ali org. enota </a:t>
            </a:r>
          </a:p>
          <a:p>
            <a:r>
              <a:rPr lang="sl-SI" sz="1200" i="1" dirty="0">
                <a:solidFill>
                  <a:srgbClr val="00B0F0"/>
                </a:solidFill>
              </a:rPr>
              <a:t>22 delovnih dni in koledar 5x8)</a:t>
            </a:r>
          </a:p>
        </p:txBody>
      </p:sp>
      <p:sp>
        <p:nvSpPr>
          <p:cNvPr id="16" name="Puščica: desno 15">
            <a:extLst>
              <a:ext uri="{FF2B5EF4-FFF2-40B4-BE49-F238E27FC236}">
                <a16:creationId xmlns:a16="http://schemas.microsoft.com/office/drawing/2014/main" id="{3965971A-E6AA-4EF9-B1E1-B0AA12490546}"/>
              </a:ext>
            </a:extLst>
          </p:cNvPr>
          <p:cNvSpPr/>
          <p:nvPr/>
        </p:nvSpPr>
        <p:spPr>
          <a:xfrm>
            <a:off x="9549228" y="3345783"/>
            <a:ext cx="242874"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uščica: desno 21">
            <a:extLst>
              <a:ext uri="{FF2B5EF4-FFF2-40B4-BE49-F238E27FC236}">
                <a16:creationId xmlns:a16="http://schemas.microsoft.com/office/drawing/2014/main" id="{71E42414-3499-4486-9CA9-6D8FC9690F8B}"/>
              </a:ext>
            </a:extLst>
          </p:cNvPr>
          <p:cNvSpPr/>
          <p:nvPr/>
        </p:nvSpPr>
        <p:spPr>
          <a:xfrm>
            <a:off x="9504876" y="4516393"/>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Puščica: desno 23">
            <a:extLst>
              <a:ext uri="{FF2B5EF4-FFF2-40B4-BE49-F238E27FC236}">
                <a16:creationId xmlns:a16="http://schemas.microsoft.com/office/drawing/2014/main" id="{36F68364-3CFC-41DC-8E22-ADDEBEC74192}"/>
              </a:ext>
            </a:extLst>
          </p:cNvPr>
          <p:cNvSpPr/>
          <p:nvPr/>
        </p:nvSpPr>
        <p:spPr>
          <a:xfrm>
            <a:off x="9534291" y="5808851"/>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1530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86B9FCC-4FC9-4F9E-BA9B-C958E53EBA54}"/>
              </a:ext>
            </a:extLst>
          </p:cNvPr>
          <p:cNvSpPr>
            <a:spLocks noGrp="1" noChangeArrowheads="1"/>
          </p:cNvSpPr>
          <p:nvPr>
            <p:ph type="title"/>
          </p:nvPr>
        </p:nvSpPr>
        <p:spPr>
          <a:xfrm>
            <a:off x="381000" y="4984"/>
            <a:ext cx="9969500" cy="662940"/>
          </a:xfrm>
        </p:spPr>
        <p:txBody>
          <a:bodyPr>
            <a:normAutofit/>
          </a:bodyPr>
          <a:lstStyle/>
          <a:p>
            <a:r>
              <a:rPr lang="sl-SI" altLang="sl-SI" sz="1600" b="0" dirty="0">
                <a:solidFill>
                  <a:srgbClr val="C00000"/>
                </a:solidFill>
              </a:rPr>
              <a:t>OD TEGA ZADRŽAN OD DELA ___ UR NA DAN    (2. primer) </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229280" y="590550"/>
            <a:ext cx="11733439" cy="6174628"/>
          </a:xfrm>
        </p:spPr>
        <p:txBody>
          <a:bodyPr>
            <a:normAutofit fontScale="25000" lnSpcReduction="20000"/>
          </a:bodyPr>
          <a:lstStyle/>
          <a:p>
            <a:pPr marL="0" indent="0">
              <a:buNone/>
              <a:defRPr/>
            </a:pPr>
            <a:r>
              <a:rPr lang="sl-SI" sz="5200" dirty="0">
                <a:latin typeface="Arial" panose="020B0604020202020204" pitchFamily="34" charset="0"/>
                <a:cs typeface="Arial" panose="020B0604020202020204" pitchFamily="34" charset="0"/>
              </a:rPr>
              <a:t>Delavec </a:t>
            </a:r>
            <a:r>
              <a:rPr lang="sl-SI" sz="5200" u="sng" dirty="0">
                <a:latin typeface="Arial" panose="020B0604020202020204" pitchFamily="34" charset="0"/>
                <a:cs typeface="Arial" panose="020B0604020202020204" pitchFamily="34" charset="0"/>
              </a:rPr>
              <a:t>ima </a:t>
            </a:r>
            <a:r>
              <a:rPr lang="sl-SI" sz="5200" b="1" u="sng" dirty="0">
                <a:latin typeface="Arial" panose="020B0604020202020204" pitchFamily="34" charset="0"/>
                <a:cs typeface="Arial" panose="020B0604020202020204" pitchFamily="34" charset="0"/>
              </a:rPr>
              <a:t>neenakomerno</a:t>
            </a:r>
            <a:r>
              <a:rPr lang="sl-SI" sz="5200" u="sng" dirty="0">
                <a:latin typeface="Arial" panose="020B0604020202020204" pitchFamily="34" charset="0"/>
                <a:cs typeface="Arial" panose="020B0604020202020204" pitchFamily="34" charset="0"/>
              </a:rPr>
              <a:t> razdeljeno 40-urno tedensko delovno obveznost</a:t>
            </a:r>
            <a:r>
              <a:rPr lang="sl-SI" sz="5200" dirty="0">
                <a:latin typeface="Arial" panose="020B0604020202020204" pitchFamily="34" charset="0"/>
                <a:cs typeface="Arial" panose="020B0604020202020204" pitchFamily="34" charset="0"/>
              </a:rPr>
              <a:t> (nima vse dni enake delovne obveznosti). </a:t>
            </a:r>
            <a:r>
              <a:rPr lang="sl-SI" sz="5200" u="sng" dirty="0">
                <a:latin typeface="Arial" panose="020B0604020202020204" pitchFamily="34" charset="0"/>
                <a:cs typeface="Arial" panose="020B0604020202020204" pitchFamily="34" charset="0"/>
              </a:rPr>
              <a:t>Delovni koledar 5x7+5:</a:t>
            </a:r>
          </a:p>
          <a:p>
            <a:pPr>
              <a:lnSpc>
                <a:spcPct val="110000"/>
              </a:lnSpc>
              <a:spcBef>
                <a:spcPts val="0"/>
              </a:spcBef>
              <a:defRPr/>
            </a:pPr>
            <a:r>
              <a:rPr lang="sl-SI" sz="5200" dirty="0">
                <a:solidFill>
                  <a:srgbClr val="000000"/>
                </a:solidFill>
                <a:latin typeface="Helv"/>
              </a:rPr>
              <a:t>ponedeljek-petek: 7 ur</a:t>
            </a:r>
            <a:endParaRPr lang="sl-SI" sz="5200" b="0" i="0" u="none" strike="noStrike" baseline="0" dirty="0">
              <a:solidFill>
                <a:srgbClr val="000000"/>
              </a:solidFill>
              <a:latin typeface="Helv"/>
            </a:endParaRPr>
          </a:p>
          <a:p>
            <a:pPr>
              <a:lnSpc>
                <a:spcPct val="110000"/>
              </a:lnSpc>
              <a:spcBef>
                <a:spcPts val="0"/>
              </a:spcBef>
              <a:defRPr/>
            </a:pPr>
            <a:r>
              <a:rPr lang="sl-SI" sz="5200" dirty="0">
                <a:solidFill>
                  <a:srgbClr val="000000"/>
                </a:solidFill>
                <a:latin typeface="Helv"/>
              </a:rPr>
              <a:t>sobota: 5 ur</a:t>
            </a:r>
            <a:endParaRPr lang="sl-SI" sz="5200" b="0" i="0" u="none" strike="noStrike" baseline="0" dirty="0">
              <a:solidFill>
                <a:srgbClr val="000000"/>
              </a:solidFill>
              <a:latin typeface="Helv"/>
            </a:endParaRPr>
          </a:p>
          <a:p>
            <a:pPr marL="0" indent="0">
              <a:lnSpc>
                <a:spcPct val="100000"/>
              </a:lnSpc>
              <a:spcBef>
                <a:spcPts val="0"/>
              </a:spcBef>
              <a:buNone/>
              <a:defRPr/>
            </a:pPr>
            <a:r>
              <a:rPr lang="sl-SI" sz="5200" dirty="0">
                <a:latin typeface="Arial" panose="020B0604020202020204" pitchFamily="34" charset="0"/>
                <a:cs typeface="Arial" panose="020B0604020202020204" pitchFamily="34" charset="0"/>
              </a:rPr>
              <a:t>Na podlagi ocene IOZ ali odločbe IZ ali ZK je </a:t>
            </a:r>
            <a:r>
              <a:rPr lang="sl-SI" sz="5200" b="1" dirty="0">
                <a:latin typeface="Arial" panose="020B0604020202020204" pitchFamily="34" charset="0"/>
                <a:cs typeface="Arial" panose="020B0604020202020204" pitchFamily="34" charset="0"/>
              </a:rPr>
              <a:t>zadržan od dela </a:t>
            </a:r>
            <a:r>
              <a:rPr lang="sl-SI" sz="5200" dirty="0">
                <a:latin typeface="Arial" panose="020B0604020202020204" pitchFamily="34" charset="0"/>
                <a:cs typeface="Arial" panose="020B0604020202020204" pitchFamily="34" charset="0"/>
              </a:rPr>
              <a:t>zaradi </a:t>
            </a:r>
            <a:r>
              <a:rPr lang="sl-SI" sz="5200" b="1" u="sng" dirty="0">
                <a:latin typeface="Arial" panose="020B0604020202020204" pitchFamily="34" charset="0"/>
                <a:cs typeface="Arial" panose="020B0604020202020204" pitchFamily="34" charset="0"/>
              </a:rPr>
              <a:t>nege (razlog 06) ali spremstva (razlog 09) </a:t>
            </a:r>
            <a:r>
              <a:rPr lang="sl-SI" sz="5200" dirty="0">
                <a:latin typeface="Arial" panose="020B0604020202020204" pitchFamily="34" charset="0"/>
                <a:cs typeface="Arial" panose="020B0604020202020204" pitchFamily="34" charset="0"/>
              </a:rPr>
              <a:t>za </a:t>
            </a:r>
            <a:r>
              <a:rPr lang="sl-SI" sz="5200" b="1" u="sng" dirty="0">
                <a:latin typeface="Arial" panose="020B0604020202020204" pitchFamily="34" charset="0"/>
                <a:cs typeface="Arial" panose="020B0604020202020204" pitchFamily="34" charset="0"/>
              </a:rPr>
              <a:t>4 ure</a:t>
            </a:r>
            <a:r>
              <a:rPr lang="sl-SI" sz="5200" b="1" dirty="0">
                <a:latin typeface="Arial" panose="020B0604020202020204" pitchFamily="34" charset="0"/>
                <a:cs typeface="Arial" panose="020B0604020202020204" pitchFamily="34" charset="0"/>
              </a:rPr>
              <a:t> na dan </a:t>
            </a:r>
          </a:p>
          <a:p>
            <a:pPr marL="0" indent="0">
              <a:lnSpc>
                <a:spcPct val="100000"/>
              </a:lnSpc>
              <a:spcBef>
                <a:spcPts val="0"/>
              </a:spcBef>
              <a:buNone/>
              <a:defRPr/>
            </a:pPr>
            <a:r>
              <a:rPr lang="sl-SI" sz="5200" dirty="0">
                <a:latin typeface="Arial" panose="020B0604020202020204" pitchFamily="34" charset="0"/>
                <a:cs typeface="Arial" panose="020B0604020202020204" pitchFamily="34" charset="0"/>
              </a:rPr>
              <a:t>(za 4 ure uveljavlja nego ali spremstvo). </a:t>
            </a:r>
          </a:p>
          <a:p>
            <a:pPr marL="0" indent="0">
              <a:lnSpc>
                <a:spcPct val="100000"/>
              </a:lnSpc>
              <a:spcBef>
                <a:spcPts val="0"/>
              </a:spcBef>
              <a:buNone/>
              <a:defRPr/>
            </a:pPr>
            <a:r>
              <a:rPr lang="sl-SI" sz="5200" dirty="0">
                <a:solidFill>
                  <a:srgbClr val="00B050"/>
                </a:solidFill>
              </a:rPr>
              <a:t>__________________________________________________________________________________________________________________________________________________________</a:t>
            </a:r>
          </a:p>
          <a:p>
            <a:pPr marL="0" indent="0">
              <a:lnSpc>
                <a:spcPct val="100000"/>
              </a:lnSpc>
              <a:spcBef>
                <a:spcPts val="0"/>
              </a:spcBef>
              <a:buNone/>
              <a:defRPr/>
            </a:pPr>
            <a:endParaRPr lang="sl-SI" sz="5200" dirty="0">
              <a:solidFill>
                <a:srgbClr val="00B050"/>
              </a:solidFill>
            </a:endParaRPr>
          </a:p>
          <a:p>
            <a:pPr marL="0" indent="0">
              <a:lnSpc>
                <a:spcPct val="100000"/>
              </a:lnSpc>
              <a:spcBef>
                <a:spcPts val="0"/>
              </a:spcBef>
              <a:buNone/>
              <a:defRPr/>
            </a:pPr>
            <a:r>
              <a:rPr lang="sl-SI" sz="5200" dirty="0">
                <a:solidFill>
                  <a:srgbClr val="00B050"/>
                </a:solidFill>
              </a:rPr>
              <a:t>Na </a:t>
            </a:r>
            <a:r>
              <a:rPr lang="sl-SI" sz="5200" b="1" u="sng" dirty="0">
                <a:solidFill>
                  <a:srgbClr val="00B050"/>
                </a:solidFill>
              </a:rPr>
              <a:t>eBOL</a:t>
            </a:r>
            <a:r>
              <a:rPr lang="sl-SI" sz="5200" dirty="0">
                <a:solidFill>
                  <a:srgbClr val="00B050"/>
                </a:solidFill>
              </a:rPr>
              <a:t> se izpolni: </a:t>
            </a:r>
          </a:p>
          <a:p>
            <a:pPr marL="0" indent="0">
              <a:lnSpc>
                <a:spcPct val="100000"/>
              </a:lnSpc>
              <a:spcBef>
                <a:spcPts val="0"/>
              </a:spcBef>
              <a:buNone/>
              <a:defRPr/>
            </a:pPr>
            <a:r>
              <a:rPr lang="sl-SI" sz="5200" dirty="0">
                <a:solidFill>
                  <a:srgbClr val="00B050"/>
                </a:solidFill>
              </a:rPr>
              <a:t>„za krajši delovni čas, od – do“  in  </a:t>
            </a:r>
          </a:p>
          <a:p>
            <a:pPr marL="0" indent="0">
              <a:lnSpc>
                <a:spcPct val="100000"/>
              </a:lnSpc>
              <a:spcBef>
                <a:spcPts val="0"/>
              </a:spcBef>
              <a:buNone/>
              <a:defRPr/>
            </a:pPr>
            <a:r>
              <a:rPr lang="sl-SI" sz="5200" dirty="0">
                <a:solidFill>
                  <a:srgbClr val="00B050"/>
                </a:solidFill>
              </a:rPr>
              <a:t>„od tega zadržan od dela </a:t>
            </a:r>
            <a:r>
              <a:rPr lang="sl-SI" sz="5200" u="sng" dirty="0">
                <a:solidFill>
                  <a:srgbClr val="00B050"/>
                </a:solidFill>
              </a:rPr>
              <a:t>4 </a:t>
            </a:r>
            <a:r>
              <a:rPr lang="sl-SI" sz="5200" dirty="0">
                <a:solidFill>
                  <a:srgbClr val="00B050"/>
                </a:solidFill>
              </a:rPr>
              <a:t>ure na dan“</a:t>
            </a:r>
          </a:p>
          <a:p>
            <a:pPr marL="0" indent="0">
              <a:buNone/>
              <a:defRPr/>
            </a:pPr>
            <a:r>
              <a:rPr lang="sl-SI" sz="5200" b="1" i="1" dirty="0">
                <a:solidFill>
                  <a:srgbClr val="00B050"/>
                </a:solidFill>
              </a:rPr>
              <a:t>_____________________________________________________________________________________________________________________________________________________________________________</a:t>
            </a:r>
          </a:p>
          <a:p>
            <a:pPr marL="0" indent="0">
              <a:buNone/>
              <a:defRPr/>
            </a:pPr>
            <a:r>
              <a:rPr lang="sl-SI" sz="5200" b="1" u="sng" dirty="0">
                <a:solidFill>
                  <a:srgbClr val="0070C0"/>
                </a:solidFill>
              </a:rPr>
              <a:t>OBRAČUN NADOMESTILA: </a:t>
            </a:r>
          </a:p>
          <a:p>
            <a:pPr marL="0" indent="0">
              <a:lnSpc>
                <a:spcPct val="120000"/>
              </a:lnSpc>
              <a:spcBef>
                <a:spcPts val="0"/>
              </a:spcBef>
              <a:buNone/>
              <a:defRPr/>
            </a:pPr>
            <a:endParaRPr lang="sl-SI" sz="5200" dirty="0">
              <a:solidFill>
                <a:srgbClr val="0070C0"/>
              </a:solidFill>
            </a:endParaRPr>
          </a:p>
          <a:p>
            <a:pPr marL="0" indent="0">
              <a:lnSpc>
                <a:spcPct val="120000"/>
              </a:lnSpc>
              <a:spcBef>
                <a:spcPts val="0"/>
              </a:spcBef>
              <a:buNone/>
              <a:defRPr/>
            </a:pPr>
            <a:r>
              <a:rPr lang="sl-SI" sz="4800" dirty="0">
                <a:solidFill>
                  <a:srgbClr val="0070C0"/>
                </a:solidFill>
              </a:rPr>
              <a:t>Uporabi se rubrika </a:t>
            </a:r>
            <a:r>
              <a:rPr lang="sl-SI" sz="4800" b="1" dirty="0">
                <a:solidFill>
                  <a:srgbClr val="0070C0"/>
                </a:solidFill>
              </a:rPr>
              <a:t>Preostala delazmožnost (ZK)</a:t>
            </a:r>
            <a:r>
              <a:rPr lang="sl-SI" sz="4800" dirty="0">
                <a:solidFill>
                  <a:srgbClr val="0070C0"/>
                </a:solidFill>
              </a:rPr>
              <a:t>, kjer se vpiše razlika med dnevno delovno obveznostjo po koledarju in med urami v rubriki „od tega zadržan od dela“. Ker ima delavec na določene dneve različno delovno obveznost, se naredi </a:t>
            </a:r>
            <a:r>
              <a:rPr lang="sl-SI" sz="4800" b="1" u="sng" dirty="0">
                <a:solidFill>
                  <a:srgbClr val="0070C0"/>
                </a:solidFill>
              </a:rPr>
              <a:t>toliko obračunov, kolikor je zveznih obdobij z enakim številom ur delovne obveznosti</a:t>
            </a:r>
            <a:r>
              <a:rPr lang="sl-SI" sz="4800" b="1" dirty="0">
                <a:solidFill>
                  <a:srgbClr val="0070C0"/>
                </a:solidFill>
              </a:rPr>
              <a:t>  </a:t>
            </a:r>
            <a:r>
              <a:rPr lang="sl-SI" sz="4800" dirty="0">
                <a:solidFill>
                  <a:srgbClr val="0070C0"/>
                </a:solidFill>
              </a:rPr>
              <a:t>(da ima eno obdobje enako razliko med dnevno delovno obveznostjo in urami v polju „ZK“ ). V konkretnem primeru se pripravita 2 obračuna: </a:t>
            </a:r>
          </a:p>
          <a:p>
            <a:pPr marL="0" indent="0" rtl="0">
              <a:lnSpc>
                <a:spcPct val="120000"/>
              </a:lnSpc>
              <a:spcBef>
                <a:spcPts val="0"/>
              </a:spcBef>
              <a:buNone/>
            </a:pPr>
            <a:endParaRPr lang="sl-SI" sz="4800" b="1" i="0" u="none" strike="noStrike" baseline="0" dirty="0">
              <a:solidFill>
                <a:srgbClr val="0070C0"/>
              </a:solidFill>
              <a:latin typeface="Helv"/>
            </a:endParaRPr>
          </a:p>
          <a:p>
            <a:pPr marL="0" indent="0" rtl="0">
              <a:lnSpc>
                <a:spcPct val="120000"/>
              </a:lnSpc>
              <a:spcBef>
                <a:spcPts val="0"/>
              </a:spcBef>
              <a:buNone/>
            </a:pPr>
            <a:r>
              <a:rPr lang="sl-SI" sz="4800" b="1" i="0" u="none" strike="noStrike" baseline="0" dirty="0">
                <a:solidFill>
                  <a:srgbClr val="0070C0"/>
                </a:solidFill>
                <a:latin typeface="Helv"/>
              </a:rPr>
              <a:t>1. obračun: od ponedeljka do petka</a:t>
            </a:r>
          </a:p>
          <a:p>
            <a:pPr rtl="0">
              <a:lnSpc>
                <a:spcPct val="120000"/>
              </a:lnSpc>
              <a:spcBef>
                <a:spcPts val="0"/>
              </a:spcBef>
            </a:pPr>
            <a:r>
              <a:rPr lang="sl-SI" sz="4800" dirty="0">
                <a:solidFill>
                  <a:srgbClr val="0070C0"/>
                </a:solidFill>
                <a:latin typeface="Helv"/>
              </a:rPr>
              <a:t>d</a:t>
            </a:r>
            <a:r>
              <a:rPr lang="sl-SI" sz="4800" b="0" i="0" u="none" strike="noStrike" baseline="0" dirty="0">
                <a:solidFill>
                  <a:srgbClr val="0070C0"/>
                </a:solidFill>
                <a:latin typeface="Helv"/>
              </a:rPr>
              <a:t>elovna obveznost iz koledarja 5x7+5  = 7 ur</a:t>
            </a:r>
          </a:p>
          <a:p>
            <a:pPr rtl="0">
              <a:lnSpc>
                <a:spcPct val="120000"/>
              </a:lnSpc>
              <a:spcBef>
                <a:spcPts val="0"/>
              </a:spcBef>
            </a:pPr>
            <a:r>
              <a:rPr lang="sl-SI" sz="4800" b="0" i="0" u="none" strike="noStrike" baseline="0" dirty="0">
                <a:solidFill>
                  <a:srgbClr val="0070C0"/>
                </a:solidFill>
                <a:latin typeface="Helv"/>
              </a:rPr>
              <a:t>v rubriko </a:t>
            </a:r>
            <a:r>
              <a:rPr lang="sl-SI" sz="4800" b="1" dirty="0">
                <a:solidFill>
                  <a:srgbClr val="0070C0"/>
                </a:solidFill>
                <a:latin typeface="Helv"/>
              </a:rPr>
              <a:t>Preostala delazmožnost (ZK)</a:t>
            </a:r>
            <a:r>
              <a:rPr lang="sl-SI" sz="4800" b="1" i="0" u="none" strike="noStrike" baseline="0" dirty="0">
                <a:solidFill>
                  <a:srgbClr val="0070C0"/>
                </a:solidFill>
                <a:latin typeface="Helv"/>
              </a:rPr>
              <a:t> </a:t>
            </a:r>
            <a:r>
              <a:rPr lang="sl-SI" sz="4800" dirty="0">
                <a:solidFill>
                  <a:srgbClr val="0070C0"/>
                </a:solidFill>
                <a:latin typeface="Helv"/>
              </a:rPr>
              <a:t>se</a:t>
            </a:r>
            <a:r>
              <a:rPr lang="sl-SI" sz="4800" b="1" dirty="0">
                <a:solidFill>
                  <a:srgbClr val="0070C0"/>
                </a:solidFill>
                <a:latin typeface="Helv"/>
              </a:rPr>
              <a:t> </a:t>
            </a:r>
            <a:r>
              <a:rPr lang="sl-SI" sz="4800" b="0" i="0" u="none" strike="noStrike" baseline="0" dirty="0">
                <a:solidFill>
                  <a:srgbClr val="0070C0"/>
                </a:solidFill>
                <a:latin typeface="Helv"/>
              </a:rPr>
              <a:t>vpiše razlika med 7 ur in ''zadržan od dela'', torej 7 ur - 4 ure =</a:t>
            </a:r>
            <a:r>
              <a:rPr lang="sl-SI" sz="4800" b="1" i="0" u="none" strike="noStrike" baseline="0" dirty="0">
                <a:solidFill>
                  <a:srgbClr val="0070C0"/>
                </a:solidFill>
                <a:latin typeface="Helv"/>
              </a:rPr>
              <a:t> 3 ure</a:t>
            </a:r>
          </a:p>
          <a:p>
            <a:pPr rtl="0">
              <a:lnSpc>
                <a:spcPct val="120000"/>
              </a:lnSpc>
              <a:spcBef>
                <a:spcPts val="0"/>
              </a:spcBef>
            </a:pPr>
            <a:r>
              <a:rPr lang="sl-SI" sz="4800" b="1" i="0" u="none" strike="noStrike" baseline="0" dirty="0">
                <a:solidFill>
                  <a:srgbClr val="0070C0"/>
                </a:solidFill>
                <a:latin typeface="Helv"/>
              </a:rPr>
              <a:t>zadržanost </a:t>
            </a:r>
            <a:r>
              <a:rPr lang="sl-SI" sz="4800" b="0" i="0" u="none" strike="noStrike" baseline="0" dirty="0">
                <a:solidFill>
                  <a:srgbClr val="0070C0"/>
                </a:solidFill>
                <a:latin typeface="Helv"/>
              </a:rPr>
              <a:t>v breme ZZZS = 7 ur - 3 ure = </a:t>
            </a:r>
            <a:r>
              <a:rPr lang="sl-SI" sz="4800" b="1" i="0" u="none" strike="noStrike" baseline="0" dirty="0">
                <a:solidFill>
                  <a:srgbClr val="0070C0"/>
                </a:solidFill>
                <a:latin typeface="Helv"/>
              </a:rPr>
              <a:t>4 ure </a:t>
            </a:r>
            <a:r>
              <a:rPr lang="sl-SI" sz="4800" b="0" i="0" u="none" strike="noStrike" baseline="0" dirty="0">
                <a:solidFill>
                  <a:srgbClr val="0070C0"/>
                </a:solidFill>
                <a:latin typeface="Helv"/>
              </a:rPr>
              <a:t>(enako kot je na eBOL v rubriki ''od tega zadržan od dela“)</a:t>
            </a:r>
          </a:p>
          <a:p>
            <a:pPr>
              <a:lnSpc>
                <a:spcPct val="120000"/>
              </a:lnSpc>
              <a:spcBef>
                <a:spcPts val="0"/>
              </a:spcBef>
            </a:pPr>
            <a:r>
              <a:rPr lang="sl-SI" sz="4800" dirty="0">
                <a:solidFill>
                  <a:srgbClr val="0070C0"/>
                </a:solidFill>
                <a:latin typeface="Helv"/>
              </a:rPr>
              <a:t>skupna zadržanost v breme ZZZS na obračunu = 5 dni x 4 ure = </a:t>
            </a:r>
            <a:r>
              <a:rPr lang="sl-SI" sz="4800" b="1" dirty="0">
                <a:solidFill>
                  <a:srgbClr val="0070C0"/>
                </a:solidFill>
                <a:latin typeface="Helv"/>
              </a:rPr>
              <a:t>20 ur</a:t>
            </a:r>
            <a:endParaRPr lang="sl-SI" sz="4800" b="0" i="0" u="none" strike="noStrike" baseline="0" dirty="0">
              <a:solidFill>
                <a:srgbClr val="0070C0"/>
              </a:solidFill>
              <a:latin typeface="Helv"/>
            </a:endParaRPr>
          </a:p>
          <a:p>
            <a:pPr marL="0" indent="0" rtl="0">
              <a:lnSpc>
                <a:spcPct val="120000"/>
              </a:lnSpc>
              <a:spcBef>
                <a:spcPts val="0"/>
              </a:spcBef>
              <a:buNone/>
            </a:pPr>
            <a:endParaRPr lang="sl-SI" sz="4800" b="0" i="0" u="none" strike="noStrike" baseline="0" dirty="0">
              <a:solidFill>
                <a:srgbClr val="0070C0"/>
              </a:solidFill>
              <a:latin typeface="Helv"/>
            </a:endParaRPr>
          </a:p>
          <a:p>
            <a:pPr marL="0" indent="0" rtl="0">
              <a:lnSpc>
                <a:spcPct val="120000"/>
              </a:lnSpc>
              <a:spcBef>
                <a:spcPts val="0"/>
              </a:spcBef>
              <a:buNone/>
            </a:pPr>
            <a:r>
              <a:rPr lang="sl-SI" sz="4800" b="1" i="0" u="none" strike="noStrike" baseline="0" dirty="0">
                <a:solidFill>
                  <a:srgbClr val="0070C0"/>
                </a:solidFill>
                <a:latin typeface="Helv"/>
              </a:rPr>
              <a:t>2. obračun: sobota</a:t>
            </a:r>
          </a:p>
          <a:p>
            <a:pPr rtl="0">
              <a:lnSpc>
                <a:spcPct val="120000"/>
              </a:lnSpc>
              <a:spcBef>
                <a:spcPts val="0"/>
              </a:spcBef>
            </a:pPr>
            <a:r>
              <a:rPr lang="sl-SI" sz="4800" dirty="0">
                <a:solidFill>
                  <a:srgbClr val="0070C0"/>
                </a:solidFill>
                <a:latin typeface="Helv"/>
              </a:rPr>
              <a:t>d</a:t>
            </a:r>
            <a:r>
              <a:rPr lang="sl-SI" sz="4800" i="0" u="none" strike="noStrike" baseline="0" dirty="0">
                <a:solidFill>
                  <a:srgbClr val="0070C0"/>
                </a:solidFill>
                <a:latin typeface="Helv"/>
              </a:rPr>
              <a:t>elovna obveznost iz </a:t>
            </a:r>
            <a:r>
              <a:rPr lang="sl-SI" sz="4800" b="0" i="0" u="none" strike="noStrike" baseline="0" dirty="0">
                <a:solidFill>
                  <a:srgbClr val="0070C0"/>
                </a:solidFill>
                <a:latin typeface="Helv"/>
              </a:rPr>
              <a:t>koledarja 5x7+5 = 5 ur</a:t>
            </a:r>
          </a:p>
          <a:p>
            <a:pPr rtl="0">
              <a:lnSpc>
                <a:spcPct val="120000"/>
              </a:lnSpc>
              <a:spcBef>
                <a:spcPts val="0"/>
              </a:spcBef>
            </a:pPr>
            <a:r>
              <a:rPr lang="sl-SI" sz="4800" b="0" i="0" u="none" strike="noStrike" baseline="0" dirty="0">
                <a:solidFill>
                  <a:srgbClr val="0070C0"/>
                </a:solidFill>
                <a:latin typeface="Helv"/>
              </a:rPr>
              <a:t>v rubriko </a:t>
            </a:r>
            <a:r>
              <a:rPr lang="sl-SI" sz="4800" b="1" dirty="0">
                <a:solidFill>
                  <a:srgbClr val="0070C0"/>
                </a:solidFill>
                <a:latin typeface="Helv"/>
              </a:rPr>
              <a:t>Preostala delazmožnost (ZK)</a:t>
            </a:r>
            <a:r>
              <a:rPr lang="sl-SI" sz="4800" b="1" i="0" u="none" strike="noStrike" baseline="0" dirty="0">
                <a:solidFill>
                  <a:srgbClr val="0070C0"/>
                </a:solidFill>
                <a:latin typeface="Helv"/>
              </a:rPr>
              <a:t> se </a:t>
            </a:r>
            <a:r>
              <a:rPr lang="sl-SI" sz="4800" b="0" i="0" u="none" strike="noStrike" baseline="0" dirty="0">
                <a:solidFill>
                  <a:srgbClr val="0070C0"/>
                </a:solidFill>
                <a:latin typeface="Helv"/>
              </a:rPr>
              <a:t>vpiše razlika med 5 ur in ''zadržan od dela'', torej 5 ur - 4 ure =</a:t>
            </a:r>
            <a:r>
              <a:rPr lang="sl-SI" sz="4800" b="1" i="0" u="none" strike="noStrike" baseline="0" dirty="0">
                <a:solidFill>
                  <a:srgbClr val="0070C0"/>
                </a:solidFill>
                <a:latin typeface="Helv"/>
              </a:rPr>
              <a:t> 1 ura</a:t>
            </a:r>
          </a:p>
          <a:p>
            <a:pPr rtl="0">
              <a:lnSpc>
                <a:spcPct val="120000"/>
              </a:lnSpc>
              <a:spcBef>
                <a:spcPts val="0"/>
              </a:spcBef>
            </a:pPr>
            <a:r>
              <a:rPr lang="sl-SI" sz="4800" b="1" i="0" u="none" strike="noStrike" baseline="0" dirty="0">
                <a:solidFill>
                  <a:srgbClr val="0070C0"/>
                </a:solidFill>
                <a:latin typeface="Helv"/>
              </a:rPr>
              <a:t>zadržanost </a:t>
            </a:r>
            <a:r>
              <a:rPr lang="sl-SI" sz="4800" b="0" i="0" u="none" strike="noStrike" baseline="0" dirty="0">
                <a:solidFill>
                  <a:srgbClr val="0070C0"/>
                </a:solidFill>
                <a:latin typeface="Helv"/>
              </a:rPr>
              <a:t>v breme ZZZS = 5 ur - 1 ura = </a:t>
            </a:r>
            <a:r>
              <a:rPr lang="sl-SI" sz="4800" b="1" i="0" u="none" strike="noStrike" baseline="0" dirty="0">
                <a:solidFill>
                  <a:srgbClr val="0070C0"/>
                </a:solidFill>
                <a:latin typeface="Helv"/>
              </a:rPr>
              <a:t>4 ure </a:t>
            </a:r>
            <a:r>
              <a:rPr lang="sl-SI" sz="4800" b="0" i="0" u="none" strike="noStrike" baseline="0" dirty="0">
                <a:solidFill>
                  <a:srgbClr val="0070C0"/>
                </a:solidFill>
                <a:latin typeface="Helv"/>
              </a:rPr>
              <a:t>(enako kot je na eBOL v rubriki ''od tega zadržan od dela“)</a:t>
            </a:r>
          </a:p>
          <a:p>
            <a:pPr>
              <a:lnSpc>
                <a:spcPct val="120000"/>
              </a:lnSpc>
              <a:spcBef>
                <a:spcPts val="0"/>
              </a:spcBef>
            </a:pPr>
            <a:r>
              <a:rPr lang="sl-SI" sz="4800" dirty="0">
                <a:solidFill>
                  <a:srgbClr val="0070C0"/>
                </a:solidFill>
                <a:latin typeface="Helv"/>
              </a:rPr>
              <a:t>skupna zadržanost v breme ZZZS na obračunu = 1 dan x 4 ure = </a:t>
            </a:r>
            <a:r>
              <a:rPr lang="sl-SI" sz="4800" b="1" dirty="0">
                <a:solidFill>
                  <a:srgbClr val="0070C0"/>
                </a:solidFill>
                <a:latin typeface="Helv"/>
              </a:rPr>
              <a:t>4 ure</a:t>
            </a:r>
            <a:endParaRPr lang="sl-SI" sz="4800" b="0" i="0" u="none" strike="noStrike" baseline="0" dirty="0">
              <a:solidFill>
                <a:srgbClr val="0070C0"/>
              </a:solidFill>
              <a:latin typeface="Helv"/>
            </a:endParaRPr>
          </a:p>
          <a:p>
            <a:pPr marL="0" indent="0" rtl="0">
              <a:lnSpc>
                <a:spcPct val="120000"/>
              </a:lnSpc>
              <a:spcBef>
                <a:spcPts val="0"/>
              </a:spcBef>
              <a:buNone/>
            </a:pPr>
            <a:r>
              <a:rPr lang="sl-SI" sz="4800" b="0" i="0" u="none" strike="noStrike" baseline="0" dirty="0">
                <a:solidFill>
                  <a:srgbClr val="0070C0"/>
                </a:solidFill>
                <a:latin typeface="Helv"/>
              </a:rPr>
              <a:t>________________________________________________________________________________________________________</a:t>
            </a:r>
          </a:p>
          <a:p>
            <a:pPr marL="0" indent="0">
              <a:buNone/>
              <a:defRPr/>
            </a:pPr>
            <a:endParaRPr lang="sl-SI" sz="2400" b="1" dirty="0"/>
          </a:p>
        </p:txBody>
      </p:sp>
      <p:pic>
        <p:nvPicPr>
          <p:cNvPr id="21" name="Slika 20">
            <a:extLst>
              <a:ext uri="{FF2B5EF4-FFF2-40B4-BE49-F238E27FC236}">
                <a16:creationId xmlns:a16="http://schemas.microsoft.com/office/drawing/2014/main" id="{907B9AA6-0CDC-43B2-B348-FFD11776923D}"/>
              </a:ext>
            </a:extLst>
          </p:cNvPr>
          <p:cNvPicPr>
            <a:picLocks noChangeAspect="1"/>
          </p:cNvPicPr>
          <p:nvPr/>
        </p:nvPicPr>
        <p:blipFill>
          <a:blip r:embed="rId2"/>
          <a:stretch>
            <a:fillRect/>
          </a:stretch>
        </p:blipFill>
        <p:spPr>
          <a:xfrm>
            <a:off x="9774839" y="1432063"/>
            <a:ext cx="2187880" cy="1425437"/>
          </a:xfrm>
          <a:prstGeom prst="rect">
            <a:avLst/>
          </a:prstGeom>
        </p:spPr>
      </p:pic>
      <p:pic>
        <p:nvPicPr>
          <p:cNvPr id="9" name="Slika 8">
            <a:extLst>
              <a:ext uri="{FF2B5EF4-FFF2-40B4-BE49-F238E27FC236}">
                <a16:creationId xmlns:a16="http://schemas.microsoft.com/office/drawing/2014/main" id="{335DCEED-7382-4B3F-853B-1BC3314CD73D}"/>
              </a:ext>
            </a:extLst>
          </p:cNvPr>
          <p:cNvPicPr>
            <a:picLocks noChangeAspect="1"/>
          </p:cNvPicPr>
          <p:nvPr/>
        </p:nvPicPr>
        <p:blipFill>
          <a:blip r:embed="rId3"/>
          <a:stretch>
            <a:fillRect/>
          </a:stretch>
        </p:blipFill>
        <p:spPr>
          <a:xfrm>
            <a:off x="8513161" y="4828417"/>
            <a:ext cx="3541925" cy="597520"/>
          </a:xfrm>
          <a:prstGeom prst="rect">
            <a:avLst/>
          </a:prstGeom>
        </p:spPr>
      </p:pic>
      <p:pic>
        <p:nvPicPr>
          <p:cNvPr id="10" name="Slika 9">
            <a:extLst>
              <a:ext uri="{FF2B5EF4-FFF2-40B4-BE49-F238E27FC236}">
                <a16:creationId xmlns:a16="http://schemas.microsoft.com/office/drawing/2014/main" id="{30B4DB16-0C96-42E3-8792-3184141EF9CA}"/>
              </a:ext>
            </a:extLst>
          </p:cNvPr>
          <p:cNvPicPr>
            <a:picLocks noChangeAspect="1"/>
          </p:cNvPicPr>
          <p:nvPr/>
        </p:nvPicPr>
        <p:blipFill>
          <a:blip r:embed="rId4"/>
          <a:stretch>
            <a:fillRect/>
          </a:stretch>
        </p:blipFill>
        <p:spPr>
          <a:xfrm>
            <a:off x="8513161" y="3840088"/>
            <a:ext cx="3565613" cy="590624"/>
          </a:xfrm>
          <a:prstGeom prst="rect">
            <a:avLst/>
          </a:prstGeom>
        </p:spPr>
      </p:pic>
      <p:sp>
        <p:nvSpPr>
          <p:cNvPr id="8" name="PoljeZBesedilom 7">
            <a:extLst>
              <a:ext uri="{FF2B5EF4-FFF2-40B4-BE49-F238E27FC236}">
                <a16:creationId xmlns:a16="http://schemas.microsoft.com/office/drawing/2014/main" id="{CE260A06-6FA5-472F-A052-2E6978D704B9}"/>
              </a:ext>
            </a:extLst>
          </p:cNvPr>
          <p:cNvSpPr txBox="1"/>
          <p:nvPr/>
        </p:nvSpPr>
        <p:spPr>
          <a:xfrm>
            <a:off x="332929" y="5892848"/>
            <a:ext cx="5548257" cy="646331"/>
          </a:xfrm>
          <a:prstGeom prst="rect">
            <a:avLst/>
          </a:prstGeom>
          <a:noFill/>
          <a:ln>
            <a:gradFill>
              <a:gsLst>
                <a:gs pos="30000">
                  <a:schemeClr val="accent1">
                    <a:lumMod val="5000"/>
                    <a:lumOff val="95000"/>
                    <a:alpha val="9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u="sng" dirty="0">
                <a:solidFill>
                  <a:srgbClr val="7030A0"/>
                </a:solidFill>
                <a:latin typeface="Arial" panose="020B0604020202020204" pitchFamily="34" charset="0"/>
                <a:cs typeface="Arial" panose="020B0604020202020204" pitchFamily="34" charset="0"/>
              </a:rPr>
              <a:t>Št. ur dejanske mesečne obveznosti </a:t>
            </a:r>
            <a:r>
              <a:rPr lang="sl-SI" sz="1200" dirty="0">
                <a:solidFill>
                  <a:srgbClr val="7030A0"/>
                </a:solidFill>
                <a:latin typeface="Arial" panose="020B0604020202020204" pitchFamily="34" charset="0"/>
                <a:cs typeface="Arial" panose="020B0604020202020204" pitchFamily="34" charset="0"/>
              </a:rPr>
              <a:t>na obračunu (polje „StUrMesObveznosti‘‘ v </a:t>
            </a:r>
            <a:r>
              <a:rPr lang="sl-SI" sz="1200" dirty="0" err="1">
                <a:solidFill>
                  <a:srgbClr val="7030A0"/>
                </a:solidFill>
                <a:latin typeface="Arial" panose="020B0604020202020204" pitchFamily="34" charset="0"/>
                <a:cs typeface="Arial" panose="020B0604020202020204" pitchFamily="34" charset="0"/>
              </a:rPr>
              <a:t>xml</a:t>
            </a:r>
            <a:r>
              <a:rPr lang="sl-SI" sz="1200" dirty="0">
                <a:solidFill>
                  <a:srgbClr val="7030A0"/>
                </a:solidFill>
                <a:latin typeface="Arial" panose="020B0604020202020204" pitchFamily="34" charset="0"/>
                <a:cs typeface="Arial" panose="020B0604020202020204" pitchFamily="34" charset="0"/>
              </a:rPr>
              <a:t>) je enako skupnemu številu ur na plačilni listi in se izračuna iz </a:t>
            </a:r>
            <a:r>
              <a:rPr lang="sl-SI" sz="1200" u="sng" dirty="0">
                <a:solidFill>
                  <a:srgbClr val="7030A0"/>
                </a:solidFill>
                <a:latin typeface="Arial" panose="020B0604020202020204" pitchFamily="34" charset="0"/>
                <a:cs typeface="Arial" panose="020B0604020202020204" pitchFamily="34" charset="0"/>
              </a:rPr>
              <a:t>koledarja tipa 2, to je “5x7+5“</a:t>
            </a:r>
            <a:r>
              <a:rPr lang="sl-SI" sz="1200" dirty="0">
                <a:solidFill>
                  <a:srgbClr val="7030A0"/>
                </a:solidFill>
                <a:latin typeface="Arial" panose="020B0604020202020204" pitchFamily="34" charset="0"/>
                <a:cs typeface="Arial" panose="020B0604020202020204" pitchFamily="34" charset="0"/>
              </a:rPr>
              <a:t>: </a:t>
            </a:r>
            <a:r>
              <a:rPr lang="sl-SI" sz="1200" dirty="0">
                <a:solidFill>
                  <a:srgbClr val="7030A0"/>
                </a:solidFill>
                <a:latin typeface="Arial" panose="020B0604020202020204" pitchFamily="34" charset="0"/>
                <a:cs typeface="Arial" panose="020B0604020202020204" pitchFamily="34" charset="0"/>
                <a:sym typeface="Wingdings" panose="05000000000000000000" pitchFamily="2" charset="2"/>
              </a:rPr>
              <a:t> </a:t>
            </a:r>
            <a:r>
              <a:rPr lang="sl-SI" sz="1200" dirty="0">
                <a:solidFill>
                  <a:srgbClr val="7030A0"/>
                </a:solidFill>
                <a:latin typeface="Arial" panose="020B0604020202020204" pitchFamily="34" charset="0"/>
                <a:cs typeface="Arial" panose="020B0604020202020204" pitchFamily="34" charset="0"/>
              </a:rPr>
              <a:t>22 dni x 7 ur + 5 dni x 5 ur = </a:t>
            </a:r>
            <a:r>
              <a:rPr lang="sl-SI" sz="1200" b="1" dirty="0">
                <a:solidFill>
                  <a:srgbClr val="7030A0"/>
                </a:solidFill>
                <a:latin typeface="Arial" panose="020B0604020202020204" pitchFamily="34" charset="0"/>
                <a:cs typeface="Arial" panose="020B0604020202020204" pitchFamily="34" charset="0"/>
              </a:rPr>
              <a:t>179 ur</a:t>
            </a:r>
            <a:endParaRPr lang="sl-SI" sz="1200" b="1" dirty="0">
              <a:solidFill>
                <a:srgbClr val="7030A0"/>
              </a:solidFill>
            </a:endParaRPr>
          </a:p>
        </p:txBody>
      </p:sp>
      <p:sp>
        <p:nvSpPr>
          <p:cNvPr id="11" name="PoljeZBesedilom 10">
            <a:extLst>
              <a:ext uri="{FF2B5EF4-FFF2-40B4-BE49-F238E27FC236}">
                <a16:creationId xmlns:a16="http://schemas.microsoft.com/office/drawing/2014/main" id="{D7BC0D43-BDD7-4D0E-8081-81684794F8B2}"/>
              </a:ext>
            </a:extLst>
          </p:cNvPr>
          <p:cNvSpPr txBox="1"/>
          <p:nvPr/>
        </p:nvSpPr>
        <p:spPr>
          <a:xfrm>
            <a:off x="6488285" y="5890715"/>
            <a:ext cx="3286554" cy="83099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a:t>
            </a:r>
          </a:p>
          <a:p>
            <a:r>
              <a:rPr lang="sl-SI" sz="1200" dirty="0">
                <a:solidFill>
                  <a:srgbClr val="00B0F0"/>
                </a:solidFill>
              </a:rPr>
              <a:t>na zahtevku za podjetje ali </a:t>
            </a:r>
            <a:r>
              <a:rPr lang="sl-SI" sz="1200" dirty="0" err="1">
                <a:solidFill>
                  <a:srgbClr val="00B0F0"/>
                </a:solidFill>
              </a:rPr>
              <a:t>org.enoto</a:t>
            </a:r>
            <a:r>
              <a:rPr lang="sl-SI" sz="1200" dirty="0">
                <a:solidFill>
                  <a:srgbClr val="00B0F0"/>
                </a:solidFill>
              </a:rPr>
              <a:t> kot celoto </a:t>
            </a:r>
          </a:p>
          <a:p>
            <a:r>
              <a:rPr lang="sl-SI" sz="1200" dirty="0">
                <a:solidFill>
                  <a:srgbClr val="00B0F0"/>
                </a:solidFill>
              </a:rPr>
              <a:t>(polje StUrSkupno) = </a:t>
            </a:r>
            <a:r>
              <a:rPr lang="sl-SI" sz="1200" u="sng" dirty="0">
                <a:solidFill>
                  <a:srgbClr val="00B0F0"/>
                </a:solidFill>
              </a:rPr>
              <a:t>179</a:t>
            </a:r>
            <a:r>
              <a:rPr lang="sl-SI" sz="1200" dirty="0">
                <a:solidFill>
                  <a:srgbClr val="00B0F0"/>
                </a:solidFill>
              </a:rPr>
              <a:t> ur </a:t>
            </a:r>
            <a:endParaRPr lang="sl-SI" sz="1200" i="1" dirty="0">
              <a:solidFill>
                <a:srgbClr val="00B0F0"/>
              </a:solidFill>
            </a:endParaRPr>
          </a:p>
          <a:p>
            <a:endParaRPr lang="sl-SI" sz="1200" i="1" dirty="0">
              <a:solidFill>
                <a:srgbClr val="00B0F0"/>
              </a:solidFill>
            </a:endParaRPr>
          </a:p>
        </p:txBody>
      </p:sp>
      <p:sp>
        <p:nvSpPr>
          <p:cNvPr id="2" name="Puščica: desno 1">
            <a:extLst>
              <a:ext uri="{FF2B5EF4-FFF2-40B4-BE49-F238E27FC236}">
                <a16:creationId xmlns:a16="http://schemas.microsoft.com/office/drawing/2014/main" id="{7808A4F8-6F80-417F-AE12-B544D83F8895}"/>
              </a:ext>
            </a:extLst>
          </p:cNvPr>
          <p:cNvSpPr/>
          <p:nvPr/>
        </p:nvSpPr>
        <p:spPr>
          <a:xfrm>
            <a:off x="5903340" y="6249509"/>
            <a:ext cx="429625" cy="102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5" name="Raven puščični povezovalnik 4">
            <a:extLst>
              <a:ext uri="{FF2B5EF4-FFF2-40B4-BE49-F238E27FC236}">
                <a16:creationId xmlns:a16="http://schemas.microsoft.com/office/drawing/2014/main" id="{DA45227A-9C53-460E-84EB-FBBF18F66A0C}"/>
              </a:ext>
            </a:extLst>
          </p:cNvPr>
          <p:cNvCxnSpPr>
            <a:cxnSpLocks/>
          </p:cNvCxnSpPr>
          <p:nvPr/>
        </p:nvCxnSpPr>
        <p:spPr>
          <a:xfrm>
            <a:off x="8143538" y="4180736"/>
            <a:ext cx="369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aven puščični povezovalnik 13">
            <a:extLst>
              <a:ext uri="{FF2B5EF4-FFF2-40B4-BE49-F238E27FC236}">
                <a16:creationId xmlns:a16="http://schemas.microsoft.com/office/drawing/2014/main" id="{885D46BF-0E30-4920-A281-C076113D895D}"/>
              </a:ext>
            </a:extLst>
          </p:cNvPr>
          <p:cNvCxnSpPr>
            <a:cxnSpLocks/>
          </p:cNvCxnSpPr>
          <p:nvPr/>
        </p:nvCxnSpPr>
        <p:spPr>
          <a:xfrm>
            <a:off x="8143538" y="5063279"/>
            <a:ext cx="369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Slika 12">
            <a:extLst>
              <a:ext uri="{FF2B5EF4-FFF2-40B4-BE49-F238E27FC236}">
                <a16:creationId xmlns:a16="http://schemas.microsoft.com/office/drawing/2014/main" id="{69726028-6E61-4948-97CC-73C32DA382F4}"/>
              </a:ext>
            </a:extLst>
          </p:cNvPr>
          <p:cNvPicPr>
            <a:picLocks noChangeAspect="1"/>
          </p:cNvPicPr>
          <p:nvPr/>
        </p:nvPicPr>
        <p:blipFill>
          <a:blip r:embed="rId5"/>
          <a:stretch>
            <a:fillRect/>
          </a:stretch>
        </p:blipFill>
        <p:spPr>
          <a:xfrm>
            <a:off x="3980464" y="1651247"/>
            <a:ext cx="2823558" cy="830997"/>
          </a:xfrm>
          <a:prstGeom prst="rect">
            <a:avLst/>
          </a:prstGeom>
        </p:spPr>
      </p:pic>
    </p:spTree>
    <p:extLst>
      <p:ext uri="{BB962C8B-B14F-4D97-AF65-F5344CB8AC3E}">
        <p14:creationId xmlns:p14="http://schemas.microsoft.com/office/powerpoint/2010/main" val="217427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86B9FCC-4FC9-4F9E-BA9B-C958E53EBA54}"/>
              </a:ext>
            </a:extLst>
          </p:cNvPr>
          <p:cNvSpPr>
            <a:spLocks noGrp="1" noChangeArrowheads="1"/>
          </p:cNvSpPr>
          <p:nvPr>
            <p:ph type="title"/>
          </p:nvPr>
        </p:nvSpPr>
        <p:spPr>
          <a:xfrm>
            <a:off x="381000" y="4984"/>
            <a:ext cx="9969500" cy="662940"/>
          </a:xfrm>
        </p:spPr>
        <p:txBody>
          <a:bodyPr>
            <a:normAutofit/>
          </a:bodyPr>
          <a:lstStyle/>
          <a:p>
            <a:r>
              <a:rPr lang="sl-SI" altLang="sl-SI" sz="1600" b="0" dirty="0">
                <a:solidFill>
                  <a:srgbClr val="C00000"/>
                </a:solidFill>
              </a:rPr>
              <a:t>OD TEGA ZADRŽAN OD DELA ___ UR NA DAN    (3. primer) </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381000" y="581025"/>
            <a:ext cx="11733439" cy="6174628"/>
          </a:xfrm>
        </p:spPr>
        <p:txBody>
          <a:bodyPr>
            <a:normAutofit fontScale="25000" lnSpcReduction="20000"/>
          </a:bodyPr>
          <a:lstStyle/>
          <a:p>
            <a:pPr marL="0" indent="0">
              <a:buNone/>
              <a:defRPr/>
            </a:pPr>
            <a:r>
              <a:rPr lang="sl-SI" sz="4800" dirty="0">
                <a:latin typeface="Arial" panose="020B0604020202020204" pitchFamily="34" charset="0"/>
                <a:cs typeface="Arial" panose="020B0604020202020204" pitchFamily="34" charset="0"/>
              </a:rPr>
              <a:t>Delavec </a:t>
            </a:r>
            <a:r>
              <a:rPr lang="sl-SI" sz="4800" u="sng" dirty="0">
                <a:latin typeface="Arial" panose="020B0604020202020204" pitchFamily="34" charset="0"/>
                <a:cs typeface="Arial" panose="020B0604020202020204" pitchFamily="34" charset="0"/>
              </a:rPr>
              <a:t>ima </a:t>
            </a:r>
            <a:r>
              <a:rPr lang="sl-SI" sz="4800" b="1" u="sng" dirty="0">
                <a:latin typeface="Arial" panose="020B0604020202020204" pitchFamily="34" charset="0"/>
                <a:cs typeface="Arial" panose="020B0604020202020204" pitchFamily="34" charset="0"/>
              </a:rPr>
              <a:t>neenakomerno</a:t>
            </a:r>
            <a:r>
              <a:rPr lang="sl-SI" sz="4800" u="sng" dirty="0">
                <a:latin typeface="Arial" panose="020B0604020202020204" pitchFamily="34" charset="0"/>
                <a:cs typeface="Arial" panose="020B0604020202020204" pitchFamily="34" charset="0"/>
              </a:rPr>
              <a:t> razdeljeno 40-urno tedensko delovno obveznost</a:t>
            </a:r>
            <a:r>
              <a:rPr lang="sl-SI" sz="4800" dirty="0">
                <a:latin typeface="Arial" panose="020B0604020202020204" pitchFamily="34" charset="0"/>
                <a:cs typeface="Arial" panose="020B0604020202020204" pitchFamily="34" charset="0"/>
              </a:rPr>
              <a:t> (nima vse dni enake delovne obveznosti). </a:t>
            </a:r>
            <a:r>
              <a:rPr lang="sl-SI" sz="4800" u="sng" dirty="0">
                <a:latin typeface="Arial" panose="020B0604020202020204" pitchFamily="34" charset="0"/>
                <a:cs typeface="Arial" panose="020B0604020202020204" pitchFamily="34" charset="0"/>
              </a:rPr>
              <a:t>Posebni koledar:</a:t>
            </a:r>
          </a:p>
          <a:p>
            <a:pPr>
              <a:lnSpc>
                <a:spcPct val="110000"/>
              </a:lnSpc>
              <a:spcBef>
                <a:spcPts val="0"/>
              </a:spcBef>
              <a:defRPr/>
            </a:pPr>
            <a:r>
              <a:rPr lang="sl-SI" sz="4800" b="0" i="0" u="none" strike="noStrike" baseline="0" dirty="0">
                <a:solidFill>
                  <a:srgbClr val="000000"/>
                </a:solidFill>
                <a:latin typeface="Helv"/>
              </a:rPr>
              <a:t>ponedeljek, torek in četrtek: 8 ur;   sreda: 10 ur;   </a:t>
            </a:r>
            <a:r>
              <a:rPr lang="sl-SI" sz="4800" dirty="0">
                <a:solidFill>
                  <a:srgbClr val="000000"/>
                </a:solidFill>
                <a:latin typeface="Helv"/>
              </a:rPr>
              <a:t>petek: 6 ur</a:t>
            </a:r>
            <a:endParaRPr lang="sl-SI" sz="4800" b="0" i="0" u="none" strike="noStrike" baseline="0" dirty="0">
              <a:solidFill>
                <a:srgbClr val="000000"/>
              </a:solidFill>
              <a:latin typeface="Helv"/>
            </a:endParaRPr>
          </a:p>
          <a:p>
            <a:pPr marL="0" indent="0">
              <a:lnSpc>
                <a:spcPct val="100000"/>
              </a:lnSpc>
              <a:spcBef>
                <a:spcPts val="0"/>
              </a:spcBef>
              <a:buNone/>
              <a:defRPr/>
            </a:pPr>
            <a:r>
              <a:rPr lang="sl-SI" sz="4800" dirty="0">
                <a:latin typeface="Arial" panose="020B0604020202020204" pitchFamily="34" charset="0"/>
                <a:cs typeface="Arial" panose="020B0604020202020204" pitchFamily="34" charset="0"/>
              </a:rPr>
              <a:t>Na podlagi ocene IOZ ali odločbe IZ ali ZK je zadržan od dela zaradi </a:t>
            </a:r>
            <a:r>
              <a:rPr lang="sl-SI" sz="4800" b="1" u="sng" dirty="0">
                <a:latin typeface="Arial" panose="020B0604020202020204" pitchFamily="34" charset="0"/>
                <a:cs typeface="Arial" panose="020B0604020202020204" pitchFamily="34" charset="0"/>
              </a:rPr>
              <a:t>nege (razlog 06) ali spremstva (razlog 09) </a:t>
            </a:r>
            <a:r>
              <a:rPr lang="sl-SI" sz="4800" dirty="0">
                <a:latin typeface="Arial" panose="020B0604020202020204" pitchFamily="34" charset="0"/>
                <a:cs typeface="Arial" panose="020B0604020202020204" pitchFamily="34" charset="0"/>
              </a:rPr>
              <a:t>za </a:t>
            </a:r>
            <a:r>
              <a:rPr lang="sl-SI" sz="4800" u="sng" dirty="0">
                <a:latin typeface="Arial" panose="020B0604020202020204" pitchFamily="34" charset="0"/>
                <a:cs typeface="Arial" panose="020B0604020202020204" pitchFamily="34" charset="0"/>
              </a:rPr>
              <a:t>4 ure</a:t>
            </a:r>
            <a:r>
              <a:rPr lang="sl-SI" sz="4800" dirty="0">
                <a:latin typeface="Arial" panose="020B0604020202020204" pitchFamily="34" charset="0"/>
                <a:cs typeface="Arial" panose="020B0604020202020204" pitchFamily="34" charset="0"/>
              </a:rPr>
              <a:t> na dan (za 4 ure uveljavlja nego ali spremstvo). </a:t>
            </a:r>
          </a:p>
          <a:p>
            <a:pPr marL="0" indent="0">
              <a:lnSpc>
                <a:spcPct val="100000"/>
              </a:lnSpc>
              <a:spcBef>
                <a:spcPts val="0"/>
              </a:spcBef>
              <a:buNone/>
              <a:defRPr/>
            </a:pPr>
            <a:r>
              <a:rPr lang="sl-SI" sz="4800" dirty="0">
                <a:solidFill>
                  <a:srgbClr val="00B050"/>
                </a:solidFill>
              </a:rPr>
              <a:t>_________________________________________________________________________________________________________________________________________________________________________</a:t>
            </a:r>
          </a:p>
          <a:p>
            <a:pPr marL="0" indent="0">
              <a:lnSpc>
                <a:spcPct val="100000"/>
              </a:lnSpc>
              <a:spcBef>
                <a:spcPts val="0"/>
              </a:spcBef>
              <a:buNone/>
              <a:defRPr/>
            </a:pPr>
            <a:endParaRPr lang="sl-SI" sz="4800" dirty="0">
              <a:solidFill>
                <a:srgbClr val="00B050"/>
              </a:solidFill>
            </a:endParaRPr>
          </a:p>
          <a:p>
            <a:pPr marL="0" indent="0">
              <a:lnSpc>
                <a:spcPct val="100000"/>
              </a:lnSpc>
              <a:spcBef>
                <a:spcPts val="0"/>
              </a:spcBef>
              <a:buNone/>
              <a:defRPr/>
            </a:pPr>
            <a:r>
              <a:rPr lang="sl-SI" sz="4800" dirty="0">
                <a:solidFill>
                  <a:srgbClr val="00B050"/>
                </a:solidFill>
              </a:rPr>
              <a:t>Na </a:t>
            </a:r>
            <a:r>
              <a:rPr lang="sl-SI" sz="4800" b="1" u="sng" dirty="0">
                <a:solidFill>
                  <a:srgbClr val="00B050"/>
                </a:solidFill>
              </a:rPr>
              <a:t>eBOL</a:t>
            </a:r>
            <a:r>
              <a:rPr lang="sl-SI" sz="4800" dirty="0">
                <a:solidFill>
                  <a:srgbClr val="00B050"/>
                </a:solidFill>
              </a:rPr>
              <a:t> se izpolni: </a:t>
            </a:r>
          </a:p>
          <a:p>
            <a:pPr marL="0" indent="0">
              <a:lnSpc>
                <a:spcPct val="100000"/>
              </a:lnSpc>
              <a:spcBef>
                <a:spcPts val="0"/>
              </a:spcBef>
              <a:buNone/>
              <a:defRPr/>
            </a:pPr>
            <a:r>
              <a:rPr lang="sl-SI" sz="4800" dirty="0">
                <a:solidFill>
                  <a:srgbClr val="00B050"/>
                </a:solidFill>
              </a:rPr>
              <a:t>„za krajši delovni čas, od – do“  in  </a:t>
            </a:r>
          </a:p>
          <a:p>
            <a:pPr marL="0" indent="0">
              <a:lnSpc>
                <a:spcPct val="100000"/>
              </a:lnSpc>
              <a:spcBef>
                <a:spcPts val="0"/>
              </a:spcBef>
              <a:buNone/>
              <a:defRPr/>
            </a:pPr>
            <a:r>
              <a:rPr lang="sl-SI" sz="4800" dirty="0">
                <a:solidFill>
                  <a:srgbClr val="00B050"/>
                </a:solidFill>
              </a:rPr>
              <a:t>„od tega zadržan od dela </a:t>
            </a:r>
            <a:r>
              <a:rPr lang="sl-SI" sz="4800" u="sng" dirty="0">
                <a:solidFill>
                  <a:srgbClr val="00B050"/>
                </a:solidFill>
              </a:rPr>
              <a:t>4 </a:t>
            </a:r>
            <a:r>
              <a:rPr lang="sl-SI" sz="4800" dirty="0">
                <a:solidFill>
                  <a:srgbClr val="00B050"/>
                </a:solidFill>
              </a:rPr>
              <a:t>ure na dan“</a:t>
            </a:r>
          </a:p>
          <a:p>
            <a:pPr marL="0" indent="0">
              <a:buNone/>
              <a:defRPr/>
            </a:pPr>
            <a:r>
              <a:rPr lang="sl-SI" sz="4800" b="1" i="1" dirty="0">
                <a:solidFill>
                  <a:srgbClr val="00B050"/>
                </a:solidFill>
              </a:rPr>
              <a:t>_______________________________________________________________________________________________________________________________________________________________________________________________</a:t>
            </a:r>
          </a:p>
          <a:p>
            <a:pPr marL="0" indent="0">
              <a:buNone/>
              <a:defRPr/>
            </a:pPr>
            <a:r>
              <a:rPr lang="sl-SI" sz="4800" b="1" u="sng" dirty="0">
                <a:solidFill>
                  <a:srgbClr val="0070C0"/>
                </a:solidFill>
              </a:rPr>
              <a:t>OBRAČUN NADOMESTILA: </a:t>
            </a:r>
          </a:p>
          <a:p>
            <a:pPr marL="0" indent="0">
              <a:lnSpc>
                <a:spcPct val="120000"/>
              </a:lnSpc>
              <a:spcBef>
                <a:spcPts val="0"/>
              </a:spcBef>
              <a:buNone/>
              <a:defRPr/>
            </a:pPr>
            <a:r>
              <a:rPr lang="sl-SI" sz="4800" dirty="0">
                <a:solidFill>
                  <a:srgbClr val="0070C0"/>
                </a:solidFill>
              </a:rPr>
              <a:t>Uporabi se rubrika „ZK“ oziroma „Preostala delazmožnost“, kjer se vpiše razlika med dnevno delovno obveznostjo po koledarju in med urami v rubriki „od tega zadržan od dela“. Ker ima delavec na določene dneve različno delovno obveznost, se naredi </a:t>
            </a:r>
            <a:r>
              <a:rPr lang="sl-SI" sz="4800" b="1" u="sng" dirty="0">
                <a:solidFill>
                  <a:srgbClr val="0070C0"/>
                </a:solidFill>
              </a:rPr>
              <a:t>toliko obračunov, kolikor je zveznih obdobij z enakim številom ur delovne obveznosti</a:t>
            </a:r>
            <a:r>
              <a:rPr lang="sl-SI" sz="4800" b="1" dirty="0">
                <a:solidFill>
                  <a:srgbClr val="0070C0"/>
                </a:solidFill>
              </a:rPr>
              <a:t>  </a:t>
            </a:r>
            <a:r>
              <a:rPr lang="sl-SI" sz="4800" dirty="0">
                <a:solidFill>
                  <a:srgbClr val="0070C0"/>
                </a:solidFill>
              </a:rPr>
              <a:t>(da ima eno obdobje enako razliko med dnevno delovno obveznostjo in urami v polju „ZK“ ). V konkretnem primeru se pripravijo </a:t>
            </a:r>
            <a:r>
              <a:rPr lang="sl-SI" sz="4800" u="sng" dirty="0">
                <a:solidFill>
                  <a:srgbClr val="0070C0"/>
                </a:solidFill>
              </a:rPr>
              <a:t>4 obračuni: </a:t>
            </a:r>
          </a:p>
          <a:p>
            <a:pPr marL="0" indent="0" rtl="0">
              <a:lnSpc>
                <a:spcPct val="120000"/>
              </a:lnSpc>
              <a:spcBef>
                <a:spcPts val="0"/>
              </a:spcBef>
              <a:buNone/>
            </a:pPr>
            <a:endParaRPr lang="sl-SI" sz="4800" b="1" i="0" u="none" strike="noStrike" baseline="0" dirty="0">
              <a:solidFill>
                <a:srgbClr val="0070C0"/>
              </a:solidFill>
              <a:latin typeface="Helv"/>
            </a:endParaRPr>
          </a:p>
          <a:p>
            <a:pPr marL="0" indent="0" rtl="0">
              <a:lnSpc>
                <a:spcPct val="120000"/>
              </a:lnSpc>
              <a:spcBef>
                <a:spcPts val="0"/>
              </a:spcBef>
              <a:buNone/>
            </a:pPr>
            <a:endParaRPr lang="sl-SI" sz="4800" b="1" i="0" u="none" strike="noStrike" baseline="0" dirty="0">
              <a:solidFill>
                <a:srgbClr val="0070C0"/>
              </a:solidFill>
              <a:latin typeface="Helv"/>
            </a:endParaRPr>
          </a:p>
          <a:p>
            <a:pPr marL="0" indent="0" rtl="0">
              <a:lnSpc>
                <a:spcPct val="120000"/>
              </a:lnSpc>
              <a:spcBef>
                <a:spcPts val="0"/>
              </a:spcBef>
              <a:buNone/>
            </a:pPr>
            <a:endParaRPr lang="sl-SI" sz="4800" b="1" dirty="0">
              <a:solidFill>
                <a:srgbClr val="0070C0"/>
              </a:solidFill>
              <a:latin typeface="Helv"/>
            </a:endParaRPr>
          </a:p>
          <a:p>
            <a:pPr marL="0" indent="0" rtl="0">
              <a:lnSpc>
                <a:spcPct val="120000"/>
              </a:lnSpc>
              <a:spcBef>
                <a:spcPts val="0"/>
              </a:spcBef>
              <a:buNone/>
            </a:pPr>
            <a:endParaRPr lang="sl-SI" sz="4800" b="1" i="0" u="none" strike="noStrike" baseline="0" dirty="0">
              <a:solidFill>
                <a:srgbClr val="0070C0"/>
              </a:solidFill>
              <a:latin typeface="Helv"/>
            </a:endParaRPr>
          </a:p>
          <a:p>
            <a:pPr marL="0" indent="0" rtl="0">
              <a:lnSpc>
                <a:spcPct val="120000"/>
              </a:lnSpc>
              <a:spcBef>
                <a:spcPts val="0"/>
              </a:spcBef>
              <a:buNone/>
            </a:pPr>
            <a:r>
              <a:rPr lang="sl-SI" sz="4800" b="1" i="0" u="sng" strike="noStrike" baseline="0" dirty="0">
                <a:solidFill>
                  <a:srgbClr val="0070C0"/>
                </a:solidFill>
                <a:latin typeface="Helv"/>
              </a:rPr>
              <a:t>1. obračun: od ponedeljka do torka</a:t>
            </a:r>
          </a:p>
          <a:p>
            <a:pPr rtl="0">
              <a:lnSpc>
                <a:spcPct val="120000"/>
              </a:lnSpc>
              <a:spcBef>
                <a:spcPts val="0"/>
              </a:spcBef>
            </a:pPr>
            <a:r>
              <a:rPr lang="sl-SI" sz="4800" dirty="0">
                <a:solidFill>
                  <a:srgbClr val="0070C0"/>
                </a:solidFill>
                <a:latin typeface="Helv"/>
              </a:rPr>
              <a:t>d</a:t>
            </a:r>
            <a:r>
              <a:rPr lang="sl-SI" sz="4800" b="0" i="0" u="none" strike="noStrike" baseline="0" dirty="0">
                <a:solidFill>
                  <a:srgbClr val="0070C0"/>
                </a:solidFill>
                <a:latin typeface="Helv"/>
              </a:rPr>
              <a:t>elovna obveznost iz posebnega koledarja = 8 ur</a:t>
            </a:r>
          </a:p>
          <a:p>
            <a:pPr rtl="0">
              <a:lnSpc>
                <a:spcPct val="120000"/>
              </a:lnSpc>
              <a:spcBef>
                <a:spcPts val="0"/>
              </a:spcBef>
            </a:pPr>
            <a:r>
              <a:rPr lang="sl-SI" sz="4800" b="0" i="0" u="none" strike="noStrike" baseline="0" dirty="0">
                <a:solidFill>
                  <a:srgbClr val="0070C0"/>
                </a:solidFill>
                <a:latin typeface="Helv"/>
              </a:rPr>
              <a:t>v rubriko </a:t>
            </a:r>
            <a:r>
              <a:rPr lang="sl-SI" sz="4800" b="1" dirty="0">
                <a:solidFill>
                  <a:srgbClr val="0070C0"/>
                </a:solidFill>
                <a:latin typeface="Helv"/>
              </a:rPr>
              <a:t>Preostala delazmožnost (ZK)</a:t>
            </a:r>
            <a:r>
              <a:rPr lang="sl-SI" sz="4800" b="1" i="0" u="none" strike="noStrike" baseline="0" dirty="0">
                <a:solidFill>
                  <a:srgbClr val="0070C0"/>
                </a:solidFill>
                <a:latin typeface="Helv"/>
              </a:rPr>
              <a:t> </a:t>
            </a:r>
            <a:r>
              <a:rPr lang="sl-SI" sz="4800" dirty="0">
                <a:solidFill>
                  <a:srgbClr val="0070C0"/>
                </a:solidFill>
                <a:latin typeface="Helv"/>
              </a:rPr>
              <a:t>se</a:t>
            </a:r>
            <a:r>
              <a:rPr lang="sl-SI" sz="4800" b="1" dirty="0">
                <a:solidFill>
                  <a:srgbClr val="0070C0"/>
                </a:solidFill>
                <a:latin typeface="Helv"/>
              </a:rPr>
              <a:t> </a:t>
            </a:r>
            <a:r>
              <a:rPr lang="sl-SI" sz="4800" b="0" i="0" u="none" strike="noStrike" baseline="0" dirty="0">
                <a:solidFill>
                  <a:srgbClr val="0070C0"/>
                </a:solidFill>
                <a:latin typeface="Helv"/>
              </a:rPr>
              <a:t>vpiše razlika med 8 ur in ''zadržan od dela'', torej 8 ur - 4 ure =</a:t>
            </a:r>
            <a:r>
              <a:rPr lang="sl-SI" sz="4800" b="1" i="0" u="none" strike="noStrike" baseline="0" dirty="0">
                <a:solidFill>
                  <a:srgbClr val="0070C0"/>
                </a:solidFill>
                <a:latin typeface="Helv"/>
              </a:rPr>
              <a:t> 4 ure</a:t>
            </a:r>
          </a:p>
          <a:p>
            <a:pPr rtl="0">
              <a:lnSpc>
                <a:spcPct val="120000"/>
              </a:lnSpc>
              <a:spcBef>
                <a:spcPts val="0"/>
              </a:spcBef>
            </a:pPr>
            <a:r>
              <a:rPr lang="sl-SI" sz="4800" b="1" dirty="0">
                <a:solidFill>
                  <a:srgbClr val="0070C0"/>
                </a:solidFill>
                <a:latin typeface="Helv"/>
              </a:rPr>
              <a:t>d</a:t>
            </a:r>
            <a:r>
              <a:rPr lang="sl-SI" sz="4800" b="1" i="0" u="none" strike="noStrike" baseline="0" dirty="0">
                <a:solidFill>
                  <a:srgbClr val="0070C0"/>
                </a:solidFill>
                <a:latin typeface="Helv"/>
              </a:rPr>
              <a:t>nev</a:t>
            </a:r>
            <a:r>
              <a:rPr lang="sl-SI" sz="4800" b="1" dirty="0">
                <a:solidFill>
                  <a:srgbClr val="0070C0"/>
                </a:solidFill>
                <a:latin typeface="Helv"/>
              </a:rPr>
              <a:t>na </a:t>
            </a:r>
            <a:r>
              <a:rPr lang="sl-SI" sz="4800" b="1" i="0" u="none" strike="noStrike" baseline="0" dirty="0">
                <a:solidFill>
                  <a:srgbClr val="0070C0"/>
                </a:solidFill>
                <a:latin typeface="Helv"/>
              </a:rPr>
              <a:t>zadržanost </a:t>
            </a:r>
            <a:r>
              <a:rPr lang="sl-SI" sz="4800" b="0" i="0" u="none" strike="noStrike" baseline="0" dirty="0">
                <a:solidFill>
                  <a:srgbClr val="0070C0"/>
                </a:solidFill>
                <a:latin typeface="Helv"/>
              </a:rPr>
              <a:t>v breme ZZZS = 8 ur - 4 ure = </a:t>
            </a:r>
            <a:r>
              <a:rPr lang="sl-SI" sz="4800" b="1" i="0" u="none" strike="noStrike" baseline="0" dirty="0">
                <a:solidFill>
                  <a:srgbClr val="0070C0"/>
                </a:solidFill>
                <a:latin typeface="Helv"/>
              </a:rPr>
              <a:t>4 ure </a:t>
            </a:r>
            <a:r>
              <a:rPr lang="sl-SI" sz="4800" b="0" i="0" u="none" strike="noStrike" baseline="0" dirty="0">
                <a:solidFill>
                  <a:srgbClr val="0070C0"/>
                </a:solidFill>
                <a:latin typeface="Helv"/>
              </a:rPr>
              <a:t>(enako kot je na eBOL v rubriki ''od tega zadržan od dela</a:t>
            </a:r>
            <a:r>
              <a:rPr lang="sl-SI" sz="4800" dirty="0">
                <a:solidFill>
                  <a:srgbClr val="0070C0"/>
                </a:solidFill>
                <a:latin typeface="Helv"/>
              </a:rPr>
              <a:t>“</a:t>
            </a:r>
            <a:r>
              <a:rPr lang="sl-SI" sz="4800" b="0" i="0" u="none" strike="noStrike" baseline="0" dirty="0">
                <a:solidFill>
                  <a:srgbClr val="0070C0"/>
                </a:solidFill>
                <a:latin typeface="Helv"/>
              </a:rPr>
              <a:t>)</a:t>
            </a:r>
          </a:p>
          <a:p>
            <a:pPr>
              <a:lnSpc>
                <a:spcPct val="120000"/>
              </a:lnSpc>
              <a:spcBef>
                <a:spcPts val="0"/>
              </a:spcBef>
            </a:pPr>
            <a:r>
              <a:rPr lang="sl-SI" sz="4800" b="1" dirty="0">
                <a:solidFill>
                  <a:srgbClr val="0070C0"/>
                </a:solidFill>
                <a:latin typeface="Helv"/>
              </a:rPr>
              <a:t>skupna zadržanost </a:t>
            </a:r>
            <a:r>
              <a:rPr lang="sl-SI" sz="4800" dirty="0">
                <a:solidFill>
                  <a:srgbClr val="0070C0"/>
                </a:solidFill>
                <a:latin typeface="Helv"/>
              </a:rPr>
              <a:t>v breme ZZZS na obračunu = 2 dni x 4 ure = </a:t>
            </a:r>
            <a:r>
              <a:rPr lang="sl-SI" sz="4800" b="1" dirty="0">
                <a:solidFill>
                  <a:srgbClr val="0070C0"/>
                </a:solidFill>
                <a:latin typeface="Helv"/>
              </a:rPr>
              <a:t>8 ur</a:t>
            </a:r>
            <a:endParaRPr lang="sl-SI" sz="4800" b="0" i="0" u="none" strike="noStrike" baseline="0" dirty="0">
              <a:solidFill>
                <a:srgbClr val="0070C0"/>
              </a:solidFill>
              <a:latin typeface="Helv"/>
            </a:endParaRPr>
          </a:p>
          <a:p>
            <a:pPr marL="0" indent="0" rtl="0">
              <a:lnSpc>
                <a:spcPct val="120000"/>
              </a:lnSpc>
              <a:spcBef>
                <a:spcPts val="0"/>
              </a:spcBef>
              <a:buNone/>
            </a:pPr>
            <a:r>
              <a:rPr lang="sl-SI" sz="4800" b="1" i="0" u="sng" strike="noStrike" baseline="0" dirty="0">
                <a:solidFill>
                  <a:srgbClr val="0070C0"/>
                </a:solidFill>
                <a:latin typeface="Helv"/>
              </a:rPr>
              <a:t>2. obračun: sreda </a:t>
            </a:r>
          </a:p>
          <a:p>
            <a:pPr rtl="0">
              <a:lnSpc>
                <a:spcPct val="120000"/>
              </a:lnSpc>
              <a:spcBef>
                <a:spcPts val="0"/>
              </a:spcBef>
            </a:pPr>
            <a:r>
              <a:rPr lang="sl-SI" sz="4800" dirty="0">
                <a:solidFill>
                  <a:srgbClr val="0070C0"/>
                </a:solidFill>
                <a:latin typeface="Helv"/>
              </a:rPr>
              <a:t>d</a:t>
            </a:r>
            <a:r>
              <a:rPr lang="sl-SI" sz="4800" i="0" u="none" strike="noStrike" baseline="0" dirty="0">
                <a:solidFill>
                  <a:srgbClr val="0070C0"/>
                </a:solidFill>
                <a:latin typeface="Helv"/>
              </a:rPr>
              <a:t>elovna obveznost iz </a:t>
            </a:r>
            <a:r>
              <a:rPr lang="sl-SI" sz="4800" b="0" i="0" u="none" strike="noStrike" baseline="0" dirty="0">
                <a:solidFill>
                  <a:srgbClr val="0070C0"/>
                </a:solidFill>
                <a:latin typeface="Helv"/>
              </a:rPr>
              <a:t>posebnega koledarja = 10 ur </a:t>
            </a:r>
          </a:p>
          <a:p>
            <a:pPr rtl="0">
              <a:lnSpc>
                <a:spcPct val="120000"/>
              </a:lnSpc>
              <a:spcBef>
                <a:spcPts val="0"/>
              </a:spcBef>
            </a:pPr>
            <a:r>
              <a:rPr lang="sl-SI" sz="4800" b="0" i="0" u="none" strike="noStrike" baseline="0" dirty="0">
                <a:solidFill>
                  <a:srgbClr val="0070C0"/>
                </a:solidFill>
                <a:latin typeface="Helv"/>
              </a:rPr>
              <a:t>v rubriko </a:t>
            </a:r>
            <a:r>
              <a:rPr lang="sl-SI" sz="4800" b="1" dirty="0">
                <a:solidFill>
                  <a:srgbClr val="0070C0"/>
                </a:solidFill>
                <a:latin typeface="Helv"/>
              </a:rPr>
              <a:t>Preostala delazmožnost (ZK)</a:t>
            </a:r>
            <a:r>
              <a:rPr lang="sl-SI" sz="4800" b="1" i="0" u="none" strike="noStrike" baseline="0" dirty="0">
                <a:solidFill>
                  <a:srgbClr val="0070C0"/>
                </a:solidFill>
                <a:latin typeface="Helv"/>
              </a:rPr>
              <a:t> </a:t>
            </a:r>
            <a:r>
              <a:rPr lang="sl-SI" sz="4800" b="0" i="0" u="none" strike="noStrike" baseline="0" dirty="0">
                <a:solidFill>
                  <a:srgbClr val="0070C0"/>
                </a:solidFill>
                <a:latin typeface="Helv"/>
              </a:rPr>
              <a:t>vpiše razlika med 10 ur in ''zadržan od dela'', torej 10 ur - 4 ure =</a:t>
            </a:r>
            <a:r>
              <a:rPr lang="sl-SI" sz="4800" b="1" i="0" u="none" strike="noStrike" baseline="0" dirty="0">
                <a:solidFill>
                  <a:srgbClr val="0070C0"/>
                </a:solidFill>
                <a:latin typeface="Helv"/>
              </a:rPr>
              <a:t> 6 ur</a:t>
            </a:r>
          </a:p>
          <a:p>
            <a:pPr rtl="0">
              <a:lnSpc>
                <a:spcPct val="120000"/>
              </a:lnSpc>
              <a:spcBef>
                <a:spcPts val="0"/>
              </a:spcBef>
            </a:pPr>
            <a:r>
              <a:rPr lang="sl-SI" sz="4800" b="1" i="0" u="none" strike="noStrike" baseline="0" dirty="0">
                <a:solidFill>
                  <a:srgbClr val="0070C0"/>
                </a:solidFill>
                <a:latin typeface="Helv"/>
              </a:rPr>
              <a:t>zadržanost </a:t>
            </a:r>
            <a:r>
              <a:rPr lang="sl-SI" sz="4800" b="0" i="0" u="none" strike="noStrike" baseline="0" dirty="0">
                <a:solidFill>
                  <a:srgbClr val="0070C0"/>
                </a:solidFill>
                <a:latin typeface="Helv"/>
              </a:rPr>
              <a:t>v breme ZZZS = 10 ur - 6 ur = </a:t>
            </a:r>
            <a:r>
              <a:rPr lang="sl-SI" sz="4800" b="1" i="0" u="none" strike="noStrike" baseline="0" dirty="0">
                <a:solidFill>
                  <a:srgbClr val="0070C0"/>
                </a:solidFill>
                <a:latin typeface="Helv"/>
              </a:rPr>
              <a:t>4 ure </a:t>
            </a:r>
            <a:r>
              <a:rPr lang="sl-SI" sz="4800" b="0" i="0" u="none" strike="noStrike" baseline="0" dirty="0">
                <a:solidFill>
                  <a:srgbClr val="0070C0"/>
                </a:solidFill>
                <a:latin typeface="Helv"/>
              </a:rPr>
              <a:t>(enako kot je na eBOL v rubriki ''od tega zadržan od dela“)</a:t>
            </a:r>
          </a:p>
          <a:p>
            <a:pPr marL="0" indent="0" rtl="0">
              <a:lnSpc>
                <a:spcPct val="120000"/>
              </a:lnSpc>
              <a:spcBef>
                <a:spcPts val="0"/>
              </a:spcBef>
              <a:buNone/>
            </a:pPr>
            <a:r>
              <a:rPr lang="sl-SI" sz="4800" b="1" i="0" u="sng" strike="noStrike" baseline="0" dirty="0">
                <a:solidFill>
                  <a:srgbClr val="0070C0"/>
                </a:solidFill>
                <a:latin typeface="Helv"/>
              </a:rPr>
              <a:t>3. obračun: četrtek</a:t>
            </a:r>
          </a:p>
          <a:p>
            <a:pPr rtl="0">
              <a:lnSpc>
                <a:spcPct val="120000"/>
              </a:lnSpc>
              <a:spcBef>
                <a:spcPts val="0"/>
              </a:spcBef>
            </a:pPr>
            <a:r>
              <a:rPr lang="sl-SI" sz="4800" dirty="0">
                <a:solidFill>
                  <a:srgbClr val="0070C0"/>
                </a:solidFill>
                <a:latin typeface="Helv"/>
              </a:rPr>
              <a:t>d</a:t>
            </a:r>
            <a:r>
              <a:rPr lang="sl-SI" sz="4800" b="0" i="0" u="none" strike="noStrike" baseline="0" dirty="0">
                <a:solidFill>
                  <a:srgbClr val="0070C0"/>
                </a:solidFill>
                <a:latin typeface="Helv"/>
              </a:rPr>
              <a:t>elovna obveznost iz posebnega koledarja = 8 ur</a:t>
            </a:r>
          </a:p>
          <a:p>
            <a:pPr rtl="0">
              <a:lnSpc>
                <a:spcPct val="120000"/>
              </a:lnSpc>
              <a:spcBef>
                <a:spcPts val="0"/>
              </a:spcBef>
            </a:pPr>
            <a:r>
              <a:rPr lang="sl-SI" sz="4800" b="0" i="0" u="none" strike="noStrike" baseline="0" dirty="0">
                <a:solidFill>
                  <a:srgbClr val="0070C0"/>
                </a:solidFill>
                <a:latin typeface="Helv"/>
              </a:rPr>
              <a:t>v rubriko </a:t>
            </a:r>
            <a:r>
              <a:rPr lang="sl-SI" sz="4800" b="1" dirty="0">
                <a:solidFill>
                  <a:srgbClr val="0070C0"/>
                </a:solidFill>
                <a:latin typeface="Helv"/>
              </a:rPr>
              <a:t>Preostala delazmožnost (ZK)</a:t>
            </a:r>
            <a:r>
              <a:rPr lang="sl-SI" sz="4800" b="1" i="0" u="none" strike="noStrike" baseline="0" dirty="0">
                <a:solidFill>
                  <a:srgbClr val="0070C0"/>
                </a:solidFill>
                <a:latin typeface="Helv"/>
              </a:rPr>
              <a:t> </a:t>
            </a:r>
            <a:r>
              <a:rPr lang="sl-SI" sz="4800" dirty="0">
                <a:solidFill>
                  <a:srgbClr val="0070C0"/>
                </a:solidFill>
                <a:latin typeface="Helv"/>
              </a:rPr>
              <a:t>se</a:t>
            </a:r>
            <a:r>
              <a:rPr lang="sl-SI" sz="4800" b="1" dirty="0">
                <a:solidFill>
                  <a:srgbClr val="0070C0"/>
                </a:solidFill>
                <a:latin typeface="Helv"/>
              </a:rPr>
              <a:t> </a:t>
            </a:r>
            <a:r>
              <a:rPr lang="sl-SI" sz="4800" b="0" i="0" u="none" strike="noStrike" baseline="0" dirty="0">
                <a:solidFill>
                  <a:srgbClr val="0070C0"/>
                </a:solidFill>
                <a:latin typeface="Helv"/>
              </a:rPr>
              <a:t>vpiše razlika med 8 ur in ''zadržan od dela'', torej 8 ur - 4 ure =</a:t>
            </a:r>
            <a:r>
              <a:rPr lang="sl-SI" sz="4800" b="1" i="0" u="none" strike="noStrike" baseline="0" dirty="0">
                <a:solidFill>
                  <a:srgbClr val="0070C0"/>
                </a:solidFill>
                <a:latin typeface="Helv"/>
              </a:rPr>
              <a:t> 4 ure</a:t>
            </a:r>
          </a:p>
          <a:p>
            <a:pPr rtl="0">
              <a:lnSpc>
                <a:spcPct val="120000"/>
              </a:lnSpc>
              <a:spcBef>
                <a:spcPts val="0"/>
              </a:spcBef>
            </a:pPr>
            <a:r>
              <a:rPr lang="sl-SI" sz="4800" b="1" i="0" u="none" strike="noStrike" baseline="0" dirty="0">
                <a:solidFill>
                  <a:srgbClr val="0070C0"/>
                </a:solidFill>
                <a:latin typeface="Helv"/>
              </a:rPr>
              <a:t>zadržanost </a:t>
            </a:r>
            <a:r>
              <a:rPr lang="sl-SI" sz="4800" b="0" i="0" u="none" strike="noStrike" baseline="0" dirty="0">
                <a:solidFill>
                  <a:srgbClr val="0070C0"/>
                </a:solidFill>
                <a:latin typeface="Helv"/>
              </a:rPr>
              <a:t>v breme ZZZS = 8 ur - 4 ure = </a:t>
            </a:r>
            <a:r>
              <a:rPr lang="sl-SI" sz="4800" b="1" i="0" u="none" strike="noStrike" baseline="0" dirty="0">
                <a:solidFill>
                  <a:srgbClr val="0070C0"/>
                </a:solidFill>
                <a:latin typeface="Helv"/>
              </a:rPr>
              <a:t>4 ure </a:t>
            </a:r>
            <a:r>
              <a:rPr lang="sl-SI" sz="4800" b="0" i="0" u="none" strike="noStrike" baseline="0" dirty="0">
                <a:solidFill>
                  <a:srgbClr val="0070C0"/>
                </a:solidFill>
                <a:latin typeface="Helv"/>
              </a:rPr>
              <a:t>(enako kot je na </a:t>
            </a:r>
            <a:r>
              <a:rPr lang="sl-SI" sz="4800" b="0" i="0" u="none" strike="noStrike" baseline="0" dirty="0" err="1">
                <a:solidFill>
                  <a:srgbClr val="0070C0"/>
                </a:solidFill>
                <a:latin typeface="Helv"/>
              </a:rPr>
              <a:t>eBOL</a:t>
            </a:r>
            <a:r>
              <a:rPr lang="sl-SI" sz="4800" b="0" i="0" u="none" strike="noStrike" baseline="0" dirty="0">
                <a:solidFill>
                  <a:srgbClr val="0070C0"/>
                </a:solidFill>
                <a:latin typeface="Helv"/>
              </a:rPr>
              <a:t> v rubriki ''od tega zadržan od dela</a:t>
            </a:r>
            <a:r>
              <a:rPr lang="sl-SI" sz="4800" dirty="0">
                <a:solidFill>
                  <a:srgbClr val="0070C0"/>
                </a:solidFill>
                <a:latin typeface="Helv"/>
              </a:rPr>
              <a:t>“</a:t>
            </a:r>
            <a:r>
              <a:rPr lang="sl-SI" sz="4800" b="0" i="0" u="none" strike="noStrike" baseline="0" dirty="0">
                <a:solidFill>
                  <a:srgbClr val="0070C0"/>
                </a:solidFill>
                <a:latin typeface="Helv"/>
              </a:rPr>
              <a:t>)</a:t>
            </a:r>
          </a:p>
          <a:p>
            <a:pPr marL="0" indent="0" rtl="0">
              <a:lnSpc>
                <a:spcPct val="120000"/>
              </a:lnSpc>
              <a:spcBef>
                <a:spcPts val="0"/>
              </a:spcBef>
              <a:buNone/>
            </a:pPr>
            <a:r>
              <a:rPr lang="sl-SI" sz="4800" b="1" i="0" u="sng" strike="noStrike" baseline="0" dirty="0">
                <a:solidFill>
                  <a:srgbClr val="0070C0"/>
                </a:solidFill>
                <a:latin typeface="Helv"/>
              </a:rPr>
              <a:t>4. obračun: petek</a:t>
            </a:r>
          </a:p>
          <a:p>
            <a:pPr>
              <a:lnSpc>
                <a:spcPct val="120000"/>
              </a:lnSpc>
              <a:spcBef>
                <a:spcPts val="0"/>
              </a:spcBef>
            </a:pPr>
            <a:r>
              <a:rPr lang="sl-SI" sz="4800" i="0" u="none" strike="noStrike" baseline="0" dirty="0">
                <a:solidFill>
                  <a:srgbClr val="0070C0"/>
                </a:solidFill>
                <a:latin typeface="Helv"/>
              </a:rPr>
              <a:t>delovna obveznost </a:t>
            </a:r>
            <a:r>
              <a:rPr lang="sl-SI" sz="4800" b="0" i="0" u="none" strike="noStrike" baseline="0" dirty="0">
                <a:solidFill>
                  <a:srgbClr val="0070C0"/>
                </a:solidFill>
                <a:latin typeface="Helv"/>
              </a:rPr>
              <a:t>iz posebnega koledarja = 6 ur </a:t>
            </a:r>
          </a:p>
          <a:p>
            <a:pPr rtl="0">
              <a:lnSpc>
                <a:spcPct val="120000"/>
              </a:lnSpc>
              <a:spcBef>
                <a:spcPts val="0"/>
              </a:spcBef>
            </a:pPr>
            <a:r>
              <a:rPr lang="sl-SI" sz="4800" b="0" i="0" u="none" strike="noStrike" baseline="0" dirty="0">
                <a:solidFill>
                  <a:srgbClr val="0070C0"/>
                </a:solidFill>
                <a:latin typeface="Helv"/>
              </a:rPr>
              <a:t>v rubriko </a:t>
            </a:r>
            <a:r>
              <a:rPr lang="sl-SI" sz="4800" b="1" i="0" u="none" strike="noStrike" baseline="0" dirty="0">
                <a:solidFill>
                  <a:srgbClr val="0070C0"/>
                </a:solidFill>
                <a:latin typeface="Helv"/>
              </a:rPr>
              <a:t>Preostala delazmožnost </a:t>
            </a:r>
            <a:r>
              <a:rPr lang="sl-SI" sz="4800" b="0" i="0" u="none" strike="noStrike" baseline="0" dirty="0">
                <a:solidFill>
                  <a:srgbClr val="0070C0"/>
                </a:solidFill>
                <a:latin typeface="Helv"/>
              </a:rPr>
              <a:t>(</a:t>
            </a:r>
            <a:r>
              <a:rPr lang="sl-SI" sz="4800" b="1" i="0" u="none" strike="noStrike" baseline="0" dirty="0">
                <a:solidFill>
                  <a:srgbClr val="0070C0"/>
                </a:solidFill>
                <a:latin typeface="Helv"/>
              </a:rPr>
              <a:t>ZK) </a:t>
            </a:r>
            <a:r>
              <a:rPr lang="sl-SI" sz="4800" b="0" i="0" u="none" strike="noStrike" baseline="0" dirty="0">
                <a:solidFill>
                  <a:srgbClr val="0070C0"/>
                </a:solidFill>
                <a:latin typeface="Helv"/>
              </a:rPr>
              <a:t>vpiše razlika med 6 ur in ''zadržan od dela'', torej 6 ur - 4 ur =</a:t>
            </a:r>
            <a:r>
              <a:rPr lang="sl-SI" sz="4800" b="1" i="0" u="none" strike="noStrike" baseline="0" dirty="0">
                <a:solidFill>
                  <a:srgbClr val="0070C0"/>
                </a:solidFill>
                <a:latin typeface="Helv"/>
              </a:rPr>
              <a:t> 2 uri</a:t>
            </a:r>
          </a:p>
          <a:p>
            <a:pPr rtl="0">
              <a:lnSpc>
                <a:spcPct val="120000"/>
              </a:lnSpc>
              <a:spcBef>
                <a:spcPts val="0"/>
              </a:spcBef>
            </a:pPr>
            <a:r>
              <a:rPr lang="sl-SI" sz="4800" b="1" i="0" u="none" strike="noStrike" baseline="0" dirty="0">
                <a:solidFill>
                  <a:srgbClr val="0070C0"/>
                </a:solidFill>
                <a:latin typeface="Helv"/>
              </a:rPr>
              <a:t>zadržanost </a:t>
            </a:r>
            <a:r>
              <a:rPr lang="sl-SI" sz="4800" b="0" i="0" u="none" strike="noStrike" baseline="0" dirty="0">
                <a:solidFill>
                  <a:srgbClr val="0070C0"/>
                </a:solidFill>
                <a:latin typeface="Helv"/>
              </a:rPr>
              <a:t>v breme ZZZS = 6 ur - 2 uri =</a:t>
            </a:r>
            <a:r>
              <a:rPr lang="sl-SI" sz="4800" b="1" i="0" u="none" strike="noStrike" baseline="0" dirty="0">
                <a:solidFill>
                  <a:srgbClr val="0070C0"/>
                </a:solidFill>
                <a:latin typeface="Helv"/>
              </a:rPr>
              <a:t> 4 ure </a:t>
            </a:r>
            <a:r>
              <a:rPr lang="sl-SI" sz="4800" b="0" i="0" u="none" strike="noStrike" baseline="0" dirty="0">
                <a:solidFill>
                  <a:srgbClr val="0070C0"/>
                </a:solidFill>
                <a:latin typeface="Helv"/>
              </a:rPr>
              <a:t>(enako kot je na eBOL v rubriki ''od tega zadržan od dela'')</a:t>
            </a:r>
            <a:endParaRPr lang="sl-SI" sz="4800" b="1" i="1" dirty="0">
              <a:solidFill>
                <a:srgbClr val="0070C0"/>
              </a:solidFill>
            </a:endParaRPr>
          </a:p>
          <a:p>
            <a:pPr marL="0" indent="0">
              <a:buNone/>
              <a:defRPr/>
            </a:pPr>
            <a:endParaRPr lang="sl-SI" sz="2400" b="1" dirty="0"/>
          </a:p>
        </p:txBody>
      </p:sp>
      <p:pic>
        <p:nvPicPr>
          <p:cNvPr id="4" name="Slika 3">
            <a:extLst>
              <a:ext uri="{FF2B5EF4-FFF2-40B4-BE49-F238E27FC236}">
                <a16:creationId xmlns:a16="http://schemas.microsoft.com/office/drawing/2014/main" id="{DAB0D97A-6D82-45BE-8C94-CE75A546080B}"/>
              </a:ext>
            </a:extLst>
          </p:cNvPr>
          <p:cNvPicPr>
            <a:picLocks noChangeAspect="1"/>
          </p:cNvPicPr>
          <p:nvPr/>
        </p:nvPicPr>
        <p:blipFill>
          <a:blip r:embed="rId2"/>
          <a:stretch>
            <a:fillRect/>
          </a:stretch>
        </p:blipFill>
        <p:spPr>
          <a:xfrm>
            <a:off x="8668724" y="3831118"/>
            <a:ext cx="3018206" cy="543154"/>
          </a:xfrm>
          <a:prstGeom prst="rect">
            <a:avLst/>
          </a:prstGeom>
        </p:spPr>
      </p:pic>
      <p:pic>
        <p:nvPicPr>
          <p:cNvPr id="8" name="Slika 7">
            <a:extLst>
              <a:ext uri="{FF2B5EF4-FFF2-40B4-BE49-F238E27FC236}">
                <a16:creationId xmlns:a16="http://schemas.microsoft.com/office/drawing/2014/main" id="{44B49004-A130-433B-9C8E-6F9DBB0D45D1}"/>
              </a:ext>
            </a:extLst>
          </p:cNvPr>
          <p:cNvPicPr>
            <a:picLocks noChangeAspect="1"/>
          </p:cNvPicPr>
          <p:nvPr/>
        </p:nvPicPr>
        <p:blipFill>
          <a:blip r:embed="rId3"/>
          <a:stretch>
            <a:fillRect/>
          </a:stretch>
        </p:blipFill>
        <p:spPr>
          <a:xfrm>
            <a:off x="8735339" y="6233067"/>
            <a:ext cx="3290208" cy="570750"/>
          </a:xfrm>
          <a:prstGeom prst="rect">
            <a:avLst/>
          </a:prstGeom>
        </p:spPr>
      </p:pic>
      <p:pic>
        <p:nvPicPr>
          <p:cNvPr id="18" name="Slika 17">
            <a:extLst>
              <a:ext uri="{FF2B5EF4-FFF2-40B4-BE49-F238E27FC236}">
                <a16:creationId xmlns:a16="http://schemas.microsoft.com/office/drawing/2014/main" id="{96AF3CB4-6CA3-4EAB-993F-BFBE119B90C1}"/>
              </a:ext>
            </a:extLst>
          </p:cNvPr>
          <p:cNvPicPr>
            <a:picLocks noChangeAspect="1"/>
          </p:cNvPicPr>
          <p:nvPr/>
        </p:nvPicPr>
        <p:blipFill>
          <a:blip r:embed="rId4"/>
          <a:stretch>
            <a:fillRect/>
          </a:stretch>
        </p:blipFill>
        <p:spPr>
          <a:xfrm>
            <a:off x="8729524" y="4758377"/>
            <a:ext cx="3133116" cy="557426"/>
          </a:xfrm>
          <a:prstGeom prst="rect">
            <a:avLst/>
          </a:prstGeom>
        </p:spPr>
      </p:pic>
      <p:pic>
        <p:nvPicPr>
          <p:cNvPr id="21" name="Slika 20">
            <a:extLst>
              <a:ext uri="{FF2B5EF4-FFF2-40B4-BE49-F238E27FC236}">
                <a16:creationId xmlns:a16="http://schemas.microsoft.com/office/drawing/2014/main" id="{907B9AA6-0CDC-43B2-B348-FFD11776923D}"/>
              </a:ext>
            </a:extLst>
          </p:cNvPr>
          <p:cNvPicPr>
            <a:picLocks noChangeAspect="1"/>
          </p:cNvPicPr>
          <p:nvPr/>
        </p:nvPicPr>
        <p:blipFill>
          <a:blip r:embed="rId5"/>
          <a:stretch>
            <a:fillRect/>
          </a:stretch>
        </p:blipFill>
        <p:spPr>
          <a:xfrm>
            <a:off x="10301897" y="1113368"/>
            <a:ext cx="1717381" cy="1118899"/>
          </a:xfrm>
          <a:prstGeom prst="rect">
            <a:avLst/>
          </a:prstGeom>
        </p:spPr>
      </p:pic>
      <p:pic>
        <p:nvPicPr>
          <p:cNvPr id="26" name="Slika 25">
            <a:extLst>
              <a:ext uri="{FF2B5EF4-FFF2-40B4-BE49-F238E27FC236}">
                <a16:creationId xmlns:a16="http://schemas.microsoft.com/office/drawing/2014/main" id="{42B9D82E-E26F-4C9D-A4A0-1D1A6388C815}"/>
              </a:ext>
            </a:extLst>
          </p:cNvPr>
          <p:cNvPicPr/>
          <p:nvPr/>
        </p:nvPicPr>
        <p:blipFill>
          <a:blip r:embed="rId6"/>
          <a:stretch>
            <a:fillRect/>
          </a:stretch>
        </p:blipFill>
        <p:spPr>
          <a:xfrm>
            <a:off x="3502342" y="1184559"/>
            <a:ext cx="2593658" cy="784613"/>
          </a:xfrm>
          <a:prstGeom prst="rect">
            <a:avLst/>
          </a:prstGeom>
        </p:spPr>
      </p:pic>
      <p:sp>
        <p:nvSpPr>
          <p:cNvPr id="9" name="PoljeZBesedilom 8">
            <a:extLst>
              <a:ext uri="{FF2B5EF4-FFF2-40B4-BE49-F238E27FC236}">
                <a16:creationId xmlns:a16="http://schemas.microsoft.com/office/drawing/2014/main" id="{B312FD8E-DD88-46B5-AA13-4389645105D4}"/>
              </a:ext>
            </a:extLst>
          </p:cNvPr>
          <p:cNvSpPr txBox="1"/>
          <p:nvPr/>
        </p:nvSpPr>
        <p:spPr>
          <a:xfrm>
            <a:off x="647427" y="2916435"/>
            <a:ext cx="5540331" cy="64633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u="sng" dirty="0">
                <a:solidFill>
                  <a:srgbClr val="7030A0"/>
                </a:solidFill>
                <a:latin typeface="Arial" panose="020B0604020202020204" pitchFamily="34" charset="0"/>
                <a:cs typeface="Arial" panose="020B0604020202020204" pitchFamily="34" charset="0"/>
              </a:rPr>
              <a:t>Št. ur dejanske mesečne obveznosti </a:t>
            </a:r>
            <a:r>
              <a:rPr lang="sl-SI" sz="1200" dirty="0">
                <a:solidFill>
                  <a:srgbClr val="7030A0"/>
                </a:solidFill>
                <a:latin typeface="Arial" panose="020B0604020202020204" pitchFamily="34" charset="0"/>
                <a:cs typeface="Arial" panose="020B0604020202020204" pitchFamily="34" charset="0"/>
              </a:rPr>
              <a:t>na obračunu (polje „StUrMesObveznosti‘‘ v xml) je enako skupnemu številu ur na plačilni listi in se izračuna iz </a:t>
            </a:r>
            <a:r>
              <a:rPr lang="sl-SI" sz="1200" b="1" u="sng" dirty="0">
                <a:solidFill>
                  <a:srgbClr val="7030A0"/>
                </a:solidFill>
                <a:latin typeface="Arial" panose="020B0604020202020204" pitchFamily="34" charset="0"/>
                <a:cs typeface="Arial" panose="020B0604020202020204" pitchFamily="34" charset="0"/>
              </a:rPr>
              <a:t>posebnega koledarja</a:t>
            </a:r>
            <a:r>
              <a:rPr lang="sl-SI" sz="1200" dirty="0">
                <a:solidFill>
                  <a:srgbClr val="7030A0"/>
                </a:solidFill>
                <a:latin typeface="Arial" panose="020B0604020202020204" pitchFamily="34" charset="0"/>
                <a:cs typeface="Arial" panose="020B0604020202020204" pitchFamily="34" charset="0"/>
              </a:rPr>
              <a:t>: </a:t>
            </a:r>
            <a:r>
              <a:rPr lang="sl-SI" sz="1200" b="1" dirty="0">
                <a:solidFill>
                  <a:srgbClr val="7030A0"/>
                </a:solidFill>
                <a:latin typeface="Arial" panose="020B0604020202020204" pitchFamily="34" charset="0"/>
                <a:cs typeface="Arial" panose="020B0604020202020204" pitchFamily="34" charset="0"/>
              </a:rPr>
              <a:t>13 dni x 8 ur + 4 dni x 10 ur + 5 dni x 6 ur = 174 ur</a:t>
            </a:r>
            <a:endParaRPr lang="sl-SI" sz="1200" b="1" dirty="0">
              <a:solidFill>
                <a:srgbClr val="7030A0"/>
              </a:solidFill>
            </a:endParaRPr>
          </a:p>
        </p:txBody>
      </p:sp>
      <p:cxnSp>
        <p:nvCxnSpPr>
          <p:cNvPr id="5" name="Raven puščični povezovalnik 4">
            <a:extLst>
              <a:ext uri="{FF2B5EF4-FFF2-40B4-BE49-F238E27FC236}">
                <a16:creationId xmlns:a16="http://schemas.microsoft.com/office/drawing/2014/main" id="{3DD43581-3F9F-483D-B03B-26890708012B}"/>
              </a:ext>
            </a:extLst>
          </p:cNvPr>
          <p:cNvCxnSpPr>
            <a:cxnSpLocks/>
          </p:cNvCxnSpPr>
          <p:nvPr/>
        </p:nvCxnSpPr>
        <p:spPr>
          <a:xfrm>
            <a:off x="8274875" y="4026502"/>
            <a:ext cx="393849" cy="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aven puščični povezovalnik 13">
            <a:extLst>
              <a:ext uri="{FF2B5EF4-FFF2-40B4-BE49-F238E27FC236}">
                <a16:creationId xmlns:a16="http://schemas.microsoft.com/office/drawing/2014/main" id="{396734D0-9E8B-43B9-9FC5-ED3C82B4F46F}"/>
              </a:ext>
            </a:extLst>
          </p:cNvPr>
          <p:cNvCxnSpPr>
            <a:cxnSpLocks/>
          </p:cNvCxnSpPr>
          <p:nvPr/>
        </p:nvCxnSpPr>
        <p:spPr>
          <a:xfrm>
            <a:off x="8012511" y="6421251"/>
            <a:ext cx="6324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ven puščični povezovalnik 14">
            <a:extLst>
              <a:ext uri="{FF2B5EF4-FFF2-40B4-BE49-F238E27FC236}">
                <a16:creationId xmlns:a16="http://schemas.microsoft.com/office/drawing/2014/main" id="{2518A45F-CF67-444C-84B3-530889ED3824}"/>
              </a:ext>
            </a:extLst>
          </p:cNvPr>
          <p:cNvCxnSpPr>
            <a:cxnSpLocks/>
          </p:cNvCxnSpPr>
          <p:nvPr/>
        </p:nvCxnSpPr>
        <p:spPr>
          <a:xfrm>
            <a:off x="8198134" y="4940081"/>
            <a:ext cx="446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PoljeZBesedilom 18">
            <a:extLst>
              <a:ext uri="{FF2B5EF4-FFF2-40B4-BE49-F238E27FC236}">
                <a16:creationId xmlns:a16="http://schemas.microsoft.com/office/drawing/2014/main" id="{21942854-CD35-4AE5-A872-2BDA50E9667A}"/>
              </a:ext>
            </a:extLst>
          </p:cNvPr>
          <p:cNvSpPr txBox="1"/>
          <p:nvPr/>
        </p:nvSpPr>
        <p:spPr>
          <a:xfrm>
            <a:off x="6737303" y="2967335"/>
            <a:ext cx="4235497" cy="52322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400" dirty="0">
                <a:solidFill>
                  <a:srgbClr val="00B0F0"/>
                </a:solidFill>
              </a:rPr>
              <a:t>Število dejanskih ur na zahtevku za podjetje/org.enoto kot celoto  (polje StUrSkupno) = </a:t>
            </a:r>
            <a:r>
              <a:rPr lang="sl-SI" sz="1400" u="sng" dirty="0">
                <a:solidFill>
                  <a:srgbClr val="00B0F0"/>
                </a:solidFill>
              </a:rPr>
              <a:t>174</a:t>
            </a:r>
            <a:r>
              <a:rPr lang="sl-SI" sz="1400" dirty="0">
                <a:solidFill>
                  <a:srgbClr val="00B0F0"/>
                </a:solidFill>
              </a:rPr>
              <a:t> ur </a:t>
            </a:r>
          </a:p>
        </p:txBody>
      </p:sp>
      <p:sp>
        <p:nvSpPr>
          <p:cNvPr id="20" name="Puščica: desno 19">
            <a:extLst>
              <a:ext uri="{FF2B5EF4-FFF2-40B4-BE49-F238E27FC236}">
                <a16:creationId xmlns:a16="http://schemas.microsoft.com/office/drawing/2014/main" id="{A3E70363-BAFE-4CE0-A9B5-28AE4187D13D}"/>
              </a:ext>
            </a:extLst>
          </p:cNvPr>
          <p:cNvSpPr/>
          <p:nvPr/>
        </p:nvSpPr>
        <p:spPr>
          <a:xfrm>
            <a:off x="6247719" y="3174805"/>
            <a:ext cx="429625" cy="102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6" name="Slika 15">
            <a:extLst>
              <a:ext uri="{FF2B5EF4-FFF2-40B4-BE49-F238E27FC236}">
                <a16:creationId xmlns:a16="http://schemas.microsoft.com/office/drawing/2014/main" id="{7F1A5AA6-0BEE-4E14-BD88-AACF1374B021}"/>
              </a:ext>
            </a:extLst>
          </p:cNvPr>
          <p:cNvPicPr>
            <a:picLocks noChangeAspect="1"/>
          </p:cNvPicPr>
          <p:nvPr/>
        </p:nvPicPr>
        <p:blipFill>
          <a:blip r:embed="rId2"/>
          <a:stretch>
            <a:fillRect/>
          </a:stretch>
        </p:blipFill>
        <p:spPr>
          <a:xfrm>
            <a:off x="8735339" y="5559235"/>
            <a:ext cx="3171552" cy="570750"/>
          </a:xfrm>
          <a:prstGeom prst="rect">
            <a:avLst/>
          </a:prstGeom>
        </p:spPr>
      </p:pic>
      <p:cxnSp>
        <p:nvCxnSpPr>
          <p:cNvPr id="17" name="Raven puščični povezovalnik 16">
            <a:extLst>
              <a:ext uri="{FF2B5EF4-FFF2-40B4-BE49-F238E27FC236}">
                <a16:creationId xmlns:a16="http://schemas.microsoft.com/office/drawing/2014/main" id="{BBAA83EC-A95E-49C4-90F8-53026AE43226}"/>
              </a:ext>
            </a:extLst>
          </p:cNvPr>
          <p:cNvCxnSpPr>
            <a:cxnSpLocks/>
          </p:cNvCxnSpPr>
          <p:nvPr/>
        </p:nvCxnSpPr>
        <p:spPr>
          <a:xfrm>
            <a:off x="8358279" y="5691524"/>
            <a:ext cx="3712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34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992872A3-D74C-4909-8B47-E449F93A601C}"/>
              </a:ext>
            </a:extLst>
          </p:cNvPr>
          <p:cNvSpPr>
            <a:spLocks noGrp="1" noChangeArrowheads="1"/>
          </p:cNvSpPr>
          <p:nvPr>
            <p:ph type="title"/>
          </p:nvPr>
        </p:nvSpPr>
        <p:spPr>
          <a:xfrm>
            <a:off x="825007" y="156822"/>
            <a:ext cx="9969500" cy="1325563"/>
          </a:xfrm>
        </p:spPr>
        <p:txBody>
          <a:bodyPr/>
          <a:lstStyle/>
          <a:p>
            <a:r>
              <a:rPr lang="sl-SI" altLang="sl-SI" sz="2400" dirty="0">
                <a:solidFill>
                  <a:srgbClr val="C00000"/>
                </a:solidFill>
              </a:rPr>
              <a:t>12 – INVALIDNOST</a:t>
            </a:r>
            <a:endParaRPr lang="sl-SI" altLang="sl-SI" sz="2400" dirty="0"/>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674703" y="1500326"/>
            <a:ext cx="10573305" cy="5122416"/>
          </a:xfrm>
        </p:spPr>
        <p:txBody>
          <a:bodyPr>
            <a:normAutofit/>
          </a:bodyPr>
          <a:lstStyle/>
          <a:p>
            <a:pPr marL="0" indent="0">
              <a:buNone/>
              <a:defRPr/>
            </a:pPr>
            <a:endParaRPr lang="sl-SI" sz="2000" u="sng" dirty="0"/>
          </a:p>
          <a:p>
            <a:pPr>
              <a:defRPr/>
            </a:pPr>
            <a:r>
              <a:rPr lang="sl-SI" sz="2000" u="sng" dirty="0">
                <a:latin typeface="Calibri" panose="020F0502020204030204" pitchFamily="34" charset="0"/>
                <a:cs typeface="Calibri" panose="020F0502020204030204" pitchFamily="34" charset="0"/>
              </a:rPr>
              <a:t>Ta rubrika se </a:t>
            </a:r>
            <a:r>
              <a:rPr lang="sl-SI" sz="2000" b="1" u="sng" dirty="0">
                <a:latin typeface="Calibri" panose="020F0502020204030204" pitchFamily="34" charset="0"/>
                <a:cs typeface="Calibri" panose="020F0502020204030204" pitchFamily="34" charset="0"/>
              </a:rPr>
              <a:t>ne</a:t>
            </a:r>
            <a:r>
              <a:rPr lang="sl-SI" sz="2000" u="sng" dirty="0">
                <a:latin typeface="Calibri" panose="020F0502020204030204" pitchFamily="34" charset="0"/>
                <a:cs typeface="Calibri" panose="020F0502020204030204" pitchFamily="34" charset="0"/>
              </a:rPr>
              <a:t> izpolnjuje</a:t>
            </a:r>
            <a:r>
              <a:rPr lang="sl-SI" sz="2000" dirty="0">
                <a:latin typeface="Calibri" panose="020F0502020204030204" pitchFamily="34" charset="0"/>
                <a:cs typeface="Calibri" panose="020F0502020204030204" pitchFamily="34" charset="0"/>
              </a:rPr>
              <a:t> pri invalidu III. kategorije, ki je </a:t>
            </a:r>
            <a:r>
              <a:rPr lang="sl-SI" sz="2000" u="sng" dirty="0">
                <a:latin typeface="Calibri" panose="020F0502020204030204" pitchFamily="34" charset="0"/>
                <a:cs typeface="Calibri" panose="020F0502020204030204" pitchFamily="34" charset="0"/>
              </a:rPr>
              <a:t>zmožen za delo v polnem delovnem času z omejitvami</a:t>
            </a:r>
            <a:r>
              <a:rPr lang="sl-SI" sz="2000" dirty="0">
                <a:latin typeface="Calibri" panose="020F0502020204030204" pitchFamily="34" charset="0"/>
                <a:cs typeface="Calibri" panose="020F0502020204030204" pitchFamily="34" charset="0"/>
              </a:rPr>
              <a:t> </a:t>
            </a:r>
            <a:r>
              <a:rPr lang="sl-SI" sz="1800" i="1" dirty="0">
                <a:effectLst/>
                <a:latin typeface="Segoe UI" panose="020B0502040204020203" pitchFamily="34" charset="0"/>
              </a:rPr>
              <a:t>(pri tem invalidu se tudi rubrika 10 izpolnjuje na enak način, kot v primeru delavca, ki ni invalid)</a:t>
            </a:r>
            <a:r>
              <a:rPr lang="sl-SI" sz="1800" dirty="0">
                <a:effectLst/>
                <a:latin typeface="Segoe UI" panose="020B0502040204020203" pitchFamily="34" charset="0"/>
              </a:rPr>
              <a:t>.</a:t>
            </a:r>
            <a:endParaRPr lang="sl-SI" sz="2000" u="sng" dirty="0">
              <a:latin typeface="Calibri" panose="020F0502020204030204" pitchFamily="34" charset="0"/>
              <a:cs typeface="Calibri" panose="020F0502020204030204" pitchFamily="34" charset="0"/>
            </a:endParaRPr>
          </a:p>
          <a:p>
            <a:pPr marL="0" indent="0">
              <a:buNone/>
              <a:defRPr/>
            </a:pPr>
            <a:endParaRPr lang="sl-SI" sz="2000" u="sng" dirty="0">
              <a:latin typeface="Calibri" panose="020F0502020204030204" pitchFamily="34" charset="0"/>
              <a:cs typeface="Calibri" panose="020F0502020204030204" pitchFamily="34" charset="0"/>
            </a:endParaRPr>
          </a:p>
          <a:p>
            <a:pPr>
              <a:defRPr/>
            </a:pPr>
            <a:r>
              <a:rPr lang="sl-SI" sz="2000" dirty="0">
                <a:latin typeface="Calibri" panose="020F0502020204030204" pitchFamily="34" charset="0"/>
                <a:cs typeface="Calibri" panose="020F0502020204030204" pitchFamily="34" charset="0"/>
              </a:rPr>
              <a:t>Ta rubrika </a:t>
            </a:r>
            <a:r>
              <a:rPr lang="sl-SI" sz="2000" b="1" dirty="0">
                <a:solidFill>
                  <a:srgbClr val="C00000"/>
                </a:solidFill>
                <a:latin typeface="Calibri" panose="020F0502020204030204" pitchFamily="34" charset="0"/>
                <a:cs typeface="Calibri" panose="020F0502020204030204" pitchFamily="34" charset="0"/>
              </a:rPr>
              <a:t>izpolni le </a:t>
            </a:r>
            <a:r>
              <a:rPr lang="sl-SI" sz="2000" u="sng" dirty="0">
                <a:solidFill>
                  <a:srgbClr val="C00000"/>
                </a:solidFill>
                <a:latin typeface="Calibri" panose="020F0502020204030204" pitchFamily="34" charset="0"/>
                <a:cs typeface="Calibri" panose="020F0502020204030204" pitchFamily="34" charset="0"/>
              </a:rPr>
              <a:t>pri invalidu II. oz. III. kategorije</a:t>
            </a:r>
            <a:r>
              <a:rPr lang="sl-SI" sz="2000" dirty="0">
                <a:latin typeface="Calibri" panose="020F0502020204030204" pitchFamily="34" charset="0"/>
                <a:cs typeface="Calibri" panose="020F0502020204030204" pitchFamily="34" charset="0"/>
              </a:rPr>
              <a:t>, ki ima </a:t>
            </a:r>
            <a:r>
              <a:rPr lang="sl-SI" sz="2000" dirty="0">
                <a:solidFill>
                  <a:srgbClr val="C00000"/>
                </a:solidFill>
                <a:latin typeface="Calibri" panose="020F0502020204030204" pitchFamily="34" charset="0"/>
                <a:cs typeface="Calibri" panose="020F0502020204030204" pitchFamily="34" charset="0"/>
              </a:rPr>
              <a:t>invalidnost oziroma preostalo delazmožnost v </a:t>
            </a:r>
            <a:r>
              <a:rPr lang="sl-SI" sz="2000" u="sng" dirty="0">
                <a:solidFill>
                  <a:srgbClr val="C00000"/>
                </a:solidFill>
                <a:latin typeface="Calibri" panose="020F0502020204030204" pitchFamily="34" charset="0"/>
                <a:cs typeface="Calibri" panose="020F0502020204030204" pitchFamily="34" charset="0"/>
              </a:rPr>
              <a:t>krajšem delovnem času od polnega</a:t>
            </a:r>
            <a:r>
              <a:rPr lang="sl-SI" sz="2000" dirty="0">
                <a:latin typeface="Calibri" panose="020F0502020204030204" pitchFamily="34" charset="0"/>
                <a:cs typeface="Calibri" panose="020F0502020204030204" pitchFamily="34" charset="0"/>
              </a:rPr>
              <a:t>.</a:t>
            </a:r>
          </a:p>
          <a:p>
            <a:pPr marL="0" indent="0">
              <a:buNone/>
              <a:defRPr/>
            </a:pPr>
            <a:r>
              <a:rPr lang="sl-SI" sz="2000" dirty="0">
                <a:latin typeface="Calibri" panose="020F0502020204030204" pitchFamily="34" charset="0"/>
                <a:cs typeface="Calibri" panose="020F0502020204030204" pitchFamily="34" charset="0"/>
                <a:sym typeface="Wingdings" panose="05000000000000000000" pitchFamily="2" charset="2"/>
              </a:rPr>
              <a:t> 	Zato je v primeru, da je označeno na eBOL </a:t>
            </a:r>
            <a:r>
              <a:rPr lang="sl-SI" sz="2000" dirty="0">
                <a:latin typeface="Calibri" panose="020F0502020204030204" pitchFamily="34" charset="0"/>
                <a:cs typeface="Calibri" panose="020F0502020204030204" pitchFamily="34" charset="0"/>
              </a:rPr>
              <a:t>„2. II. kat.“ ali „3. III. kat.“ obvezno, da </a:t>
            </a:r>
          </a:p>
          <a:p>
            <a:pPr marL="0" indent="0">
              <a:buNone/>
              <a:defRPr/>
            </a:pPr>
            <a:r>
              <a:rPr lang="sl-SI" sz="2000" dirty="0">
                <a:latin typeface="Calibri" panose="020F0502020204030204" pitchFamily="34" charset="0"/>
                <a:cs typeface="Calibri" panose="020F0502020204030204" pitchFamily="34" charset="0"/>
              </a:rPr>
              <a:t>	se v rubriki 10 izpolnita še naslednji dve polji : </a:t>
            </a:r>
          </a:p>
          <a:p>
            <a:pPr marL="0" indent="0">
              <a:buNone/>
              <a:defRPr/>
            </a:pPr>
            <a:r>
              <a:rPr lang="sl-SI" sz="2000" dirty="0">
                <a:latin typeface="Calibri" panose="020F0502020204030204" pitchFamily="34" charset="0"/>
                <a:cs typeface="Calibri" panose="020F0502020204030204" pitchFamily="34" charset="0"/>
              </a:rPr>
              <a:t>	    - krajši delovni čas od___do___</a:t>
            </a:r>
          </a:p>
          <a:p>
            <a:pPr marL="0" indent="0">
              <a:buNone/>
              <a:defRPr/>
            </a:pPr>
            <a:r>
              <a:rPr lang="sl-SI" sz="2000" dirty="0">
                <a:latin typeface="Calibri" panose="020F0502020204030204" pitchFamily="34" charset="0"/>
                <a:cs typeface="Calibri" panose="020F0502020204030204" pitchFamily="34" charset="0"/>
              </a:rPr>
              <a:t>	    - dolžan delati ____ ur na dan</a:t>
            </a:r>
          </a:p>
          <a:p>
            <a:pPr marL="0" indent="0">
              <a:buNone/>
              <a:defRPr/>
            </a:pPr>
            <a:endParaRPr lang="sl-SI" sz="2000" dirty="0"/>
          </a:p>
          <a:p>
            <a:pPr marL="0" indent="0">
              <a:buNone/>
              <a:defRPr/>
            </a:pPr>
            <a:endParaRPr lang="sl-SI" sz="2000" i="1" dirty="0"/>
          </a:p>
        </p:txBody>
      </p:sp>
      <p:pic>
        <p:nvPicPr>
          <p:cNvPr id="4" name="Slika 3">
            <a:extLst>
              <a:ext uri="{FF2B5EF4-FFF2-40B4-BE49-F238E27FC236}">
                <a16:creationId xmlns:a16="http://schemas.microsoft.com/office/drawing/2014/main" id="{4EEB9725-3B27-4548-A7A5-713A7167A284}"/>
              </a:ext>
            </a:extLst>
          </p:cNvPr>
          <p:cNvPicPr>
            <a:picLocks noChangeAspect="1"/>
          </p:cNvPicPr>
          <p:nvPr/>
        </p:nvPicPr>
        <p:blipFill>
          <a:blip r:embed="rId2"/>
          <a:stretch>
            <a:fillRect/>
          </a:stretch>
        </p:blipFill>
        <p:spPr>
          <a:xfrm>
            <a:off x="7596279" y="314678"/>
            <a:ext cx="3489804" cy="1176678"/>
          </a:xfrm>
          <a:prstGeom prst="rect">
            <a:avLst/>
          </a:prstGeom>
        </p:spPr>
      </p:pic>
      <p:pic>
        <p:nvPicPr>
          <p:cNvPr id="5" name="Slika 4">
            <a:extLst>
              <a:ext uri="{FF2B5EF4-FFF2-40B4-BE49-F238E27FC236}">
                <a16:creationId xmlns:a16="http://schemas.microsoft.com/office/drawing/2014/main" id="{10D71E4A-5B60-4965-880F-B886A7BD20BD}"/>
              </a:ext>
            </a:extLst>
          </p:cNvPr>
          <p:cNvPicPr>
            <a:picLocks noChangeAspect="1"/>
          </p:cNvPicPr>
          <p:nvPr/>
        </p:nvPicPr>
        <p:blipFill>
          <a:blip r:embed="rId3"/>
          <a:stretch>
            <a:fillRect/>
          </a:stretch>
        </p:blipFill>
        <p:spPr>
          <a:xfrm>
            <a:off x="222786" y="6264730"/>
            <a:ext cx="451917" cy="358012"/>
          </a:xfrm>
          <a:prstGeom prst="rect">
            <a:avLst/>
          </a:prstGeom>
        </p:spPr>
      </p:pic>
    </p:spTree>
    <p:extLst>
      <p:ext uri="{BB962C8B-B14F-4D97-AF65-F5344CB8AC3E}">
        <p14:creationId xmlns:p14="http://schemas.microsoft.com/office/powerpoint/2010/main" val="163265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736847" y="353660"/>
            <a:ext cx="11080750" cy="766763"/>
          </a:xfrm>
        </p:spPr>
        <p:txBody>
          <a:bodyPr/>
          <a:lstStyle/>
          <a:p>
            <a:r>
              <a:rPr lang="sl-SI" b="1" dirty="0">
                <a:solidFill>
                  <a:srgbClr val="C00000"/>
                </a:solidFill>
              </a:rPr>
              <a:t>Potrdilo o upravičeni zadržanosti od dela (BOL)</a:t>
            </a:r>
            <a:endParaRPr lang="en-GB" b="1" dirty="0">
              <a:solidFill>
                <a:srgbClr val="C00000"/>
              </a:solidFill>
            </a:endParaRPr>
          </a:p>
        </p:txBody>
      </p:sp>
      <p:sp>
        <p:nvSpPr>
          <p:cNvPr id="3" name="Ograda vsebine 2"/>
          <p:cNvSpPr>
            <a:spLocks noGrp="1"/>
          </p:cNvSpPr>
          <p:nvPr>
            <p:ph idx="4294967295"/>
          </p:nvPr>
        </p:nvSpPr>
        <p:spPr>
          <a:xfrm>
            <a:off x="736847" y="1120424"/>
            <a:ext cx="6938963" cy="5526364"/>
          </a:xfrm>
        </p:spPr>
        <p:txBody>
          <a:bodyPr>
            <a:normAutofit/>
          </a:bodyPr>
          <a:lstStyle/>
          <a:p>
            <a:pPr marL="0" indent="0">
              <a:buNone/>
            </a:pPr>
            <a:r>
              <a:rPr lang="sl-SI" sz="2000" dirty="0"/>
              <a:t>je javna listina, s katero zavarovanec uveljavlja pravico do izplačila nadomestila plače med upravičeno zadržanostjo od dela – v breme delodajalca in obveznega zdravstvenega zavarovanja (OZZ).  Vsebinska navodila za listino:</a:t>
            </a:r>
          </a:p>
          <a:p>
            <a:pPr marL="0" indent="0">
              <a:buNone/>
            </a:pPr>
            <a:r>
              <a:rPr lang="sl-SI" sz="2000" dirty="0"/>
              <a:t>Vsebinska pravila določa </a:t>
            </a:r>
            <a:r>
              <a:rPr lang="sl-SI" sz="2000" b="1" dirty="0"/>
              <a:t>Navodilo o uresničevanju pravice zavarovancev do začasne zadržanosti od dela in do nadomestila plače:</a:t>
            </a:r>
            <a:br>
              <a:rPr lang="sl-SI" sz="2000" b="1" dirty="0"/>
            </a:br>
            <a:r>
              <a:rPr lang="sl-SI" sz="2000" dirty="0">
                <a:hlinkClick r:id="rId2"/>
              </a:rPr>
              <a:t>http://www.zzzs.si/zzzs/info/egradiva.nsf/o/C1309299784453D0C1256E92003A99CA</a:t>
            </a:r>
            <a:endParaRPr lang="sl-SI" sz="2000" dirty="0"/>
          </a:p>
          <a:p>
            <a:pPr marL="0" indent="0">
              <a:buNone/>
            </a:pPr>
            <a:endParaRPr lang="sl-SI" sz="1800" dirty="0"/>
          </a:p>
          <a:p>
            <a:pPr marL="0" indent="0">
              <a:buNone/>
            </a:pPr>
            <a:endParaRPr lang="sl-SI" sz="1800" dirty="0"/>
          </a:p>
          <a:p>
            <a:pPr marL="0" indent="0">
              <a:buNone/>
            </a:pPr>
            <a:r>
              <a:rPr lang="sl-SI" sz="1800" dirty="0"/>
              <a:t>Natančna pravila </a:t>
            </a:r>
            <a:r>
              <a:rPr lang="sl-SI" sz="1800" b="1" dirty="0"/>
              <a:t>za izpolnjevanje </a:t>
            </a:r>
            <a:r>
              <a:rPr lang="sl-SI" sz="1800" b="1" u="sng" dirty="0"/>
              <a:t>rubrike 10 </a:t>
            </a:r>
            <a:r>
              <a:rPr lang="sl-SI" sz="1800" b="1" dirty="0"/>
              <a:t>so bila določena v 2018.</a:t>
            </a:r>
            <a:endParaRPr lang="sl-SI" sz="1800" dirty="0"/>
          </a:p>
          <a:p>
            <a:pPr marL="0" indent="0">
              <a:buNone/>
            </a:pPr>
            <a:endParaRPr lang="sl-SI" dirty="0"/>
          </a:p>
        </p:txBody>
      </p:sp>
      <p:pic>
        <p:nvPicPr>
          <p:cNvPr id="4" name="Slika 3">
            <a:extLst>
              <a:ext uri="{FF2B5EF4-FFF2-40B4-BE49-F238E27FC236}">
                <a16:creationId xmlns:a16="http://schemas.microsoft.com/office/drawing/2014/main" id="{163B8451-BA42-4DB8-A6C8-C8265C21205E}"/>
              </a:ext>
            </a:extLst>
          </p:cNvPr>
          <p:cNvPicPr>
            <a:picLocks noChangeAspect="1"/>
          </p:cNvPicPr>
          <p:nvPr/>
        </p:nvPicPr>
        <p:blipFill>
          <a:blip r:embed="rId3"/>
          <a:stretch>
            <a:fillRect/>
          </a:stretch>
        </p:blipFill>
        <p:spPr>
          <a:xfrm>
            <a:off x="7929408" y="1202910"/>
            <a:ext cx="4118147" cy="5526364"/>
          </a:xfrm>
          <a:prstGeom prst="rect">
            <a:avLst/>
          </a:prstGeom>
        </p:spPr>
      </p:pic>
      <p:pic>
        <p:nvPicPr>
          <p:cNvPr id="7" name="Slika 6">
            <a:extLst>
              <a:ext uri="{FF2B5EF4-FFF2-40B4-BE49-F238E27FC236}">
                <a16:creationId xmlns:a16="http://schemas.microsoft.com/office/drawing/2014/main" id="{95DFC58B-9A95-46EA-B23C-ED9F680649F1}"/>
              </a:ext>
            </a:extLst>
          </p:cNvPr>
          <p:cNvPicPr>
            <a:picLocks noChangeAspect="1"/>
          </p:cNvPicPr>
          <p:nvPr/>
        </p:nvPicPr>
        <p:blipFill>
          <a:blip r:embed="rId4"/>
          <a:stretch>
            <a:fillRect/>
          </a:stretch>
        </p:blipFill>
        <p:spPr>
          <a:xfrm>
            <a:off x="2485749" y="4972570"/>
            <a:ext cx="3393922" cy="1531770"/>
          </a:xfrm>
          <a:prstGeom prst="rect">
            <a:avLst/>
          </a:prstGeom>
        </p:spPr>
      </p:pic>
      <p:pic>
        <p:nvPicPr>
          <p:cNvPr id="10" name="Slika 9">
            <a:extLst>
              <a:ext uri="{FF2B5EF4-FFF2-40B4-BE49-F238E27FC236}">
                <a16:creationId xmlns:a16="http://schemas.microsoft.com/office/drawing/2014/main" id="{F14C15B1-4502-4ECE-8860-DD14A30FE0D3}"/>
              </a:ext>
            </a:extLst>
          </p:cNvPr>
          <p:cNvPicPr>
            <a:picLocks noChangeAspect="1"/>
          </p:cNvPicPr>
          <p:nvPr/>
        </p:nvPicPr>
        <p:blipFill>
          <a:blip r:embed="rId5"/>
          <a:stretch>
            <a:fillRect/>
          </a:stretch>
        </p:blipFill>
        <p:spPr>
          <a:xfrm>
            <a:off x="334095" y="6288776"/>
            <a:ext cx="451917" cy="358012"/>
          </a:xfrm>
          <a:prstGeom prst="rect">
            <a:avLst/>
          </a:prstGeom>
        </p:spPr>
      </p:pic>
    </p:spTree>
    <p:extLst>
      <p:ext uri="{BB962C8B-B14F-4D97-AF65-F5344CB8AC3E}">
        <p14:creationId xmlns:p14="http://schemas.microsoft.com/office/powerpoint/2010/main" val="395742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ACB03E68-CE03-49B8-88AA-0710113A4AED}"/>
              </a:ext>
            </a:extLst>
          </p:cNvPr>
          <p:cNvSpPr>
            <a:spLocks noGrp="1" noChangeArrowheads="1"/>
          </p:cNvSpPr>
          <p:nvPr>
            <p:ph type="title"/>
          </p:nvPr>
        </p:nvSpPr>
        <p:spPr>
          <a:xfrm>
            <a:off x="788035" y="66675"/>
            <a:ext cx="9289415" cy="1190625"/>
          </a:xfrm>
        </p:spPr>
        <p:txBody>
          <a:bodyPr>
            <a:normAutofit fontScale="90000"/>
          </a:bodyPr>
          <a:lstStyle/>
          <a:p>
            <a:br>
              <a:rPr lang="sl-SI" altLang="sl-SI" sz="2400" dirty="0">
                <a:solidFill>
                  <a:srgbClr val="C00000"/>
                </a:solidFill>
              </a:rPr>
            </a:br>
            <a:r>
              <a:rPr lang="sl-SI" altLang="sl-SI" sz="2400" dirty="0">
                <a:solidFill>
                  <a:srgbClr val="C00000"/>
                </a:solidFill>
              </a:rPr>
              <a:t>DOLŽAN DELATI ____ UR NA DAN</a:t>
            </a:r>
            <a:br>
              <a:rPr lang="sl-SI" altLang="sl-SI" sz="2400" dirty="0">
                <a:solidFill>
                  <a:srgbClr val="C00000"/>
                </a:solidFill>
              </a:rPr>
            </a:br>
            <a:r>
              <a:rPr lang="sl-SI" altLang="sl-SI" sz="2400" dirty="0">
                <a:solidFill>
                  <a:srgbClr val="C00000"/>
                </a:solidFill>
              </a:rPr>
              <a:t>OD TEGA ZADRŽAN OD DELA ___ UR NA DAN</a:t>
            </a:r>
            <a:br>
              <a:rPr lang="sl-SI" altLang="sl-SI" sz="2400" dirty="0">
                <a:solidFill>
                  <a:srgbClr val="C00000"/>
                </a:solidFill>
              </a:rPr>
            </a:br>
            <a:endParaRPr lang="sl-SI" altLang="sl-SI" sz="2400" dirty="0">
              <a:solidFill>
                <a:srgbClr val="C00000"/>
              </a:solidFill>
            </a:endParaRP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523875" y="1257299"/>
            <a:ext cx="11068050" cy="5295899"/>
          </a:xfrm>
        </p:spPr>
        <p:txBody>
          <a:bodyPr>
            <a:normAutofit lnSpcReduction="10000"/>
          </a:bodyPr>
          <a:lstStyle/>
          <a:p>
            <a:pPr marL="0" indent="0">
              <a:lnSpc>
                <a:spcPct val="120000"/>
              </a:lnSpc>
              <a:spcBef>
                <a:spcPts val="0"/>
              </a:spcBef>
              <a:buNone/>
              <a:defRPr/>
            </a:pPr>
            <a:r>
              <a:rPr lang="sl-SI" sz="1600" dirty="0"/>
              <a:t>V primeru, ko gre za </a:t>
            </a:r>
            <a:r>
              <a:rPr lang="sl-SI" sz="1600" b="1" dirty="0">
                <a:solidFill>
                  <a:srgbClr val="C00000"/>
                </a:solidFill>
              </a:rPr>
              <a:t>invalida II. ali III. kategorije invalidnosti, ki dela s skrajšanim delovnim časom </a:t>
            </a:r>
            <a:r>
              <a:rPr lang="sl-SI" sz="1600" dirty="0"/>
              <a:t>se izpolni:</a:t>
            </a:r>
          </a:p>
          <a:p>
            <a:pPr marL="0" indent="0">
              <a:lnSpc>
                <a:spcPct val="120000"/>
              </a:lnSpc>
              <a:spcBef>
                <a:spcPts val="0"/>
              </a:spcBef>
              <a:buNone/>
              <a:defRPr/>
            </a:pPr>
            <a:endParaRPr lang="sl-SI" sz="1600" dirty="0"/>
          </a:p>
          <a:p>
            <a:pPr>
              <a:lnSpc>
                <a:spcPct val="120000"/>
              </a:lnSpc>
              <a:spcBef>
                <a:spcPts val="0"/>
              </a:spcBef>
              <a:defRPr/>
            </a:pPr>
            <a:r>
              <a:rPr lang="sl-SI" sz="1600" b="1" u="sng" dirty="0"/>
              <a:t>V </a:t>
            </a:r>
            <a:r>
              <a:rPr lang="sl-SI" sz="1600" b="1" u="sng" dirty="0" err="1"/>
              <a:t>rubrikI</a:t>
            </a:r>
            <a:r>
              <a:rPr lang="sl-SI" sz="1600" b="1" u="sng" dirty="0"/>
              <a:t> 12-INVALIDNOST</a:t>
            </a:r>
            <a:r>
              <a:rPr lang="sl-SI" sz="1600" dirty="0"/>
              <a:t> ena od oznak:</a:t>
            </a:r>
          </a:p>
          <a:p>
            <a:pPr lvl="1">
              <a:lnSpc>
                <a:spcPct val="120000"/>
              </a:lnSpc>
              <a:spcBef>
                <a:spcPts val="0"/>
              </a:spcBef>
              <a:defRPr/>
            </a:pPr>
            <a:r>
              <a:rPr lang="sl-SI" sz="1600" dirty="0"/>
              <a:t>II. kategorija</a:t>
            </a:r>
          </a:p>
          <a:p>
            <a:pPr lvl="1">
              <a:lnSpc>
                <a:spcPct val="120000"/>
              </a:lnSpc>
              <a:spcBef>
                <a:spcPts val="0"/>
              </a:spcBef>
              <a:defRPr/>
            </a:pPr>
            <a:r>
              <a:rPr lang="sl-SI" sz="1600" dirty="0"/>
              <a:t>III. kategorija</a:t>
            </a:r>
          </a:p>
          <a:p>
            <a:pPr lvl="1">
              <a:lnSpc>
                <a:spcPct val="120000"/>
              </a:lnSpc>
              <a:spcBef>
                <a:spcPts val="0"/>
              </a:spcBef>
              <a:defRPr/>
            </a:pPr>
            <a:endParaRPr lang="sl-SI" sz="1600" b="1" u="sng" dirty="0"/>
          </a:p>
          <a:p>
            <a:pPr marL="457200" lvl="1" indent="0">
              <a:lnSpc>
                <a:spcPct val="120000"/>
              </a:lnSpc>
              <a:spcBef>
                <a:spcPts val="0"/>
              </a:spcBef>
              <a:buNone/>
              <a:defRPr/>
            </a:pPr>
            <a:endParaRPr lang="sl-SI" sz="1600" b="1" u="sng" dirty="0"/>
          </a:p>
          <a:p>
            <a:pPr>
              <a:lnSpc>
                <a:spcPct val="120000"/>
              </a:lnSpc>
              <a:spcBef>
                <a:spcPts val="0"/>
              </a:spcBef>
              <a:defRPr/>
            </a:pPr>
            <a:r>
              <a:rPr lang="sl-SI" sz="1600" b="1" u="sng" dirty="0"/>
              <a:t>V rubriki 10-ZADRŽANOST OD DELA:</a:t>
            </a:r>
          </a:p>
          <a:p>
            <a:pPr lvl="1">
              <a:lnSpc>
                <a:spcPct val="120000"/>
              </a:lnSpc>
              <a:spcBef>
                <a:spcPts val="0"/>
              </a:spcBef>
              <a:defRPr/>
            </a:pPr>
            <a:r>
              <a:rPr lang="sl-SI" sz="1600" dirty="0"/>
              <a:t>Za krajši delovni čas od:___ do ___</a:t>
            </a:r>
          </a:p>
          <a:p>
            <a:pPr lvl="1">
              <a:lnSpc>
                <a:spcPct val="120000"/>
              </a:lnSpc>
              <a:spcBef>
                <a:spcPts val="0"/>
              </a:spcBef>
              <a:defRPr/>
            </a:pPr>
            <a:r>
              <a:rPr lang="sl-SI" sz="1600" dirty="0"/>
              <a:t>Dolžan delati ____ur na dan</a:t>
            </a:r>
          </a:p>
          <a:p>
            <a:pPr lvl="1">
              <a:lnSpc>
                <a:spcPct val="120000"/>
              </a:lnSpc>
              <a:spcBef>
                <a:spcPts val="0"/>
              </a:spcBef>
              <a:defRPr/>
            </a:pPr>
            <a:r>
              <a:rPr lang="sl-SI" sz="1600" dirty="0"/>
              <a:t>Od tega zadržan od dela ____ ur na dan</a:t>
            </a:r>
          </a:p>
          <a:p>
            <a:pPr>
              <a:lnSpc>
                <a:spcPct val="120000"/>
              </a:lnSpc>
              <a:spcBef>
                <a:spcPts val="0"/>
              </a:spcBef>
              <a:defRPr/>
            </a:pPr>
            <a:endParaRPr lang="sl-SI" sz="1600" dirty="0"/>
          </a:p>
          <a:p>
            <a:pPr marL="0" indent="0">
              <a:lnSpc>
                <a:spcPct val="120000"/>
              </a:lnSpc>
              <a:spcBef>
                <a:spcPts val="0"/>
              </a:spcBef>
              <a:buNone/>
              <a:defRPr/>
            </a:pPr>
            <a:r>
              <a:rPr lang="sl-SI" sz="1600" dirty="0"/>
              <a:t>	„</a:t>
            </a:r>
            <a:r>
              <a:rPr lang="sl-SI" sz="1600" b="1" dirty="0"/>
              <a:t>Dolžan delati ___ur na dan</a:t>
            </a:r>
            <a:r>
              <a:rPr lang="sl-SI" sz="1600" dirty="0"/>
              <a:t>“ </a:t>
            </a:r>
          </a:p>
          <a:p>
            <a:pPr marL="0" indent="0">
              <a:lnSpc>
                <a:spcPct val="120000"/>
              </a:lnSpc>
              <a:spcBef>
                <a:spcPts val="0"/>
              </a:spcBef>
              <a:buNone/>
              <a:defRPr/>
            </a:pPr>
            <a:r>
              <a:rPr lang="sl-SI" sz="1600" dirty="0">
                <a:solidFill>
                  <a:srgbClr val="FF0000"/>
                </a:solidFill>
              </a:rPr>
              <a:t>	</a:t>
            </a:r>
            <a:r>
              <a:rPr lang="sl-SI" sz="1600" dirty="0"/>
              <a:t>pomeni preostalo delazmožnost invalida II. oz. III. kategorije na podlagi ZPIZ-ove odločbe</a:t>
            </a:r>
          </a:p>
          <a:p>
            <a:pPr marL="0" indent="0">
              <a:lnSpc>
                <a:spcPct val="120000"/>
              </a:lnSpc>
              <a:spcBef>
                <a:spcPts val="0"/>
              </a:spcBef>
              <a:buNone/>
              <a:defRPr/>
            </a:pPr>
            <a:endParaRPr lang="sl-SI" sz="1600" dirty="0"/>
          </a:p>
          <a:p>
            <a:pPr marL="0" indent="0">
              <a:lnSpc>
                <a:spcPct val="120000"/>
              </a:lnSpc>
              <a:spcBef>
                <a:spcPts val="0"/>
              </a:spcBef>
              <a:buNone/>
              <a:defRPr/>
            </a:pPr>
            <a:r>
              <a:rPr lang="sl-SI" sz="1600" dirty="0"/>
              <a:t>	„</a:t>
            </a:r>
            <a:r>
              <a:rPr lang="sl-SI" sz="1600" b="1" dirty="0"/>
              <a:t>Od tega zadržan od dela ___ur na dan</a:t>
            </a:r>
            <a:r>
              <a:rPr lang="sl-SI" sz="1600" dirty="0"/>
              <a:t>“ </a:t>
            </a:r>
          </a:p>
          <a:p>
            <a:pPr marL="0" indent="0">
              <a:lnSpc>
                <a:spcPct val="120000"/>
              </a:lnSpc>
              <a:spcBef>
                <a:spcPts val="0"/>
              </a:spcBef>
              <a:buNone/>
              <a:defRPr/>
            </a:pPr>
            <a:r>
              <a:rPr lang="sl-SI" sz="1600" dirty="0"/>
              <a:t>	pomeni, koliko ur na dan je invalid II. oz. III. kategorije zadržan od dela od svoje preostale delazmožnosti. </a:t>
            </a:r>
          </a:p>
          <a:p>
            <a:pPr marL="0" indent="0">
              <a:lnSpc>
                <a:spcPct val="120000"/>
              </a:lnSpc>
              <a:spcBef>
                <a:spcPts val="0"/>
              </a:spcBef>
              <a:buNone/>
              <a:defRPr/>
            </a:pPr>
            <a:endParaRPr lang="sl-SI" sz="1600" dirty="0"/>
          </a:p>
          <a:p>
            <a:pPr marL="0" indent="0">
              <a:lnSpc>
                <a:spcPct val="120000"/>
              </a:lnSpc>
              <a:spcBef>
                <a:spcPts val="0"/>
              </a:spcBef>
              <a:buNone/>
              <a:defRPr/>
            </a:pPr>
            <a:r>
              <a:rPr lang="sl-SI" sz="1600" dirty="0"/>
              <a:t>	</a:t>
            </a:r>
            <a:endParaRPr lang="sl-SI" sz="1600" dirty="0">
              <a:solidFill>
                <a:srgbClr val="FF0000"/>
              </a:solidFill>
            </a:endParaRPr>
          </a:p>
          <a:p>
            <a:pPr marL="0" indent="0">
              <a:buNone/>
              <a:defRPr/>
            </a:pPr>
            <a:endParaRPr lang="sl-SI" sz="2000" dirty="0"/>
          </a:p>
        </p:txBody>
      </p:sp>
      <p:pic>
        <p:nvPicPr>
          <p:cNvPr id="4" name="Slika 3">
            <a:extLst>
              <a:ext uri="{FF2B5EF4-FFF2-40B4-BE49-F238E27FC236}">
                <a16:creationId xmlns:a16="http://schemas.microsoft.com/office/drawing/2014/main" id="{47650FA8-0289-4F6B-8880-D10C4F271DC0}"/>
              </a:ext>
            </a:extLst>
          </p:cNvPr>
          <p:cNvPicPr>
            <a:picLocks noChangeAspect="1"/>
          </p:cNvPicPr>
          <p:nvPr/>
        </p:nvPicPr>
        <p:blipFill>
          <a:blip r:embed="rId2"/>
          <a:stretch>
            <a:fillRect/>
          </a:stretch>
        </p:blipFill>
        <p:spPr>
          <a:xfrm>
            <a:off x="191481" y="6195187"/>
            <a:ext cx="451917" cy="358012"/>
          </a:xfrm>
          <a:prstGeom prst="rect">
            <a:avLst/>
          </a:prstGeom>
        </p:spPr>
      </p:pic>
      <p:pic>
        <p:nvPicPr>
          <p:cNvPr id="7" name="Slika 6">
            <a:extLst>
              <a:ext uri="{FF2B5EF4-FFF2-40B4-BE49-F238E27FC236}">
                <a16:creationId xmlns:a16="http://schemas.microsoft.com/office/drawing/2014/main" id="{C45255A0-9CF9-4B12-BDE9-4952601D062E}"/>
              </a:ext>
            </a:extLst>
          </p:cNvPr>
          <p:cNvPicPr>
            <a:picLocks noChangeAspect="1"/>
          </p:cNvPicPr>
          <p:nvPr/>
        </p:nvPicPr>
        <p:blipFill>
          <a:blip r:embed="rId3"/>
          <a:stretch>
            <a:fillRect/>
          </a:stretch>
        </p:blipFill>
        <p:spPr>
          <a:xfrm>
            <a:off x="5779307" y="3064666"/>
            <a:ext cx="3551870" cy="1681164"/>
          </a:xfrm>
          <a:prstGeom prst="rect">
            <a:avLst/>
          </a:prstGeom>
        </p:spPr>
      </p:pic>
      <p:sp>
        <p:nvSpPr>
          <p:cNvPr id="6" name="Pravokotnik: zaokroženi vogali 5">
            <a:extLst>
              <a:ext uri="{FF2B5EF4-FFF2-40B4-BE49-F238E27FC236}">
                <a16:creationId xmlns:a16="http://schemas.microsoft.com/office/drawing/2014/main" id="{C7362BC6-1E29-4A00-9EA5-3E5EA65A370A}"/>
              </a:ext>
            </a:extLst>
          </p:cNvPr>
          <p:cNvSpPr/>
          <p:nvPr/>
        </p:nvSpPr>
        <p:spPr>
          <a:xfrm>
            <a:off x="5690530" y="3740491"/>
            <a:ext cx="3551870" cy="990935"/>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 name="Slika 10">
            <a:extLst>
              <a:ext uri="{FF2B5EF4-FFF2-40B4-BE49-F238E27FC236}">
                <a16:creationId xmlns:a16="http://schemas.microsoft.com/office/drawing/2014/main" id="{FDF7AE49-8799-42ED-A4AC-D2CD8A9F128E}"/>
              </a:ext>
            </a:extLst>
          </p:cNvPr>
          <p:cNvPicPr>
            <a:picLocks noChangeAspect="1"/>
          </p:cNvPicPr>
          <p:nvPr/>
        </p:nvPicPr>
        <p:blipFill>
          <a:blip r:embed="rId4"/>
          <a:stretch>
            <a:fillRect/>
          </a:stretch>
        </p:blipFill>
        <p:spPr>
          <a:xfrm>
            <a:off x="5170402" y="1651575"/>
            <a:ext cx="2878223" cy="970467"/>
          </a:xfrm>
          <a:prstGeom prst="rect">
            <a:avLst/>
          </a:prstGeom>
        </p:spPr>
      </p:pic>
      <p:sp>
        <p:nvSpPr>
          <p:cNvPr id="12" name="Pravokotnik: zaokroženi vogali 11">
            <a:extLst>
              <a:ext uri="{FF2B5EF4-FFF2-40B4-BE49-F238E27FC236}">
                <a16:creationId xmlns:a16="http://schemas.microsoft.com/office/drawing/2014/main" id="{E57E9868-22E8-41A4-9FB4-24C769DD82DF}"/>
              </a:ext>
            </a:extLst>
          </p:cNvPr>
          <p:cNvSpPr/>
          <p:nvPr/>
        </p:nvSpPr>
        <p:spPr>
          <a:xfrm>
            <a:off x="5865749" y="2236112"/>
            <a:ext cx="1439926" cy="38593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35914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86B9FCC-4FC9-4F9E-BA9B-C958E53EBA54}"/>
              </a:ext>
            </a:extLst>
          </p:cNvPr>
          <p:cNvSpPr>
            <a:spLocks noGrp="1" noChangeArrowheads="1"/>
          </p:cNvSpPr>
          <p:nvPr>
            <p:ph type="title"/>
          </p:nvPr>
        </p:nvSpPr>
        <p:spPr>
          <a:xfrm>
            <a:off x="373431" y="87371"/>
            <a:ext cx="9969500" cy="662940"/>
          </a:xfrm>
        </p:spPr>
        <p:txBody>
          <a:bodyPr>
            <a:normAutofit/>
          </a:bodyPr>
          <a:lstStyle/>
          <a:p>
            <a:r>
              <a:rPr lang="sl-SI" altLang="sl-SI" sz="1600" b="0" dirty="0">
                <a:solidFill>
                  <a:srgbClr val="C00000"/>
                </a:solidFill>
              </a:rPr>
              <a:t>DOLŽAN DELATI ___UR NA DAN</a:t>
            </a:r>
            <a:br>
              <a:rPr lang="sl-SI" altLang="sl-SI" sz="1600" b="0" dirty="0">
                <a:solidFill>
                  <a:srgbClr val="C00000"/>
                </a:solidFill>
              </a:rPr>
            </a:br>
            <a:r>
              <a:rPr lang="sl-SI" altLang="sl-SI" sz="1600" b="0" dirty="0">
                <a:solidFill>
                  <a:srgbClr val="C00000"/>
                </a:solidFill>
              </a:rPr>
              <a:t>OD TEGA ZADRŽAN OD DELA ___ UR NA DAN    (1. primer)</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239697" y="648071"/>
            <a:ext cx="11952303" cy="6209930"/>
          </a:xfrm>
        </p:spPr>
        <p:txBody>
          <a:bodyPr>
            <a:normAutofit/>
          </a:bodyPr>
          <a:lstStyle/>
          <a:p>
            <a:pPr marL="0" indent="0">
              <a:lnSpc>
                <a:spcPct val="120000"/>
              </a:lnSpc>
              <a:spcBef>
                <a:spcPts val="0"/>
              </a:spcBef>
              <a:buNone/>
              <a:defRPr/>
            </a:pPr>
            <a:r>
              <a:rPr lang="sl-SI" sz="1300" dirty="0">
                <a:latin typeface="Arial" panose="020B0604020202020204" pitchFamily="34" charset="0"/>
                <a:cs typeface="Arial" panose="020B0604020202020204" pitchFamily="34" charset="0"/>
              </a:rPr>
              <a:t>Delavec s tedenskim 40-urnim zavarovalnim časom je </a:t>
            </a:r>
            <a:r>
              <a:rPr lang="sl-SI" sz="1300" b="1" u="sng" dirty="0">
                <a:latin typeface="Arial" panose="020B0604020202020204" pitchFamily="34" charset="0"/>
                <a:cs typeface="Arial" panose="020B0604020202020204" pitchFamily="34" charset="0"/>
              </a:rPr>
              <a:t>invalid III. kategorije</a:t>
            </a:r>
            <a:r>
              <a:rPr lang="sl-SI" sz="1300" b="1" dirty="0">
                <a:latin typeface="Arial" panose="020B0604020202020204" pitchFamily="34" charset="0"/>
                <a:cs typeface="Arial" panose="020B0604020202020204" pitchFamily="34" charset="0"/>
              </a:rPr>
              <a:t>. </a:t>
            </a:r>
            <a:r>
              <a:rPr lang="sl-SI" sz="1300" dirty="0">
                <a:latin typeface="Arial" panose="020B0604020202020204" pitchFamily="34" charset="0"/>
                <a:cs typeface="Arial" panose="020B0604020202020204" pitchFamily="34" charset="0"/>
              </a:rPr>
              <a:t>V</a:t>
            </a:r>
            <a:r>
              <a:rPr lang="sl-SI" sz="1300" b="1" dirty="0">
                <a:latin typeface="Arial" panose="020B0604020202020204" pitchFamily="34" charset="0"/>
                <a:cs typeface="Arial" panose="020B0604020202020204" pitchFamily="34" charset="0"/>
              </a:rPr>
              <a:t> </a:t>
            </a:r>
            <a:r>
              <a:rPr lang="sl-SI" sz="1300" dirty="0">
                <a:latin typeface="Arial" panose="020B0604020202020204" pitchFamily="34" charset="0"/>
                <a:cs typeface="Arial" panose="020B0604020202020204" pitchFamily="34" charset="0"/>
              </a:rPr>
              <a:t>ZPIZ-ovi odločbi je določeno, da ima delavec </a:t>
            </a:r>
            <a:r>
              <a:rPr lang="sl-SI" sz="1300" b="1" u="sng" dirty="0">
                <a:latin typeface="Arial" panose="020B0604020202020204" pitchFamily="34" charset="0"/>
                <a:cs typeface="Arial" panose="020B0604020202020204" pitchFamily="34" charset="0"/>
              </a:rPr>
              <a:t>6-urno preostalo delazmožnost </a:t>
            </a:r>
            <a:r>
              <a:rPr lang="sl-SI" sz="1300" dirty="0">
                <a:latin typeface="Arial" panose="020B0604020202020204" pitchFamily="34" charset="0"/>
                <a:cs typeface="Arial" panose="020B0604020202020204" pitchFamily="34" charset="0"/>
              </a:rPr>
              <a:t>(dolžan je delati 6 ur dnevno). Delavec bi imel ob upoštevanjem te preostale delazmožnosti (ZPIZ), če ne bi bil v staležu, delovni koledar 5x6 ur. </a:t>
            </a:r>
          </a:p>
          <a:p>
            <a:pPr marL="0" indent="0">
              <a:lnSpc>
                <a:spcPct val="120000"/>
              </a:lnSpc>
              <a:spcBef>
                <a:spcPts val="0"/>
              </a:spcBef>
              <a:buNone/>
              <a:defRPr/>
            </a:pPr>
            <a:r>
              <a:rPr lang="sl-SI" sz="1300" dirty="0">
                <a:latin typeface="Arial" panose="020B0604020202020204" pitchFamily="34" charset="0"/>
                <a:cs typeface="Arial" panose="020B0604020202020204" pitchFamily="34" charset="0"/>
              </a:rPr>
              <a:t>Na podlagi ocene IOZ ali odločbe IZ ali ZK je za svoje delo </a:t>
            </a:r>
            <a:r>
              <a:rPr lang="sl-SI" sz="1300" b="1" dirty="0">
                <a:latin typeface="Arial" panose="020B0604020202020204" pitchFamily="34" charset="0"/>
                <a:cs typeface="Arial" panose="020B0604020202020204" pitchFamily="34" charset="0"/>
              </a:rPr>
              <a:t>povsem nezmožen</a:t>
            </a:r>
            <a:r>
              <a:rPr lang="sl-SI" sz="1300" dirty="0">
                <a:latin typeface="Arial" panose="020B0604020202020204" pitchFamily="34" charset="0"/>
                <a:cs typeface="Arial" panose="020B0604020202020204" pitchFamily="34" charset="0"/>
              </a:rPr>
              <a:t> zaradi razlogov, ki pomenijo </a:t>
            </a:r>
            <a:r>
              <a:rPr lang="sl-SI" sz="1300" b="1" dirty="0">
                <a:latin typeface="Arial" panose="020B0604020202020204" pitchFamily="34" charset="0"/>
                <a:cs typeface="Arial" panose="020B0604020202020204" pitchFamily="34" charset="0"/>
              </a:rPr>
              <a:t>bolezen ali poškodbo </a:t>
            </a:r>
            <a:r>
              <a:rPr lang="sl-SI" sz="1300" dirty="0">
                <a:latin typeface="Arial" panose="020B0604020202020204" pitchFamily="34" charset="0"/>
                <a:cs typeface="Arial" panose="020B0604020202020204" pitchFamily="34" charset="0"/>
              </a:rPr>
              <a:t>(</a:t>
            </a:r>
            <a:r>
              <a:rPr lang="sl-SI" sz="1300" b="0" u="none" strike="noStrike" baseline="0" dirty="0">
                <a:solidFill>
                  <a:srgbClr val="000000"/>
                </a:solidFill>
                <a:latin typeface="Arial" panose="020B0604020202020204" pitchFamily="34" charset="0"/>
                <a:cs typeface="Arial" panose="020B0604020202020204" pitchFamily="34" charset="0"/>
              </a:rPr>
              <a:t>01-bolezen, 02-poškodba izven dela, 03-poklicna bolezen, 04-poškodba pri delu, 05-poškodba izven dela po tretji osebi, 07-transplantacija, 08-izolacija, 11-poškodba pri razlogih iz 18. člena Zakona).</a:t>
            </a:r>
          </a:p>
          <a:p>
            <a:pPr marL="0" indent="0">
              <a:lnSpc>
                <a:spcPct val="100000"/>
              </a:lnSpc>
              <a:spcBef>
                <a:spcPts val="0"/>
              </a:spcBef>
              <a:buNone/>
              <a:defRPr/>
            </a:pPr>
            <a:r>
              <a:rPr lang="sl-SI" sz="1300" dirty="0">
                <a:solidFill>
                  <a:srgbClr val="00B050"/>
                </a:solidFill>
              </a:rPr>
              <a:t>___________________________________________________________________________________________________________________________________________________________</a:t>
            </a:r>
          </a:p>
          <a:p>
            <a:pPr marL="0" indent="0">
              <a:lnSpc>
                <a:spcPct val="100000"/>
              </a:lnSpc>
              <a:spcBef>
                <a:spcPts val="0"/>
              </a:spcBef>
              <a:buNone/>
              <a:defRPr/>
            </a:pPr>
            <a:endParaRPr lang="sl-SI" sz="1300" dirty="0">
              <a:solidFill>
                <a:srgbClr val="00B050"/>
              </a:solidFill>
            </a:endParaRPr>
          </a:p>
          <a:p>
            <a:pPr marL="0" indent="0">
              <a:lnSpc>
                <a:spcPct val="100000"/>
              </a:lnSpc>
              <a:spcBef>
                <a:spcPts val="0"/>
              </a:spcBef>
              <a:buNone/>
              <a:defRPr/>
            </a:pPr>
            <a:r>
              <a:rPr lang="sl-SI" sz="1400" dirty="0">
                <a:solidFill>
                  <a:srgbClr val="00B050"/>
                </a:solidFill>
              </a:rPr>
              <a:t>Na </a:t>
            </a:r>
            <a:r>
              <a:rPr lang="sl-SI" sz="1400" b="1" u="sng" dirty="0">
                <a:solidFill>
                  <a:srgbClr val="00B050"/>
                </a:solidFill>
              </a:rPr>
              <a:t>eBOL</a:t>
            </a:r>
            <a:r>
              <a:rPr lang="sl-SI" sz="1400" dirty="0">
                <a:solidFill>
                  <a:srgbClr val="00B050"/>
                </a:solidFill>
              </a:rPr>
              <a:t> se izpolni: </a:t>
            </a:r>
          </a:p>
          <a:p>
            <a:pPr marL="0" indent="0">
              <a:lnSpc>
                <a:spcPct val="100000"/>
              </a:lnSpc>
              <a:spcBef>
                <a:spcPts val="0"/>
              </a:spcBef>
              <a:buNone/>
              <a:defRPr/>
            </a:pPr>
            <a:r>
              <a:rPr lang="sl-SI" sz="1400" b="1" dirty="0">
                <a:solidFill>
                  <a:srgbClr val="00B050"/>
                </a:solidFill>
              </a:rPr>
              <a:t>V rubriki 10:</a:t>
            </a:r>
          </a:p>
          <a:p>
            <a:pPr>
              <a:lnSpc>
                <a:spcPct val="100000"/>
              </a:lnSpc>
              <a:spcBef>
                <a:spcPts val="0"/>
              </a:spcBef>
              <a:defRPr/>
            </a:pPr>
            <a:r>
              <a:rPr lang="sl-SI" sz="1400" dirty="0">
                <a:solidFill>
                  <a:srgbClr val="00B050"/>
                </a:solidFill>
              </a:rPr>
              <a:t>za krajši delovni čas od:____ do:____</a:t>
            </a:r>
          </a:p>
          <a:p>
            <a:pPr>
              <a:lnSpc>
                <a:spcPct val="100000"/>
              </a:lnSpc>
              <a:spcBef>
                <a:spcPts val="0"/>
              </a:spcBef>
              <a:defRPr/>
            </a:pPr>
            <a:r>
              <a:rPr lang="sl-SI" sz="1400" dirty="0">
                <a:solidFill>
                  <a:srgbClr val="00B050"/>
                </a:solidFill>
              </a:rPr>
              <a:t>dolžan delati: </a:t>
            </a:r>
            <a:r>
              <a:rPr lang="sl-SI" sz="1400" b="1" u="sng" dirty="0">
                <a:solidFill>
                  <a:srgbClr val="00B050"/>
                </a:solidFill>
              </a:rPr>
              <a:t>6 ur </a:t>
            </a:r>
            <a:r>
              <a:rPr lang="sl-SI" sz="1400" dirty="0">
                <a:solidFill>
                  <a:srgbClr val="00B050"/>
                </a:solidFill>
              </a:rPr>
              <a:t>na dan</a:t>
            </a:r>
          </a:p>
          <a:p>
            <a:pPr>
              <a:lnSpc>
                <a:spcPct val="100000"/>
              </a:lnSpc>
              <a:spcBef>
                <a:spcPts val="0"/>
              </a:spcBef>
              <a:defRPr/>
            </a:pPr>
            <a:r>
              <a:rPr lang="sl-SI" sz="1400" dirty="0">
                <a:solidFill>
                  <a:srgbClr val="00B050"/>
                </a:solidFill>
              </a:rPr>
              <a:t>od tega zadržan od dela: </a:t>
            </a:r>
            <a:r>
              <a:rPr lang="sl-SI" sz="1400" b="1" u="sng" dirty="0">
                <a:solidFill>
                  <a:srgbClr val="00B050"/>
                </a:solidFill>
              </a:rPr>
              <a:t>6 ur</a:t>
            </a:r>
            <a:r>
              <a:rPr lang="sl-SI" sz="1400" b="1" dirty="0">
                <a:solidFill>
                  <a:srgbClr val="00B050"/>
                </a:solidFill>
              </a:rPr>
              <a:t> </a:t>
            </a:r>
            <a:r>
              <a:rPr lang="sl-SI" sz="1400" dirty="0">
                <a:solidFill>
                  <a:srgbClr val="00B050"/>
                </a:solidFill>
              </a:rPr>
              <a:t>na dan</a:t>
            </a:r>
          </a:p>
          <a:p>
            <a:pPr marL="0" indent="0">
              <a:lnSpc>
                <a:spcPct val="100000"/>
              </a:lnSpc>
              <a:spcBef>
                <a:spcPts val="0"/>
              </a:spcBef>
              <a:buNone/>
              <a:defRPr/>
            </a:pPr>
            <a:r>
              <a:rPr lang="sl-SI" sz="1300" dirty="0">
                <a:solidFill>
                  <a:srgbClr val="00B050"/>
                </a:solidFill>
              </a:rPr>
              <a:t>_________________________________________________________________________________________________________________________________________________________</a:t>
            </a:r>
          </a:p>
          <a:p>
            <a:pPr marL="0" indent="0">
              <a:lnSpc>
                <a:spcPct val="100000"/>
              </a:lnSpc>
              <a:spcBef>
                <a:spcPts val="0"/>
              </a:spcBef>
              <a:buNone/>
              <a:defRPr/>
            </a:pPr>
            <a:endParaRPr lang="sl-SI" sz="1300" b="1" u="sng" dirty="0">
              <a:solidFill>
                <a:srgbClr val="00B050"/>
              </a:solidFill>
            </a:endParaRPr>
          </a:p>
          <a:p>
            <a:pPr marL="0" indent="0">
              <a:lnSpc>
                <a:spcPct val="100000"/>
              </a:lnSpc>
              <a:spcBef>
                <a:spcPts val="0"/>
              </a:spcBef>
              <a:buNone/>
              <a:defRPr/>
            </a:pPr>
            <a:r>
              <a:rPr lang="sl-SI" sz="1300" b="1" u="sng" dirty="0">
                <a:solidFill>
                  <a:srgbClr val="0070C0"/>
                </a:solidFill>
              </a:rPr>
              <a:t>OBRAČUN NADOMESTILA: </a:t>
            </a:r>
          </a:p>
          <a:p>
            <a:pPr marL="0" indent="0">
              <a:buNone/>
              <a:defRPr/>
            </a:pPr>
            <a:r>
              <a:rPr lang="sl-SI" sz="1300" dirty="0">
                <a:solidFill>
                  <a:srgbClr val="0070C0"/>
                </a:solidFill>
              </a:rPr>
              <a:t>Vnese se </a:t>
            </a:r>
            <a:r>
              <a:rPr lang="sl-SI" sz="1300" b="1" u="sng" dirty="0">
                <a:solidFill>
                  <a:srgbClr val="0070C0"/>
                </a:solidFill>
              </a:rPr>
              <a:t>posebni koledar 5x6 ur</a:t>
            </a:r>
          </a:p>
          <a:p>
            <a:pPr marL="0" indent="0">
              <a:buNone/>
              <a:defRPr/>
            </a:pPr>
            <a:r>
              <a:rPr lang="sl-SI" sz="1300" u="sng" dirty="0">
                <a:solidFill>
                  <a:srgbClr val="0070C0"/>
                </a:solidFill>
                <a:latin typeface="Helv"/>
              </a:rPr>
              <a:t>Rubriki Preostala delazmožnost (ZK) in IK sta prazni</a:t>
            </a:r>
            <a:endParaRPr lang="sl-SI" sz="3000" u="sng" dirty="0">
              <a:solidFill>
                <a:srgbClr val="0070C0"/>
              </a:solidFill>
              <a:latin typeface="Helv"/>
            </a:endParaRPr>
          </a:p>
          <a:p>
            <a:pPr marL="0" indent="0">
              <a:lnSpc>
                <a:spcPct val="120000"/>
              </a:lnSpc>
              <a:spcBef>
                <a:spcPts val="0"/>
              </a:spcBef>
              <a:buNone/>
              <a:defRPr/>
            </a:pPr>
            <a:endParaRPr lang="sl-SI" sz="1400" b="1" dirty="0">
              <a:solidFill>
                <a:srgbClr val="0070C0"/>
              </a:solidFill>
              <a:latin typeface="Helv"/>
            </a:endParaRPr>
          </a:p>
          <a:p>
            <a:pPr marL="0" indent="0">
              <a:lnSpc>
                <a:spcPct val="120000"/>
              </a:lnSpc>
              <a:spcBef>
                <a:spcPts val="0"/>
              </a:spcBef>
              <a:buNone/>
              <a:defRPr/>
            </a:pPr>
            <a:r>
              <a:rPr lang="sl-SI" sz="1200" b="1" dirty="0">
                <a:solidFill>
                  <a:srgbClr val="0070C0"/>
                </a:solidFill>
                <a:latin typeface="Helv"/>
              </a:rPr>
              <a:t>Zadržanost od dela na dan </a:t>
            </a:r>
            <a:r>
              <a:rPr lang="sl-SI" sz="1200" dirty="0">
                <a:solidFill>
                  <a:srgbClr val="0070C0"/>
                </a:solidFill>
                <a:latin typeface="Helv"/>
              </a:rPr>
              <a:t>= dnevno število ur po delovnem koledarju = </a:t>
            </a:r>
            <a:r>
              <a:rPr lang="sl-SI" sz="1200" b="1" dirty="0">
                <a:solidFill>
                  <a:srgbClr val="0070C0"/>
                </a:solidFill>
                <a:latin typeface="Helv"/>
              </a:rPr>
              <a:t>6 ur</a:t>
            </a:r>
          </a:p>
          <a:p>
            <a:pPr marL="0" indent="0">
              <a:lnSpc>
                <a:spcPct val="120000"/>
              </a:lnSpc>
              <a:spcBef>
                <a:spcPts val="0"/>
              </a:spcBef>
              <a:buNone/>
              <a:defRPr/>
            </a:pPr>
            <a:r>
              <a:rPr lang="sl-SI" sz="1200" b="1" i="0" u="none" strike="noStrike" baseline="0" dirty="0">
                <a:solidFill>
                  <a:srgbClr val="0070C0"/>
                </a:solidFill>
                <a:latin typeface="Helv"/>
              </a:rPr>
              <a:t>Zadržanost od dela za obdobje celotnega meseca </a:t>
            </a:r>
            <a:r>
              <a:rPr lang="sl-SI" sz="1200" i="0" u="none" strike="noStrike" baseline="0" dirty="0">
                <a:solidFill>
                  <a:srgbClr val="0070C0"/>
                </a:solidFill>
                <a:latin typeface="Helv"/>
              </a:rPr>
              <a:t>= 22 delovnih dni x 6 ur = </a:t>
            </a:r>
            <a:r>
              <a:rPr lang="sl-SI" sz="1200" b="1" i="0" u="none" strike="noStrike" baseline="0" dirty="0">
                <a:solidFill>
                  <a:srgbClr val="0070C0"/>
                </a:solidFill>
                <a:latin typeface="Helv"/>
              </a:rPr>
              <a:t>132 ur</a:t>
            </a:r>
          </a:p>
          <a:p>
            <a:pPr marL="0" indent="0">
              <a:buNone/>
              <a:defRPr/>
            </a:pPr>
            <a:endParaRPr lang="sl-SI" sz="1300" dirty="0">
              <a:solidFill>
                <a:srgbClr val="0070C0"/>
              </a:solidFill>
            </a:endParaRPr>
          </a:p>
        </p:txBody>
      </p:sp>
      <p:pic>
        <p:nvPicPr>
          <p:cNvPr id="5" name="Slika 4">
            <a:extLst>
              <a:ext uri="{FF2B5EF4-FFF2-40B4-BE49-F238E27FC236}">
                <a16:creationId xmlns:a16="http://schemas.microsoft.com/office/drawing/2014/main" id="{F5459823-0F2F-45D1-913D-5CB88F053185}"/>
              </a:ext>
            </a:extLst>
          </p:cNvPr>
          <p:cNvPicPr>
            <a:picLocks noChangeAspect="1"/>
          </p:cNvPicPr>
          <p:nvPr/>
        </p:nvPicPr>
        <p:blipFill>
          <a:blip r:embed="rId2"/>
          <a:stretch>
            <a:fillRect/>
          </a:stretch>
        </p:blipFill>
        <p:spPr>
          <a:xfrm>
            <a:off x="7511532" y="2789707"/>
            <a:ext cx="3451190" cy="662940"/>
          </a:xfrm>
          <a:prstGeom prst="rect">
            <a:avLst/>
          </a:prstGeom>
        </p:spPr>
      </p:pic>
      <p:pic>
        <p:nvPicPr>
          <p:cNvPr id="15" name="Slika 14">
            <a:extLst>
              <a:ext uri="{FF2B5EF4-FFF2-40B4-BE49-F238E27FC236}">
                <a16:creationId xmlns:a16="http://schemas.microsoft.com/office/drawing/2014/main" id="{9F24AA67-B888-44EA-A0E5-116CA83CCECE}"/>
              </a:ext>
            </a:extLst>
          </p:cNvPr>
          <p:cNvPicPr>
            <a:picLocks noChangeAspect="1"/>
          </p:cNvPicPr>
          <p:nvPr/>
        </p:nvPicPr>
        <p:blipFill>
          <a:blip r:embed="rId3"/>
          <a:stretch>
            <a:fillRect/>
          </a:stretch>
        </p:blipFill>
        <p:spPr>
          <a:xfrm>
            <a:off x="3790756" y="2209182"/>
            <a:ext cx="3720776" cy="1008391"/>
          </a:xfrm>
          <a:prstGeom prst="rect">
            <a:avLst/>
          </a:prstGeom>
        </p:spPr>
      </p:pic>
      <p:pic>
        <p:nvPicPr>
          <p:cNvPr id="7" name="Slika 6">
            <a:extLst>
              <a:ext uri="{FF2B5EF4-FFF2-40B4-BE49-F238E27FC236}">
                <a16:creationId xmlns:a16="http://schemas.microsoft.com/office/drawing/2014/main" id="{9908D960-C398-4F6A-8D1A-FB92349D138D}"/>
              </a:ext>
            </a:extLst>
          </p:cNvPr>
          <p:cNvPicPr>
            <a:picLocks noChangeAspect="1"/>
          </p:cNvPicPr>
          <p:nvPr/>
        </p:nvPicPr>
        <p:blipFill>
          <a:blip r:embed="rId4"/>
          <a:stretch>
            <a:fillRect/>
          </a:stretch>
        </p:blipFill>
        <p:spPr>
          <a:xfrm>
            <a:off x="6472353" y="3599908"/>
            <a:ext cx="4860914" cy="2348404"/>
          </a:xfrm>
          <a:prstGeom prst="rect">
            <a:avLst/>
          </a:prstGeom>
        </p:spPr>
      </p:pic>
      <p:sp>
        <p:nvSpPr>
          <p:cNvPr id="9" name="PoljeZBesedilom 8">
            <a:extLst>
              <a:ext uri="{FF2B5EF4-FFF2-40B4-BE49-F238E27FC236}">
                <a16:creationId xmlns:a16="http://schemas.microsoft.com/office/drawing/2014/main" id="{3DBC3753-1827-4BD3-88FD-AF5C03A00824}"/>
              </a:ext>
            </a:extLst>
          </p:cNvPr>
          <p:cNvSpPr txBox="1"/>
          <p:nvPr/>
        </p:nvSpPr>
        <p:spPr>
          <a:xfrm>
            <a:off x="7532959" y="2205127"/>
            <a:ext cx="2739701" cy="523220"/>
          </a:xfrm>
          <a:prstGeom prst="rect">
            <a:avLst/>
          </a:prstGeom>
          <a:noFill/>
        </p:spPr>
        <p:txBody>
          <a:bodyPr wrap="square" rtlCol="0">
            <a:spAutoFit/>
          </a:bodyPr>
          <a:lstStyle/>
          <a:p>
            <a:pPr marL="0" indent="0">
              <a:lnSpc>
                <a:spcPct val="100000"/>
              </a:lnSpc>
              <a:spcBef>
                <a:spcPts val="0"/>
              </a:spcBef>
              <a:buNone/>
              <a:defRPr/>
            </a:pPr>
            <a:r>
              <a:rPr lang="sl-SI" sz="1400" b="1" dirty="0">
                <a:solidFill>
                  <a:srgbClr val="00B050"/>
                </a:solidFill>
              </a:rPr>
              <a:t>V rubriki 12:  </a:t>
            </a:r>
          </a:p>
          <a:p>
            <a:pPr marL="0" indent="0">
              <a:lnSpc>
                <a:spcPct val="100000"/>
              </a:lnSpc>
              <a:spcBef>
                <a:spcPts val="0"/>
              </a:spcBef>
              <a:buNone/>
              <a:defRPr/>
            </a:pPr>
            <a:r>
              <a:rPr lang="sl-SI" sz="1400" dirty="0">
                <a:solidFill>
                  <a:srgbClr val="00B050"/>
                </a:solidFill>
              </a:rPr>
              <a:t>Invalid: III. kategorije</a:t>
            </a:r>
            <a:endParaRPr lang="sl-SI" sz="1400" dirty="0"/>
          </a:p>
        </p:txBody>
      </p:sp>
      <p:sp>
        <p:nvSpPr>
          <p:cNvPr id="11" name="PoljeZBesedilom 10">
            <a:extLst>
              <a:ext uri="{FF2B5EF4-FFF2-40B4-BE49-F238E27FC236}">
                <a16:creationId xmlns:a16="http://schemas.microsoft.com/office/drawing/2014/main" id="{ECAC89A1-10A2-460E-BABE-2FC34A51D241}"/>
              </a:ext>
            </a:extLst>
          </p:cNvPr>
          <p:cNvSpPr txBox="1"/>
          <p:nvPr/>
        </p:nvSpPr>
        <p:spPr>
          <a:xfrm>
            <a:off x="266175" y="5394314"/>
            <a:ext cx="2795897" cy="110799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a:t>
            </a:r>
          </a:p>
          <a:p>
            <a:r>
              <a:rPr lang="sl-SI" sz="1100" dirty="0">
                <a:solidFill>
                  <a:srgbClr val="7030A0"/>
                </a:solidFill>
                <a:latin typeface="Arial" panose="020B0604020202020204" pitchFamily="34" charset="0"/>
                <a:cs typeface="Arial" panose="020B0604020202020204" pitchFamily="34" charset="0"/>
              </a:rPr>
              <a:t>(polje StUrMesObveznosti) je enako skupnemu številu ur na plačilni listi in se izračuna iz </a:t>
            </a:r>
            <a:r>
              <a:rPr lang="sl-SI" sz="1100" u="sng" dirty="0">
                <a:solidFill>
                  <a:srgbClr val="7030A0"/>
                </a:solidFill>
                <a:latin typeface="Arial" panose="020B0604020202020204" pitchFamily="34" charset="0"/>
                <a:cs typeface="Arial" panose="020B0604020202020204" pitchFamily="34" charset="0"/>
              </a:rPr>
              <a:t>posebnega koledarja </a:t>
            </a:r>
          </a:p>
          <a:p>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 delovnih</a:t>
            </a:r>
            <a:r>
              <a:rPr lang="sl-SI" sz="1100" dirty="0">
                <a:solidFill>
                  <a:srgbClr val="7030A0"/>
                </a:solidFill>
                <a:latin typeface="Arial" panose="020B0604020202020204" pitchFamily="34" charset="0"/>
                <a:cs typeface="Arial" panose="020B0604020202020204" pitchFamily="34" charset="0"/>
              </a:rPr>
              <a:t> dni x 6 ur = 132 ur</a:t>
            </a:r>
            <a:endParaRPr lang="sl-SI" dirty="0"/>
          </a:p>
        </p:txBody>
      </p:sp>
      <p:sp>
        <p:nvSpPr>
          <p:cNvPr id="13" name="Puščica: desno 12">
            <a:extLst>
              <a:ext uri="{FF2B5EF4-FFF2-40B4-BE49-F238E27FC236}">
                <a16:creationId xmlns:a16="http://schemas.microsoft.com/office/drawing/2014/main" id="{3DB25F74-B34F-4505-8C82-6929DBA7DE3D}"/>
              </a:ext>
            </a:extLst>
          </p:cNvPr>
          <p:cNvSpPr/>
          <p:nvPr/>
        </p:nvSpPr>
        <p:spPr>
          <a:xfrm flipV="1">
            <a:off x="3062072" y="5948312"/>
            <a:ext cx="277368" cy="109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oljeZBesedilom 13">
            <a:extLst>
              <a:ext uri="{FF2B5EF4-FFF2-40B4-BE49-F238E27FC236}">
                <a16:creationId xmlns:a16="http://schemas.microsoft.com/office/drawing/2014/main" id="{06D1E1A0-D9FF-46B2-B990-45D74F7C30F4}"/>
              </a:ext>
            </a:extLst>
          </p:cNvPr>
          <p:cNvSpPr txBox="1"/>
          <p:nvPr/>
        </p:nvSpPr>
        <p:spPr>
          <a:xfrm>
            <a:off x="3345263" y="5449049"/>
            <a:ext cx="3156931" cy="95410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400" dirty="0">
                <a:solidFill>
                  <a:srgbClr val="00B0F0"/>
                </a:solidFill>
              </a:rPr>
              <a:t>Število dejanskih ur na zahtevku</a:t>
            </a:r>
          </a:p>
          <a:p>
            <a:r>
              <a:rPr lang="sl-SI" sz="1400" dirty="0">
                <a:solidFill>
                  <a:srgbClr val="00B0F0"/>
                </a:solidFill>
              </a:rPr>
              <a:t>(polje StUrSkupno) = </a:t>
            </a:r>
            <a:r>
              <a:rPr lang="sl-SI" sz="1400" u="sng" dirty="0">
                <a:solidFill>
                  <a:srgbClr val="00B0F0"/>
                </a:solidFill>
              </a:rPr>
              <a:t>176</a:t>
            </a:r>
            <a:r>
              <a:rPr lang="sl-SI" sz="1400" dirty="0">
                <a:solidFill>
                  <a:srgbClr val="00B0F0"/>
                </a:solidFill>
              </a:rPr>
              <a:t>  </a:t>
            </a:r>
          </a:p>
          <a:p>
            <a:r>
              <a:rPr lang="sl-SI" sz="1400" i="1" dirty="0">
                <a:solidFill>
                  <a:srgbClr val="00B0F0"/>
                </a:solidFill>
              </a:rPr>
              <a:t>(ko ima podjetje ali org. enota kot celota</a:t>
            </a:r>
          </a:p>
          <a:p>
            <a:r>
              <a:rPr lang="sl-SI" sz="1400" i="1" dirty="0">
                <a:solidFill>
                  <a:srgbClr val="00B0F0"/>
                </a:solidFill>
              </a:rPr>
              <a:t>22 delovnih dni in koledar 5x8)</a:t>
            </a:r>
          </a:p>
        </p:txBody>
      </p:sp>
      <p:cxnSp>
        <p:nvCxnSpPr>
          <p:cNvPr id="4" name="Raven puščični povezovalnik 3">
            <a:extLst>
              <a:ext uri="{FF2B5EF4-FFF2-40B4-BE49-F238E27FC236}">
                <a16:creationId xmlns:a16="http://schemas.microsoft.com/office/drawing/2014/main" id="{06CE07D1-E2D0-4377-8A39-66DB96799183}"/>
              </a:ext>
            </a:extLst>
          </p:cNvPr>
          <p:cNvCxnSpPr>
            <a:cxnSpLocks/>
          </p:cNvCxnSpPr>
          <p:nvPr/>
        </p:nvCxnSpPr>
        <p:spPr>
          <a:xfrm>
            <a:off x="3032231" y="4145872"/>
            <a:ext cx="3440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Slika 11">
            <a:extLst>
              <a:ext uri="{FF2B5EF4-FFF2-40B4-BE49-F238E27FC236}">
                <a16:creationId xmlns:a16="http://schemas.microsoft.com/office/drawing/2014/main" id="{BEB4A4DF-A9E1-4167-9FEB-1FA4FB3207A3}"/>
              </a:ext>
            </a:extLst>
          </p:cNvPr>
          <p:cNvPicPr>
            <a:picLocks noChangeAspect="1"/>
          </p:cNvPicPr>
          <p:nvPr/>
        </p:nvPicPr>
        <p:blipFill>
          <a:blip r:embed="rId5"/>
          <a:stretch>
            <a:fillRect/>
          </a:stretch>
        </p:blipFill>
        <p:spPr>
          <a:xfrm>
            <a:off x="9625614" y="2026659"/>
            <a:ext cx="2465677" cy="1573249"/>
          </a:xfrm>
          <a:prstGeom prst="rect">
            <a:avLst/>
          </a:prstGeom>
        </p:spPr>
      </p:pic>
    </p:spTree>
    <p:extLst>
      <p:ext uri="{BB962C8B-B14F-4D97-AF65-F5344CB8AC3E}">
        <p14:creationId xmlns:p14="http://schemas.microsoft.com/office/powerpoint/2010/main" val="420963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86B9FCC-4FC9-4F9E-BA9B-C958E53EBA54}"/>
              </a:ext>
            </a:extLst>
          </p:cNvPr>
          <p:cNvSpPr>
            <a:spLocks noGrp="1" noChangeArrowheads="1"/>
          </p:cNvSpPr>
          <p:nvPr>
            <p:ph type="title"/>
          </p:nvPr>
        </p:nvSpPr>
        <p:spPr>
          <a:xfrm>
            <a:off x="373431" y="87371"/>
            <a:ext cx="9969500" cy="662940"/>
          </a:xfrm>
        </p:spPr>
        <p:txBody>
          <a:bodyPr>
            <a:normAutofit/>
          </a:bodyPr>
          <a:lstStyle/>
          <a:p>
            <a:r>
              <a:rPr lang="sl-SI" altLang="sl-SI" sz="1600" b="0" dirty="0">
                <a:solidFill>
                  <a:srgbClr val="C00000"/>
                </a:solidFill>
              </a:rPr>
              <a:t>DOLŽAN DELATI ___UR NA DAN</a:t>
            </a:r>
            <a:br>
              <a:rPr lang="sl-SI" altLang="sl-SI" sz="1600" b="0" dirty="0">
                <a:solidFill>
                  <a:srgbClr val="C00000"/>
                </a:solidFill>
              </a:rPr>
            </a:br>
            <a:r>
              <a:rPr lang="sl-SI" altLang="sl-SI" sz="1600" b="0" dirty="0">
                <a:solidFill>
                  <a:srgbClr val="C00000"/>
                </a:solidFill>
              </a:rPr>
              <a:t>OD TEGA ZADRŽAN OD DELA ___ UR NA DAN    (1. A primer)</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239697" y="648071"/>
            <a:ext cx="11952303" cy="6209930"/>
          </a:xfrm>
        </p:spPr>
        <p:txBody>
          <a:bodyPr>
            <a:normAutofit/>
          </a:bodyPr>
          <a:lstStyle/>
          <a:p>
            <a:pPr marL="0" indent="0">
              <a:lnSpc>
                <a:spcPct val="120000"/>
              </a:lnSpc>
              <a:spcBef>
                <a:spcPts val="0"/>
              </a:spcBef>
              <a:buNone/>
              <a:defRPr/>
            </a:pPr>
            <a:r>
              <a:rPr lang="sl-SI" sz="1300" dirty="0">
                <a:latin typeface="Arial" panose="020B0604020202020204" pitchFamily="34" charset="0"/>
                <a:cs typeface="Arial" panose="020B0604020202020204" pitchFamily="34" charset="0"/>
              </a:rPr>
              <a:t>Delavec s tedenskim 40-urnim zavarovalnim časom je </a:t>
            </a:r>
            <a:r>
              <a:rPr lang="sl-SI" sz="1300" b="1" u="sng" dirty="0">
                <a:latin typeface="Arial" panose="020B0604020202020204" pitchFamily="34" charset="0"/>
                <a:cs typeface="Arial" panose="020B0604020202020204" pitchFamily="34" charset="0"/>
              </a:rPr>
              <a:t>invalid III. kategorije</a:t>
            </a:r>
            <a:r>
              <a:rPr lang="sl-SI" sz="1300" b="1" dirty="0">
                <a:latin typeface="Arial" panose="020B0604020202020204" pitchFamily="34" charset="0"/>
                <a:cs typeface="Arial" panose="020B0604020202020204" pitchFamily="34" charset="0"/>
              </a:rPr>
              <a:t>. </a:t>
            </a:r>
            <a:r>
              <a:rPr lang="sl-SI" sz="1300" dirty="0">
                <a:latin typeface="Arial" panose="020B0604020202020204" pitchFamily="34" charset="0"/>
                <a:cs typeface="Arial" panose="020B0604020202020204" pitchFamily="34" charset="0"/>
              </a:rPr>
              <a:t>V</a:t>
            </a:r>
            <a:r>
              <a:rPr lang="sl-SI" sz="1300" b="1" dirty="0">
                <a:latin typeface="Arial" panose="020B0604020202020204" pitchFamily="34" charset="0"/>
                <a:cs typeface="Arial" panose="020B0604020202020204" pitchFamily="34" charset="0"/>
              </a:rPr>
              <a:t> </a:t>
            </a:r>
            <a:r>
              <a:rPr lang="sl-SI" sz="1300" dirty="0">
                <a:latin typeface="Arial" panose="020B0604020202020204" pitchFamily="34" charset="0"/>
                <a:cs typeface="Arial" panose="020B0604020202020204" pitchFamily="34" charset="0"/>
              </a:rPr>
              <a:t>ZPIZ-ovi odločbi je določeno, da ima delavec </a:t>
            </a:r>
            <a:r>
              <a:rPr lang="sl-SI" sz="1300" b="1" u="sng" dirty="0">
                <a:latin typeface="Arial" panose="020B0604020202020204" pitchFamily="34" charset="0"/>
                <a:cs typeface="Arial" panose="020B0604020202020204" pitchFamily="34" charset="0"/>
              </a:rPr>
              <a:t>4-urno preostalo delazmožnost </a:t>
            </a:r>
            <a:r>
              <a:rPr lang="sl-SI" sz="1300" dirty="0">
                <a:latin typeface="Arial" panose="020B0604020202020204" pitchFamily="34" charset="0"/>
                <a:cs typeface="Arial" panose="020B0604020202020204" pitchFamily="34" charset="0"/>
              </a:rPr>
              <a:t>(dolžan je delati 4 ure dnevno). Delavec bi imel ob upoštevanjem te preostale delazmožnosti (ZPIZ), če ne bi bil v staležu, delovni koledar 5x4 ur. </a:t>
            </a:r>
          </a:p>
          <a:p>
            <a:pPr marL="0" indent="0">
              <a:lnSpc>
                <a:spcPct val="120000"/>
              </a:lnSpc>
              <a:spcBef>
                <a:spcPts val="0"/>
              </a:spcBef>
              <a:buNone/>
              <a:defRPr/>
            </a:pPr>
            <a:r>
              <a:rPr lang="sl-SI" sz="1300" dirty="0">
                <a:latin typeface="Arial" panose="020B0604020202020204" pitchFamily="34" charset="0"/>
                <a:cs typeface="Arial" panose="020B0604020202020204" pitchFamily="34" charset="0"/>
              </a:rPr>
              <a:t>Na podlagi ocene IOZ ali odločbe IZ ali ZK je za svoje delo </a:t>
            </a:r>
            <a:r>
              <a:rPr lang="sl-SI" sz="1300" b="1" dirty="0">
                <a:latin typeface="Arial" panose="020B0604020202020204" pitchFamily="34" charset="0"/>
                <a:cs typeface="Arial" panose="020B0604020202020204" pitchFamily="34" charset="0"/>
              </a:rPr>
              <a:t>povsem nezmožen</a:t>
            </a:r>
            <a:r>
              <a:rPr lang="sl-SI" sz="1300" dirty="0">
                <a:latin typeface="Arial" panose="020B0604020202020204" pitchFamily="34" charset="0"/>
                <a:cs typeface="Arial" panose="020B0604020202020204" pitchFamily="34" charset="0"/>
              </a:rPr>
              <a:t> zaradi razlogov, ki pomenijo </a:t>
            </a:r>
            <a:r>
              <a:rPr lang="sl-SI" sz="1300" b="1" dirty="0">
                <a:latin typeface="Arial" panose="020B0604020202020204" pitchFamily="34" charset="0"/>
                <a:cs typeface="Arial" panose="020B0604020202020204" pitchFamily="34" charset="0"/>
              </a:rPr>
              <a:t>bolezen ali poškodbo </a:t>
            </a:r>
            <a:r>
              <a:rPr lang="sl-SI" sz="1300" dirty="0">
                <a:latin typeface="Arial" panose="020B0604020202020204" pitchFamily="34" charset="0"/>
                <a:cs typeface="Arial" panose="020B0604020202020204" pitchFamily="34" charset="0"/>
              </a:rPr>
              <a:t>(</a:t>
            </a:r>
            <a:r>
              <a:rPr lang="sl-SI" sz="1300" b="0" u="none" strike="noStrike" baseline="0" dirty="0">
                <a:solidFill>
                  <a:srgbClr val="000000"/>
                </a:solidFill>
                <a:latin typeface="Arial" panose="020B0604020202020204" pitchFamily="34" charset="0"/>
                <a:cs typeface="Arial" panose="020B0604020202020204" pitchFamily="34" charset="0"/>
              </a:rPr>
              <a:t>01-bolezen, 02-poškodba izven dela, 03-poklicna bolezen, 04-poškodba pri delu, 05-poškodba izven dela po tretji osebi, 07-transplantacija, 08-izolacija, 11-poškodba pri razlogih iz 18. člena Zakona).</a:t>
            </a:r>
          </a:p>
          <a:p>
            <a:pPr marL="0" indent="0">
              <a:lnSpc>
                <a:spcPct val="100000"/>
              </a:lnSpc>
              <a:spcBef>
                <a:spcPts val="0"/>
              </a:spcBef>
              <a:buNone/>
              <a:defRPr/>
            </a:pPr>
            <a:r>
              <a:rPr lang="sl-SI" sz="1300" dirty="0">
                <a:solidFill>
                  <a:srgbClr val="00B050"/>
                </a:solidFill>
              </a:rPr>
              <a:t>___________________________________________________________________________________________________________________________________________________________</a:t>
            </a:r>
          </a:p>
          <a:p>
            <a:pPr marL="0" indent="0">
              <a:lnSpc>
                <a:spcPct val="100000"/>
              </a:lnSpc>
              <a:spcBef>
                <a:spcPts val="0"/>
              </a:spcBef>
              <a:buNone/>
              <a:defRPr/>
            </a:pPr>
            <a:endParaRPr lang="sl-SI" sz="1300" dirty="0">
              <a:solidFill>
                <a:srgbClr val="00B050"/>
              </a:solidFill>
            </a:endParaRPr>
          </a:p>
          <a:p>
            <a:pPr marL="0" indent="0">
              <a:lnSpc>
                <a:spcPct val="100000"/>
              </a:lnSpc>
              <a:spcBef>
                <a:spcPts val="0"/>
              </a:spcBef>
              <a:buNone/>
              <a:defRPr/>
            </a:pPr>
            <a:r>
              <a:rPr lang="sl-SI" sz="1200" dirty="0">
                <a:solidFill>
                  <a:srgbClr val="00B050"/>
                </a:solidFill>
              </a:rPr>
              <a:t>Na </a:t>
            </a:r>
            <a:r>
              <a:rPr lang="sl-SI" sz="1200" b="1" u="sng" dirty="0">
                <a:solidFill>
                  <a:srgbClr val="00B050"/>
                </a:solidFill>
              </a:rPr>
              <a:t>eBOL</a:t>
            </a:r>
            <a:r>
              <a:rPr lang="sl-SI" sz="1200" dirty="0">
                <a:solidFill>
                  <a:srgbClr val="00B050"/>
                </a:solidFill>
              </a:rPr>
              <a:t> se izpolni: </a:t>
            </a:r>
          </a:p>
          <a:p>
            <a:pPr marL="0" indent="0">
              <a:lnSpc>
                <a:spcPct val="100000"/>
              </a:lnSpc>
              <a:spcBef>
                <a:spcPts val="0"/>
              </a:spcBef>
              <a:buNone/>
              <a:defRPr/>
            </a:pPr>
            <a:r>
              <a:rPr lang="sl-SI" sz="1200" b="1" dirty="0">
                <a:solidFill>
                  <a:srgbClr val="00B050"/>
                </a:solidFill>
              </a:rPr>
              <a:t>V rubriki 10:</a:t>
            </a:r>
          </a:p>
          <a:p>
            <a:pPr>
              <a:lnSpc>
                <a:spcPct val="100000"/>
              </a:lnSpc>
              <a:spcBef>
                <a:spcPts val="0"/>
              </a:spcBef>
              <a:defRPr/>
            </a:pPr>
            <a:r>
              <a:rPr lang="sl-SI" sz="1200" dirty="0">
                <a:solidFill>
                  <a:srgbClr val="00B050"/>
                </a:solidFill>
              </a:rPr>
              <a:t>za krajši delovni čas od:____ do:____</a:t>
            </a:r>
          </a:p>
          <a:p>
            <a:pPr>
              <a:lnSpc>
                <a:spcPct val="100000"/>
              </a:lnSpc>
              <a:spcBef>
                <a:spcPts val="0"/>
              </a:spcBef>
              <a:defRPr/>
            </a:pPr>
            <a:r>
              <a:rPr lang="sl-SI" sz="1200" dirty="0">
                <a:solidFill>
                  <a:srgbClr val="00B050"/>
                </a:solidFill>
              </a:rPr>
              <a:t>dolžan delati: </a:t>
            </a:r>
            <a:r>
              <a:rPr lang="sl-SI" sz="1200" b="1" u="sng" dirty="0">
                <a:solidFill>
                  <a:srgbClr val="00B050"/>
                </a:solidFill>
              </a:rPr>
              <a:t>4 ur </a:t>
            </a:r>
            <a:r>
              <a:rPr lang="sl-SI" sz="1200" dirty="0">
                <a:solidFill>
                  <a:srgbClr val="00B050"/>
                </a:solidFill>
              </a:rPr>
              <a:t>na dan</a:t>
            </a:r>
          </a:p>
          <a:p>
            <a:pPr>
              <a:lnSpc>
                <a:spcPct val="100000"/>
              </a:lnSpc>
              <a:spcBef>
                <a:spcPts val="0"/>
              </a:spcBef>
              <a:defRPr/>
            </a:pPr>
            <a:r>
              <a:rPr lang="sl-SI" sz="1200" dirty="0">
                <a:solidFill>
                  <a:srgbClr val="00B050"/>
                </a:solidFill>
              </a:rPr>
              <a:t>od tega zadržan od dela: </a:t>
            </a:r>
            <a:r>
              <a:rPr lang="sl-SI" sz="1200" b="1" u="sng" dirty="0">
                <a:solidFill>
                  <a:srgbClr val="00B050"/>
                </a:solidFill>
              </a:rPr>
              <a:t>4 ur</a:t>
            </a:r>
            <a:r>
              <a:rPr lang="sl-SI" sz="1200" b="1" dirty="0">
                <a:solidFill>
                  <a:srgbClr val="00B050"/>
                </a:solidFill>
              </a:rPr>
              <a:t> </a:t>
            </a:r>
            <a:r>
              <a:rPr lang="sl-SI" sz="1200" dirty="0">
                <a:solidFill>
                  <a:srgbClr val="00B050"/>
                </a:solidFill>
              </a:rPr>
              <a:t>na dan</a:t>
            </a:r>
          </a:p>
          <a:p>
            <a:pPr marL="0" indent="0">
              <a:lnSpc>
                <a:spcPct val="100000"/>
              </a:lnSpc>
              <a:spcBef>
                <a:spcPts val="0"/>
              </a:spcBef>
              <a:buNone/>
              <a:defRPr/>
            </a:pPr>
            <a:r>
              <a:rPr lang="sl-SI" sz="1300" dirty="0">
                <a:solidFill>
                  <a:srgbClr val="00B050"/>
                </a:solidFill>
              </a:rPr>
              <a:t>_________________________________________________________________________________________________________________________________________________________</a:t>
            </a:r>
          </a:p>
          <a:p>
            <a:pPr marL="0" indent="0">
              <a:lnSpc>
                <a:spcPct val="100000"/>
              </a:lnSpc>
              <a:spcBef>
                <a:spcPts val="0"/>
              </a:spcBef>
              <a:buNone/>
              <a:defRPr/>
            </a:pPr>
            <a:endParaRPr lang="sl-SI" sz="1300" b="1" u="sng" dirty="0">
              <a:solidFill>
                <a:srgbClr val="00B050"/>
              </a:solidFill>
            </a:endParaRPr>
          </a:p>
          <a:p>
            <a:pPr marL="0" indent="0">
              <a:lnSpc>
                <a:spcPct val="100000"/>
              </a:lnSpc>
              <a:spcBef>
                <a:spcPts val="0"/>
              </a:spcBef>
              <a:buNone/>
              <a:defRPr/>
            </a:pPr>
            <a:r>
              <a:rPr lang="sl-SI" sz="1300" b="1" u="sng" dirty="0">
                <a:solidFill>
                  <a:srgbClr val="0070C0"/>
                </a:solidFill>
              </a:rPr>
              <a:t>OBRAČUN NADOMESTILA: </a:t>
            </a:r>
          </a:p>
          <a:p>
            <a:pPr marL="0" indent="0">
              <a:buNone/>
              <a:defRPr/>
            </a:pPr>
            <a:r>
              <a:rPr lang="sl-SI" sz="1300" dirty="0">
                <a:solidFill>
                  <a:srgbClr val="0070C0"/>
                </a:solidFill>
              </a:rPr>
              <a:t>Vnese se </a:t>
            </a:r>
            <a:r>
              <a:rPr lang="sl-SI" sz="1300" b="1" u="sng" dirty="0">
                <a:solidFill>
                  <a:srgbClr val="0070C0"/>
                </a:solidFill>
              </a:rPr>
              <a:t>posebni koledar 5x4 ur</a:t>
            </a:r>
          </a:p>
          <a:p>
            <a:pPr marL="0" indent="0">
              <a:buNone/>
              <a:defRPr/>
            </a:pPr>
            <a:r>
              <a:rPr lang="sl-SI" sz="1300" u="sng" dirty="0">
                <a:solidFill>
                  <a:srgbClr val="0070C0"/>
                </a:solidFill>
                <a:latin typeface="Helv"/>
              </a:rPr>
              <a:t>Rubriki Preostala delazmožnost (ZK) in IK sta prazni</a:t>
            </a:r>
            <a:endParaRPr lang="sl-SI" sz="3000" u="sng" dirty="0">
              <a:solidFill>
                <a:srgbClr val="0070C0"/>
              </a:solidFill>
              <a:latin typeface="Helv"/>
            </a:endParaRPr>
          </a:p>
          <a:p>
            <a:pPr marL="0" indent="0">
              <a:lnSpc>
                <a:spcPct val="120000"/>
              </a:lnSpc>
              <a:spcBef>
                <a:spcPts val="0"/>
              </a:spcBef>
              <a:buNone/>
              <a:defRPr/>
            </a:pPr>
            <a:endParaRPr lang="sl-SI" sz="1400" b="1" dirty="0">
              <a:solidFill>
                <a:srgbClr val="0070C0"/>
              </a:solidFill>
              <a:latin typeface="Helv"/>
            </a:endParaRPr>
          </a:p>
          <a:p>
            <a:pPr marL="0" indent="0">
              <a:lnSpc>
                <a:spcPct val="120000"/>
              </a:lnSpc>
              <a:spcBef>
                <a:spcPts val="0"/>
              </a:spcBef>
              <a:buNone/>
              <a:defRPr/>
            </a:pPr>
            <a:r>
              <a:rPr lang="sl-SI" sz="1200" b="1" dirty="0">
                <a:solidFill>
                  <a:srgbClr val="0070C0"/>
                </a:solidFill>
                <a:latin typeface="Helv"/>
              </a:rPr>
              <a:t>Zadržanost od dela na dan </a:t>
            </a:r>
            <a:r>
              <a:rPr lang="sl-SI" sz="1200" dirty="0">
                <a:solidFill>
                  <a:srgbClr val="0070C0"/>
                </a:solidFill>
                <a:latin typeface="Helv"/>
              </a:rPr>
              <a:t>= dnevno število ur po delovnem koledarju = </a:t>
            </a:r>
            <a:r>
              <a:rPr lang="sl-SI" sz="1200" b="1" dirty="0">
                <a:solidFill>
                  <a:srgbClr val="0070C0"/>
                </a:solidFill>
                <a:latin typeface="Helv"/>
              </a:rPr>
              <a:t>4 ur</a:t>
            </a:r>
          </a:p>
          <a:p>
            <a:pPr marL="0" indent="0">
              <a:lnSpc>
                <a:spcPct val="120000"/>
              </a:lnSpc>
              <a:spcBef>
                <a:spcPts val="0"/>
              </a:spcBef>
              <a:buNone/>
              <a:defRPr/>
            </a:pPr>
            <a:r>
              <a:rPr lang="sl-SI" sz="1200" b="1" i="0" u="none" strike="noStrike" baseline="0" dirty="0">
                <a:solidFill>
                  <a:srgbClr val="0070C0"/>
                </a:solidFill>
                <a:latin typeface="Helv"/>
              </a:rPr>
              <a:t>Zadržanost od dela za obdobje celotnega meseca </a:t>
            </a:r>
            <a:r>
              <a:rPr lang="sl-SI" sz="1200" i="0" u="none" strike="noStrike" baseline="0" dirty="0">
                <a:solidFill>
                  <a:srgbClr val="0070C0"/>
                </a:solidFill>
                <a:latin typeface="Helv"/>
              </a:rPr>
              <a:t>= 22 delovnih dni x 4 ur = </a:t>
            </a:r>
            <a:r>
              <a:rPr lang="sl-SI" sz="1200" b="1" i="0" u="none" strike="noStrike" baseline="0" dirty="0">
                <a:solidFill>
                  <a:srgbClr val="0070C0"/>
                </a:solidFill>
                <a:latin typeface="Helv"/>
              </a:rPr>
              <a:t>88 ur</a:t>
            </a:r>
          </a:p>
          <a:p>
            <a:pPr marL="0" indent="0">
              <a:buNone/>
              <a:defRPr/>
            </a:pPr>
            <a:endParaRPr lang="sl-SI" sz="1300" dirty="0">
              <a:solidFill>
                <a:srgbClr val="0070C0"/>
              </a:solidFill>
            </a:endParaRPr>
          </a:p>
        </p:txBody>
      </p:sp>
      <p:pic>
        <p:nvPicPr>
          <p:cNvPr id="5" name="Slika 4">
            <a:extLst>
              <a:ext uri="{FF2B5EF4-FFF2-40B4-BE49-F238E27FC236}">
                <a16:creationId xmlns:a16="http://schemas.microsoft.com/office/drawing/2014/main" id="{F5459823-0F2F-45D1-913D-5CB88F053185}"/>
              </a:ext>
            </a:extLst>
          </p:cNvPr>
          <p:cNvPicPr>
            <a:picLocks noChangeAspect="1"/>
          </p:cNvPicPr>
          <p:nvPr/>
        </p:nvPicPr>
        <p:blipFill>
          <a:blip r:embed="rId2"/>
          <a:stretch>
            <a:fillRect/>
          </a:stretch>
        </p:blipFill>
        <p:spPr>
          <a:xfrm>
            <a:off x="7488571" y="2657738"/>
            <a:ext cx="3328086" cy="639293"/>
          </a:xfrm>
          <a:prstGeom prst="rect">
            <a:avLst/>
          </a:prstGeom>
        </p:spPr>
      </p:pic>
      <p:sp>
        <p:nvSpPr>
          <p:cNvPr id="9" name="PoljeZBesedilom 8">
            <a:extLst>
              <a:ext uri="{FF2B5EF4-FFF2-40B4-BE49-F238E27FC236}">
                <a16:creationId xmlns:a16="http://schemas.microsoft.com/office/drawing/2014/main" id="{3DBC3753-1827-4BD3-88FD-AF5C03A00824}"/>
              </a:ext>
            </a:extLst>
          </p:cNvPr>
          <p:cNvSpPr txBox="1"/>
          <p:nvPr/>
        </p:nvSpPr>
        <p:spPr>
          <a:xfrm>
            <a:off x="7488571" y="2095579"/>
            <a:ext cx="2739701" cy="523220"/>
          </a:xfrm>
          <a:prstGeom prst="rect">
            <a:avLst/>
          </a:prstGeom>
          <a:noFill/>
        </p:spPr>
        <p:txBody>
          <a:bodyPr wrap="square" rtlCol="0">
            <a:spAutoFit/>
          </a:bodyPr>
          <a:lstStyle/>
          <a:p>
            <a:pPr marL="0" indent="0">
              <a:lnSpc>
                <a:spcPct val="100000"/>
              </a:lnSpc>
              <a:spcBef>
                <a:spcPts val="0"/>
              </a:spcBef>
              <a:buNone/>
              <a:defRPr/>
            </a:pPr>
            <a:r>
              <a:rPr lang="sl-SI" sz="1400" b="1" dirty="0">
                <a:solidFill>
                  <a:srgbClr val="00B050"/>
                </a:solidFill>
              </a:rPr>
              <a:t>V rubriki 12:  </a:t>
            </a:r>
          </a:p>
          <a:p>
            <a:pPr marL="0" indent="0">
              <a:lnSpc>
                <a:spcPct val="100000"/>
              </a:lnSpc>
              <a:spcBef>
                <a:spcPts val="0"/>
              </a:spcBef>
              <a:buNone/>
              <a:defRPr/>
            </a:pPr>
            <a:r>
              <a:rPr lang="sl-SI" sz="1400" dirty="0">
                <a:solidFill>
                  <a:srgbClr val="00B050"/>
                </a:solidFill>
              </a:rPr>
              <a:t>Invalid: III. kategorije</a:t>
            </a:r>
            <a:endParaRPr lang="sl-SI" sz="1400" dirty="0"/>
          </a:p>
        </p:txBody>
      </p:sp>
      <p:sp>
        <p:nvSpPr>
          <p:cNvPr id="11" name="PoljeZBesedilom 10">
            <a:extLst>
              <a:ext uri="{FF2B5EF4-FFF2-40B4-BE49-F238E27FC236}">
                <a16:creationId xmlns:a16="http://schemas.microsoft.com/office/drawing/2014/main" id="{ECAC89A1-10A2-460E-BABE-2FC34A51D241}"/>
              </a:ext>
            </a:extLst>
          </p:cNvPr>
          <p:cNvSpPr txBox="1"/>
          <p:nvPr/>
        </p:nvSpPr>
        <p:spPr>
          <a:xfrm>
            <a:off x="231610" y="5361519"/>
            <a:ext cx="2795897" cy="110799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a:t>
            </a:r>
          </a:p>
          <a:p>
            <a:r>
              <a:rPr lang="sl-SI" sz="1100" dirty="0">
                <a:solidFill>
                  <a:srgbClr val="7030A0"/>
                </a:solidFill>
                <a:latin typeface="Arial" panose="020B0604020202020204" pitchFamily="34" charset="0"/>
                <a:cs typeface="Arial" panose="020B0604020202020204" pitchFamily="34" charset="0"/>
              </a:rPr>
              <a:t>(polje StUrMesObveznosti) je enako skupnemu številu ur na plačilni listi in se izračuna iz </a:t>
            </a:r>
            <a:r>
              <a:rPr lang="sl-SI" sz="1100" u="sng" dirty="0">
                <a:solidFill>
                  <a:srgbClr val="7030A0"/>
                </a:solidFill>
                <a:latin typeface="Arial" panose="020B0604020202020204" pitchFamily="34" charset="0"/>
                <a:cs typeface="Arial" panose="020B0604020202020204" pitchFamily="34" charset="0"/>
              </a:rPr>
              <a:t>posebnega koledarja </a:t>
            </a:r>
          </a:p>
          <a:p>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 delovnih</a:t>
            </a:r>
            <a:r>
              <a:rPr lang="sl-SI" sz="1100" dirty="0">
                <a:solidFill>
                  <a:srgbClr val="7030A0"/>
                </a:solidFill>
                <a:latin typeface="Arial" panose="020B0604020202020204" pitchFamily="34" charset="0"/>
                <a:cs typeface="Arial" panose="020B0604020202020204" pitchFamily="34" charset="0"/>
              </a:rPr>
              <a:t> dni x 4 ur = 88 ur</a:t>
            </a:r>
            <a:endParaRPr lang="sl-SI" dirty="0"/>
          </a:p>
        </p:txBody>
      </p:sp>
      <p:sp>
        <p:nvSpPr>
          <p:cNvPr id="13" name="Puščica: desno 12">
            <a:extLst>
              <a:ext uri="{FF2B5EF4-FFF2-40B4-BE49-F238E27FC236}">
                <a16:creationId xmlns:a16="http://schemas.microsoft.com/office/drawing/2014/main" id="{3DB25F74-B34F-4505-8C82-6929DBA7DE3D}"/>
              </a:ext>
            </a:extLst>
          </p:cNvPr>
          <p:cNvSpPr/>
          <p:nvPr/>
        </p:nvSpPr>
        <p:spPr>
          <a:xfrm flipV="1">
            <a:off x="3017412" y="5806494"/>
            <a:ext cx="277368" cy="109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oljeZBesedilom 13">
            <a:extLst>
              <a:ext uri="{FF2B5EF4-FFF2-40B4-BE49-F238E27FC236}">
                <a16:creationId xmlns:a16="http://schemas.microsoft.com/office/drawing/2014/main" id="{06D1E1A0-D9FF-46B2-B990-45D74F7C30F4}"/>
              </a:ext>
            </a:extLst>
          </p:cNvPr>
          <p:cNvSpPr txBox="1"/>
          <p:nvPr/>
        </p:nvSpPr>
        <p:spPr>
          <a:xfrm>
            <a:off x="3294780" y="5329440"/>
            <a:ext cx="3156931" cy="95410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400" dirty="0">
                <a:solidFill>
                  <a:srgbClr val="00B0F0"/>
                </a:solidFill>
              </a:rPr>
              <a:t>Število dejanskih ur na zahtevku</a:t>
            </a:r>
          </a:p>
          <a:p>
            <a:r>
              <a:rPr lang="sl-SI" sz="1400" dirty="0">
                <a:solidFill>
                  <a:srgbClr val="00B0F0"/>
                </a:solidFill>
              </a:rPr>
              <a:t>(polje StUrSkupno) = </a:t>
            </a:r>
            <a:r>
              <a:rPr lang="sl-SI" sz="1400" u="sng" dirty="0">
                <a:solidFill>
                  <a:srgbClr val="00B0F0"/>
                </a:solidFill>
              </a:rPr>
              <a:t>176</a:t>
            </a:r>
            <a:r>
              <a:rPr lang="sl-SI" sz="1400" dirty="0">
                <a:solidFill>
                  <a:srgbClr val="00B0F0"/>
                </a:solidFill>
              </a:rPr>
              <a:t>  </a:t>
            </a:r>
          </a:p>
          <a:p>
            <a:r>
              <a:rPr lang="sl-SI" sz="1400" i="1" dirty="0">
                <a:solidFill>
                  <a:srgbClr val="00B0F0"/>
                </a:solidFill>
              </a:rPr>
              <a:t>(ko ima podjetje ali org. enota kot celota</a:t>
            </a:r>
          </a:p>
          <a:p>
            <a:r>
              <a:rPr lang="sl-SI" sz="1400" i="1" dirty="0">
                <a:solidFill>
                  <a:srgbClr val="00B0F0"/>
                </a:solidFill>
              </a:rPr>
              <a:t>22 delovnih dni in koledar 5x8)</a:t>
            </a:r>
          </a:p>
        </p:txBody>
      </p:sp>
      <p:cxnSp>
        <p:nvCxnSpPr>
          <p:cNvPr id="4" name="Raven puščični povezovalnik 3">
            <a:extLst>
              <a:ext uri="{FF2B5EF4-FFF2-40B4-BE49-F238E27FC236}">
                <a16:creationId xmlns:a16="http://schemas.microsoft.com/office/drawing/2014/main" id="{06CE07D1-E2D0-4377-8A39-66DB96799183}"/>
              </a:ext>
            </a:extLst>
          </p:cNvPr>
          <p:cNvCxnSpPr>
            <a:cxnSpLocks/>
          </p:cNvCxnSpPr>
          <p:nvPr/>
        </p:nvCxnSpPr>
        <p:spPr>
          <a:xfrm>
            <a:off x="3032231" y="4145872"/>
            <a:ext cx="3440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Slika 11">
            <a:extLst>
              <a:ext uri="{FF2B5EF4-FFF2-40B4-BE49-F238E27FC236}">
                <a16:creationId xmlns:a16="http://schemas.microsoft.com/office/drawing/2014/main" id="{BEB4A4DF-A9E1-4167-9FEB-1FA4FB3207A3}"/>
              </a:ext>
            </a:extLst>
          </p:cNvPr>
          <p:cNvPicPr>
            <a:picLocks noChangeAspect="1"/>
          </p:cNvPicPr>
          <p:nvPr/>
        </p:nvPicPr>
        <p:blipFill>
          <a:blip r:embed="rId3"/>
          <a:stretch>
            <a:fillRect/>
          </a:stretch>
        </p:blipFill>
        <p:spPr>
          <a:xfrm>
            <a:off x="9625614" y="2026659"/>
            <a:ext cx="2465677" cy="1573249"/>
          </a:xfrm>
          <a:prstGeom prst="rect">
            <a:avLst/>
          </a:prstGeom>
        </p:spPr>
      </p:pic>
      <p:pic>
        <p:nvPicPr>
          <p:cNvPr id="16" name="Slika 15">
            <a:extLst>
              <a:ext uri="{FF2B5EF4-FFF2-40B4-BE49-F238E27FC236}">
                <a16:creationId xmlns:a16="http://schemas.microsoft.com/office/drawing/2014/main" id="{A010BB55-CE3F-4C96-95F8-713093311AB0}"/>
              </a:ext>
            </a:extLst>
          </p:cNvPr>
          <p:cNvPicPr>
            <a:picLocks noChangeAspect="1"/>
          </p:cNvPicPr>
          <p:nvPr/>
        </p:nvPicPr>
        <p:blipFill>
          <a:blip r:embed="rId4"/>
          <a:stretch>
            <a:fillRect/>
          </a:stretch>
        </p:blipFill>
        <p:spPr>
          <a:xfrm>
            <a:off x="3451049" y="2205127"/>
            <a:ext cx="3814264" cy="1003825"/>
          </a:xfrm>
          <a:prstGeom prst="rect">
            <a:avLst/>
          </a:prstGeom>
        </p:spPr>
      </p:pic>
      <p:pic>
        <p:nvPicPr>
          <p:cNvPr id="17" name="Slika 16">
            <a:extLst>
              <a:ext uri="{FF2B5EF4-FFF2-40B4-BE49-F238E27FC236}">
                <a16:creationId xmlns:a16="http://schemas.microsoft.com/office/drawing/2014/main" id="{1450C5E2-B2C5-44FF-9EF6-5A6CE4B54379}"/>
              </a:ext>
            </a:extLst>
          </p:cNvPr>
          <p:cNvPicPr>
            <a:picLocks noChangeAspect="1"/>
          </p:cNvPicPr>
          <p:nvPr/>
        </p:nvPicPr>
        <p:blipFill>
          <a:blip r:embed="rId5"/>
          <a:stretch>
            <a:fillRect/>
          </a:stretch>
        </p:blipFill>
        <p:spPr>
          <a:xfrm>
            <a:off x="6594438" y="3610095"/>
            <a:ext cx="5219700" cy="2472468"/>
          </a:xfrm>
          <a:prstGeom prst="rect">
            <a:avLst/>
          </a:prstGeom>
        </p:spPr>
      </p:pic>
    </p:spTree>
    <p:extLst>
      <p:ext uri="{BB962C8B-B14F-4D97-AF65-F5344CB8AC3E}">
        <p14:creationId xmlns:p14="http://schemas.microsoft.com/office/powerpoint/2010/main" val="358672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86B9FCC-4FC9-4F9E-BA9B-C958E53EBA54}"/>
              </a:ext>
            </a:extLst>
          </p:cNvPr>
          <p:cNvSpPr>
            <a:spLocks noGrp="1" noChangeArrowheads="1"/>
          </p:cNvSpPr>
          <p:nvPr>
            <p:ph type="title"/>
          </p:nvPr>
        </p:nvSpPr>
        <p:spPr>
          <a:xfrm>
            <a:off x="373431" y="87371"/>
            <a:ext cx="9969500" cy="662940"/>
          </a:xfrm>
        </p:spPr>
        <p:txBody>
          <a:bodyPr>
            <a:normAutofit/>
          </a:bodyPr>
          <a:lstStyle/>
          <a:p>
            <a:r>
              <a:rPr lang="sl-SI" altLang="sl-SI" sz="1600" b="0" dirty="0">
                <a:solidFill>
                  <a:srgbClr val="C00000"/>
                </a:solidFill>
              </a:rPr>
              <a:t>DOLŽAN DELATI ___UR NA DAN</a:t>
            </a:r>
            <a:br>
              <a:rPr lang="sl-SI" altLang="sl-SI" sz="1600" b="0" dirty="0">
                <a:solidFill>
                  <a:srgbClr val="C00000"/>
                </a:solidFill>
              </a:rPr>
            </a:br>
            <a:r>
              <a:rPr lang="sl-SI" altLang="sl-SI" sz="1600" b="0" dirty="0">
                <a:solidFill>
                  <a:srgbClr val="C00000"/>
                </a:solidFill>
              </a:rPr>
              <a:t>OD TEGA ZADRŽAN OD DELA ___ UR NA DAN    (2. primer)</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239697" y="750311"/>
            <a:ext cx="11952303" cy="6107690"/>
          </a:xfrm>
        </p:spPr>
        <p:txBody>
          <a:bodyPr>
            <a:normAutofit fontScale="55000" lnSpcReduction="20000"/>
          </a:bodyPr>
          <a:lstStyle/>
          <a:p>
            <a:pPr marL="0" indent="0">
              <a:lnSpc>
                <a:spcPct val="120000"/>
              </a:lnSpc>
              <a:spcBef>
                <a:spcPts val="0"/>
              </a:spcBef>
              <a:buNone/>
              <a:defRPr/>
            </a:pPr>
            <a:r>
              <a:rPr lang="sl-SI" sz="2500" dirty="0">
                <a:latin typeface="Arial" panose="020B0604020202020204" pitchFamily="34" charset="0"/>
                <a:cs typeface="Arial" panose="020B0604020202020204" pitchFamily="34" charset="0"/>
              </a:rPr>
              <a:t>Delavec s tedenskim 40-urnim zavarovalnim časom je </a:t>
            </a:r>
            <a:r>
              <a:rPr lang="sl-SI" sz="2500" b="1" u="sng" dirty="0">
                <a:latin typeface="Arial" panose="020B0604020202020204" pitchFamily="34" charset="0"/>
                <a:cs typeface="Arial" panose="020B0604020202020204" pitchFamily="34" charset="0"/>
              </a:rPr>
              <a:t>invalid III. kategorije</a:t>
            </a:r>
            <a:r>
              <a:rPr lang="sl-SI" sz="2500" b="1" dirty="0">
                <a:latin typeface="Arial" panose="020B0604020202020204" pitchFamily="34" charset="0"/>
                <a:cs typeface="Arial" panose="020B0604020202020204" pitchFamily="34" charset="0"/>
              </a:rPr>
              <a:t>. </a:t>
            </a:r>
            <a:r>
              <a:rPr lang="sl-SI" sz="2500" dirty="0">
                <a:latin typeface="Arial" panose="020B0604020202020204" pitchFamily="34" charset="0"/>
                <a:cs typeface="Arial" panose="020B0604020202020204" pitchFamily="34" charset="0"/>
              </a:rPr>
              <a:t>V</a:t>
            </a:r>
            <a:r>
              <a:rPr lang="sl-SI" sz="2500" b="1" dirty="0">
                <a:latin typeface="Arial" panose="020B0604020202020204" pitchFamily="34" charset="0"/>
                <a:cs typeface="Arial" panose="020B0604020202020204" pitchFamily="34" charset="0"/>
              </a:rPr>
              <a:t> </a:t>
            </a:r>
            <a:r>
              <a:rPr lang="sl-SI" sz="2500" dirty="0">
                <a:latin typeface="Arial" panose="020B0604020202020204" pitchFamily="34" charset="0"/>
                <a:cs typeface="Arial" panose="020B0604020202020204" pitchFamily="34" charset="0"/>
              </a:rPr>
              <a:t>ZPIZ-ovi odločbi je določeno, da ima </a:t>
            </a:r>
            <a:r>
              <a:rPr lang="sl-SI" sz="2500" b="1" u="sng" dirty="0">
                <a:latin typeface="Arial" panose="020B0604020202020204" pitchFamily="34" charset="0"/>
                <a:cs typeface="Arial" panose="020B0604020202020204" pitchFamily="34" charset="0"/>
              </a:rPr>
              <a:t>6-urno preostalo delazmožnost</a:t>
            </a:r>
            <a:r>
              <a:rPr lang="sl-SI" sz="2500" b="1" dirty="0">
                <a:latin typeface="Arial" panose="020B0604020202020204" pitchFamily="34" charset="0"/>
                <a:cs typeface="Arial" panose="020B0604020202020204" pitchFamily="34" charset="0"/>
              </a:rPr>
              <a:t> </a:t>
            </a:r>
            <a:r>
              <a:rPr lang="sl-SI" sz="2500" dirty="0">
                <a:latin typeface="Arial" panose="020B0604020202020204" pitchFamily="34" charset="0"/>
                <a:cs typeface="Arial" panose="020B0604020202020204" pitchFamily="34" charset="0"/>
              </a:rPr>
              <a:t>(dolžan je delati 6 ur dnevno). Delavec bi imel ob upoštevanjem te preostale delazmožnosti, če ne bi bil v staležu, delovni koledar 5x6.</a:t>
            </a:r>
          </a:p>
          <a:p>
            <a:pPr marL="0" indent="0">
              <a:lnSpc>
                <a:spcPct val="120000"/>
              </a:lnSpc>
              <a:spcBef>
                <a:spcPts val="0"/>
              </a:spcBef>
              <a:buNone/>
              <a:defRPr/>
            </a:pPr>
            <a:r>
              <a:rPr lang="sl-SI" sz="2500" dirty="0">
                <a:latin typeface="Arial" panose="020B0604020202020204" pitchFamily="34" charset="0"/>
                <a:cs typeface="Arial" panose="020B0604020202020204" pitchFamily="34" charset="0"/>
              </a:rPr>
              <a:t>Na podlagi ocene IOZ ali odločbe IZ ali ZK </a:t>
            </a:r>
            <a:r>
              <a:rPr lang="sl-SI" sz="2500" b="1" u="sng" dirty="0">
                <a:latin typeface="Arial" panose="020B0604020202020204" pitchFamily="34" charset="0"/>
                <a:cs typeface="Arial" panose="020B0604020202020204" pitchFamily="34" charset="0"/>
              </a:rPr>
              <a:t>ni v staležu v celotni svoji preostali delazmožnosti po ZPIZ-ovi odločbi</a:t>
            </a:r>
            <a:r>
              <a:rPr lang="sl-SI" sz="2500" dirty="0">
                <a:latin typeface="Arial" panose="020B0604020202020204" pitchFamily="34" charset="0"/>
                <a:cs typeface="Arial" panose="020B0604020202020204" pitchFamily="34" charset="0"/>
              </a:rPr>
              <a:t>, ampak je za svoje delo še vedno </a:t>
            </a:r>
            <a:r>
              <a:rPr lang="sl-SI" sz="2500" b="1" dirty="0">
                <a:latin typeface="Arial" panose="020B0604020202020204" pitchFamily="34" charset="0"/>
                <a:cs typeface="Arial" panose="020B0604020202020204" pitchFamily="34" charset="0"/>
              </a:rPr>
              <a:t>zmožen 4 ure </a:t>
            </a:r>
            <a:r>
              <a:rPr lang="sl-SI" sz="2500" dirty="0">
                <a:latin typeface="Arial" panose="020B0604020202020204" pitchFamily="34" charset="0"/>
                <a:cs typeface="Arial" panose="020B0604020202020204" pitchFamily="34" charset="0"/>
              </a:rPr>
              <a:t>zaradi razlogov, ki pomenijo </a:t>
            </a:r>
            <a:r>
              <a:rPr lang="sl-SI" sz="2500" b="1" dirty="0">
                <a:latin typeface="Arial" panose="020B0604020202020204" pitchFamily="34" charset="0"/>
                <a:cs typeface="Arial" panose="020B0604020202020204" pitchFamily="34" charset="0"/>
              </a:rPr>
              <a:t>bolezen ali poškodbo </a:t>
            </a:r>
            <a:r>
              <a:rPr lang="sl-SI" sz="2500" dirty="0">
                <a:latin typeface="Arial" panose="020B0604020202020204" pitchFamily="34" charset="0"/>
                <a:cs typeface="Arial" panose="020B0604020202020204" pitchFamily="34" charset="0"/>
              </a:rPr>
              <a:t>(</a:t>
            </a:r>
            <a:r>
              <a:rPr lang="sl-SI" sz="2500" b="0" u="none" strike="noStrike" baseline="0" dirty="0">
                <a:solidFill>
                  <a:srgbClr val="000000"/>
                </a:solidFill>
                <a:latin typeface="Arial" panose="020B0604020202020204" pitchFamily="34" charset="0"/>
                <a:cs typeface="Arial" panose="020B0604020202020204" pitchFamily="34" charset="0"/>
              </a:rPr>
              <a:t>01-bolezen, 02-poškodba izven dela, 03-poklicna bolezen, 04-poškodba pri delu, 05-poškodba izven dela po tretji osebi, 07-transplantacija, 08-izolacija, 11-poškodba pri razlogih iz 18. člena Zakona). Torej je še </a:t>
            </a:r>
            <a:r>
              <a:rPr lang="sl-SI" sz="2500" u="none" strike="noStrike" baseline="0" dirty="0">
                <a:solidFill>
                  <a:srgbClr val="000000"/>
                </a:solidFill>
                <a:latin typeface="Arial" panose="020B0604020202020204" pitchFamily="34" charset="0"/>
                <a:cs typeface="Arial" panose="020B0604020202020204" pitchFamily="34" charset="0"/>
              </a:rPr>
              <a:t>„dolžan delati“ 4 ure na dan.</a:t>
            </a:r>
          </a:p>
          <a:p>
            <a:pPr marL="0" indent="0">
              <a:lnSpc>
                <a:spcPct val="100000"/>
              </a:lnSpc>
              <a:spcBef>
                <a:spcPts val="0"/>
              </a:spcBef>
              <a:buNone/>
              <a:defRPr/>
            </a:pPr>
            <a:r>
              <a:rPr lang="sl-SI" sz="2200" dirty="0">
                <a:solidFill>
                  <a:srgbClr val="00B050"/>
                </a:solidFill>
              </a:rPr>
              <a:t>_____________________________________________________________________________________________________________________________________________</a:t>
            </a:r>
          </a:p>
          <a:p>
            <a:pPr marL="0" indent="0">
              <a:lnSpc>
                <a:spcPct val="100000"/>
              </a:lnSpc>
              <a:spcBef>
                <a:spcPts val="0"/>
              </a:spcBef>
              <a:buNone/>
              <a:defRPr/>
            </a:pPr>
            <a:endParaRPr lang="sl-SI" sz="2200" dirty="0">
              <a:solidFill>
                <a:srgbClr val="00B050"/>
              </a:solidFill>
            </a:endParaRPr>
          </a:p>
          <a:p>
            <a:pPr marL="0" indent="0">
              <a:lnSpc>
                <a:spcPct val="100000"/>
              </a:lnSpc>
              <a:spcBef>
                <a:spcPts val="0"/>
              </a:spcBef>
              <a:buNone/>
              <a:defRPr/>
            </a:pPr>
            <a:r>
              <a:rPr lang="sl-SI" sz="2200" dirty="0">
                <a:solidFill>
                  <a:srgbClr val="00B050"/>
                </a:solidFill>
              </a:rPr>
              <a:t>Na </a:t>
            </a:r>
            <a:r>
              <a:rPr lang="sl-SI" sz="2200" b="1" u="sng" dirty="0">
                <a:solidFill>
                  <a:srgbClr val="00B050"/>
                </a:solidFill>
              </a:rPr>
              <a:t>eBOL</a:t>
            </a:r>
            <a:r>
              <a:rPr lang="sl-SI" sz="2200" dirty="0">
                <a:solidFill>
                  <a:srgbClr val="00B050"/>
                </a:solidFill>
              </a:rPr>
              <a:t> se izpolni: </a:t>
            </a:r>
          </a:p>
          <a:p>
            <a:pPr marL="0" indent="0">
              <a:lnSpc>
                <a:spcPct val="100000"/>
              </a:lnSpc>
              <a:spcBef>
                <a:spcPts val="0"/>
              </a:spcBef>
              <a:buNone/>
              <a:defRPr/>
            </a:pPr>
            <a:r>
              <a:rPr lang="sl-SI" sz="2200" b="1" dirty="0">
                <a:solidFill>
                  <a:srgbClr val="00B050"/>
                </a:solidFill>
              </a:rPr>
              <a:t>V rubriki 10:</a:t>
            </a:r>
          </a:p>
          <a:p>
            <a:pPr>
              <a:lnSpc>
                <a:spcPct val="100000"/>
              </a:lnSpc>
              <a:spcBef>
                <a:spcPts val="0"/>
              </a:spcBef>
              <a:defRPr/>
            </a:pPr>
            <a:r>
              <a:rPr lang="sl-SI" sz="2200" dirty="0">
                <a:solidFill>
                  <a:srgbClr val="00B050"/>
                </a:solidFill>
              </a:rPr>
              <a:t>za krajši delovni čas, od – do</a:t>
            </a:r>
          </a:p>
          <a:p>
            <a:pPr>
              <a:lnSpc>
                <a:spcPct val="100000"/>
              </a:lnSpc>
              <a:spcBef>
                <a:spcPts val="0"/>
              </a:spcBef>
              <a:defRPr/>
            </a:pPr>
            <a:r>
              <a:rPr lang="sl-SI" sz="2200" dirty="0">
                <a:solidFill>
                  <a:srgbClr val="00B050"/>
                </a:solidFill>
              </a:rPr>
              <a:t>dolžan delati </a:t>
            </a:r>
            <a:r>
              <a:rPr lang="sl-SI" sz="2200" b="1" u="sng" dirty="0">
                <a:solidFill>
                  <a:srgbClr val="00B050"/>
                </a:solidFill>
              </a:rPr>
              <a:t>6 ur </a:t>
            </a:r>
            <a:r>
              <a:rPr lang="sl-SI" sz="2200" dirty="0">
                <a:solidFill>
                  <a:srgbClr val="00B050"/>
                </a:solidFill>
              </a:rPr>
              <a:t>na dan</a:t>
            </a:r>
          </a:p>
          <a:p>
            <a:pPr>
              <a:lnSpc>
                <a:spcPct val="100000"/>
              </a:lnSpc>
              <a:spcBef>
                <a:spcPts val="0"/>
              </a:spcBef>
              <a:defRPr/>
            </a:pPr>
            <a:r>
              <a:rPr lang="sl-SI" sz="2200" dirty="0">
                <a:solidFill>
                  <a:srgbClr val="00B050"/>
                </a:solidFill>
              </a:rPr>
              <a:t>od tega zadržan od dela </a:t>
            </a:r>
            <a:r>
              <a:rPr lang="sl-SI" sz="2200" b="1" u="sng" dirty="0">
                <a:solidFill>
                  <a:srgbClr val="00B050"/>
                </a:solidFill>
              </a:rPr>
              <a:t>2 ur</a:t>
            </a:r>
            <a:r>
              <a:rPr lang="sl-SI" sz="2200" b="1" dirty="0">
                <a:solidFill>
                  <a:srgbClr val="00B050"/>
                </a:solidFill>
              </a:rPr>
              <a:t> </a:t>
            </a:r>
            <a:r>
              <a:rPr lang="sl-SI" sz="2200" dirty="0">
                <a:solidFill>
                  <a:srgbClr val="00B050"/>
                </a:solidFill>
              </a:rPr>
              <a:t>na dan</a:t>
            </a:r>
          </a:p>
          <a:p>
            <a:pPr marL="0" indent="0">
              <a:lnSpc>
                <a:spcPct val="100000"/>
              </a:lnSpc>
              <a:spcBef>
                <a:spcPts val="0"/>
              </a:spcBef>
              <a:buNone/>
              <a:defRPr/>
            </a:pPr>
            <a:endParaRPr lang="sl-SI" sz="2500" dirty="0">
              <a:solidFill>
                <a:srgbClr val="00B050"/>
              </a:solidFill>
            </a:endParaRPr>
          </a:p>
          <a:p>
            <a:pPr marL="0" indent="0">
              <a:lnSpc>
                <a:spcPct val="100000"/>
              </a:lnSpc>
              <a:spcBef>
                <a:spcPts val="0"/>
              </a:spcBef>
              <a:buNone/>
              <a:defRPr/>
            </a:pPr>
            <a:r>
              <a:rPr lang="sl-SI" sz="2500" dirty="0">
                <a:solidFill>
                  <a:srgbClr val="00B050"/>
                </a:solidFill>
              </a:rPr>
              <a:t>________________________________________________________________________________________________________________________________</a:t>
            </a:r>
            <a:endParaRPr lang="sl-SI" sz="2500" b="1" u="sng" dirty="0">
              <a:solidFill>
                <a:srgbClr val="00B050"/>
              </a:solidFill>
            </a:endParaRPr>
          </a:p>
          <a:p>
            <a:pPr marL="0" indent="0">
              <a:lnSpc>
                <a:spcPct val="100000"/>
              </a:lnSpc>
              <a:spcBef>
                <a:spcPts val="0"/>
              </a:spcBef>
              <a:buNone/>
              <a:defRPr/>
            </a:pPr>
            <a:endParaRPr lang="sl-SI" sz="2500" b="1" u="sng" dirty="0">
              <a:solidFill>
                <a:srgbClr val="00B050"/>
              </a:solidFill>
            </a:endParaRPr>
          </a:p>
          <a:p>
            <a:pPr marL="0" indent="0">
              <a:lnSpc>
                <a:spcPct val="120000"/>
              </a:lnSpc>
              <a:spcBef>
                <a:spcPts val="0"/>
              </a:spcBef>
              <a:buNone/>
              <a:defRPr/>
            </a:pPr>
            <a:r>
              <a:rPr lang="sl-SI" sz="2200" b="1" u="sng" dirty="0">
                <a:solidFill>
                  <a:srgbClr val="0070C0"/>
                </a:solidFill>
              </a:rPr>
              <a:t>OBRAČUN NADOMESTILA: </a:t>
            </a:r>
          </a:p>
          <a:p>
            <a:pPr marL="0" indent="0">
              <a:lnSpc>
                <a:spcPct val="120000"/>
              </a:lnSpc>
              <a:spcBef>
                <a:spcPts val="0"/>
              </a:spcBef>
              <a:buNone/>
              <a:defRPr/>
            </a:pPr>
            <a:r>
              <a:rPr lang="sl-SI" sz="2100" dirty="0">
                <a:solidFill>
                  <a:srgbClr val="0070C0"/>
                </a:solidFill>
              </a:rPr>
              <a:t>Uporabi se </a:t>
            </a:r>
            <a:r>
              <a:rPr lang="sl-SI" sz="2100" b="1" u="sng" dirty="0">
                <a:solidFill>
                  <a:srgbClr val="0070C0"/>
                </a:solidFill>
              </a:rPr>
              <a:t>posebni koledar 5x6ur </a:t>
            </a:r>
          </a:p>
          <a:p>
            <a:pPr marL="0" indent="0">
              <a:lnSpc>
                <a:spcPct val="120000"/>
              </a:lnSpc>
              <a:spcBef>
                <a:spcPts val="0"/>
              </a:spcBef>
              <a:buNone/>
              <a:defRPr/>
            </a:pPr>
            <a:endParaRPr lang="sl-SI" sz="2100" b="1" i="1" u="sng" dirty="0">
              <a:solidFill>
                <a:srgbClr val="0070C0"/>
              </a:solidFill>
            </a:endParaRPr>
          </a:p>
          <a:p>
            <a:pPr marL="0" indent="0">
              <a:lnSpc>
                <a:spcPct val="120000"/>
              </a:lnSpc>
              <a:spcBef>
                <a:spcPts val="0"/>
              </a:spcBef>
              <a:buNone/>
              <a:defRPr/>
            </a:pPr>
            <a:endParaRPr lang="sl-SI" sz="2100" b="1" i="1" u="sng" dirty="0">
              <a:solidFill>
                <a:srgbClr val="0070C0"/>
              </a:solidFill>
            </a:endParaRPr>
          </a:p>
          <a:p>
            <a:pPr marL="0" indent="0">
              <a:lnSpc>
                <a:spcPct val="120000"/>
              </a:lnSpc>
              <a:spcBef>
                <a:spcPts val="0"/>
              </a:spcBef>
              <a:buNone/>
              <a:defRPr/>
            </a:pPr>
            <a:endParaRPr lang="sl-SI" sz="2100" b="1" i="1" u="sng" dirty="0">
              <a:solidFill>
                <a:srgbClr val="0070C0"/>
              </a:solidFill>
            </a:endParaRPr>
          </a:p>
          <a:p>
            <a:pPr marL="0" indent="0">
              <a:lnSpc>
                <a:spcPct val="120000"/>
              </a:lnSpc>
              <a:spcBef>
                <a:spcPts val="0"/>
              </a:spcBef>
              <a:buNone/>
              <a:defRPr/>
            </a:pPr>
            <a:endParaRPr lang="sl-SI" sz="2100" b="1" i="1" u="sng" dirty="0">
              <a:solidFill>
                <a:srgbClr val="0070C0"/>
              </a:solidFill>
            </a:endParaRPr>
          </a:p>
          <a:p>
            <a:pPr marL="0" indent="0">
              <a:lnSpc>
                <a:spcPct val="120000"/>
              </a:lnSpc>
              <a:spcBef>
                <a:spcPts val="0"/>
              </a:spcBef>
              <a:buNone/>
              <a:defRPr/>
            </a:pPr>
            <a:endParaRPr lang="sl-SI" sz="2100" b="1" i="1" u="sng" dirty="0">
              <a:solidFill>
                <a:srgbClr val="0070C0"/>
              </a:solidFill>
            </a:endParaRPr>
          </a:p>
          <a:p>
            <a:pPr marL="0" indent="0">
              <a:lnSpc>
                <a:spcPct val="120000"/>
              </a:lnSpc>
              <a:spcBef>
                <a:spcPts val="0"/>
              </a:spcBef>
              <a:buNone/>
              <a:defRPr/>
            </a:pPr>
            <a:endParaRPr lang="sl-SI" sz="2100" u="sng" dirty="0">
              <a:solidFill>
                <a:srgbClr val="0070C0"/>
              </a:solidFill>
            </a:endParaRPr>
          </a:p>
          <a:p>
            <a:pPr marL="0" indent="0">
              <a:lnSpc>
                <a:spcPct val="120000"/>
              </a:lnSpc>
              <a:spcBef>
                <a:spcPts val="0"/>
              </a:spcBef>
              <a:buNone/>
              <a:defRPr/>
            </a:pPr>
            <a:r>
              <a:rPr lang="sl-SI" sz="2100" u="sng" dirty="0">
                <a:solidFill>
                  <a:srgbClr val="0070C0"/>
                </a:solidFill>
              </a:rPr>
              <a:t>Napolni</a:t>
            </a:r>
            <a:r>
              <a:rPr lang="sl-SI" sz="2100" b="1" i="1" u="sng" dirty="0">
                <a:solidFill>
                  <a:srgbClr val="0070C0"/>
                </a:solidFill>
              </a:rPr>
              <a:t> </a:t>
            </a:r>
            <a:r>
              <a:rPr lang="sl-SI" sz="2100" u="sng" dirty="0">
                <a:solidFill>
                  <a:srgbClr val="0070C0"/>
                </a:solidFill>
              </a:rPr>
              <a:t>se</a:t>
            </a:r>
            <a:r>
              <a:rPr lang="sl-SI" sz="2100" b="1" i="1" u="sng" dirty="0">
                <a:solidFill>
                  <a:srgbClr val="0070C0"/>
                </a:solidFill>
              </a:rPr>
              <a:t> </a:t>
            </a:r>
            <a:r>
              <a:rPr lang="sl-SI" sz="2100" b="1" u="sng" dirty="0">
                <a:solidFill>
                  <a:srgbClr val="0070C0"/>
                </a:solidFill>
              </a:rPr>
              <a:t>rubrika Preostala delazmožnost (ZK)</a:t>
            </a:r>
            <a:r>
              <a:rPr lang="sl-SI" sz="2100" b="1" dirty="0">
                <a:solidFill>
                  <a:srgbClr val="0070C0"/>
                </a:solidFill>
              </a:rPr>
              <a:t>, </a:t>
            </a:r>
          </a:p>
          <a:p>
            <a:pPr marL="0" indent="0">
              <a:lnSpc>
                <a:spcPct val="120000"/>
              </a:lnSpc>
              <a:spcBef>
                <a:spcPts val="0"/>
              </a:spcBef>
              <a:buNone/>
              <a:defRPr/>
            </a:pPr>
            <a:r>
              <a:rPr lang="sl-SI" sz="2100" dirty="0">
                <a:solidFill>
                  <a:srgbClr val="0070C0"/>
                </a:solidFill>
              </a:rPr>
              <a:t>kjer se vpiše razlika </a:t>
            </a:r>
          </a:p>
          <a:p>
            <a:pPr marL="0" indent="0">
              <a:lnSpc>
                <a:spcPct val="120000"/>
              </a:lnSpc>
              <a:spcBef>
                <a:spcPts val="0"/>
              </a:spcBef>
              <a:buNone/>
              <a:defRPr/>
            </a:pPr>
            <a:r>
              <a:rPr lang="sl-SI" sz="2100" dirty="0">
                <a:solidFill>
                  <a:srgbClr val="0070C0"/>
                </a:solidFill>
              </a:rPr>
              <a:t>med dnevno delovno obveznostjo po koledarju in med urami v rubriki „od tega zadržan od dela“</a:t>
            </a:r>
          </a:p>
          <a:p>
            <a:pPr marL="0" indent="0">
              <a:lnSpc>
                <a:spcPct val="120000"/>
              </a:lnSpc>
              <a:spcBef>
                <a:spcPts val="0"/>
              </a:spcBef>
              <a:buNone/>
              <a:defRPr/>
            </a:pPr>
            <a:r>
              <a:rPr lang="sl-SI" sz="2100" b="0" i="0" u="none" strike="noStrike" baseline="0" dirty="0">
                <a:solidFill>
                  <a:srgbClr val="0070C0"/>
                </a:solidFill>
                <a:latin typeface="Helv"/>
              </a:rPr>
              <a:t>Torej se v rubriko Preostala delazmožnost (ZK) vpiše: 6 ur – 2 uri = </a:t>
            </a:r>
            <a:r>
              <a:rPr lang="sl-SI" sz="2100" b="1" i="0" u="none" strike="noStrike" baseline="0" dirty="0">
                <a:solidFill>
                  <a:srgbClr val="0070C0"/>
                </a:solidFill>
                <a:latin typeface="Helv"/>
              </a:rPr>
              <a:t>4 ure</a:t>
            </a:r>
          </a:p>
          <a:p>
            <a:pPr marL="0" indent="0">
              <a:lnSpc>
                <a:spcPct val="120000"/>
              </a:lnSpc>
              <a:spcBef>
                <a:spcPts val="0"/>
              </a:spcBef>
              <a:buNone/>
              <a:defRPr/>
            </a:pPr>
            <a:endParaRPr lang="sl-SI" sz="2100" b="1" dirty="0">
              <a:solidFill>
                <a:srgbClr val="0070C0"/>
              </a:solidFill>
              <a:latin typeface="Helv"/>
            </a:endParaRPr>
          </a:p>
          <a:p>
            <a:pPr marL="0" indent="0">
              <a:lnSpc>
                <a:spcPct val="120000"/>
              </a:lnSpc>
              <a:spcBef>
                <a:spcPts val="0"/>
              </a:spcBef>
              <a:buNone/>
              <a:defRPr/>
            </a:pPr>
            <a:endParaRPr lang="sl-SI" sz="2100" b="1" dirty="0">
              <a:solidFill>
                <a:srgbClr val="0070C0"/>
              </a:solidFill>
              <a:latin typeface="Helv"/>
            </a:endParaRPr>
          </a:p>
          <a:p>
            <a:pPr marL="0" indent="0">
              <a:lnSpc>
                <a:spcPct val="120000"/>
              </a:lnSpc>
              <a:spcBef>
                <a:spcPts val="0"/>
              </a:spcBef>
              <a:buNone/>
              <a:defRPr/>
            </a:pPr>
            <a:r>
              <a:rPr lang="sl-SI" sz="2100" b="1" dirty="0">
                <a:solidFill>
                  <a:srgbClr val="0070C0"/>
                </a:solidFill>
                <a:latin typeface="Helv"/>
              </a:rPr>
              <a:t>Zadržanost od dela na dan </a:t>
            </a:r>
            <a:r>
              <a:rPr lang="sl-SI" sz="2100" dirty="0">
                <a:solidFill>
                  <a:srgbClr val="0070C0"/>
                </a:solidFill>
                <a:latin typeface="Helv"/>
              </a:rPr>
              <a:t>= število ur po delovnem koledarju – preostala delazmožnost (ZK) = 6 ur – 4 ure = </a:t>
            </a:r>
            <a:r>
              <a:rPr lang="sl-SI" sz="2100" b="1" dirty="0">
                <a:solidFill>
                  <a:srgbClr val="0070C0"/>
                </a:solidFill>
                <a:latin typeface="Helv"/>
              </a:rPr>
              <a:t>2 uri</a:t>
            </a:r>
          </a:p>
          <a:p>
            <a:pPr marL="0" indent="0">
              <a:lnSpc>
                <a:spcPct val="120000"/>
              </a:lnSpc>
              <a:spcBef>
                <a:spcPts val="0"/>
              </a:spcBef>
              <a:buNone/>
              <a:defRPr/>
            </a:pPr>
            <a:r>
              <a:rPr lang="sl-SI" sz="2100" b="1" i="0" u="none" strike="noStrike" baseline="0" dirty="0">
                <a:solidFill>
                  <a:srgbClr val="0070C0"/>
                </a:solidFill>
                <a:latin typeface="Helv"/>
              </a:rPr>
              <a:t>Zadržanost od dela za obdobje celotnega meseca </a:t>
            </a:r>
            <a:r>
              <a:rPr lang="sl-SI" sz="2100" i="0" u="none" strike="noStrike" baseline="0" dirty="0">
                <a:solidFill>
                  <a:srgbClr val="0070C0"/>
                </a:solidFill>
                <a:latin typeface="Helv"/>
              </a:rPr>
              <a:t>= 22 delovnih dni x 2 uri = </a:t>
            </a:r>
            <a:r>
              <a:rPr lang="sl-SI" sz="2100" b="1" i="0" u="none" strike="noStrike" baseline="0" dirty="0">
                <a:solidFill>
                  <a:srgbClr val="0070C0"/>
                </a:solidFill>
                <a:latin typeface="Helv"/>
              </a:rPr>
              <a:t>44 ur</a:t>
            </a:r>
          </a:p>
          <a:p>
            <a:pPr marL="0" indent="0">
              <a:lnSpc>
                <a:spcPct val="120000"/>
              </a:lnSpc>
              <a:spcBef>
                <a:spcPts val="0"/>
              </a:spcBef>
              <a:buNone/>
              <a:defRPr/>
            </a:pPr>
            <a:endParaRPr lang="sl-SI" sz="2100" b="0" i="0" u="none" strike="noStrike" baseline="0" dirty="0">
              <a:solidFill>
                <a:srgbClr val="0070C0"/>
              </a:solidFill>
              <a:latin typeface="Helv"/>
            </a:endParaRPr>
          </a:p>
          <a:p>
            <a:pPr marL="0" indent="0">
              <a:lnSpc>
                <a:spcPct val="120000"/>
              </a:lnSpc>
              <a:spcBef>
                <a:spcPts val="0"/>
              </a:spcBef>
              <a:buNone/>
              <a:defRPr/>
            </a:pPr>
            <a:endParaRPr lang="sl-SI" sz="3000" i="1" dirty="0">
              <a:solidFill>
                <a:srgbClr val="0070C0"/>
              </a:solidFill>
              <a:sym typeface="Wingdings" panose="05000000000000000000" pitchFamily="2" charset="2"/>
            </a:endParaRPr>
          </a:p>
        </p:txBody>
      </p:sp>
      <p:pic>
        <p:nvPicPr>
          <p:cNvPr id="4" name="Slika 3">
            <a:extLst>
              <a:ext uri="{FF2B5EF4-FFF2-40B4-BE49-F238E27FC236}">
                <a16:creationId xmlns:a16="http://schemas.microsoft.com/office/drawing/2014/main" id="{DAB0D97A-6D82-45BE-8C94-CE75A546080B}"/>
              </a:ext>
            </a:extLst>
          </p:cNvPr>
          <p:cNvPicPr>
            <a:picLocks noChangeAspect="1"/>
          </p:cNvPicPr>
          <p:nvPr/>
        </p:nvPicPr>
        <p:blipFill>
          <a:blip r:embed="rId2"/>
          <a:stretch>
            <a:fillRect/>
          </a:stretch>
        </p:blipFill>
        <p:spPr>
          <a:xfrm>
            <a:off x="7812350" y="5568424"/>
            <a:ext cx="2891890" cy="520422"/>
          </a:xfrm>
          <a:prstGeom prst="rect">
            <a:avLst/>
          </a:prstGeom>
        </p:spPr>
      </p:pic>
      <p:pic>
        <p:nvPicPr>
          <p:cNvPr id="5" name="Slika 4">
            <a:extLst>
              <a:ext uri="{FF2B5EF4-FFF2-40B4-BE49-F238E27FC236}">
                <a16:creationId xmlns:a16="http://schemas.microsoft.com/office/drawing/2014/main" id="{F5459823-0F2F-45D1-913D-5CB88F053185}"/>
              </a:ext>
            </a:extLst>
          </p:cNvPr>
          <p:cNvPicPr>
            <a:picLocks noChangeAspect="1"/>
          </p:cNvPicPr>
          <p:nvPr/>
        </p:nvPicPr>
        <p:blipFill>
          <a:blip r:embed="rId3"/>
          <a:stretch>
            <a:fillRect/>
          </a:stretch>
        </p:blipFill>
        <p:spPr>
          <a:xfrm>
            <a:off x="7332663" y="2728258"/>
            <a:ext cx="3323167" cy="638348"/>
          </a:xfrm>
          <a:prstGeom prst="rect">
            <a:avLst/>
          </a:prstGeom>
        </p:spPr>
      </p:pic>
      <p:sp>
        <p:nvSpPr>
          <p:cNvPr id="12" name="PoljeZBesedilom 11">
            <a:extLst>
              <a:ext uri="{FF2B5EF4-FFF2-40B4-BE49-F238E27FC236}">
                <a16:creationId xmlns:a16="http://schemas.microsoft.com/office/drawing/2014/main" id="{27EB6DA6-BED3-4EEC-BE75-C5B4120C2BC9}"/>
              </a:ext>
            </a:extLst>
          </p:cNvPr>
          <p:cNvSpPr txBox="1"/>
          <p:nvPr/>
        </p:nvSpPr>
        <p:spPr>
          <a:xfrm>
            <a:off x="7299696" y="2327830"/>
            <a:ext cx="2787185" cy="307777"/>
          </a:xfrm>
          <a:prstGeom prst="rect">
            <a:avLst/>
          </a:prstGeom>
          <a:noFill/>
        </p:spPr>
        <p:txBody>
          <a:bodyPr wrap="square">
            <a:spAutoFit/>
          </a:bodyPr>
          <a:lstStyle/>
          <a:p>
            <a:pPr marL="0" indent="0">
              <a:lnSpc>
                <a:spcPct val="100000"/>
              </a:lnSpc>
              <a:spcBef>
                <a:spcPts val="0"/>
              </a:spcBef>
              <a:buNone/>
              <a:defRPr/>
            </a:pPr>
            <a:r>
              <a:rPr lang="sl-SI" sz="1400" b="1" dirty="0">
                <a:solidFill>
                  <a:srgbClr val="00B050"/>
                </a:solidFill>
              </a:rPr>
              <a:t>V rubriki 12: </a:t>
            </a:r>
            <a:r>
              <a:rPr lang="sl-SI" sz="1400" dirty="0">
                <a:solidFill>
                  <a:srgbClr val="00B050"/>
                </a:solidFill>
              </a:rPr>
              <a:t>Invalid: III. kategorije</a:t>
            </a:r>
          </a:p>
        </p:txBody>
      </p:sp>
      <p:pic>
        <p:nvPicPr>
          <p:cNvPr id="14" name="Slika 13">
            <a:extLst>
              <a:ext uri="{FF2B5EF4-FFF2-40B4-BE49-F238E27FC236}">
                <a16:creationId xmlns:a16="http://schemas.microsoft.com/office/drawing/2014/main" id="{981638B3-E750-4BA1-BDED-BF86669BC140}"/>
              </a:ext>
            </a:extLst>
          </p:cNvPr>
          <p:cNvPicPr/>
          <p:nvPr/>
        </p:nvPicPr>
        <p:blipFill>
          <a:blip r:embed="rId4"/>
          <a:stretch>
            <a:fillRect/>
          </a:stretch>
        </p:blipFill>
        <p:spPr>
          <a:xfrm>
            <a:off x="3295464" y="2233925"/>
            <a:ext cx="3753405" cy="1022912"/>
          </a:xfrm>
          <a:prstGeom prst="rect">
            <a:avLst/>
          </a:prstGeom>
        </p:spPr>
      </p:pic>
      <p:pic>
        <p:nvPicPr>
          <p:cNvPr id="16" name="Slika 15">
            <a:extLst>
              <a:ext uri="{FF2B5EF4-FFF2-40B4-BE49-F238E27FC236}">
                <a16:creationId xmlns:a16="http://schemas.microsoft.com/office/drawing/2014/main" id="{99862D83-F547-4150-BD09-B3C61638AB87}"/>
              </a:ext>
            </a:extLst>
          </p:cNvPr>
          <p:cNvPicPr>
            <a:picLocks noChangeAspect="1"/>
          </p:cNvPicPr>
          <p:nvPr/>
        </p:nvPicPr>
        <p:blipFill>
          <a:blip r:embed="rId5"/>
          <a:stretch>
            <a:fillRect/>
          </a:stretch>
        </p:blipFill>
        <p:spPr>
          <a:xfrm>
            <a:off x="4335742" y="3545492"/>
            <a:ext cx="3672375" cy="1774199"/>
          </a:xfrm>
          <a:prstGeom prst="rect">
            <a:avLst/>
          </a:prstGeom>
        </p:spPr>
      </p:pic>
      <p:cxnSp>
        <p:nvCxnSpPr>
          <p:cNvPr id="10" name="Raven puščični povezovalnik 9">
            <a:extLst>
              <a:ext uri="{FF2B5EF4-FFF2-40B4-BE49-F238E27FC236}">
                <a16:creationId xmlns:a16="http://schemas.microsoft.com/office/drawing/2014/main" id="{3918B351-2410-47CA-ACFD-2D6232A35764}"/>
              </a:ext>
            </a:extLst>
          </p:cNvPr>
          <p:cNvCxnSpPr>
            <a:cxnSpLocks/>
          </p:cNvCxnSpPr>
          <p:nvPr/>
        </p:nvCxnSpPr>
        <p:spPr>
          <a:xfrm>
            <a:off x="3098307" y="3947858"/>
            <a:ext cx="1237435" cy="29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aven puščični povezovalnik 17">
            <a:extLst>
              <a:ext uri="{FF2B5EF4-FFF2-40B4-BE49-F238E27FC236}">
                <a16:creationId xmlns:a16="http://schemas.microsoft.com/office/drawing/2014/main" id="{BE7C5F6B-DC17-439C-B66E-FA1F770E1586}"/>
              </a:ext>
            </a:extLst>
          </p:cNvPr>
          <p:cNvCxnSpPr>
            <a:cxnSpLocks/>
          </p:cNvCxnSpPr>
          <p:nvPr/>
        </p:nvCxnSpPr>
        <p:spPr>
          <a:xfrm>
            <a:off x="5948979" y="5775402"/>
            <a:ext cx="1863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PoljeZBesedilom 12">
            <a:extLst>
              <a:ext uri="{FF2B5EF4-FFF2-40B4-BE49-F238E27FC236}">
                <a16:creationId xmlns:a16="http://schemas.microsoft.com/office/drawing/2014/main" id="{1DA4E5E3-67EF-4280-BA0C-D24B0CC65CAE}"/>
              </a:ext>
            </a:extLst>
          </p:cNvPr>
          <p:cNvSpPr txBox="1"/>
          <p:nvPr/>
        </p:nvSpPr>
        <p:spPr>
          <a:xfrm>
            <a:off x="8162391" y="3571421"/>
            <a:ext cx="3422964" cy="76944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u="sng" dirty="0">
                <a:solidFill>
                  <a:srgbClr val="7030A0"/>
                </a:solidFill>
                <a:latin typeface="Arial" panose="020B0604020202020204" pitchFamily="34" charset="0"/>
                <a:cs typeface="Arial" panose="020B0604020202020204" pitchFamily="34" charset="0"/>
              </a:rPr>
              <a:t>Št. ur dejanske mesečne obveznosti </a:t>
            </a:r>
            <a:r>
              <a:rPr lang="sl-SI" sz="1100" dirty="0">
                <a:solidFill>
                  <a:srgbClr val="7030A0"/>
                </a:solidFill>
                <a:latin typeface="Arial" panose="020B0604020202020204" pitchFamily="34" charset="0"/>
                <a:cs typeface="Arial" panose="020B0604020202020204" pitchFamily="34" charset="0"/>
              </a:rPr>
              <a:t>na obračunu (polje „StUrMesObveznosti‘‘ v xml) je enako skupnemu številu ur na plačilni listi in se izračuna iz koledarja 5x6 </a:t>
            </a:r>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 delovnih dni </a:t>
            </a:r>
            <a:r>
              <a:rPr lang="sl-SI" sz="1100" dirty="0">
                <a:solidFill>
                  <a:srgbClr val="7030A0"/>
                </a:solidFill>
                <a:latin typeface="Arial" panose="020B0604020202020204" pitchFamily="34" charset="0"/>
                <a:cs typeface="Arial" panose="020B0604020202020204" pitchFamily="34" charset="0"/>
              </a:rPr>
              <a:t>x 6 ur = </a:t>
            </a:r>
            <a:r>
              <a:rPr lang="sl-SI" sz="1100" u="sng" dirty="0">
                <a:solidFill>
                  <a:srgbClr val="7030A0"/>
                </a:solidFill>
                <a:latin typeface="Arial" panose="020B0604020202020204" pitchFamily="34" charset="0"/>
                <a:cs typeface="Arial" panose="020B0604020202020204" pitchFamily="34" charset="0"/>
              </a:rPr>
              <a:t>132 ur</a:t>
            </a:r>
            <a:endParaRPr lang="sl-SI" sz="1200" b="1" dirty="0">
              <a:solidFill>
                <a:srgbClr val="7030A0"/>
              </a:solidFill>
            </a:endParaRPr>
          </a:p>
        </p:txBody>
      </p:sp>
      <p:sp>
        <p:nvSpPr>
          <p:cNvPr id="17" name="Puščica: desno 16">
            <a:extLst>
              <a:ext uri="{FF2B5EF4-FFF2-40B4-BE49-F238E27FC236}">
                <a16:creationId xmlns:a16="http://schemas.microsoft.com/office/drawing/2014/main" id="{A254C2F0-A30C-40BD-8CDB-CED9A0E2E449}"/>
              </a:ext>
            </a:extLst>
          </p:cNvPr>
          <p:cNvSpPr/>
          <p:nvPr/>
        </p:nvSpPr>
        <p:spPr>
          <a:xfrm rot="2361579" flipV="1">
            <a:off x="8768687" y="4416499"/>
            <a:ext cx="303024" cy="106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Puščica: desno 18">
            <a:extLst>
              <a:ext uri="{FF2B5EF4-FFF2-40B4-BE49-F238E27FC236}">
                <a16:creationId xmlns:a16="http://schemas.microsoft.com/office/drawing/2014/main" id="{5F795D20-FAA7-47F4-99FE-F0F3A1D73E99}"/>
              </a:ext>
            </a:extLst>
          </p:cNvPr>
          <p:cNvSpPr/>
          <p:nvPr/>
        </p:nvSpPr>
        <p:spPr>
          <a:xfrm>
            <a:off x="7438075" y="3915960"/>
            <a:ext cx="181002" cy="123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PoljeZBesedilom 19">
            <a:extLst>
              <a:ext uri="{FF2B5EF4-FFF2-40B4-BE49-F238E27FC236}">
                <a16:creationId xmlns:a16="http://schemas.microsoft.com/office/drawing/2014/main" id="{D98101F1-F80B-41CA-993D-E15FF0CAE438}"/>
              </a:ext>
            </a:extLst>
          </p:cNvPr>
          <p:cNvSpPr txBox="1"/>
          <p:nvPr/>
        </p:nvSpPr>
        <p:spPr>
          <a:xfrm>
            <a:off x="9071011" y="4472705"/>
            <a:ext cx="2759020" cy="83099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na zahtevku </a:t>
            </a:r>
          </a:p>
          <a:p>
            <a:r>
              <a:rPr lang="sl-SI" sz="1200" dirty="0">
                <a:solidFill>
                  <a:srgbClr val="00B0F0"/>
                </a:solidFill>
              </a:rPr>
              <a:t>(polje StUrSkupno) = </a:t>
            </a:r>
            <a:r>
              <a:rPr lang="sl-SI" sz="1200" u="sng" dirty="0">
                <a:solidFill>
                  <a:srgbClr val="00B0F0"/>
                </a:solidFill>
              </a:rPr>
              <a:t>176</a:t>
            </a:r>
            <a:r>
              <a:rPr lang="sl-SI" sz="1200" dirty="0">
                <a:solidFill>
                  <a:srgbClr val="00B0F0"/>
                </a:solidFill>
              </a:rPr>
              <a:t>  </a:t>
            </a:r>
          </a:p>
          <a:p>
            <a:r>
              <a:rPr lang="sl-SI" sz="1200" i="1" dirty="0">
                <a:solidFill>
                  <a:srgbClr val="00B0F0"/>
                </a:solidFill>
              </a:rPr>
              <a:t>(ko ima podjetje ali org. enota kot celota </a:t>
            </a:r>
          </a:p>
          <a:p>
            <a:r>
              <a:rPr lang="sl-SI" sz="1200" i="1" dirty="0">
                <a:solidFill>
                  <a:srgbClr val="00B0F0"/>
                </a:solidFill>
              </a:rPr>
              <a:t>22 delovnih dni in koledar 5x8)</a:t>
            </a:r>
          </a:p>
        </p:txBody>
      </p:sp>
      <p:pic>
        <p:nvPicPr>
          <p:cNvPr id="15" name="Slika 14">
            <a:extLst>
              <a:ext uri="{FF2B5EF4-FFF2-40B4-BE49-F238E27FC236}">
                <a16:creationId xmlns:a16="http://schemas.microsoft.com/office/drawing/2014/main" id="{42ED6BBB-53CB-44F3-9DF3-721A23377835}"/>
              </a:ext>
            </a:extLst>
          </p:cNvPr>
          <p:cNvPicPr>
            <a:picLocks noChangeAspect="1"/>
          </p:cNvPicPr>
          <p:nvPr/>
        </p:nvPicPr>
        <p:blipFill>
          <a:blip r:embed="rId6"/>
          <a:stretch>
            <a:fillRect/>
          </a:stretch>
        </p:blipFill>
        <p:spPr>
          <a:xfrm>
            <a:off x="9931742" y="2088020"/>
            <a:ext cx="2199442" cy="1403375"/>
          </a:xfrm>
          <a:prstGeom prst="rect">
            <a:avLst/>
          </a:prstGeom>
        </p:spPr>
      </p:pic>
    </p:spTree>
    <p:extLst>
      <p:ext uri="{BB962C8B-B14F-4D97-AF65-F5344CB8AC3E}">
        <p14:creationId xmlns:p14="http://schemas.microsoft.com/office/powerpoint/2010/main" val="366015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86B9FCC-4FC9-4F9E-BA9B-C958E53EBA54}"/>
              </a:ext>
            </a:extLst>
          </p:cNvPr>
          <p:cNvSpPr>
            <a:spLocks noGrp="1" noChangeArrowheads="1"/>
          </p:cNvSpPr>
          <p:nvPr>
            <p:ph type="title"/>
          </p:nvPr>
        </p:nvSpPr>
        <p:spPr>
          <a:xfrm>
            <a:off x="373431" y="87371"/>
            <a:ext cx="9969500" cy="662940"/>
          </a:xfrm>
        </p:spPr>
        <p:txBody>
          <a:bodyPr>
            <a:normAutofit/>
          </a:bodyPr>
          <a:lstStyle/>
          <a:p>
            <a:r>
              <a:rPr lang="sl-SI" altLang="sl-SI" sz="1600" b="0" dirty="0">
                <a:solidFill>
                  <a:srgbClr val="C00000"/>
                </a:solidFill>
              </a:rPr>
              <a:t>DOLŽAN DELATI ___UR NA DAN</a:t>
            </a:r>
            <a:br>
              <a:rPr lang="sl-SI" altLang="sl-SI" sz="1600" b="0" dirty="0">
                <a:solidFill>
                  <a:srgbClr val="C00000"/>
                </a:solidFill>
              </a:rPr>
            </a:br>
            <a:r>
              <a:rPr lang="sl-SI" altLang="sl-SI" sz="1600" b="0" dirty="0">
                <a:solidFill>
                  <a:srgbClr val="C00000"/>
                </a:solidFill>
              </a:rPr>
              <a:t>OD TEGA ZADRŽAN OD DELA ___ UR NA DAN    (3. primer)</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239697" y="648071"/>
            <a:ext cx="11952303" cy="6209930"/>
          </a:xfrm>
        </p:spPr>
        <p:txBody>
          <a:bodyPr>
            <a:normAutofit fontScale="55000" lnSpcReduction="20000"/>
          </a:bodyPr>
          <a:lstStyle/>
          <a:p>
            <a:pPr marL="0" indent="0">
              <a:lnSpc>
                <a:spcPct val="120000"/>
              </a:lnSpc>
              <a:spcBef>
                <a:spcPts val="0"/>
              </a:spcBef>
              <a:buNone/>
              <a:defRPr/>
            </a:pPr>
            <a:r>
              <a:rPr lang="sl-SI" sz="2500" dirty="0">
                <a:latin typeface="Arial" panose="020B0604020202020204" pitchFamily="34" charset="0"/>
                <a:cs typeface="Arial" panose="020B0604020202020204" pitchFamily="34" charset="0"/>
              </a:rPr>
              <a:t>Delavec s tedenskim 40-urnim zavarovalnim časom je </a:t>
            </a:r>
            <a:r>
              <a:rPr lang="sl-SI" sz="2500" b="1" u="sng" dirty="0">
                <a:latin typeface="Arial" panose="020B0604020202020204" pitchFamily="34" charset="0"/>
                <a:cs typeface="Arial" panose="020B0604020202020204" pitchFamily="34" charset="0"/>
              </a:rPr>
              <a:t>invalid III. kategorije</a:t>
            </a:r>
            <a:r>
              <a:rPr lang="sl-SI" sz="2500" b="1" dirty="0">
                <a:latin typeface="Arial" panose="020B0604020202020204" pitchFamily="34" charset="0"/>
                <a:cs typeface="Arial" panose="020B0604020202020204" pitchFamily="34" charset="0"/>
              </a:rPr>
              <a:t>. </a:t>
            </a:r>
            <a:r>
              <a:rPr lang="sl-SI" sz="2500" dirty="0">
                <a:latin typeface="Arial" panose="020B0604020202020204" pitchFamily="34" charset="0"/>
                <a:cs typeface="Arial" panose="020B0604020202020204" pitchFamily="34" charset="0"/>
              </a:rPr>
              <a:t>V</a:t>
            </a:r>
            <a:r>
              <a:rPr lang="sl-SI" sz="2500" b="1" dirty="0">
                <a:latin typeface="Arial" panose="020B0604020202020204" pitchFamily="34" charset="0"/>
                <a:cs typeface="Arial" panose="020B0604020202020204" pitchFamily="34" charset="0"/>
              </a:rPr>
              <a:t> </a:t>
            </a:r>
            <a:r>
              <a:rPr lang="sl-SI" sz="2500" dirty="0">
                <a:latin typeface="Arial" panose="020B0604020202020204" pitchFamily="34" charset="0"/>
                <a:cs typeface="Arial" panose="020B0604020202020204" pitchFamily="34" charset="0"/>
              </a:rPr>
              <a:t>ZPIZ-ovi odločbi je določeno, da ima </a:t>
            </a:r>
            <a:r>
              <a:rPr lang="sl-SI" sz="2500" b="1" u="sng" dirty="0">
                <a:latin typeface="Arial" panose="020B0604020202020204" pitchFamily="34" charset="0"/>
                <a:cs typeface="Arial" panose="020B0604020202020204" pitchFamily="34" charset="0"/>
              </a:rPr>
              <a:t>6-urno preostalo delazmožnost</a:t>
            </a:r>
            <a:r>
              <a:rPr lang="sl-SI" sz="2500" b="1" dirty="0">
                <a:latin typeface="Arial" panose="020B0604020202020204" pitchFamily="34" charset="0"/>
                <a:cs typeface="Arial" panose="020B0604020202020204" pitchFamily="34" charset="0"/>
              </a:rPr>
              <a:t> </a:t>
            </a:r>
            <a:r>
              <a:rPr lang="sl-SI" sz="2500" dirty="0">
                <a:latin typeface="Arial" panose="020B0604020202020204" pitchFamily="34" charset="0"/>
                <a:cs typeface="Arial" panose="020B0604020202020204" pitchFamily="34" charset="0"/>
              </a:rPr>
              <a:t>(dolžan je delati 6 ur dnevno). Delavec bi imel ob upoštevanjem te preostale delazmožnosti (ZPIZ), če ne bi bil v staležu, </a:t>
            </a:r>
          </a:p>
          <a:p>
            <a:pPr marL="0" indent="0">
              <a:lnSpc>
                <a:spcPct val="120000"/>
              </a:lnSpc>
              <a:spcBef>
                <a:spcPts val="0"/>
              </a:spcBef>
              <a:buNone/>
              <a:defRPr/>
            </a:pPr>
            <a:r>
              <a:rPr lang="sl-SI" sz="2500" dirty="0">
                <a:latin typeface="Arial" panose="020B0604020202020204" pitchFamily="34" charset="0"/>
                <a:cs typeface="Arial" panose="020B0604020202020204" pitchFamily="34" charset="0"/>
              </a:rPr>
              <a:t>delovni koledar </a:t>
            </a:r>
            <a:r>
              <a:rPr lang="sl-SI" sz="2500" u="sng" dirty="0">
                <a:latin typeface="Arial" panose="020B0604020202020204" pitchFamily="34" charset="0"/>
                <a:cs typeface="Arial" panose="020B0604020202020204" pitchFamily="34" charset="0"/>
              </a:rPr>
              <a:t>5x6 ur. </a:t>
            </a:r>
          </a:p>
          <a:p>
            <a:pPr marL="0" indent="0">
              <a:lnSpc>
                <a:spcPct val="120000"/>
              </a:lnSpc>
              <a:spcBef>
                <a:spcPts val="0"/>
              </a:spcBef>
              <a:buNone/>
              <a:defRPr/>
            </a:pPr>
            <a:r>
              <a:rPr lang="sl-SI" sz="2500" dirty="0">
                <a:latin typeface="Arial" panose="020B0604020202020204" pitchFamily="34" charset="0"/>
                <a:cs typeface="Arial" panose="020B0604020202020204" pitchFamily="34" charset="0"/>
              </a:rPr>
              <a:t>Na podlagi ocene IOZ ali odločbe IZ ali ZK je od te 6-urne preostale delazmožnosti (ZPIZ) zadržan od dela zaradi razloga</a:t>
            </a:r>
            <a:r>
              <a:rPr lang="sl-SI" sz="2500" b="1" dirty="0">
                <a:latin typeface="Arial" panose="020B0604020202020204" pitchFamily="34" charset="0"/>
                <a:cs typeface="Arial" panose="020B0604020202020204" pitchFamily="34" charset="0"/>
              </a:rPr>
              <a:t> </a:t>
            </a:r>
            <a:r>
              <a:rPr lang="sl-SI" sz="2500" b="1" u="sng" dirty="0">
                <a:latin typeface="Arial" panose="020B0604020202020204" pitchFamily="34" charset="0"/>
                <a:cs typeface="Arial" panose="020B0604020202020204" pitchFamily="34" charset="0"/>
              </a:rPr>
              <a:t>06-nega ali </a:t>
            </a:r>
          </a:p>
          <a:p>
            <a:pPr marL="0" indent="0">
              <a:lnSpc>
                <a:spcPct val="120000"/>
              </a:lnSpc>
              <a:spcBef>
                <a:spcPts val="0"/>
              </a:spcBef>
              <a:buNone/>
              <a:defRPr/>
            </a:pPr>
            <a:r>
              <a:rPr lang="sl-SI" sz="2500" b="1" u="sng" dirty="0">
                <a:latin typeface="Arial" panose="020B0604020202020204" pitchFamily="34" charset="0"/>
                <a:cs typeface="Arial" panose="020B0604020202020204" pitchFamily="34" charset="0"/>
              </a:rPr>
              <a:t>09-spremstvo</a:t>
            </a:r>
            <a:r>
              <a:rPr lang="sl-SI" sz="2500" dirty="0">
                <a:latin typeface="Arial" panose="020B0604020202020204" pitchFamily="34" charset="0"/>
                <a:cs typeface="Arial" panose="020B0604020202020204" pitchFamily="34" charset="0"/>
              </a:rPr>
              <a:t> </a:t>
            </a:r>
            <a:r>
              <a:rPr lang="sl-SI" sz="2500" b="1" dirty="0">
                <a:latin typeface="Arial" panose="020B0604020202020204" pitchFamily="34" charset="0"/>
                <a:cs typeface="Arial" panose="020B0604020202020204" pitchFamily="34" charset="0"/>
              </a:rPr>
              <a:t>za 4 ure dnevno.</a:t>
            </a:r>
            <a:endParaRPr lang="sl-SI" sz="2500" u="none" strike="noStrike" baseline="0" dirty="0">
              <a:solidFill>
                <a:srgbClr val="000000"/>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sl-SI" sz="2500" dirty="0">
                <a:solidFill>
                  <a:srgbClr val="00B050"/>
                </a:solidFill>
              </a:rPr>
              <a:t>_________________________________________________________________________________________________________________________________</a:t>
            </a:r>
          </a:p>
          <a:p>
            <a:pPr marL="0" indent="0">
              <a:lnSpc>
                <a:spcPct val="100000"/>
              </a:lnSpc>
              <a:spcBef>
                <a:spcPts val="0"/>
              </a:spcBef>
              <a:buNone/>
              <a:defRPr/>
            </a:pPr>
            <a:r>
              <a:rPr lang="sl-SI" sz="2200" dirty="0">
                <a:solidFill>
                  <a:srgbClr val="00B050"/>
                </a:solidFill>
              </a:rPr>
              <a:t>Na </a:t>
            </a:r>
            <a:r>
              <a:rPr lang="sl-SI" sz="2200" b="1" u="sng" dirty="0">
                <a:solidFill>
                  <a:srgbClr val="00B050"/>
                </a:solidFill>
              </a:rPr>
              <a:t>eBOL</a:t>
            </a:r>
            <a:r>
              <a:rPr lang="sl-SI" sz="2200" dirty="0">
                <a:solidFill>
                  <a:srgbClr val="00B050"/>
                </a:solidFill>
              </a:rPr>
              <a:t> se izpolni: </a:t>
            </a:r>
          </a:p>
          <a:p>
            <a:pPr marL="0" indent="0">
              <a:lnSpc>
                <a:spcPct val="100000"/>
              </a:lnSpc>
              <a:spcBef>
                <a:spcPts val="0"/>
              </a:spcBef>
              <a:buNone/>
              <a:defRPr/>
            </a:pPr>
            <a:endParaRPr lang="sl-SI" sz="2200" dirty="0">
              <a:solidFill>
                <a:srgbClr val="00B050"/>
              </a:solidFill>
            </a:endParaRPr>
          </a:p>
          <a:p>
            <a:pPr marL="0" indent="0">
              <a:lnSpc>
                <a:spcPct val="100000"/>
              </a:lnSpc>
              <a:spcBef>
                <a:spcPts val="0"/>
              </a:spcBef>
              <a:buNone/>
              <a:defRPr/>
            </a:pPr>
            <a:r>
              <a:rPr lang="sl-SI" sz="2200" b="1" dirty="0">
                <a:solidFill>
                  <a:srgbClr val="00B050"/>
                </a:solidFill>
              </a:rPr>
              <a:t>V rubriki 10:</a:t>
            </a:r>
          </a:p>
          <a:p>
            <a:pPr>
              <a:lnSpc>
                <a:spcPct val="100000"/>
              </a:lnSpc>
              <a:spcBef>
                <a:spcPts val="0"/>
              </a:spcBef>
              <a:defRPr/>
            </a:pPr>
            <a:r>
              <a:rPr lang="sl-SI" sz="2200" dirty="0">
                <a:solidFill>
                  <a:srgbClr val="00B050"/>
                </a:solidFill>
              </a:rPr>
              <a:t>za krajši delovni čas, od – do</a:t>
            </a:r>
          </a:p>
          <a:p>
            <a:pPr>
              <a:lnSpc>
                <a:spcPct val="100000"/>
              </a:lnSpc>
              <a:spcBef>
                <a:spcPts val="0"/>
              </a:spcBef>
              <a:defRPr/>
            </a:pPr>
            <a:r>
              <a:rPr lang="sl-SI" sz="2200" dirty="0">
                <a:solidFill>
                  <a:srgbClr val="00B050"/>
                </a:solidFill>
              </a:rPr>
              <a:t>dolžan delati </a:t>
            </a:r>
            <a:r>
              <a:rPr lang="sl-SI" sz="2200" b="1" u="sng" dirty="0">
                <a:solidFill>
                  <a:srgbClr val="00B050"/>
                </a:solidFill>
              </a:rPr>
              <a:t>6 ur </a:t>
            </a:r>
            <a:r>
              <a:rPr lang="sl-SI" sz="2200" dirty="0">
                <a:solidFill>
                  <a:srgbClr val="00B050"/>
                </a:solidFill>
              </a:rPr>
              <a:t>na dan</a:t>
            </a:r>
          </a:p>
          <a:p>
            <a:pPr>
              <a:lnSpc>
                <a:spcPct val="100000"/>
              </a:lnSpc>
              <a:spcBef>
                <a:spcPts val="0"/>
              </a:spcBef>
              <a:defRPr/>
            </a:pPr>
            <a:r>
              <a:rPr lang="sl-SI" sz="2200" dirty="0">
                <a:solidFill>
                  <a:srgbClr val="00B050"/>
                </a:solidFill>
              </a:rPr>
              <a:t>od tega zadržan od dela </a:t>
            </a:r>
            <a:r>
              <a:rPr lang="sl-SI" sz="2200" b="1" u="sng" dirty="0">
                <a:solidFill>
                  <a:srgbClr val="00B050"/>
                </a:solidFill>
              </a:rPr>
              <a:t>4 ur</a:t>
            </a:r>
            <a:r>
              <a:rPr lang="sl-SI" sz="2200" b="1" dirty="0">
                <a:solidFill>
                  <a:srgbClr val="00B050"/>
                </a:solidFill>
              </a:rPr>
              <a:t> </a:t>
            </a:r>
            <a:r>
              <a:rPr lang="sl-SI" sz="2200" dirty="0">
                <a:solidFill>
                  <a:srgbClr val="00B050"/>
                </a:solidFill>
              </a:rPr>
              <a:t>na dan</a:t>
            </a:r>
          </a:p>
          <a:p>
            <a:pPr>
              <a:lnSpc>
                <a:spcPct val="100000"/>
              </a:lnSpc>
              <a:spcBef>
                <a:spcPts val="0"/>
              </a:spcBef>
              <a:defRPr/>
            </a:pPr>
            <a:endParaRPr lang="sl-SI" sz="2200" dirty="0">
              <a:solidFill>
                <a:srgbClr val="00B050"/>
              </a:solidFill>
            </a:endParaRPr>
          </a:p>
          <a:p>
            <a:pPr marL="0" indent="0">
              <a:lnSpc>
                <a:spcPct val="100000"/>
              </a:lnSpc>
              <a:spcBef>
                <a:spcPts val="0"/>
              </a:spcBef>
              <a:buNone/>
              <a:defRPr/>
            </a:pPr>
            <a:r>
              <a:rPr lang="sl-SI" sz="2500" dirty="0">
                <a:solidFill>
                  <a:srgbClr val="00B050"/>
                </a:solidFill>
              </a:rPr>
              <a:t>________________________________________________________________________________________________________________________________</a:t>
            </a:r>
            <a:endParaRPr lang="sl-SI" sz="2500" b="1" u="sng" dirty="0">
              <a:solidFill>
                <a:srgbClr val="00B050"/>
              </a:solidFill>
            </a:endParaRPr>
          </a:p>
          <a:p>
            <a:pPr marL="0" indent="0">
              <a:lnSpc>
                <a:spcPct val="100000"/>
              </a:lnSpc>
              <a:spcBef>
                <a:spcPts val="0"/>
              </a:spcBef>
              <a:buNone/>
              <a:defRPr/>
            </a:pPr>
            <a:endParaRPr lang="sl-SI" sz="2500" b="1" u="sng" dirty="0">
              <a:solidFill>
                <a:srgbClr val="00B050"/>
              </a:solidFill>
            </a:endParaRPr>
          </a:p>
          <a:p>
            <a:pPr marL="0" indent="0">
              <a:lnSpc>
                <a:spcPct val="120000"/>
              </a:lnSpc>
              <a:spcBef>
                <a:spcPts val="0"/>
              </a:spcBef>
              <a:buNone/>
              <a:defRPr/>
            </a:pPr>
            <a:r>
              <a:rPr lang="sl-SI" sz="2200" b="1" u="sng" dirty="0">
                <a:solidFill>
                  <a:srgbClr val="0070C0"/>
                </a:solidFill>
              </a:rPr>
              <a:t>OBRAČUN NADOMESTILA: </a:t>
            </a:r>
          </a:p>
          <a:p>
            <a:pPr marL="0" indent="0">
              <a:lnSpc>
                <a:spcPct val="120000"/>
              </a:lnSpc>
              <a:spcBef>
                <a:spcPts val="0"/>
              </a:spcBef>
              <a:buNone/>
              <a:defRPr/>
            </a:pPr>
            <a:endParaRPr lang="sl-SI" sz="2200" dirty="0">
              <a:solidFill>
                <a:srgbClr val="0070C0"/>
              </a:solidFill>
            </a:endParaRPr>
          </a:p>
          <a:p>
            <a:pPr marL="0" indent="0">
              <a:lnSpc>
                <a:spcPct val="120000"/>
              </a:lnSpc>
              <a:spcBef>
                <a:spcPts val="0"/>
              </a:spcBef>
              <a:buNone/>
              <a:defRPr/>
            </a:pPr>
            <a:r>
              <a:rPr lang="sl-SI" sz="2200" dirty="0">
                <a:solidFill>
                  <a:srgbClr val="0070C0"/>
                </a:solidFill>
              </a:rPr>
              <a:t>Uporabi se </a:t>
            </a:r>
            <a:r>
              <a:rPr lang="sl-SI" sz="2200" b="1" u="sng" dirty="0">
                <a:solidFill>
                  <a:srgbClr val="0070C0"/>
                </a:solidFill>
              </a:rPr>
              <a:t>posebni koledar 5x6ur </a:t>
            </a:r>
          </a:p>
          <a:p>
            <a:pPr marL="0" indent="0">
              <a:lnSpc>
                <a:spcPct val="120000"/>
              </a:lnSpc>
              <a:spcBef>
                <a:spcPts val="0"/>
              </a:spcBef>
              <a:buNone/>
              <a:defRPr/>
            </a:pPr>
            <a:endParaRPr lang="sl-SI" sz="2200" b="1" i="1" u="sng" dirty="0">
              <a:solidFill>
                <a:srgbClr val="0070C0"/>
              </a:solidFill>
            </a:endParaRPr>
          </a:p>
          <a:p>
            <a:pPr marL="0" indent="0">
              <a:lnSpc>
                <a:spcPct val="120000"/>
              </a:lnSpc>
              <a:spcBef>
                <a:spcPts val="0"/>
              </a:spcBef>
              <a:buNone/>
              <a:defRPr/>
            </a:pPr>
            <a:endParaRPr lang="sl-SI" sz="2200" b="1" i="1" u="sng" dirty="0">
              <a:solidFill>
                <a:srgbClr val="0070C0"/>
              </a:solidFill>
            </a:endParaRPr>
          </a:p>
          <a:p>
            <a:pPr marL="0" indent="0">
              <a:lnSpc>
                <a:spcPct val="120000"/>
              </a:lnSpc>
              <a:spcBef>
                <a:spcPts val="0"/>
              </a:spcBef>
              <a:buNone/>
              <a:defRPr/>
            </a:pPr>
            <a:endParaRPr lang="sl-SI" sz="2200" b="1" u="sng" dirty="0">
              <a:solidFill>
                <a:srgbClr val="0070C0"/>
              </a:solidFill>
            </a:endParaRPr>
          </a:p>
          <a:p>
            <a:pPr marL="0" indent="0">
              <a:lnSpc>
                <a:spcPct val="120000"/>
              </a:lnSpc>
              <a:spcBef>
                <a:spcPts val="0"/>
              </a:spcBef>
              <a:buNone/>
              <a:defRPr/>
            </a:pPr>
            <a:endParaRPr lang="sl-SI" sz="2200" b="1" u="sng" dirty="0">
              <a:solidFill>
                <a:srgbClr val="0070C0"/>
              </a:solidFill>
            </a:endParaRPr>
          </a:p>
          <a:p>
            <a:pPr marL="0" indent="0">
              <a:lnSpc>
                <a:spcPct val="120000"/>
              </a:lnSpc>
              <a:spcBef>
                <a:spcPts val="0"/>
              </a:spcBef>
              <a:buNone/>
              <a:defRPr/>
            </a:pPr>
            <a:endParaRPr lang="sl-SI" sz="2200" b="1" u="sng" dirty="0">
              <a:solidFill>
                <a:srgbClr val="0070C0"/>
              </a:solidFill>
            </a:endParaRPr>
          </a:p>
          <a:p>
            <a:pPr marL="0" indent="0">
              <a:lnSpc>
                <a:spcPct val="120000"/>
              </a:lnSpc>
              <a:spcBef>
                <a:spcPts val="0"/>
              </a:spcBef>
              <a:buNone/>
              <a:defRPr/>
            </a:pPr>
            <a:endParaRPr lang="sl-SI" sz="2200" b="1" u="sng" dirty="0">
              <a:solidFill>
                <a:srgbClr val="0070C0"/>
              </a:solidFill>
            </a:endParaRPr>
          </a:p>
          <a:p>
            <a:pPr marL="0" indent="0">
              <a:lnSpc>
                <a:spcPct val="120000"/>
              </a:lnSpc>
              <a:spcBef>
                <a:spcPts val="0"/>
              </a:spcBef>
              <a:buNone/>
              <a:defRPr/>
            </a:pPr>
            <a:endParaRPr lang="sl-SI" sz="2200" b="1" u="sng" dirty="0">
              <a:solidFill>
                <a:srgbClr val="0070C0"/>
              </a:solidFill>
            </a:endParaRPr>
          </a:p>
          <a:p>
            <a:pPr marL="0" indent="0">
              <a:lnSpc>
                <a:spcPct val="120000"/>
              </a:lnSpc>
              <a:spcBef>
                <a:spcPts val="0"/>
              </a:spcBef>
              <a:buNone/>
              <a:defRPr/>
            </a:pPr>
            <a:endParaRPr lang="sl-SI" sz="2200" b="1" u="sng" dirty="0">
              <a:solidFill>
                <a:srgbClr val="0070C0"/>
              </a:solidFill>
            </a:endParaRPr>
          </a:p>
          <a:p>
            <a:pPr marL="0" indent="0">
              <a:lnSpc>
                <a:spcPct val="120000"/>
              </a:lnSpc>
              <a:spcBef>
                <a:spcPts val="0"/>
              </a:spcBef>
              <a:buNone/>
              <a:defRPr/>
            </a:pPr>
            <a:r>
              <a:rPr lang="sl-SI" sz="2200" b="1" u="sng" dirty="0">
                <a:solidFill>
                  <a:srgbClr val="0070C0"/>
                </a:solidFill>
              </a:rPr>
              <a:t>Napolni se</a:t>
            </a:r>
            <a:r>
              <a:rPr lang="sl-SI" sz="2200" b="1" i="1" u="sng" dirty="0">
                <a:solidFill>
                  <a:srgbClr val="0070C0"/>
                </a:solidFill>
              </a:rPr>
              <a:t> </a:t>
            </a:r>
            <a:r>
              <a:rPr lang="sl-SI" sz="2200" b="1" u="sng" dirty="0">
                <a:solidFill>
                  <a:srgbClr val="0070C0"/>
                </a:solidFill>
              </a:rPr>
              <a:t>polje Preostala delazmožnost (ZK) </a:t>
            </a:r>
            <a:r>
              <a:rPr lang="sl-SI" sz="2200" dirty="0">
                <a:solidFill>
                  <a:srgbClr val="0070C0"/>
                </a:solidFill>
              </a:rPr>
              <a:t>kjer se vpiše razlika </a:t>
            </a:r>
          </a:p>
          <a:p>
            <a:pPr marL="0" indent="0">
              <a:lnSpc>
                <a:spcPct val="120000"/>
              </a:lnSpc>
              <a:spcBef>
                <a:spcPts val="0"/>
              </a:spcBef>
              <a:buNone/>
              <a:defRPr/>
            </a:pPr>
            <a:r>
              <a:rPr lang="sl-SI" sz="2200" dirty="0">
                <a:solidFill>
                  <a:srgbClr val="0070C0"/>
                </a:solidFill>
              </a:rPr>
              <a:t>med dnevno delovno obveznostjo po koledarju in med urami v rubriki „od tega zadržan od dela“</a:t>
            </a:r>
          </a:p>
          <a:p>
            <a:pPr marL="0" indent="0">
              <a:lnSpc>
                <a:spcPct val="120000"/>
              </a:lnSpc>
              <a:spcBef>
                <a:spcPts val="0"/>
              </a:spcBef>
              <a:buNone/>
              <a:defRPr/>
            </a:pPr>
            <a:r>
              <a:rPr lang="sl-SI" sz="2200" b="0" i="0" u="none" strike="noStrike" baseline="0" dirty="0">
                <a:solidFill>
                  <a:srgbClr val="0070C0"/>
                </a:solidFill>
                <a:latin typeface="Helv"/>
              </a:rPr>
              <a:t>Torej se v rubriko Preostala delazmožnost (ZK</a:t>
            </a:r>
            <a:r>
              <a:rPr lang="sl-SI" sz="2200" dirty="0">
                <a:solidFill>
                  <a:srgbClr val="0070C0"/>
                </a:solidFill>
                <a:latin typeface="Helv"/>
              </a:rPr>
              <a:t>)</a:t>
            </a:r>
            <a:r>
              <a:rPr lang="sl-SI" sz="2200" b="0" i="0" u="none" strike="noStrike" baseline="0" dirty="0">
                <a:solidFill>
                  <a:srgbClr val="0070C0"/>
                </a:solidFill>
                <a:latin typeface="Helv"/>
              </a:rPr>
              <a:t> vpiše: 6 ur – 4 ure = </a:t>
            </a:r>
            <a:r>
              <a:rPr lang="sl-SI" sz="2200" b="1" i="0" u="none" strike="noStrike" baseline="0" dirty="0">
                <a:solidFill>
                  <a:srgbClr val="0070C0"/>
                </a:solidFill>
                <a:latin typeface="Helv"/>
              </a:rPr>
              <a:t>2 uri</a:t>
            </a:r>
          </a:p>
          <a:p>
            <a:pPr marL="0" indent="0">
              <a:lnSpc>
                <a:spcPct val="120000"/>
              </a:lnSpc>
              <a:spcBef>
                <a:spcPts val="0"/>
              </a:spcBef>
              <a:buNone/>
              <a:defRPr/>
            </a:pPr>
            <a:endParaRPr lang="sl-SI" sz="2200" b="1" dirty="0">
              <a:solidFill>
                <a:srgbClr val="0070C0"/>
              </a:solidFill>
              <a:latin typeface="Helv"/>
            </a:endParaRPr>
          </a:p>
          <a:p>
            <a:pPr marL="0" indent="0">
              <a:lnSpc>
                <a:spcPct val="120000"/>
              </a:lnSpc>
              <a:spcBef>
                <a:spcPts val="0"/>
              </a:spcBef>
              <a:buNone/>
              <a:defRPr/>
            </a:pPr>
            <a:endParaRPr lang="sl-SI" sz="2200" b="1" dirty="0">
              <a:solidFill>
                <a:srgbClr val="0070C0"/>
              </a:solidFill>
              <a:latin typeface="Helv"/>
            </a:endParaRPr>
          </a:p>
          <a:p>
            <a:pPr marL="0" indent="0">
              <a:lnSpc>
                <a:spcPct val="120000"/>
              </a:lnSpc>
              <a:spcBef>
                <a:spcPts val="0"/>
              </a:spcBef>
              <a:buNone/>
              <a:defRPr/>
            </a:pPr>
            <a:r>
              <a:rPr lang="sl-SI" sz="2200" b="1" dirty="0">
                <a:solidFill>
                  <a:srgbClr val="0070C0"/>
                </a:solidFill>
                <a:latin typeface="Helv"/>
              </a:rPr>
              <a:t>Zadržanost od dela na dan</a:t>
            </a:r>
            <a:r>
              <a:rPr lang="sl-SI" sz="2200" dirty="0">
                <a:solidFill>
                  <a:srgbClr val="0070C0"/>
                </a:solidFill>
                <a:latin typeface="Helv"/>
              </a:rPr>
              <a:t> = število ur po delovnem koledarju – preostala delazmožnost (ZK) = 6 ur – 2 uri = </a:t>
            </a:r>
            <a:r>
              <a:rPr lang="sl-SI" sz="2200" b="1" dirty="0">
                <a:solidFill>
                  <a:srgbClr val="0070C0"/>
                </a:solidFill>
                <a:latin typeface="Helv"/>
              </a:rPr>
              <a:t>4 ure</a:t>
            </a:r>
          </a:p>
          <a:p>
            <a:pPr marL="0" indent="0">
              <a:lnSpc>
                <a:spcPct val="120000"/>
              </a:lnSpc>
              <a:spcBef>
                <a:spcPts val="0"/>
              </a:spcBef>
              <a:buNone/>
              <a:defRPr/>
            </a:pPr>
            <a:r>
              <a:rPr lang="sl-SI" sz="2200" b="1" i="0" u="none" strike="noStrike" baseline="0" dirty="0">
                <a:solidFill>
                  <a:srgbClr val="0070C0"/>
                </a:solidFill>
                <a:latin typeface="Helv"/>
              </a:rPr>
              <a:t>Zadržanost od dela za obdobje celotnega meseca </a:t>
            </a:r>
            <a:r>
              <a:rPr lang="sl-SI" sz="2200" i="0" u="none" strike="noStrike" baseline="0" dirty="0">
                <a:solidFill>
                  <a:srgbClr val="0070C0"/>
                </a:solidFill>
                <a:latin typeface="Helv"/>
              </a:rPr>
              <a:t>= 22 delovnih dni x 4 ure = </a:t>
            </a:r>
            <a:r>
              <a:rPr lang="sl-SI" sz="2200" b="1" i="0" u="none" strike="noStrike" baseline="0" dirty="0">
                <a:solidFill>
                  <a:srgbClr val="0070C0"/>
                </a:solidFill>
                <a:latin typeface="Helv"/>
              </a:rPr>
              <a:t>88 ur</a:t>
            </a:r>
          </a:p>
          <a:p>
            <a:pPr marL="0" indent="0">
              <a:lnSpc>
                <a:spcPct val="120000"/>
              </a:lnSpc>
              <a:spcBef>
                <a:spcPts val="0"/>
              </a:spcBef>
              <a:buNone/>
              <a:defRPr/>
            </a:pPr>
            <a:endParaRPr lang="sl-SI" sz="3000" b="0" i="0" u="none" strike="noStrike" baseline="0" dirty="0">
              <a:solidFill>
                <a:srgbClr val="0070C0"/>
              </a:solidFill>
              <a:latin typeface="Helv"/>
            </a:endParaRPr>
          </a:p>
          <a:p>
            <a:pPr marL="0" indent="0">
              <a:lnSpc>
                <a:spcPct val="120000"/>
              </a:lnSpc>
              <a:spcBef>
                <a:spcPts val="0"/>
              </a:spcBef>
              <a:buNone/>
              <a:defRPr/>
            </a:pPr>
            <a:endParaRPr lang="sl-SI" sz="3000" i="1" dirty="0">
              <a:solidFill>
                <a:srgbClr val="0070C0"/>
              </a:solidFill>
              <a:sym typeface="Wingdings" panose="05000000000000000000" pitchFamily="2" charset="2"/>
            </a:endParaRPr>
          </a:p>
        </p:txBody>
      </p:sp>
      <p:sp>
        <p:nvSpPr>
          <p:cNvPr id="12" name="PoljeZBesedilom 11">
            <a:extLst>
              <a:ext uri="{FF2B5EF4-FFF2-40B4-BE49-F238E27FC236}">
                <a16:creationId xmlns:a16="http://schemas.microsoft.com/office/drawing/2014/main" id="{27EB6DA6-BED3-4EEC-BE75-C5B4120C2BC9}"/>
              </a:ext>
            </a:extLst>
          </p:cNvPr>
          <p:cNvSpPr txBox="1"/>
          <p:nvPr/>
        </p:nvSpPr>
        <p:spPr>
          <a:xfrm>
            <a:off x="7412254" y="2035112"/>
            <a:ext cx="2930677" cy="461665"/>
          </a:xfrm>
          <a:prstGeom prst="rect">
            <a:avLst/>
          </a:prstGeom>
          <a:noFill/>
        </p:spPr>
        <p:txBody>
          <a:bodyPr wrap="square">
            <a:spAutoFit/>
          </a:bodyPr>
          <a:lstStyle/>
          <a:p>
            <a:pPr marL="0" indent="0">
              <a:lnSpc>
                <a:spcPct val="100000"/>
              </a:lnSpc>
              <a:spcBef>
                <a:spcPts val="0"/>
              </a:spcBef>
              <a:buNone/>
              <a:defRPr/>
            </a:pPr>
            <a:r>
              <a:rPr lang="sl-SI" sz="1200" b="1" dirty="0">
                <a:solidFill>
                  <a:srgbClr val="00B050"/>
                </a:solidFill>
              </a:rPr>
              <a:t>V rubriki 12:</a:t>
            </a:r>
          </a:p>
          <a:p>
            <a:pPr marL="0" indent="0">
              <a:lnSpc>
                <a:spcPct val="100000"/>
              </a:lnSpc>
              <a:spcBef>
                <a:spcPts val="0"/>
              </a:spcBef>
              <a:buNone/>
              <a:defRPr/>
            </a:pPr>
            <a:r>
              <a:rPr lang="sl-SI" sz="1200" dirty="0">
                <a:solidFill>
                  <a:srgbClr val="00B050"/>
                </a:solidFill>
              </a:rPr>
              <a:t>Invalid: III. kategorije</a:t>
            </a:r>
          </a:p>
        </p:txBody>
      </p:sp>
      <p:pic>
        <p:nvPicPr>
          <p:cNvPr id="16" name="Slika 15">
            <a:extLst>
              <a:ext uri="{FF2B5EF4-FFF2-40B4-BE49-F238E27FC236}">
                <a16:creationId xmlns:a16="http://schemas.microsoft.com/office/drawing/2014/main" id="{99862D83-F547-4150-BD09-B3C61638AB87}"/>
              </a:ext>
            </a:extLst>
          </p:cNvPr>
          <p:cNvPicPr>
            <a:picLocks noChangeAspect="1"/>
          </p:cNvPicPr>
          <p:nvPr/>
        </p:nvPicPr>
        <p:blipFill>
          <a:blip r:embed="rId2"/>
          <a:stretch>
            <a:fillRect/>
          </a:stretch>
        </p:blipFill>
        <p:spPr>
          <a:xfrm>
            <a:off x="3002653" y="3154781"/>
            <a:ext cx="3979022" cy="1922347"/>
          </a:xfrm>
          <a:prstGeom prst="rect">
            <a:avLst/>
          </a:prstGeom>
        </p:spPr>
      </p:pic>
      <p:cxnSp>
        <p:nvCxnSpPr>
          <p:cNvPr id="10" name="Raven puščični povezovalnik 9">
            <a:extLst>
              <a:ext uri="{FF2B5EF4-FFF2-40B4-BE49-F238E27FC236}">
                <a16:creationId xmlns:a16="http://schemas.microsoft.com/office/drawing/2014/main" id="{3918B351-2410-47CA-ACFD-2D6232A35764}"/>
              </a:ext>
            </a:extLst>
          </p:cNvPr>
          <p:cNvCxnSpPr>
            <a:cxnSpLocks/>
          </p:cNvCxnSpPr>
          <p:nvPr/>
        </p:nvCxnSpPr>
        <p:spPr>
          <a:xfrm>
            <a:off x="2885430" y="3761266"/>
            <a:ext cx="203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aven puščični povezovalnik 17">
            <a:extLst>
              <a:ext uri="{FF2B5EF4-FFF2-40B4-BE49-F238E27FC236}">
                <a16:creationId xmlns:a16="http://schemas.microsoft.com/office/drawing/2014/main" id="{BE7C5F6B-DC17-439C-B66E-FA1F770E1586}"/>
              </a:ext>
            </a:extLst>
          </p:cNvPr>
          <p:cNvCxnSpPr>
            <a:cxnSpLocks/>
          </p:cNvCxnSpPr>
          <p:nvPr/>
        </p:nvCxnSpPr>
        <p:spPr>
          <a:xfrm>
            <a:off x="5712311" y="5793026"/>
            <a:ext cx="1699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Slika 10">
            <a:extLst>
              <a:ext uri="{FF2B5EF4-FFF2-40B4-BE49-F238E27FC236}">
                <a16:creationId xmlns:a16="http://schemas.microsoft.com/office/drawing/2014/main" id="{50D3B8DA-D556-4961-A4A0-FB625F59249A}"/>
              </a:ext>
            </a:extLst>
          </p:cNvPr>
          <p:cNvPicPr/>
          <p:nvPr/>
        </p:nvPicPr>
        <p:blipFill>
          <a:blip r:embed="rId3"/>
          <a:stretch>
            <a:fillRect/>
          </a:stretch>
        </p:blipFill>
        <p:spPr>
          <a:xfrm>
            <a:off x="3652067" y="2023783"/>
            <a:ext cx="3547770" cy="952178"/>
          </a:xfrm>
          <a:prstGeom prst="rect">
            <a:avLst/>
          </a:prstGeom>
        </p:spPr>
      </p:pic>
      <p:pic>
        <p:nvPicPr>
          <p:cNvPr id="6" name="Slika 5">
            <a:extLst>
              <a:ext uri="{FF2B5EF4-FFF2-40B4-BE49-F238E27FC236}">
                <a16:creationId xmlns:a16="http://schemas.microsoft.com/office/drawing/2014/main" id="{CA188B38-A75A-4C1E-8BDA-881ACD1BA115}"/>
              </a:ext>
            </a:extLst>
          </p:cNvPr>
          <p:cNvPicPr>
            <a:picLocks noChangeAspect="1"/>
          </p:cNvPicPr>
          <p:nvPr/>
        </p:nvPicPr>
        <p:blipFill>
          <a:blip r:embed="rId4"/>
          <a:stretch>
            <a:fillRect/>
          </a:stretch>
        </p:blipFill>
        <p:spPr>
          <a:xfrm>
            <a:off x="7412254" y="5402657"/>
            <a:ext cx="3072968" cy="661045"/>
          </a:xfrm>
          <a:prstGeom prst="rect">
            <a:avLst/>
          </a:prstGeom>
        </p:spPr>
      </p:pic>
      <p:pic>
        <p:nvPicPr>
          <p:cNvPr id="9" name="Slika 8">
            <a:extLst>
              <a:ext uri="{FF2B5EF4-FFF2-40B4-BE49-F238E27FC236}">
                <a16:creationId xmlns:a16="http://schemas.microsoft.com/office/drawing/2014/main" id="{4D693C62-66BC-45C4-8260-2726780C5D3A}"/>
              </a:ext>
            </a:extLst>
          </p:cNvPr>
          <p:cNvPicPr>
            <a:picLocks noChangeAspect="1"/>
          </p:cNvPicPr>
          <p:nvPr/>
        </p:nvPicPr>
        <p:blipFill>
          <a:blip r:embed="rId5"/>
          <a:stretch>
            <a:fillRect/>
          </a:stretch>
        </p:blipFill>
        <p:spPr>
          <a:xfrm>
            <a:off x="7435812" y="2483521"/>
            <a:ext cx="1157287" cy="562570"/>
          </a:xfrm>
          <a:prstGeom prst="rect">
            <a:avLst/>
          </a:prstGeom>
        </p:spPr>
      </p:pic>
      <p:sp>
        <p:nvSpPr>
          <p:cNvPr id="14" name="PoljeZBesedilom 13">
            <a:extLst>
              <a:ext uri="{FF2B5EF4-FFF2-40B4-BE49-F238E27FC236}">
                <a16:creationId xmlns:a16="http://schemas.microsoft.com/office/drawing/2014/main" id="{FCBE0AE4-5882-4996-B879-9A15FA19FE91}"/>
              </a:ext>
            </a:extLst>
          </p:cNvPr>
          <p:cNvSpPr txBox="1"/>
          <p:nvPr/>
        </p:nvSpPr>
        <p:spPr>
          <a:xfrm>
            <a:off x="7140288" y="4087042"/>
            <a:ext cx="3543702" cy="76944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a:t>
            </a:r>
          </a:p>
          <a:p>
            <a:r>
              <a:rPr lang="sl-SI" sz="1100" dirty="0">
                <a:solidFill>
                  <a:srgbClr val="7030A0"/>
                </a:solidFill>
                <a:latin typeface="Arial" panose="020B0604020202020204" pitchFamily="34" charset="0"/>
                <a:cs typeface="Arial" panose="020B0604020202020204" pitchFamily="34" charset="0"/>
              </a:rPr>
              <a:t>(polje StUrMesObveznosti) je enako skupnemu številu ur na plačilni listi in se izračuna iz </a:t>
            </a:r>
            <a:r>
              <a:rPr lang="sl-SI" sz="1100" u="sng" dirty="0">
                <a:solidFill>
                  <a:srgbClr val="7030A0"/>
                </a:solidFill>
                <a:latin typeface="Arial" panose="020B0604020202020204" pitchFamily="34" charset="0"/>
                <a:cs typeface="Arial" panose="020B0604020202020204" pitchFamily="34" charset="0"/>
              </a:rPr>
              <a:t>posebnega koledarja </a:t>
            </a:r>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21 delovnih</a:t>
            </a:r>
            <a:r>
              <a:rPr lang="sl-SI" sz="1100" dirty="0">
                <a:solidFill>
                  <a:srgbClr val="7030A0"/>
                </a:solidFill>
                <a:latin typeface="Arial" panose="020B0604020202020204" pitchFamily="34" charset="0"/>
                <a:cs typeface="Arial" panose="020B0604020202020204" pitchFamily="34" charset="0"/>
              </a:rPr>
              <a:t> dni x 6 ur = 132 ur</a:t>
            </a:r>
            <a:endParaRPr lang="sl-SI" dirty="0"/>
          </a:p>
        </p:txBody>
      </p:sp>
      <p:sp>
        <p:nvSpPr>
          <p:cNvPr id="2" name="Puščica: desno 1">
            <a:extLst>
              <a:ext uri="{FF2B5EF4-FFF2-40B4-BE49-F238E27FC236}">
                <a16:creationId xmlns:a16="http://schemas.microsoft.com/office/drawing/2014/main" id="{5875FC7A-C92D-4360-85B4-A6BD4F1E4DF5}"/>
              </a:ext>
            </a:extLst>
          </p:cNvPr>
          <p:cNvSpPr/>
          <p:nvPr/>
        </p:nvSpPr>
        <p:spPr>
          <a:xfrm>
            <a:off x="6945357" y="4403184"/>
            <a:ext cx="18100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PoljeZBesedilom 16">
            <a:extLst>
              <a:ext uri="{FF2B5EF4-FFF2-40B4-BE49-F238E27FC236}">
                <a16:creationId xmlns:a16="http://schemas.microsoft.com/office/drawing/2014/main" id="{2D8A54FF-3E74-44FA-BE27-43A69336E044}"/>
              </a:ext>
            </a:extLst>
          </p:cNvPr>
          <p:cNvSpPr txBox="1"/>
          <p:nvPr/>
        </p:nvSpPr>
        <p:spPr>
          <a:xfrm>
            <a:off x="7199837" y="3140455"/>
            <a:ext cx="2759020" cy="83099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na zahtevku </a:t>
            </a:r>
          </a:p>
          <a:p>
            <a:r>
              <a:rPr lang="sl-SI" sz="1200" dirty="0">
                <a:solidFill>
                  <a:srgbClr val="00B0F0"/>
                </a:solidFill>
              </a:rPr>
              <a:t>(polje StUrSkupno) = </a:t>
            </a:r>
            <a:r>
              <a:rPr lang="sl-SI" sz="1200" u="sng" dirty="0">
                <a:solidFill>
                  <a:srgbClr val="00B0F0"/>
                </a:solidFill>
              </a:rPr>
              <a:t>176</a:t>
            </a:r>
            <a:r>
              <a:rPr lang="sl-SI" sz="1200" dirty="0">
                <a:solidFill>
                  <a:srgbClr val="00B0F0"/>
                </a:solidFill>
              </a:rPr>
              <a:t>  </a:t>
            </a:r>
          </a:p>
          <a:p>
            <a:r>
              <a:rPr lang="sl-SI" sz="1200" i="1" dirty="0">
                <a:solidFill>
                  <a:srgbClr val="00B0F0"/>
                </a:solidFill>
              </a:rPr>
              <a:t>(ko ima podjetje ali org. enota kot celota </a:t>
            </a:r>
          </a:p>
          <a:p>
            <a:r>
              <a:rPr lang="sl-SI" sz="1200" i="1" dirty="0">
                <a:solidFill>
                  <a:srgbClr val="00B0F0"/>
                </a:solidFill>
              </a:rPr>
              <a:t>22 delovnih dni in koledar 5x8)</a:t>
            </a:r>
          </a:p>
        </p:txBody>
      </p:sp>
      <p:sp>
        <p:nvSpPr>
          <p:cNvPr id="19" name="Puščica: desno 18">
            <a:extLst>
              <a:ext uri="{FF2B5EF4-FFF2-40B4-BE49-F238E27FC236}">
                <a16:creationId xmlns:a16="http://schemas.microsoft.com/office/drawing/2014/main" id="{CB5EEA50-51CA-4879-A57C-7B7D68868ABE}"/>
              </a:ext>
            </a:extLst>
          </p:cNvPr>
          <p:cNvSpPr/>
          <p:nvPr/>
        </p:nvSpPr>
        <p:spPr>
          <a:xfrm rot="13627024" flipV="1">
            <a:off x="9961828" y="3941344"/>
            <a:ext cx="36858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5" name="Slika 14">
            <a:extLst>
              <a:ext uri="{FF2B5EF4-FFF2-40B4-BE49-F238E27FC236}">
                <a16:creationId xmlns:a16="http://schemas.microsoft.com/office/drawing/2014/main" id="{AF577716-E689-4B81-9A51-CE658704D4B2}"/>
              </a:ext>
            </a:extLst>
          </p:cNvPr>
          <p:cNvPicPr>
            <a:picLocks noChangeAspect="1"/>
          </p:cNvPicPr>
          <p:nvPr/>
        </p:nvPicPr>
        <p:blipFill>
          <a:blip r:embed="rId6"/>
          <a:stretch>
            <a:fillRect/>
          </a:stretch>
        </p:blipFill>
        <p:spPr>
          <a:xfrm>
            <a:off x="9832243" y="1812088"/>
            <a:ext cx="2199442" cy="1403375"/>
          </a:xfrm>
          <a:prstGeom prst="rect">
            <a:avLst/>
          </a:prstGeom>
        </p:spPr>
      </p:pic>
    </p:spTree>
    <p:extLst>
      <p:ext uri="{BB962C8B-B14F-4D97-AF65-F5344CB8AC3E}">
        <p14:creationId xmlns:p14="http://schemas.microsoft.com/office/powerpoint/2010/main" val="210261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86B9FCC-4FC9-4F9E-BA9B-C958E53EBA54}"/>
              </a:ext>
            </a:extLst>
          </p:cNvPr>
          <p:cNvSpPr>
            <a:spLocks noGrp="1" noChangeArrowheads="1"/>
          </p:cNvSpPr>
          <p:nvPr>
            <p:ph type="title"/>
          </p:nvPr>
        </p:nvSpPr>
        <p:spPr>
          <a:xfrm>
            <a:off x="293087" y="87371"/>
            <a:ext cx="9969500" cy="662940"/>
          </a:xfrm>
        </p:spPr>
        <p:txBody>
          <a:bodyPr>
            <a:normAutofit/>
          </a:bodyPr>
          <a:lstStyle/>
          <a:p>
            <a:r>
              <a:rPr lang="sl-SI" altLang="sl-SI" sz="1600" b="0" dirty="0">
                <a:solidFill>
                  <a:srgbClr val="C00000"/>
                </a:solidFill>
              </a:rPr>
              <a:t>DOLŽAN DELATI ___UR NA DAN</a:t>
            </a:r>
            <a:br>
              <a:rPr lang="sl-SI" altLang="sl-SI" sz="1600" b="0" dirty="0">
                <a:solidFill>
                  <a:srgbClr val="C00000"/>
                </a:solidFill>
              </a:rPr>
            </a:br>
            <a:r>
              <a:rPr lang="sl-SI" altLang="sl-SI" sz="1600" b="0" dirty="0">
                <a:solidFill>
                  <a:srgbClr val="C00000"/>
                </a:solidFill>
              </a:rPr>
              <a:t>OD TEGA ZADRŽAN OD DELA ___ UR NA DAN    (4. primer)</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239697" y="648071"/>
            <a:ext cx="11952303" cy="6209930"/>
          </a:xfrm>
        </p:spPr>
        <p:txBody>
          <a:bodyPr>
            <a:normAutofit/>
          </a:bodyPr>
          <a:lstStyle/>
          <a:p>
            <a:pPr marL="0" indent="0">
              <a:lnSpc>
                <a:spcPct val="120000"/>
              </a:lnSpc>
              <a:spcBef>
                <a:spcPts val="0"/>
              </a:spcBef>
              <a:buNone/>
              <a:defRPr/>
            </a:pPr>
            <a:r>
              <a:rPr lang="sl-SI" sz="1300" dirty="0">
                <a:latin typeface="Arial" panose="020B0604020202020204" pitchFamily="34" charset="0"/>
                <a:cs typeface="Arial" panose="020B0604020202020204" pitchFamily="34" charset="0"/>
              </a:rPr>
              <a:t>Delavec s tedenskim 40-urnim zavarovalnim časom je </a:t>
            </a:r>
            <a:r>
              <a:rPr lang="sl-SI" sz="1300" b="1" u="sng" dirty="0">
                <a:latin typeface="Arial" panose="020B0604020202020204" pitchFamily="34" charset="0"/>
                <a:cs typeface="Arial" panose="020B0604020202020204" pitchFamily="34" charset="0"/>
              </a:rPr>
              <a:t>invalid „</a:t>
            </a:r>
            <a:r>
              <a:rPr lang="sl-SI" sz="1300" b="1" u="sng" dirty="0">
                <a:solidFill>
                  <a:srgbClr val="FF0000"/>
                </a:solidFill>
                <a:latin typeface="Arial" panose="020B0604020202020204" pitchFamily="34" charset="0"/>
                <a:cs typeface="Arial" panose="020B0604020202020204" pitchFamily="34" charset="0"/>
              </a:rPr>
              <a:t>stare“ II. kategorije za 4 ure dnevno. </a:t>
            </a:r>
          </a:p>
          <a:p>
            <a:pPr marL="0" indent="0">
              <a:lnSpc>
                <a:spcPct val="120000"/>
              </a:lnSpc>
              <a:spcBef>
                <a:spcPts val="0"/>
              </a:spcBef>
              <a:buNone/>
              <a:defRPr/>
            </a:pPr>
            <a:r>
              <a:rPr lang="sl-SI" sz="1300" b="1" u="sng" dirty="0">
                <a:latin typeface="Arial" panose="020B0604020202020204" pitchFamily="34" charset="0"/>
                <a:cs typeface="Arial" panose="020B0604020202020204" pitchFamily="34" charset="0"/>
              </a:rPr>
              <a:t>Delodajalec mu obračuna in izplača invalidsko nadomestilo </a:t>
            </a:r>
            <a:r>
              <a:rPr lang="sl-SI" sz="1300" dirty="0">
                <a:latin typeface="Arial" panose="020B0604020202020204" pitchFamily="34" charset="0"/>
                <a:cs typeface="Arial" panose="020B0604020202020204" pitchFamily="34" charset="0"/>
              </a:rPr>
              <a:t>(ne dobiva ga od ZPIZ-a neposredno) in nato vloži </a:t>
            </a:r>
            <a:r>
              <a:rPr lang="sl-SI" sz="1300" b="1" u="sng" dirty="0">
                <a:latin typeface="Arial" panose="020B0604020202020204" pitchFamily="34" charset="0"/>
                <a:cs typeface="Arial" panose="020B0604020202020204" pitchFamily="34" charset="0"/>
              </a:rPr>
              <a:t>zahtevek za refundacijo od ZPIZ-a</a:t>
            </a:r>
            <a:r>
              <a:rPr lang="sl-SI" sz="1300" dirty="0">
                <a:latin typeface="Arial" panose="020B0604020202020204" pitchFamily="34" charset="0"/>
                <a:cs typeface="Arial" panose="020B0604020202020204" pitchFamily="34" charset="0"/>
              </a:rPr>
              <a:t>. </a:t>
            </a:r>
          </a:p>
          <a:p>
            <a:pPr marL="0" indent="0">
              <a:lnSpc>
                <a:spcPct val="120000"/>
              </a:lnSpc>
              <a:spcBef>
                <a:spcPts val="0"/>
              </a:spcBef>
              <a:buNone/>
              <a:defRPr/>
            </a:pPr>
            <a:r>
              <a:rPr lang="sl-SI" sz="1300" dirty="0">
                <a:latin typeface="Arial" panose="020B0604020202020204" pitchFamily="34" charset="0"/>
                <a:cs typeface="Arial" panose="020B0604020202020204" pitchFamily="34" charset="0"/>
              </a:rPr>
              <a:t>Na plačilni listi ima delavec obračun za polno delovno obveznost, za polne ure, po delovnem koledarju </a:t>
            </a:r>
            <a:r>
              <a:rPr lang="sl-SI" sz="1300" u="sng" dirty="0">
                <a:latin typeface="Arial" panose="020B0604020202020204" pitchFamily="34" charset="0"/>
                <a:cs typeface="Arial" panose="020B0604020202020204" pitchFamily="34" charset="0"/>
              </a:rPr>
              <a:t>5x8 ur. </a:t>
            </a:r>
          </a:p>
          <a:p>
            <a:pPr marL="0" indent="0">
              <a:lnSpc>
                <a:spcPct val="120000"/>
              </a:lnSpc>
              <a:spcBef>
                <a:spcPts val="0"/>
              </a:spcBef>
              <a:buNone/>
              <a:defRPr/>
            </a:pPr>
            <a:r>
              <a:rPr lang="sl-SI" sz="1300" dirty="0">
                <a:latin typeface="Arial" panose="020B0604020202020204" pitchFamily="34" charset="0"/>
                <a:cs typeface="Arial" panose="020B0604020202020204" pitchFamily="34" charset="0"/>
              </a:rPr>
              <a:t>Delodajalec poroča izplačan znesek nadomestila, ki ga bo refundiral od ZPIZ-a, na FURS z obrazcem </a:t>
            </a:r>
            <a:r>
              <a:rPr lang="sl-SI" sz="1300" b="1" u="sng" dirty="0">
                <a:latin typeface="Arial" panose="020B0604020202020204" pitchFamily="34" charset="0"/>
                <a:cs typeface="Arial" panose="020B0604020202020204" pitchFamily="34" charset="0"/>
              </a:rPr>
              <a:t>REK-O</a:t>
            </a:r>
            <a:r>
              <a:rPr lang="sl-SI" sz="1300" dirty="0">
                <a:latin typeface="Arial" panose="020B0604020202020204" pitchFamily="34" charset="0"/>
                <a:cs typeface="Arial" panose="020B0604020202020204" pitchFamily="34" charset="0"/>
              </a:rPr>
              <a:t> tako, da napolni polje </a:t>
            </a:r>
            <a:r>
              <a:rPr lang="sl-SI" sz="1300" b="1" u="sng" dirty="0">
                <a:latin typeface="Arial" panose="020B0604020202020204" pitchFamily="34" charset="0"/>
                <a:cs typeface="Arial" panose="020B0604020202020204" pitchFamily="34" charset="0"/>
              </a:rPr>
              <a:t>P01c-Znesek</a:t>
            </a:r>
            <a:r>
              <a:rPr lang="sl-SI" sz="1300" dirty="0">
                <a:latin typeface="Arial" panose="020B0604020202020204" pitchFamily="34" charset="0"/>
                <a:cs typeface="Arial" panose="020B0604020202020204" pitchFamily="34" charset="0"/>
              </a:rPr>
              <a:t> in pripadajoče ure v </a:t>
            </a:r>
            <a:r>
              <a:rPr lang="sl-SI" sz="1300" b="1" u="sng" dirty="0">
                <a:latin typeface="Arial" panose="020B0604020202020204" pitchFamily="34" charset="0"/>
                <a:cs typeface="Arial" panose="020B0604020202020204" pitchFamily="34" charset="0"/>
              </a:rPr>
              <a:t>P01c-Ure</a:t>
            </a:r>
            <a:r>
              <a:rPr lang="sl-SI" sz="1300" dirty="0">
                <a:latin typeface="Arial" panose="020B0604020202020204" pitchFamily="34" charset="0"/>
                <a:cs typeface="Arial" panose="020B0604020202020204" pitchFamily="34" charset="0"/>
              </a:rPr>
              <a:t>. </a:t>
            </a:r>
          </a:p>
          <a:p>
            <a:pPr marL="0" indent="0">
              <a:lnSpc>
                <a:spcPct val="120000"/>
              </a:lnSpc>
              <a:spcBef>
                <a:spcPts val="0"/>
              </a:spcBef>
              <a:buNone/>
              <a:defRPr/>
            </a:pPr>
            <a:r>
              <a:rPr lang="sl-SI" sz="1300" dirty="0">
                <a:latin typeface="Arial" panose="020B0604020202020204" pitchFamily="34" charset="0"/>
                <a:cs typeface="Arial" panose="020B0604020202020204" pitchFamily="34" charset="0"/>
              </a:rPr>
              <a:t>Na podlagi ocene IOZ ali odločbe IZ ali ZK je delavec za svoje delo </a:t>
            </a:r>
            <a:r>
              <a:rPr lang="sl-SI" sz="1300" b="1" dirty="0">
                <a:latin typeface="Arial" panose="020B0604020202020204" pitchFamily="34" charset="0"/>
                <a:cs typeface="Arial" panose="020B0604020202020204" pitchFamily="34" charset="0"/>
              </a:rPr>
              <a:t>povsem nezmožen</a:t>
            </a:r>
            <a:r>
              <a:rPr lang="sl-SI" sz="1300" dirty="0">
                <a:latin typeface="Arial" panose="020B0604020202020204" pitchFamily="34" charset="0"/>
                <a:cs typeface="Arial" panose="020B0604020202020204" pitchFamily="34" charset="0"/>
              </a:rPr>
              <a:t> zaradi razlogov, ki pomenijo </a:t>
            </a:r>
            <a:r>
              <a:rPr lang="sl-SI" sz="1300" b="1" dirty="0">
                <a:latin typeface="Arial" panose="020B0604020202020204" pitchFamily="34" charset="0"/>
                <a:cs typeface="Arial" panose="020B0604020202020204" pitchFamily="34" charset="0"/>
              </a:rPr>
              <a:t>bolezen ali poškodbo </a:t>
            </a:r>
            <a:r>
              <a:rPr lang="sl-SI" sz="1300" dirty="0">
                <a:latin typeface="Arial" panose="020B0604020202020204" pitchFamily="34" charset="0"/>
                <a:cs typeface="Arial" panose="020B0604020202020204" pitchFamily="34" charset="0"/>
              </a:rPr>
              <a:t>(</a:t>
            </a:r>
            <a:r>
              <a:rPr lang="sl-SI" sz="1300" b="0" u="none" strike="noStrike" baseline="0" dirty="0">
                <a:solidFill>
                  <a:srgbClr val="000000"/>
                </a:solidFill>
                <a:latin typeface="Arial" panose="020B0604020202020204" pitchFamily="34" charset="0"/>
                <a:cs typeface="Arial" panose="020B0604020202020204" pitchFamily="34" charset="0"/>
              </a:rPr>
              <a:t>01-bolezen, 02-poškodba izven dela, 03-poklicna bolezen, 04-poškodba pri delu, 05-poškodba izven dela po tretji osebi, 07-transplantacija, 08-izolacija, 11-poškodba pri razlogih iz 18. člena Zakona).</a:t>
            </a:r>
          </a:p>
          <a:p>
            <a:pPr marL="0" indent="0">
              <a:lnSpc>
                <a:spcPct val="100000"/>
              </a:lnSpc>
              <a:spcBef>
                <a:spcPts val="0"/>
              </a:spcBef>
              <a:buNone/>
              <a:defRPr/>
            </a:pPr>
            <a:r>
              <a:rPr lang="sl-SI" sz="1300" dirty="0">
                <a:solidFill>
                  <a:srgbClr val="00B050"/>
                </a:solidFill>
              </a:rPr>
              <a:t>___________________________________________________________________________________________________________________________________________________________</a:t>
            </a:r>
          </a:p>
          <a:p>
            <a:pPr marL="0" indent="0">
              <a:lnSpc>
                <a:spcPct val="100000"/>
              </a:lnSpc>
              <a:spcBef>
                <a:spcPts val="0"/>
              </a:spcBef>
              <a:buNone/>
              <a:defRPr/>
            </a:pPr>
            <a:endParaRPr lang="sl-SI" sz="1300" dirty="0">
              <a:solidFill>
                <a:srgbClr val="00B050"/>
              </a:solidFill>
            </a:endParaRPr>
          </a:p>
          <a:p>
            <a:pPr marL="0" indent="0">
              <a:lnSpc>
                <a:spcPct val="100000"/>
              </a:lnSpc>
              <a:spcBef>
                <a:spcPts val="0"/>
              </a:spcBef>
              <a:buNone/>
              <a:defRPr/>
            </a:pPr>
            <a:r>
              <a:rPr lang="sl-SI" sz="1200" dirty="0">
                <a:solidFill>
                  <a:srgbClr val="00B050"/>
                </a:solidFill>
              </a:rPr>
              <a:t>Na </a:t>
            </a:r>
            <a:r>
              <a:rPr lang="sl-SI" sz="1200" b="1" u="sng" dirty="0">
                <a:solidFill>
                  <a:srgbClr val="00B050"/>
                </a:solidFill>
              </a:rPr>
              <a:t>eBOL</a:t>
            </a:r>
            <a:r>
              <a:rPr lang="sl-SI" sz="1200" dirty="0">
                <a:solidFill>
                  <a:srgbClr val="00B050"/>
                </a:solidFill>
              </a:rPr>
              <a:t> se izpolni: </a:t>
            </a:r>
          </a:p>
          <a:p>
            <a:pPr marL="0" indent="0">
              <a:lnSpc>
                <a:spcPct val="100000"/>
              </a:lnSpc>
              <a:spcBef>
                <a:spcPts val="0"/>
              </a:spcBef>
              <a:buNone/>
              <a:defRPr/>
            </a:pPr>
            <a:r>
              <a:rPr lang="sl-SI" sz="1200" b="1" dirty="0">
                <a:solidFill>
                  <a:srgbClr val="00B050"/>
                </a:solidFill>
              </a:rPr>
              <a:t>V rubriki 10:</a:t>
            </a:r>
          </a:p>
          <a:p>
            <a:pPr>
              <a:lnSpc>
                <a:spcPct val="100000"/>
              </a:lnSpc>
              <a:spcBef>
                <a:spcPts val="0"/>
              </a:spcBef>
              <a:defRPr/>
            </a:pPr>
            <a:r>
              <a:rPr lang="sl-SI" sz="1200" dirty="0">
                <a:solidFill>
                  <a:srgbClr val="00B050"/>
                </a:solidFill>
              </a:rPr>
              <a:t>za krajši delovni čas od:____ do:____</a:t>
            </a:r>
          </a:p>
          <a:p>
            <a:pPr>
              <a:lnSpc>
                <a:spcPct val="100000"/>
              </a:lnSpc>
              <a:spcBef>
                <a:spcPts val="0"/>
              </a:spcBef>
              <a:defRPr/>
            </a:pPr>
            <a:r>
              <a:rPr lang="sl-SI" sz="1200" dirty="0">
                <a:solidFill>
                  <a:srgbClr val="00B050"/>
                </a:solidFill>
              </a:rPr>
              <a:t>dolžan delati: </a:t>
            </a:r>
            <a:r>
              <a:rPr lang="sl-SI" sz="1200" b="1" u="sng" dirty="0">
                <a:solidFill>
                  <a:srgbClr val="00B050"/>
                </a:solidFill>
              </a:rPr>
              <a:t>4 ur </a:t>
            </a:r>
            <a:r>
              <a:rPr lang="sl-SI" sz="1200" dirty="0">
                <a:solidFill>
                  <a:srgbClr val="00B050"/>
                </a:solidFill>
              </a:rPr>
              <a:t>na dan</a:t>
            </a:r>
          </a:p>
          <a:p>
            <a:pPr>
              <a:lnSpc>
                <a:spcPct val="100000"/>
              </a:lnSpc>
              <a:spcBef>
                <a:spcPts val="0"/>
              </a:spcBef>
              <a:defRPr/>
            </a:pPr>
            <a:r>
              <a:rPr lang="sl-SI" sz="1200" dirty="0">
                <a:solidFill>
                  <a:srgbClr val="00B050"/>
                </a:solidFill>
              </a:rPr>
              <a:t>od tega zadržan od dela: </a:t>
            </a:r>
            <a:r>
              <a:rPr lang="sl-SI" sz="1200" b="1" u="sng" dirty="0">
                <a:solidFill>
                  <a:srgbClr val="00B050"/>
                </a:solidFill>
              </a:rPr>
              <a:t>4 ur</a:t>
            </a:r>
            <a:r>
              <a:rPr lang="sl-SI" sz="1200" b="1" dirty="0">
                <a:solidFill>
                  <a:srgbClr val="00B050"/>
                </a:solidFill>
              </a:rPr>
              <a:t> </a:t>
            </a:r>
            <a:r>
              <a:rPr lang="sl-SI" sz="1200" dirty="0">
                <a:solidFill>
                  <a:srgbClr val="00B050"/>
                </a:solidFill>
              </a:rPr>
              <a:t>na dan</a:t>
            </a:r>
          </a:p>
          <a:p>
            <a:pPr marL="0" indent="0">
              <a:lnSpc>
                <a:spcPct val="100000"/>
              </a:lnSpc>
              <a:spcBef>
                <a:spcPts val="0"/>
              </a:spcBef>
              <a:buNone/>
              <a:defRPr/>
            </a:pPr>
            <a:r>
              <a:rPr lang="sl-SI" sz="1300" dirty="0">
                <a:solidFill>
                  <a:srgbClr val="00B050"/>
                </a:solidFill>
              </a:rPr>
              <a:t>_________________________________________________________________________________________________________________________________________________________</a:t>
            </a:r>
          </a:p>
          <a:p>
            <a:pPr marL="0" indent="0">
              <a:lnSpc>
                <a:spcPct val="100000"/>
              </a:lnSpc>
              <a:spcBef>
                <a:spcPts val="0"/>
              </a:spcBef>
              <a:buNone/>
              <a:defRPr/>
            </a:pPr>
            <a:endParaRPr lang="sl-SI" sz="1300" b="1" u="sng" dirty="0">
              <a:solidFill>
                <a:srgbClr val="00B050"/>
              </a:solidFill>
            </a:endParaRPr>
          </a:p>
          <a:p>
            <a:pPr marL="0" indent="0">
              <a:lnSpc>
                <a:spcPct val="100000"/>
              </a:lnSpc>
              <a:spcBef>
                <a:spcPts val="0"/>
              </a:spcBef>
              <a:buNone/>
              <a:defRPr/>
            </a:pPr>
            <a:r>
              <a:rPr lang="sl-SI" sz="1300" b="1" u="sng" dirty="0">
                <a:solidFill>
                  <a:srgbClr val="0070C0"/>
                </a:solidFill>
              </a:rPr>
              <a:t>OBRAČUN NADOMESTILA: </a:t>
            </a:r>
          </a:p>
          <a:p>
            <a:pPr marL="0" indent="0">
              <a:buNone/>
              <a:defRPr/>
            </a:pPr>
            <a:r>
              <a:rPr lang="sl-SI" sz="1200" dirty="0">
                <a:solidFill>
                  <a:srgbClr val="0070C0"/>
                </a:solidFill>
              </a:rPr>
              <a:t>Uporabi </a:t>
            </a:r>
            <a:r>
              <a:rPr lang="sl-SI" sz="1200" b="1" dirty="0">
                <a:solidFill>
                  <a:srgbClr val="0070C0"/>
                </a:solidFill>
              </a:rPr>
              <a:t>se </a:t>
            </a:r>
            <a:r>
              <a:rPr lang="sl-SI" sz="1200" b="1" u="sng" dirty="0">
                <a:solidFill>
                  <a:srgbClr val="0070C0"/>
                </a:solidFill>
              </a:rPr>
              <a:t>rubrika „IK“</a:t>
            </a:r>
            <a:r>
              <a:rPr lang="sl-SI" sz="1200" b="1" dirty="0">
                <a:solidFill>
                  <a:srgbClr val="0070C0"/>
                </a:solidFill>
              </a:rPr>
              <a:t>, </a:t>
            </a:r>
            <a:r>
              <a:rPr lang="sl-SI" sz="1200" dirty="0">
                <a:solidFill>
                  <a:srgbClr val="0070C0"/>
                </a:solidFill>
              </a:rPr>
              <a:t>v katero se vpiše </a:t>
            </a:r>
            <a:r>
              <a:rPr lang="sl-SI" sz="1200" u="sng" dirty="0">
                <a:solidFill>
                  <a:srgbClr val="0070C0"/>
                </a:solidFill>
              </a:rPr>
              <a:t>število ur, za katere je oseba invalid (na dan)</a:t>
            </a:r>
            <a:r>
              <a:rPr lang="sl-SI" sz="1200" dirty="0">
                <a:solidFill>
                  <a:srgbClr val="0070C0"/>
                </a:solidFill>
              </a:rPr>
              <a:t>   </a:t>
            </a:r>
            <a:r>
              <a:rPr lang="sl-SI" sz="1200" dirty="0">
                <a:sym typeface="Wingdings" panose="05000000000000000000" pitchFamily="2" charset="2"/>
              </a:rPr>
              <a:t> to je 4 ure: </a:t>
            </a:r>
            <a:endParaRPr lang="sl-SI" sz="1200" dirty="0"/>
          </a:p>
          <a:p>
            <a:pPr marL="0" indent="0" rtl="0">
              <a:buNone/>
            </a:pPr>
            <a:r>
              <a:rPr lang="sl-SI" sz="1200" b="1" u="sng" strike="noStrike" baseline="0" dirty="0">
                <a:solidFill>
                  <a:schemeClr val="accent1"/>
                </a:solidFill>
                <a:latin typeface="Helv"/>
              </a:rPr>
              <a:t>Koledar ostane 1-splošni, 5x8.</a:t>
            </a:r>
            <a:endParaRPr lang="sl-SI" sz="1300" b="1" u="sng" dirty="0">
              <a:solidFill>
                <a:schemeClr val="accent1"/>
              </a:solidFill>
              <a:latin typeface="Helv"/>
            </a:endParaRPr>
          </a:p>
          <a:p>
            <a:pPr marL="0" indent="0">
              <a:buNone/>
              <a:defRPr/>
            </a:pPr>
            <a:r>
              <a:rPr lang="sl-SI" sz="1200" b="1" dirty="0">
                <a:solidFill>
                  <a:srgbClr val="0070C0"/>
                </a:solidFill>
                <a:latin typeface="Helv"/>
              </a:rPr>
              <a:t>Rubrika ZK (Preostala delazmožnost) je </a:t>
            </a:r>
            <a:r>
              <a:rPr lang="sl-SI" sz="1200" b="1" u="sng" dirty="0">
                <a:solidFill>
                  <a:srgbClr val="0070C0"/>
                </a:solidFill>
                <a:latin typeface="Helv"/>
              </a:rPr>
              <a:t>prazna</a:t>
            </a:r>
            <a:r>
              <a:rPr lang="sl-SI" sz="1200" b="1" dirty="0">
                <a:solidFill>
                  <a:srgbClr val="0070C0"/>
                </a:solidFill>
                <a:latin typeface="Helv"/>
              </a:rPr>
              <a:t>:</a:t>
            </a:r>
          </a:p>
          <a:p>
            <a:pPr marL="0" indent="0">
              <a:lnSpc>
                <a:spcPct val="120000"/>
              </a:lnSpc>
              <a:spcBef>
                <a:spcPts val="0"/>
              </a:spcBef>
              <a:buNone/>
              <a:defRPr/>
            </a:pPr>
            <a:endParaRPr lang="sl-SI" sz="1200" b="1" dirty="0">
              <a:solidFill>
                <a:srgbClr val="0070C0"/>
              </a:solidFill>
              <a:latin typeface="Helv"/>
            </a:endParaRPr>
          </a:p>
          <a:p>
            <a:pPr marL="0" indent="0">
              <a:lnSpc>
                <a:spcPct val="120000"/>
              </a:lnSpc>
              <a:spcBef>
                <a:spcPts val="0"/>
              </a:spcBef>
              <a:buNone/>
              <a:defRPr/>
            </a:pPr>
            <a:endParaRPr lang="sl-SI" sz="1200" b="1" dirty="0">
              <a:solidFill>
                <a:srgbClr val="0070C0"/>
              </a:solidFill>
              <a:latin typeface="Helv"/>
            </a:endParaRPr>
          </a:p>
          <a:p>
            <a:pPr marL="0" indent="0">
              <a:lnSpc>
                <a:spcPct val="120000"/>
              </a:lnSpc>
              <a:spcBef>
                <a:spcPts val="0"/>
              </a:spcBef>
              <a:buNone/>
              <a:defRPr/>
            </a:pPr>
            <a:endParaRPr lang="sl-SI" sz="1200" b="1" dirty="0">
              <a:solidFill>
                <a:srgbClr val="0070C0"/>
              </a:solidFill>
              <a:latin typeface="Helv"/>
            </a:endParaRPr>
          </a:p>
          <a:p>
            <a:pPr marL="0" indent="0">
              <a:lnSpc>
                <a:spcPct val="120000"/>
              </a:lnSpc>
              <a:spcBef>
                <a:spcPts val="0"/>
              </a:spcBef>
              <a:buNone/>
              <a:defRPr/>
            </a:pPr>
            <a:r>
              <a:rPr lang="sl-SI" sz="1200" b="1" dirty="0">
                <a:solidFill>
                  <a:srgbClr val="0070C0"/>
                </a:solidFill>
                <a:latin typeface="Helv"/>
              </a:rPr>
              <a:t>Zadržanost od dela na dan</a:t>
            </a:r>
            <a:r>
              <a:rPr lang="sl-SI" sz="1200" dirty="0">
                <a:solidFill>
                  <a:srgbClr val="0070C0"/>
                </a:solidFill>
                <a:latin typeface="Helv"/>
              </a:rPr>
              <a:t> = število ur po delovnem koledarju - IK = 8 ur – 4 ure </a:t>
            </a:r>
            <a:r>
              <a:rPr lang="sl-SI" sz="1200" b="1" dirty="0">
                <a:solidFill>
                  <a:srgbClr val="0070C0"/>
                </a:solidFill>
                <a:latin typeface="Helv"/>
              </a:rPr>
              <a:t>= 4 ure</a:t>
            </a:r>
          </a:p>
          <a:p>
            <a:pPr marL="0" indent="0">
              <a:lnSpc>
                <a:spcPct val="120000"/>
              </a:lnSpc>
              <a:spcBef>
                <a:spcPts val="0"/>
              </a:spcBef>
              <a:buNone/>
              <a:defRPr/>
            </a:pPr>
            <a:r>
              <a:rPr lang="sl-SI" sz="1200" b="1" i="0" u="none" strike="noStrike" baseline="0" dirty="0">
                <a:solidFill>
                  <a:srgbClr val="0070C0"/>
                </a:solidFill>
                <a:latin typeface="Helv"/>
              </a:rPr>
              <a:t>Zadržanost od dela za obdobje celotnega meseca </a:t>
            </a:r>
            <a:r>
              <a:rPr lang="sl-SI" sz="1200" i="0" u="none" strike="noStrike" baseline="0" dirty="0">
                <a:solidFill>
                  <a:srgbClr val="0070C0"/>
                </a:solidFill>
                <a:latin typeface="Helv"/>
              </a:rPr>
              <a:t>= 22 delovnih dni x  4 ure = </a:t>
            </a:r>
            <a:r>
              <a:rPr lang="sl-SI" sz="1200" b="1" i="0" u="none" strike="noStrike" baseline="0" dirty="0">
                <a:solidFill>
                  <a:srgbClr val="0070C0"/>
                </a:solidFill>
                <a:latin typeface="Helv"/>
              </a:rPr>
              <a:t>88 ur</a:t>
            </a:r>
          </a:p>
          <a:p>
            <a:pPr marL="0" indent="0">
              <a:buNone/>
              <a:defRPr/>
            </a:pPr>
            <a:endParaRPr lang="sl-SI" sz="1200" b="1" i="0" strike="noStrike" baseline="0" dirty="0">
              <a:solidFill>
                <a:srgbClr val="0070C0"/>
              </a:solidFill>
              <a:latin typeface="Helv"/>
            </a:endParaRPr>
          </a:p>
        </p:txBody>
      </p:sp>
      <p:pic>
        <p:nvPicPr>
          <p:cNvPr id="4" name="Slika 3">
            <a:extLst>
              <a:ext uri="{FF2B5EF4-FFF2-40B4-BE49-F238E27FC236}">
                <a16:creationId xmlns:a16="http://schemas.microsoft.com/office/drawing/2014/main" id="{CFBB825D-236A-442B-BFE5-A4C1295F24CD}"/>
              </a:ext>
            </a:extLst>
          </p:cNvPr>
          <p:cNvPicPr>
            <a:picLocks noChangeAspect="1"/>
          </p:cNvPicPr>
          <p:nvPr/>
        </p:nvPicPr>
        <p:blipFill>
          <a:blip r:embed="rId2"/>
          <a:stretch>
            <a:fillRect/>
          </a:stretch>
        </p:blipFill>
        <p:spPr>
          <a:xfrm>
            <a:off x="7530076" y="3117130"/>
            <a:ext cx="1514768" cy="708745"/>
          </a:xfrm>
          <a:prstGeom prst="rect">
            <a:avLst/>
          </a:prstGeom>
        </p:spPr>
      </p:pic>
      <p:pic>
        <p:nvPicPr>
          <p:cNvPr id="10" name="Slika 9">
            <a:extLst>
              <a:ext uri="{FF2B5EF4-FFF2-40B4-BE49-F238E27FC236}">
                <a16:creationId xmlns:a16="http://schemas.microsoft.com/office/drawing/2014/main" id="{55324D99-7186-4556-B1A1-2117C2C29018}"/>
              </a:ext>
            </a:extLst>
          </p:cNvPr>
          <p:cNvPicPr>
            <a:picLocks noChangeAspect="1"/>
          </p:cNvPicPr>
          <p:nvPr/>
        </p:nvPicPr>
        <p:blipFill>
          <a:blip r:embed="rId3"/>
          <a:stretch>
            <a:fillRect/>
          </a:stretch>
        </p:blipFill>
        <p:spPr>
          <a:xfrm>
            <a:off x="3608884" y="2956932"/>
            <a:ext cx="3661251" cy="1029142"/>
          </a:xfrm>
          <a:prstGeom prst="rect">
            <a:avLst/>
          </a:prstGeom>
        </p:spPr>
      </p:pic>
      <p:pic>
        <p:nvPicPr>
          <p:cNvPr id="17" name="Slika 16">
            <a:extLst>
              <a:ext uri="{FF2B5EF4-FFF2-40B4-BE49-F238E27FC236}">
                <a16:creationId xmlns:a16="http://schemas.microsoft.com/office/drawing/2014/main" id="{57A7C6AD-5CCB-42B9-AAFE-EAE111BFD66A}"/>
              </a:ext>
            </a:extLst>
          </p:cNvPr>
          <p:cNvPicPr>
            <a:picLocks noChangeAspect="1"/>
          </p:cNvPicPr>
          <p:nvPr/>
        </p:nvPicPr>
        <p:blipFill>
          <a:blip r:embed="rId4"/>
          <a:stretch>
            <a:fillRect/>
          </a:stretch>
        </p:blipFill>
        <p:spPr>
          <a:xfrm>
            <a:off x="8455210" y="4416516"/>
            <a:ext cx="1880015" cy="516083"/>
          </a:xfrm>
          <a:prstGeom prst="rect">
            <a:avLst/>
          </a:prstGeom>
        </p:spPr>
      </p:pic>
      <p:pic>
        <p:nvPicPr>
          <p:cNvPr id="24" name="Slika 23">
            <a:extLst>
              <a:ext uri="{FF2B5EF4-FFF2-40B4-BE49-F238E27FC236}">
                <a16:creationId xmlns:a16="http://schemas.microsoft.com/office/drawing/2014/main" id="{2F3ADAB3-8B9F-494D-99B0-F5C9106C9AFC}"/>
              </a:ext>
            </a:extLst>
          </p:cNvPr>
          <p:cNvPicPr>
            <a:picLocks noChangeAspect="1"/>
          </p:cNvPicPr>
          <p:nvPr/>
        </p:nvPicPr>
        <p:blipFill>
          <a:blip r:embed="rId5"/>
          <a:stretch>
            <a:fillRect/>
          </a:stretch>
        </p:blipFill>
        <p:spPr>
          <a:xfrm>
            <a:off x="9765437" y="2639791"/>
            <a:ext cx="2344620" cy="1496007"/>
          </a:xfrm>
          <a:prstGeom prst="rect">
            <a:avLst/>
          </a:prstGeom>
        </p:spPr>
      </p:pic>
      <p:sp>
        <p:nvSpPr>
          <p:cNvPr id="9" name="PoljeZBesedilom 8">
            <a:extLst>
              <a:ext uri="{FF2B5EF4-FFF2-40B4-BE49-F238E27FC236}">
                <a16:creationId xmlns:a16="http://schemas.microsoft.com/office/drawing/2014/main" id="{8EECC830-EA54-4E0E-9091-2E3816F26236}"/>
              </a:ext>
            </a:extLst>
          </p:cNvPr>
          <p:cNvSpPr txBox="1"/>
          <p:nvPr/>
        </p:nvSpPr>
        <p:spPr>
          <a:xfrm>
            <a:off x="7222946" y="5053880"/>
            <a:ext cx="2882187" cy="93871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u="sng" dirty="0">
                <a:solidFill>
                  <a:srgbClr val="7030A0"/>
                </a:solidFill>
                <a:latin typeface="Arial" panose="020B0604020202020204" pitchFamily="34" charset="0"/>
                <a:cs typeface="Arial" panose="020B0604020202020204" pitchFamily="34" charset="0"/>
              </a:rPr>
              <a:t>Št. ur dejanske mesečne obveznosti </a:t>
            </a:r>
            <a:r>
              <a:rPr lang="sl-SI" sz="1100" dirty="0">
                <a:solidFill>
                  <a:srgbClr val="7030A0"/>
                </a:solidFill>
                <a:latin typeface="Arial" panose="020B0604020202020204" pitchFamily="34" charset="0"/>
                <a:cs typeface="Arial" panose="020B0604020202020204" pitchFamily="34" charset="0"/>
              </a:rPr>
              <a:t>na obračunu (polje „StUrMesObveznosti‘‘ v xml) je enako skupnemu številu ur na plačilni listi in se izračuna iz koledarja 5x8 </a:t>
            </a:r>
          </a:p>
          <a:p>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 delovnih dni </a:t>
            </a:r>
            <a:r>
              <a:rPr lang="sl-SI" sz="1100" dirty="0">
                <a:solidFill>
                  <a:srgbClr val="7030A0"/>
                </a:solidFill>
                <a:latin typeface="Arial" panose="020B0604020202020204" pitchFamily="34" charset="0"/>
                <a:cs typeface="Arial" panose="020B0604020202020204" pitchFamily="34" charset="0"/>
              </a:rPr>
              <a:t>x 8 ur = </a:t>
            </a:r>
            <a:r>
              <a:rPr lang="sl-SI" sz="1100" u="sng" dirty="0">
                <a:solidFill>
                  <a:srgbClr val="7030A0"/>
                </a:solidFill>
                <a:latin typeface="Arial" panose="020B0604020202020204" pitchFamily="34" charset="0"/>
                <a:cs typeface="Arial" panose="020B0604020202020204" pitchFamily="34" charset="0"/>
              </a:rPr>
              <a:t>176 ur</a:t>
            </a:r>
            <a:endParaRPr lang="sl-SI" sz="1200" b="1" dirty="0">
              <a:solidFill>
                <a:srgbClr val="7030A0"/>
              </a:solidFill>
            </a:endParaRPr>
          </a:p>
        </p:txBody>
      </p:sp>
      <p:grpSp>
        <p:nvGrpSpPr>
          <p:cNvPr id="6" name="Skupina 5">
            <a:extLst>
              <a:ext uri="{FF2B5EF4-FFF2-40B4-BE49-F238E27FC236}">
                <a16:creationId xmlns:a16="http://schemas.microsoft.com/office/drawing/2014/main" id="{D753C12F-3CCA-4993-8BF9-EBBBEEBBDA79}"/>
              </a:ext>
            </a:extLst>
          </p:cNvPr>
          <p:cNvGrpSpPr/>
          <p:nvPr/>
        </p:nvGrpSpPr>
        <p:grpSpPr>
          <a:xfrm>
            <a:off x="4691222" y="4978932"/>
            <a:ext cx="2437547" cy="641458"/>
            <a:chOff x="7385621" y="5564646"/>
            <a:chExt cx="3072968" cy="661045"/>
          </a:xfrm>
        </p:grpSpPr>
        <p:pic>
          <p:nvPicPr>
            <p:cNvPr id="12" name="Slika 11">
              <a:extLst>
                <a:ext uri="{FF2B5EF4-FFF2-40B4-BE49-F238E27FC236}">
                  <a16:creationId xmlns:a16="http://schemas.microsoft.com/office/drawing/2014/main" id="{3ED1D424-ED8A-4E99-ADDB-7B6384C4B1EF}"/>
                </a:ext>
              </a:extLst>
            </p:cNvPr>
            <p:cNvPicPr>
              <a:picLocks noChangeAspect="1"/>
            </p:cNvPicPr>
            <p:nvPr/>
          </p:nvPicPr>
          <p:blipFill>
            <a:blip r:embed="rId6"/>
            <a:stretch>
              <a:fillRect/>
            </a:stretch>
          </p:blipFill>
          <p:spPr>
            <a:xfrm>
              <a:off x="7385621" y="5564646"/>
              <a:ext cx="3072968" cy="661045"/>
            </a:xfrm>
            <a:prstGeom prst="rect">
              <a:avLst/>
            </a:prstGeom>
          </p:spPr>
        </p:pic>
        <p:sp>
          <p:nvSpPr>
            <p:cNvPr id="5" name="Pravokotnik 4">
              <a:extLst>
                <a:ext uri="{FF2B5EF4-FFF2-40B4-BE49-F238E27FC236}">
                  <a16:creationId xmlns:a16="http://schemas.microsoft.com/office/drawing/2014/main" id="{1A648561-E047-4106-826A-2111C08BC870}"/>
                </a:ext>
              </a:extLst>
            </p:cNvPr>
            <p:cNvSpPr/>
            <p:nvPr/>
          </p:nvSpPr>
          <p:spPr>
            <a:xfrm>
              <a:off x="9593448" y="5800987"/>
              <a:ext cx="429441" cy="155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cxnSp>
        <p:nvCxnSpPr>
          <p:cNvPr id="8" name="Raven puščični povezovalnik 7">
            <a:extLst>
              <a:ext uri="{FF2B5EF4-FFF2-40B4-BE49-F238E27FC236}">
                <a16:creationId xmlns:a16="http://schemas.microsoft.com/office/drawing/2014/main" id="{4FAA1DEE-74CC-4593-A049-1AED5FD0D080}"/>
              </a:ext>
            </a:extLst>
          </p:cNvPr>
          <p:cNvCxnSpPr>
            <a:cxnSpLocks/>
          </p:cNvCxnSpPr>
          <p:nvPr/>
        </p:nvCxnSpPr>
        <p:spPr>
          <a:xfrm>
            <a:off x="3900733" y="5290852"/>
            <a:ext cx="790489" cy="5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ven puščični povezovalnik 19">
            <a:extLst>
              <a:ext uri="{FF2B5EF4-FFF2-40B4-BE49-F238E27FC236}">
                <a16:creationId xmlns:a16="http://schemas.microsoft.com/office/drawing/2014/main" id="{AD872848-6EDE-4C89-9CA7-F3A129DF8D0F}"/>
              </a:ext>
            </a:extLst>
          </p:cNvPr>
          <p:cNvCxnSpPr>
            <a:cxnSpLocks/>
          </p:cNvCxnSpPr>
          <p:nvPr/>
        </p:nvCxnSpPr>
        <p:spPr>
          <a:xfrm>
            <a:off x="7664721" y="4695038"/>
            <a:ext cx="790489" cy="5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uščica: desno 14">
            <a:extLst>
              <a:ext uri="{FF2B5EF4-FFF2-40B4-BE49-F238E27FC236}">
                <a16:creationId xmlns:a16="http://schemas.microsoft.com/office/drawing/2014/main" id="{794ECB0A-95DF-439E-9B87-35743FF5860D}"/>
              </a:ext>
            </a:extLst>
          </p:cNvPr>
          <p:cNvSpPr/>
          <p:nvPr/>
        </p:nvSpPr>
        <p:spPr>
          <a:xfrm rot="2109976">
            <a:off x="9078373" y="6039197"/>
            <a:ext cx="167122" cy="149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PoljeZBesedilom 15">
            <a:extLst>
              <a:ext uri="{FF2B5EF4-FFF2-40B4-BE49-F238E27FC236}">
                <a16:creationId xmlns:a16="http://schemas.microsoft.com/office/drawing/2014/main" id="{2561A659-E6EC-4D43-8B25-19FF93A0BA4A}"/>
              </a:ext>
            </a:extLst>
          </p:cNvPr>
          <p:cNvSpPr txBox="1"/>
          <p:nvPr/>
        </p:nvSpPr>
        <p:spPr>
          <a:xfrm>
            <a:off x="9296994" y="5966892"/>
            <a:ext cx="2759020" cy="83099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na zahtevku </a:t>
            </a:r>
          </a:p>
          <a:p>
            <a:r>
              <a:rPr lang="sl-SI" sz="1200" dirty="0">
                <a:solidFill>
                  <a:srgbClr val="00B0F0"/>
                </a:solidFill>
              </a:rPr>
              <a:t>(polje StUrSkupno) = </a:t>
            </a:r>
            <a:r>
              <a:rPr lang="sl-SI" sz="1200" u="sng" dirty="0">
                <a:solidFill>
                  <a:srgbClr val="00B0F0"/>
                </a:solidFill>
              </a:rPr>
              <a:t>176</a:t>
            </a:r>
            <a:r>
              <a:rPr lang="sl-SI" sz="1200" dirty="0">
                <a:solidFill>
                  <a:srgbClr val="00B0F0"/>
                </a:solidFill>
              </a:rPr>
              <a:t>  </a:t>
            </a:r>
          </a:p>
          <a:p>
            <a:r>
              <a:rPr lang="sl-SI" sz="1200" i="1" dirty="0">
                <a:solidFill>
                  <a:srgbClr val="00B0F0"/>
                </a:solidFill>
              </a:rPr>
              <a:t>(ko ima podjetje ali org. enota kot celota </a:t>
            </a:r>
          </a:p>
          <a:p>
            <a:r>
              <a:rPr lang="sl-SI" sz="1200" i="1" dirty="0">
                <a:solidFill>
                  <a:srgbClr val="00B0F0"/>
                </a:solidFill>
              </a:rPr>
              <a:t>22 delovnih dni in koledar 5x8)</a:t>
            </a:r>
          </a:p>
        </p:txBody>
      </p:sp>
    </p:spTree>
    <p:extLst>
      <p:ext uri="{BB962C8B-B14F-4D97-AF65-F5344CB8AC3E}">
        <p14:creationId xmlns:p14="http://schemas.microsoft.com/office/powerpoint/2010/main" val="221640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AE2AD0B6-CC6C-465E-AFC9-5D306F6E0897}"/>
              </a:ext>
            </a:extLst>
          </p:cNvPr>
          <p:cNvSpPr>
            <a:spLocks noGrp="1" noChangeArrowheads="1"/>
          </p:cNvSpPr>
          <p:nvPr>
            <p:ph type="title"/>
          </p:nvPr>
        </p:nvSpPr>
        <p:spPr>
          <a:xfrm>
            <a:off x="1182210" y="265191"/>
            <a:ext cx="8229600" cy="778098"/>
          </a:xfrm>
        </p:spPr>
        <p:txBody>
          <a:bodyPr/>
          <a:lstStyle/>
          <a:p>
            <a:r>
              <a:rPr lang="sl-SI" altLang="sl-SI" sz="2400" dirty="0">
                <a:solidFill>
                  <a:srgbClr val="C00000"/>
                </a:solidFill>
              </a:rPr>
              <a:t>Krajši delovni čas – več potrdil</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861135" y="1194210"/>
            <a:ext cx="10085032" cy="5540072"/>
          </a:xfrm>
        </p:spPr>
        <p:txBody>
          <a:bodyPr>
            <a:noAutofit/>
          </a:bodyPr>
          <a:lstStyle/>
          <a:p>
            <a:pPr>
              <a:defRPr/>
            </a:pPr>
            <a:r>
              <a:rPr lang="sl-SI" sz="2000" dirty="0">
                <a:latin typeface="Calibri" panose="020F0502020204030204" pitchFamily="34" charset="0"/>
                <a:cs typeface="Calibri" panose="020F0502020204030204" pitchFamily="34" charset="0"/>
              </a:rPr>
              <a:t>Če zavarovanec uveljavlja nadomestilo plače pri več delodajalcih, se na vsa izdana POTRDILA vedno vpiše delovni čas, ki ga je delavec dolžan delati pri vseh delodajalcih skupaj (po oceni IOZ ali na podlagi odločbe IZ ali ZK). </a:t>
            </a:r>
          </a:p>
          <a:p>
            <a:pPr>
              <a:defRPr/>
            </a:pPr>
            <a:r>
              <a:rPr lang="sl-SI" sz="2000" dirty="0">
                <a:latin typeface="Calibri" panose="020F0502020204030204" pitchFamily="34" charset="0"/>
                <a:cs typeface="Calibri" panose="020F0502020204030204" pitchFamily="34" charset="0"/>
              </a:rPr>
              <a:t>Izjema - če je znano, pri katerem delodajalcu bo zavarovanec uveljavljal nadomestilo.</a:t>
            </a:r>
          </a:p>
          <a:p>
            <a:pPr marL="0" indent="0">
              <a:buNone/>
              <a:defRPr/>
            </a:pPr>
            <a:endParaRPr lang="sl-SI" sz="2000" dirty="0">
              <a:latin typeface="Calibri" panose="020F0502020204030204" pitchFamily="34" charset="0"/>
              <a:cs typeface="Calibri" panose="020F0502020204030204" pitchFamily="34" charset="0"/>
            </a:endParaRPr>
          </a:p>
          <a:p>
            <a:pPr marL="0" indent="0">
              <a:buNone/>
              <a:defRPr/>
            </a:pPr>
            <a:r>
              <a:rPr lang="sl-SI" sz="2000" b="1" dirty="0">
                <a:latin typeface="Calibri" panose="020F0502020204030204" pitchFamily="34" charset="0"/>
                <a:cs typeface="Calibri" panose="020F0502020204030204" pitchFamily="34" charset="0"/>
              </a:rPr>
              <a:t>Primer:</a:t>
            </a:r>
            <a:r>
              <a:rPr lang="sl-SI" sz="2000" dirty="0">
                <a:latin typeface="Calibri" panose="020F0502020204030204" pitchFamily="34" charset="0"/>
                <a:cs typeface="Calibri" panose="020F0502020204030204" pitchFamily="34" charset="0"/>
              </a:rPr>
              <a:t> </a:t>
            </a:r>
            <a:r>
              <a:rPr lang="sl-SI" sz="2000" i="1" dirty="0">
                <a:latin typeface="Calibri" panose="020F0502020204030204" pitchFamily="34" charset="0"/>
                <a:cs typeface="Calibri" panose="020F0502020204030204" pitchFamily="34" charset="0"/>
              </a:rPr>
              <a:t>Zavarovanec je zaposlen za 20 ur pri delodajalcu A,  12 ur pri delodajalcu B in 8 ur pri delodajalcu C. Po odločbi IZ je zmožen za delo 4 ure na dan.</a:t>
            </a:r>
          </a:p>
          <a:p>
            <a:pPr marL="0" indent="0">
              <a:buNone/>
              <a:defRPr/>
            </a:pPr>
            <a:endParaRPr lang="sl-SI" sz="2000" b="1" u="sng" dirty="0">
              <a:latin typeface="Calibri" panose="020F0502020204030204" pitchFamily="34" charset="0"/>
              <a:cs typeface="Calibri" panose="020F0502020204030204" pitchFamily="34" charset="0"/>
            </a:endParaRPr>
          </a:p>
          <a:p>
            <a:pPr marL="0" indent="0">
              <a:buNone/>
              <a:defRPr/>
            </a:pPr>
            <a:r>
              <a:rPr lang="sl-SI" sz="2000" b="1" u="sng" dirty="0">
                <a:solidFill>
                  <a:srgbClr val="00B050"/>
                </a:solidFill>
                <a:latin typeface="Calibri" panose="020F0502020204030204" pitchFamily="34" charset="0"/>
                <a:cs typeface="Calibri" panose="020F0502020204030204" pitchFamily="34" charset="0"/>
              </a:rPr>
              <a:t>Varianta 1</a:t>
            </a:r>
            <a:r>
              <a:rPr lang="sl-SI" sz="2000" b="1" dirty="0">
                <a:solidFill>
                  <a:srgbClr val="00B050"/>
                </a:solidFill>
                <a:latin typeface="Calibri" panose="020F0502020204030204" pitchFamily="34" charset="0"/>
                <a:cs typeface="Calibri" panose="020F0502020204030204" pitchFamily="34" charset="0"/>
              </a:rPr>
              <a:t>: </a:t>
            </a:r>
            <a:r>
              <a:rPr lang="sl-SI" sz="2000" i="1" dirty="0">
                <a:solidFill>
                  <a:srgbClr val="00B050"/>
                </a:solidFill>
                <a:latin typeface="Calibri" panose="020F0502020204030204" pitchFamily="34" charset="0"/>
                <a:cs typeface="Calibri" panose="020F0502020204030204" pitchFamily="34" charset="0"/>
              </a:rPr>
              <a:t>Izbrani osebni zdravnik izda 3 </a:t>
            </a:r>
            <a:r>
              <a:rPr lang="sl-SI" sz="2000" i="1" dirty="0" err="1">
                <a:solidFill>
                  <a:srgbClr val="00B050"/>
                </a:solidFill>
                <a:latin typeface="Calibri" panose="020F0502020204030204" pitchFamily="34" charset="0"/>
                <a:cs typeface="Calibri" panose="020F0502020204030204" pitchFamily="34" charset="0"/>
              </a:rPr>
              <a:t>eBOL</a:t>
            </a:r>
            <a:r>
              <a:rPr lang="sl-SI" sz="2000" i="1" dirty="0">
                <a:solidFill>
                  <a:srgbClr val="00B050"/>
                </a:solidFill>
                <a:latin typeface="Calibri" panose="020F0502020204030204" pitchFamily="34" charset="0"/>
                <a:cs typeface="Calibri" panose="020F0502020204030204" pitchFamily="34" charset="0"/>
              </a:rPr>
              <a:t>, na vseh izpolni „dolžan delati </a:t>
            </a:r>
            <a:r>
              <a:rPr lang="sl-SI" sz="2000" i="1" u="sng" dirty="0">
                <a:solidFill>
                  <a:srgbClr val="00B050"/>
                </a:solidFill>
                <a:latin typeface="Calibri" panose="020F0502020204030204" pitchFamily="34" charset="0"/>
                <a:cs typeface="Calibri" panose="020F0502020204030204" pitchFamily="34" charset="0"/>
              </a:rPr>
              <a:t>4</a:t>
            </a:r>
            <a:r>
              <a:rPr lang="sl-SI" sz="2000" i="1" dirty="0">
                <a:solidFill>
                  <a:srgbClr val="00B050"/>
                </a:solidFill>
                <a:latin typeface="Calibri" panose="020F0502020204030204" pitchFamily="34" charset="0"/>
                <a:cs typeface="Calibri" panose="020F0502020204030204" pitchFamily="34" charset="0"/>
              </a:rPr>
              <a:t> ure na dan“ (v postopku refundacije se ugotavlja, pri katerem delodajalcu bo uveljavljal nadomestilo).</a:t>
            </a:r>
          </a:p>
          <a:p>
            <a:pPr marL="0" indent="0">
              <a:buNone/>
              <a:defRPr/>
            </a:pPr>
            <a:endParaRPr lang="sl-SI" sz="2000" b="1" i="1" u="sng" dirty="0">
              <a:solidFill>
                <a:srgbClr val="00B050"/>
              </a:solidFill>
              <a:latin typeface="Calibri" panose="020F0502020204030204" pitchFamily="34" charset="0"/>
              <a:cs typeface="Calibri" panose="020F0502020204030204" pitchFamily="34" charset="0"/>
            </a:endParaRPr>
          </a:p>
          <a:p>
            <a:pPr marL="0" indent="0">
              <a:buNone/>
              <a:defRPr/>
            </a:pPr>
            <a:r>
              <a:rPr lang="sl-SI" sz="2000" b="1" i="1" u="sng" dirty="0">
                <a:solidFill>
                  <a:srgbClr val="00B050"/>
                </a:solidFill>
                <a:latin typeface="Calibri" panose="020F0502020204030204" pitchFamily="34" charset="0"/>
                <a:cs typeface="Calibri" panose="020F0502020204030204" pitchFamily="34" charset="0"/>
              </a:rPr>
              <a:t>Varianta 2:</a:t>
            </a:r>
            <a:r>
              <a:rPr lang="sl-SI" sz="2000" b="1" i="1" dirty="0">
                <a:solidFill>
                  <a:srgbClr val="00B050"/>
                </a:solidFill>
                <a:latin typeface="Calibri" panose="020F0502020204030204" pitchFamily="34" charset="0"/>
                <a:cs typeface="Calibri" panose="020F0502020204030204" pitchFamily="34" charset="0"/>
              </a:rPr>
              <a:t> </a:t>
            </a:r>
            <a:r>
              <a:rPr lang="sl-SI" sz="2000" i="1" dirty="0">
                <a:solidFill>
                  <a:srgbClr val="00B050"/>
                </a:solidFill>
                <a:latin typeface="Calibri" panose="020F0502020204030204" pitchFamily="34" charset="0"/>
                <a:cs typeface="Calibri" panose="020F0502020204030204" pitchFamily="34" charset="0"/>
              </a:rPr>
              <a:t>Izbranemu osebnem zdravniku je znano, pri katerem delodajalcu bo zavarovanec uveljavljal nadomestilo. Zato izda npr. le 2 POTRDILI – za delodajalca B in C in pri vsakem opredeli „dolžan delati </a:t>
            </a:r>
            <a:r>
              <a:rPr lang="sl-SI" sz="2000" i="1" u="sng" dirty="0">
                <a:solidFill>
                  <a:srgbClr val="00B050"/>
                </a:solidFill>
                <a:latin typeface="Calibri" panose="020F0502020204030204" pitchFamily="34" charset="0"/>
                <a:cs typeface="Calibri" panose="020F0502020204030204" pitchFamily="34" charset="0"/>
              </a:rPr>
              <a:t>___</a:t>
            </a:r>
            <a:r>
              <a:rPr lang="sl-SI" sz="2000" i="1" dirty="0">
                <a:solidFill>
                  <a:srgbClr val="00B050"/>
                </a:solidFill>
                <a:latin typeface="Calibri" panose="020F0502020204030204" pitchFamily="34" charset="0"/>
                <a:cs typeface="Calibri" panose="020F0502020204030204" pitchFamily="34" charset="0"/>
              </a:rPr>
              <a:t> ur na dan“.</a:t>
            </a:r>
            <a:endParaRPr lang="sl-SI" sz="2000" dirty="0">
              <a:solidFill>
                <a:srgbClr val="00B050"/>
              </a:solidFill>
              <a:latin typeface="Calibri" panose="020F0502020204030204" pitchFamily="34" charset="0"/>
              <a:cs typeface="Calibri" panose="020F0502020204030204" pitchFamily="34" charset="0"/>
            </a:endParaRPr>
          </a:p>
        </p:txBody>
      </p:sp>
      <p:pic>
        <p:nvPicPr>
          <p:cNvPr id="4" name="Slika 3">
            <a:extLst>
              <a:ext uri="{FF2B5EF4-FFF2-40B4-BE49-F238E27FC236}">
                <a16:creationId xmlns:a16="http://schemas.microsoft.com/office/drawing/2014/main" id="{E1A038CA-2879-4A90-96CB-ECBA39527E4D}"/>
              </a:ext>
            </a:extLst>
          </p:cNvPr>
          <p:cNvPicPr>
            <a:picLocks noChangeAspect="1"/>
          </p:cNvPicPr>
          <p:nvPr/>
        </p:nvPicPr>
        <p:blipFill>
          <a:blip r:embed="rId2"/>
          <a:stretch>
            <a:fillRect/>
          </a:stretch>
        </p:blipFill>
        <p:spPr>
          <a:xfrm>
            <a:off x="134331" y="6150800"/>
            <a:ext cx="451917" cy="3580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lika 14">
            <a:extLst>
              <a:ext uri="{FF2B5EF4-FFF2-40B4-BE49-F238E27FC236}">
                <a16:creationId xmlns:a16="http://schemas.microsoft.com/office/drawing/2014/main" id="{7C73731A-D4E6-4F8A-8153-746731F8B51E}"/>
              </a:ext>
            </a:extLst>
          </p:cNvPr>
          <p:cNvPicPr>
            <a:picLocks noChangeAspect="1"/>
          </p:cNvPicPr>
          <p:nvPr/>
        </p:nvPicPr>
        <p:blipFill>
          <a:blip r:embed="rId2"/>
          <a:stretch>
            <a:fillRect/>
          </a:stretch>
        </p:blipFill>
        <p:spPr>
          <a:xfrm>
            <a:off x="1147646" y="0"/>
            <a:ext cx="9896707" cy="6858000"/>
          </a:xfrm>
          <a:prstGeom prst="rect">
            <a:avLst/>
          </a:prstGeom>
        </p:spPr>
      </p:pic>
    </p:spTree>
    <p:extLst>
      <p:ext uri="{BB962C8B-B14F-4D97-AF65-F5344CB8AC3E}">
        <p14:creationId xmlns:p14="http://schemas.microsoft.com/office/powerpoint/2010/main" val="273758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C5F842DF-D19B-470E-99A7-0D23EAF2E9CC}"/>
              </a:ext>
            </a:extLst>
          </p:cNvPr>
          <p:cNvPicPr>
            <a:picLocks noChangeAspect="1"/>
          </p:cNvPicPr>
          <p:nvPr/>
        </p:nvPicPr>
        <p:blipFill>
          <a:blip r:embed="rId2"/>
          <a:stretch>
            <a:fillRect/>
          </a:stretch>
        </p:blipFill>
        <p:spPr>
          <a:xfrm>
            <a:off x="576723" y="223475"/>
            <a:ext cx="2331918" cy="3129326"/>
          </a:xfrm>
          <a:prstGeom prst="rect">
            <a:avLst/>
          </a:prstGeom>
        </p:spPr>
      </p:pic>
      <p:pic>
        <p:nvPicPr>
          <p:cNvPr id="5" name="Slika 4">
            <a:extLst>
              <a:ext uri="{FF2B5EF4-FFF2-40B4-BE49-F238E27FC236}">
                <a16:creationId xmlns:a16="http://schemas.microsoft.com/office/drawing/2014/main" id="{E182D094-576F-4539-95FA-2412663D868A}"/>
              </a:ext>
            </a:extLst>
          </p:cNvPr>
          <p:cNvPicPr>
            <a:picLocks noChangeAspect="1"/>
          </p:cNvPicPr>
          <p:nvPr/>
        </p:nvPicPr>
        <p:blipFill>
          <a:blip r:embed="rId3"/>
          <a:stretch>
            <a:fillRect/>
          </a:stretch>
        </p:blipFill>
        <p:spPr>
          <a:xfrm>
            <a:off x="1698608" y="3153812"/>
            <a:ext cx="2420066" cy="3261638"/>
          </a:xfrm>
          <a:prstGeom prst="rect">
            <a:avLst/>
          </a:prstGeom>
        </p:spPr>
      </p:pic>
      <p:sp>
        <p:nvSpPr>
          <p:cNvPr id="6" name="Puščica: desno 5">
            <a:extLst>
              <a:ext uri="{FF2B5EF4-FFF2-40B4-BE49-F238E27FC236}">
                <a16:creationId xmlns:a16="http://schemas.microsoft.com/office/drawing/2014/main" id="{A902B792-5FDC-4B15-B656-7410A6F84E73}"/>
              </a:ext>
            </a:extLst>
          </p:cNvPr>
          <p:cNvSpPr/>
          <p:nvPr/>
        </p:nvSpPr>
        <p:spPr>
          <a:xfrm>
            <a:off x="3276472" y="1445431"/>
            <a:ext cx="1496517" cy="397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7" name="Slika 6">
            <a:extLst>
              <a:ext uri="{FF2B5EF4-FFF2-40B4-BE49-F238E27FC236}">
                <a16:creationId xmlns:a16="http://schemas.microsoft.com/office/drawing/2014/main" id="{BA35AE36-8AA6-4755-8067-C9F84294DC84}"/>
              </a:ext>
            </a:extLst>
          </p:cNvPr>
          <p:cNvPicPr>
            <a:picLocks noChangeAspect="1"/>
          </p:cNvPicPr>
          <p:nvPr/>
        </p:nvPicPr>
        <p:blipFill>
          <a:blip r:embed="rId4"/>
          <a:stretch>
            <a:fillRect/>
          </a:stretch>
        </p:blipFill>
        <p:spPr>
          <a:xfrm>
            <a:off x="5079167" y="272276"/>
            <a:ext cx="3050379" cy="3493509"/>
          </a:xfrm>
          <a:prstGeom prst="rect">
            <a:avLst/>
          </a:prstGeom>
        </p:spPr>
      </p:pic>
      <p:sp>
        <p:nvSpPr>
          <p:cNvPr id="8" name="PoljeZBesedilom 7">
            <a:extLst>
              <a:ext uri="{FF2B5EF4-FFF2-40B4-BE49-F238E27FC236}">
                <a16:creationId xmlns:a16="http://schemas.microsoft.com/office/drawing/2014/main" id="{70E905A7-F176-410F-B9D6-E4A5927F88B8}"/>
              </a:ext>
            </a:extLst>
          </p:cNvPr>
          <p:cNvSpPr txBox="1"/>
          <p:nvPr/>
        </p:nvSpPr>
        <p:spPr>
          <a:xfrm>
            <a:off x="5231034" y="3999801"/>
            <a:ext cx="2733675" cy="2400657"/>
          </a:xfrm>
          <a:prstGeom prst="rect">
            <a:avLst/>
          </a:prstGeom>
          <a:noFill/>
        </p:spPr>
        <p:txBody>
          <a:bodyPr wrap="square" rtlCol="0">
            <a:spAutoFit/>
          </a:bodyPr>
          <a:lstStyle/>
          <a:p>
            <a:r>
              <a:rPr lang="sl-SI" sz="1500" b="1" dirty="0">
                <a:solidFill>
                  <a:schemeClr val="accent6">
                    <a:lumMod val="75000"/>
                  </a:schemeClr>
                </a:solidFill>
              </a:rPr>
              <a:t>Originalni zeleni eBOL </a:t>
            </a:r>
            <a:r>
              <a:rPr lang="sl-SI" sz="1500" dirty="0"/>
              <a:t>= xml datoteka, digitalno podpisana s strani zdravnika - zapisana v on-line s strani medicinske sestre ali zdravnika.</a:t>
            </a:r>
          </a:p>
          <a:p>
            <a:endParaRPr lang="sl-SI" sz="1500" dirty="0"/>
          </a:p>
          <a:p>
            <a:r>
              <a:rPr lang="sl-SI" sz="1500" b="1" dirty="0">
                <a:solidFill>
                  <a:schemeClr val="accent1"/>
                </a:solidFill>
              </a:rPr>
              <a:t>Originalni modri eBOL </a:t>
            </a:r>
            <a:r>
              <a:rPr lang="sl-SI" sz="1500" dirty="0"/>
              <a:t>= xml datoteka, digitalno podpisana in posredovana v on-line s strani delavca ZZZS</a:t>
            </a:r>
          </a:p>
        </p:txBody>
      </p:sp>
      <p:sp>
        <p:nvSpPr>
          <p:cNvPr id="12" name="PoljeZBesedilom 11">
            <a:extLst>
              <a:ext uri="{FF2B5EF4-FFF2-40B4-BE49-F238E27FC236}">
                <a16:creationId xmlns:a16="http://schemas.microsoft.com/office/drawing/2014/main" id="{28DD9F5D-7E50-4154-9E3A-2D303A15F164}"/>
              </a:ext>
            </a:extLst>
          </p:cNvPr>
          <p:cNvSpPr txBox="1"/>
          <p:nvPr/>
        </p:nvSpPr>
        <p:spPr>
          <a:xfrm>
            <a:off x="8625855" y="272276"/>
            <a:ext cx="3064350" cy="1015663"/>
          </a:xfrm>
          <a:prstGeom prst="rect">
            <a:avLst/>
          </a:prstGeom>
          <a:noFill/>
        </p:spPr>
        <p:txBody>
          <a:bodyPr wrap="square" rtlCol="0">
            <a:spAutoFit/>
          </a:bodyPr>
          <a:lstStyle/>
          <a:p>
            <a:pPr algn="ctr"/>
            <a:r>
              <a:rPr lang="sl-SI" sz="1500" b="1" dirty="0">
                <a:solidFill>
                  <a:schemeClr val="accent6">
                    <a:lumMod val="75000"/>
                  </a:schemeClr>
                </a:solidFill>
              </a:rPr>
              <a:t>zeleni eBOL </a:t>
            </a:r>
            <a:r>
              <a:rPr lang="sl-SI" sz="1500" b="1" dirty="0"/>
              <a:t>in </a:t>
            </a:r>
            <a:r>
              <a:rPr lang="sl-SI" sz="1500" b="1" dirty="0">
                <a:solidFill>
                  <a:schemeClr val="accent1"/>
                </a:solidFill>
              </a:rPr>
              <a:t>modri eBOL</a:t>
            </a:r>
            <a:r>
              <a:rPr lang="sl-SI" sz="1500" b="1" dirty="0"/>
              <a:t> se lahko vizualizirata v </a:t>
            </a:r>
            <a:r>
              <a:rPr lang="sl-SI" sz="1500" b="1" dirty="0" err="1"/>
              <a:t>pdf</a:t>
            </a:r>
            <a:r>
              <a:rPr lang="sl-SI" sz="1500" b="1" dirty="0"/>
              <a:t> in </a:t>
            </a:r>
          </a:p>
          <a:p>
            <a:pPr algn="ctr"/>
            <a:r>
              <a:rPr lang="sl-SI" sz="1500" b="1" dirty="0"/>
              <a:t>izpišeta na bel A4 papir. </a:t>
            </a:r>
          </a:p>
          <a:p>
            <a:pPr algn="ctr"/>
            <a:r>
              <a:rPr lang="sl-SI" sz="1500" b="1" dirty="0"/>
              <a:t>Primer vizualizacije zelenega eBOL:</a:t>
            </a:r>
            <a:endParaRPr lang="sl-SI" sz="1500" dirty="0"/>
          </a:p>
        </p:txBody>
      </p:sp>
      <p:sp>
        <p:nvSpPr>
          <p:cNvPr id="2" name="PoljeZBesedilom 1">
            <a:extLst>
              <a:ext uri="{FF2B5EF4-FFF2-40B4-BE49-F238E27FC236}">
                <a16:creationId xmlns:a16="http://schemas.microsoft.com/office/drawing/2014/main" id="{657EA0C1-0943-487F-B9EC-F98D4140E355}"/>
              </a:ext>
            </a:extLst>
          </p:cNvPr>
          <p:cNvSpPr txBox="1"/>
          <p:nvPr/>
        </p:nvSpPr>
        <p:spPr>
          <a:xfrm>
            <a:off x="344774" y="3442619"/>
            <a:ext cx="1353834" cy="646331"/>
          </a:xfrm>
          <a:prstGeom prst="rect">
            <a:avLst/>
          </a:prstGeom>
          <a:noFill/>
        </p:spPr>
        <p:txBody>
          <a:bodyPr wrap="square" rtlCol="0">
            <a:spAutoFit/>
          </a:bodyPr>
          <a:lstStyle/>
          <a:p>
            <a:r>
              <a:rPr lang="sl-SI" dirty="0">
                <a:solidFill>
                  <a:srgbClr val="00B050"/>
                </a:solidFill>
              </a:rPr>
              <a:t>zeleni</a:t>
            </a:r>
            <a:r>
              <a:rPr lang="sl-SI" dirty="0"/>
              <a:t> in </a:t>
            </a:r>
            <a:r>
              <a:rPr lang="sl-SI" dirty="0">
                <a:solidFill>
                  <a:schemeClr val="accent1">
                    <a:lumMod val="75000"/>
                  </a:schemeClr>
                </a:solidFill>
              </a:rPr>
              <a:t>modri</a:t>
            </a:r>
            <a:r>
              <a:rPr lang="sl-SI" dirty="0"/>
              <a:t> BOL</a:t>
            </a:r>
          </a:p>
        </p:txBody>
      </p:sp>
      <p:sp>
        <p:nvSpPr>
          <p:cNvPr id="3" name="PoljeZBesedilom 2">
            <a:extLst>
              <a:ext uri="{FF2B5EF4-FFF2-40B4-BE49-F238E27FC236}">
                <a16:creationId xmlns:a16="http://schemas.microsoft.com/office/drawing/2014/main" id="{5333E905-6811-4FEC-A651-69A97265E262}"/>
              </a:ext>
            </a:extLst>
          </p:cNvPr>
          <p:cNvSpPr txBox="1"/>
          <p:nvPr/>
        </p:nvSpPr>
        <p:spPr>
          <a:xfrm>
            <a:off x="3142695" y="891433"/>
            <a:ext cx="2151011" cy="553998"/>
          </a:xfrm>
          <a:prstGeom prst="rect">
            <a:avLst/>
          </a:prstGeom>
          <a:noFill/>
        </p:spPr>
        <p:txBody>
          <a:bodyPr wrap="square" rtlCol="0">
            <a:spAutoFit/>
          </a:bodyPr>
          <a:lstStyle/>
          <a:p>
            <a:r>
              <a:rPr lang="sl-SI" sz="1500" dirty="0"/>
              <a:t>se od 1.2.2020 izdajata </a:t>
            </a:r>
          </a:p>
          <a:p>
            <a:r>
              <a:rPr lang="sl-SI" sz="1500" dirty="0"/>
              <a:t>v elektronski obliki</a:t>
            </a:r>
          </a:p>
        </p:txBody>
      </p:sp>
      <p:pic>
        <p:nvPicPr>
          <p:cNvPr id="13" name="Slika 12">
            <a:extLst>
              <a:ext uri="{FF2B5EF4-FFF2-40B4-BE49-F238E27FC236}">
                <a16:creationId xmlns:a16="http://schemas.microsoft.com/office/drawing/2014/main" id="{39A13F25-7996-468D-84B5-FCF3E77009B4}"/>
              </a:ext>
            </a:extLst>
          </p:cNvPr>
          <p:cNvPicPr>
            <a:picLocks noChangeAspect="1"/>
          </p:cNvPicPr>
          <p:nvPr/>
        </p:nvPicPr>
        <p:blipFill>
          <a:blip r:embed="rId5"/>
          <a:stretch>
            <a:fillRect/>
          </a:stretch>
        </p:blipFill>
        <p:spPr>
          <a:xfrm>
            <a:off x="8297175" y="1344960"/>
            <a:ext cx="3861252" cy="3617704"/>
          </a:xfrm>
          <a:prstGeom prst="rect">
            <a:avLst/>
          </a:prstGeom>
        </p:spPr>
      </p:pic>
      <p:pic>
        <p:nvPicPr>
          <p:cNvPr id="14" name="Slika 13">
            <a:extLst>
              <a:ext uri="{FF2B5EF4-FFF2-40B4-BE49-F238E27FC236}">
                <a16:creationId xmlns:a16="http://schemas.microsoft.com/office/drawing/2014/main" id="{0D882843-7E3A-4BDB-9F45-7F5D64A7B65E}"/>
              </a:ext>
            </a:extLst>
          </p:cNvPr>
          <p:cNvPicPr>
            <a:picLocks noChangeAspect="1"/>
          </p:cNvPicPr>
          <p:nvPr/>
        </p:nvPicPr>
        <p:blipFill>
          <a:blip r:embed="rId6"/>
          <a:stretch>
            <a:fillRect/>
          </a:stretch>
        </p:blipFill>
        <p:spPr>
          <a:xfrm>
            <a:off x="134331" y="6150800"/>
            <a:ext cx="451917" cy="358012"/>
          </a:xfrm>
          <a:prstGeom prst="rect">
            <a:avLst/>
          </a:prstGeom>
        </p:spPr>
      </p:pic>
    </p:spTree>
    <p:extLst>
      <p:ext uri="{BB962C8B-B14F-4D97-AF65-F5344CB8AC3E}">
        <p14:creationId xmlns:p14="http://schemas.microsoft.com/office/powerpoint/2010/main" val="174629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35592A9E-C2B8-4711-B061-763E0C5EAEA8}"/>
              </a:ext>
            </a:extLst>
          </p:cNvPr>
          <p:cNvSpPr txBox="1"/>
          <p:nvPr/>
        </p:nvSpPr>
        <p:spPr>
          <a:xfrm>
            <a:off x="981607" y="1093933"/>
            <a:ext cx="10648141" cy="5632311"/>
          </a:xfrm>
          <a:prstGeom prst="rect">
            <a:avLst/>
          </a:prstGeom>
          <a:noFill/>
        </p:spPr>
        <p:txBody>
          <a:bodyPr wrap="square">
            <a:spAutoFit/>
          </a:bodyPr>
          <a:lstStyle/>
          <a:p>
            <a:pPr marL="0" indent="0">
              <a:buNone/>
            </a:pPr>
            <a:r>
              <a:rPr lang="sl-SI" sz="1800" dirty="0"/>
              <a:t>Iz izbranega </a:t>
            </a:r>
            <a:r>
              <a:rPr lang="sl-SI" sz="1800" dirty="0" err="1"/>
              <a:t>eBOL</a:t>
            </a:r>
            <a:r>
              <a:rPr lang="sl-SI" sz="1800" dirty="0"/>
              <a:t>-a se avtomatsko </a:t>
            </a:r>
            <a:r>
              <a:rPr lang="sl-SI" sz="1800" b="1" dirty="0"/>
              <a:t>napolnijo v obračun vsi spodaj navedeni podatki</a:t>
            </a:r>
            <a:r>
              <a:rPr lang="sl-SI" b="1" dirty="0"/>
              <a:t> </a:t>
            </a:r>
            <a:r>
              <a:rPr lang="sl-SI" dirty="0"/>
              <a:t>(</a:t>
            </a:r>
            <a:r>
              <a:rPr lang="sl-SI" sz="1800" dirty="0"/>
              <a:t>manjše tveganje napak, pohitritev vnosa obračuna): </a:t>
            </a:r>
          </a:p>
          <a:p>
            <a:pPr marL="0" indent="0">
              <a:buNone/>
            </a:pPr>
            <a:r>
              <a:rPr lang="sl-SI" sz="1800" dirty="0"/>
              <a:t>	priimek in ime zavarovane osebe</a:t>
            </a:r>
          </a:p>
          <a:p>
            <a:pPr marL="0" indent="0">
              <a:lnSpc>
                <a:spcPct val="100000"/>
              </a:lnSpc>
              <a:spcBef>
                <a:spcPts val="0"/>
              </a:spcBef>
              <a:buNone/>
            </a:pPr>
            <a:r>
              <a:rPr lang="sl-SI" sz="1800" dirty="0"/>
              <a:t>          	zavarovalna podlaga </a:t>
            </a:r>
          </a:p>
          <a:p>
            <a:pPr marL="0" indent="0">
              <a:lnSpc>
                <a:spcPct val="100000"/>
              </a:lnSpc>
              <a:spcBef>
                <a:spcPts val="0"/>
              </a:spcBef>
              <a:buNone/>
            </a:pPr>
            <a:r>
              <a:rPr lang="sl-SI" sz="1800" dirty="0"/>
              <a:t>    	razlog zadržanosti</a:t>
            </a:r>
          </a:p>
          <a:p>
            <a:pPr marL="0" indent="0">
              <a:lnSpc>
                <a:spcPct val="100000"/>
              </a:lnSpc>
              <a:spcBef>
                <a:spcPts val="0"/>
              </a:spcBef>
              <a:buNone/>
            </a:pPr>
            <a:r>
              <a:rPr lang="sl-SI" sz="1800" dirty="0"/>
              <a:t>	prvi dan zadržanosti</a:t>
            </a:r>
          </a:p>
          <a:p>
            <a:pPr marL="0" indent="0">
              <a:lnSpc>
                <a:spcPct val="100000"/>
              </a:lnSpc>
              <a:spcBef>
                <a:spcPts val="0"/>
              </a:spcBef>
              <a:buNone/>
            </a:pPr>
            <a:endParaRPr lang="sl-SI" sz="1800" dirty="0"/>
          </a:p>
          <a:p>
            <a:pPr marL="0" indent="0">
              <a:lnSpc>
                <a:spcPct val="100000"/>
              </a:lnSpc>
              <a:spcBef>
                <a:spcPts val="0"/>
              </a:spcBef>
              <a:buNone/>
            </a:pPr>
            <a:r>
              <a:rPr lang="sl-SI" sz="1800" dirty="0"/>
              <a:t>	</a:t>
            </a:r>
            <a:r>
              <a:rPr lang="sl-SI" sz="1800" dirty="0">
                <a:solidFill>
                  <a:srgbClr val="00B050"/>
                </a:solidFill>
              </a:rPr>
              <a:t>obdobje zadržanosti od (nezaklenjeno polje)</a:t>
            </a:r>
          </a:p>
          <a:p>
            <a:pPr marL="0" indent="0">
              <a:lnSpc>
                <a:spcPct val="100000"/>
              </a:lnSpc>
              <a:spcBef>
                <a:spcPts val="0"/>
              </a:spcBef>
              <a:buNone/>
            </a:pPr>
            <a:r>
              <a:rPr lang="sl-SI" sz="1800" dirty="0">
                <a:solidFill>
                  <a:srgbClr val="00B050"/>
                </a:solidFill>
              </a:rPr>
              <a:t>	obdobje zadržanosti do (nezaklenjeno polje)</a:t>
            </a:r>
          </a:p>
          <a:p>
            <a:pPr marL="0" indent="0">
              <a:lnSpc>
                <a:spcPct val="100000"/>
              </a:lnSpc>
              <a:spcBef>
                <a:spcPts val="0"/>
              </a:spcBef>
              <a:buNone/>
            </a:pPr>
            <a:endParaRPr lang="sl-SI" sz="1800" dirty="0">
              <a:solidFill>
                <a:srgbClr val="00B050"/>
              </a:solidFill>
            </a:endParaRPr>
          </a:p>
          <a:p>
            <a:pPr marL="0" indent="0">
              <a:lnSpc>
                <a:spcPct val="100000"/>
              </a:lnSpc>
              <a:spcBef>
                <a:spcPts val="0"/>
              </a:spcBef>
              <a:buNone/>
            </a:pPr>
            <a:r>
              <a:rPr lang="sl-SI" sz="1800" dirty="0"/>
              <a:t>	prejšnja zadržanost od (pri recidivu)</a:t>
            </a:r>
          </a:p>
          <a:p>
            <a:pPr marL="0" indent="0">
              <a:lnSpc>
                <a:spcPct val="100000"/>
              </a:lnSpc>
              <a:spcBef>
                <a:spcPts val="0"/>
              </a:spcBef>
              <a:buNone/>
            </a:pPr>
            <a:r>
              <a:rPr lang="sl-SI" sz="1800" dirty="0"/>
              <a:t>	prejšnja zadržanost do (pri recidivu)</a:t>
            </a:r>
          </a:p>
          <a:p>
            <a:pPr marL="0" indent="0">
              <a:lnSpc>
                <a:spcPct val="100000"/>
              </a:lnSpc>
              <a:spcBef>
                <a:spcPts val="0"/>
              </a:spcBef>
              <a:buNone/>
            </a:pPr>
            <a:r>
              <a:rPr lang="sl-SI" sz="1800" dirty="0"/>
              <a:t>	</a:t>
            </a:r>
          </a:p>
          <a:p>
            <a:pPr marL="0" indent="0">
              <a:lnSpc>
                <a:spcPct val="100000"/>
              </a:lnSpc>
              <a:spcBef>
                <a:spcPts val="0"/>
              </a:spcBef>
              <a:buNone/>
            </a:pPr>
            <a:r>
              <a:rPr lang="sl-SI" dirty="0"/>
              <a:t>	</a:t>
            </a:r>
            <a:r>
              <a:rPr lang="sl-SI" sz="1800" dirty="0"/>
              <a:t>podatki o povezani osebi  (pri razlogih 06-nega in 09-spremstvo)</a:t>
            </a:r>
          </a:p>
          <a:p>
            <a:endParaRPr lang="sl-SI" sz="1800" dirty="0">
              <a:solidFill>
                <a:srgbClr val="00B050"/>
              </a:solidFill>
            </a:endParaRPr>
          </a:p>
          <a:p>
            <a:pPr marL="0" indent="0">
              <a:buNone/>
            </a:pPr>
            <a:r>
              <a:rPr lang="sl-SI" sz="1800" dirty="0">
                <a:solidFill>
                  <a:srgbClr val="00B050"/>
                </a:solidFill>
              </a:rPr>
              <a:t>Nezaklenjeni polji </a:t>
            </a:r>
            <a:r>
              <a:rPr lang="sl-SI" sz="1800" dirty="0"/>
              <a:t>se lahko pri obračunu popravita – in sicer na začetku ali na koncu obdobja zadržanosti lahko </a:t>
            </a:r>
            <a:r>
              <a:rPr lang="sl-SI" sz="1800" u="sng" dirty="0"/>
              <a:t>vlagatelj obdobje spremeni </a:t>
            </a:r>
            <a:r>
              <a:rPr lang="sl-SI" sz="1800" dirty="0"/>
              <a:t>tako, da je krajše od obdobja na eBOL, npr.:</a:t>
            </a:r>
          </a:p>
          <a:p>
            <a:pPr marL="285750" indent="-285750">
              <a:buFont typeface="Arial" panose="020B0604020202020204" pitchFamily="34" charset="0"/>
              <a:buChar char="•"/>
            </a:pPr>
            <a:r>
              <a:rPr lang="sl-SI" sz="1800" dirty="0"/>
              <a:t>delavec se prej vrne na delo in predčasno zaključi že odobreno nego ožjega družinskega člana, </a:t>
            </a:r>
          </a:p>
          <a:p>
            <a:pPr marL="285750" indent="-285750">
              <a:buFont typeface="Arial" panose="020B0604020202020204" pitchFamily="34" charset="0"/>
              <a:buChar char="•"/>
            </a:pPr>
            <a:r>
              <a:rPr lang="sl-SI" dirty="0"/>
              <a:t>delavec </a:t>
            </a:r>
            <a:r>
              <a:rPr lang="sl-SI" sz="1800" dirty="0"/>
              <a:t>del obdobja koristi dopust, </a:t>
            </a:r>
          </a:p>
          <a:p>
            <a:pPr marL="285750" indent="-285750">
              <a:buFont typeface="Arial" panose="020B0604020202020204" pitchFamily="34" charset="0"/>
              <a:buChar char="•"/>
            </a:pPr>
            <a:r>
              <a:rPr lang="sl-SI" sz="1800" dirty="0"/>
              <a:t>pripravljamo dva obračuna zaradi spremembe %  od vključno 91. koledarskega dne zadržanosti.</a:t>
            </a:r>
          </a:p>
        </p:txBody>
      </p:sp>
      <p:pic>
        <p:nvPicPr>
          <p:cNvPr id="5" name="Slika 4">
            <a:extLst>
              <a:ext uri="{FF2B5EF4-FFF2-40B4-BE49-F238E27FC236}">
                <a16:creationId xmlns:a16="http://schemas.microsoft.com/office/drawing/2014/main" id="{5EFB50FB-7C21-4F45-A9F0-C618F30873DF}"/>
              </a:ext>
            </a:extLst>
          </p:cNvPr>
          <p:cNvPicPr>
            <a:picLocks noChangeAspect="1"/>
          </p:cNvPicPr>
          <p:nvPr/>
        </p:nvPicPr>
        <p:blipFill>
          <a:blip r:embed="rId2"/>
          <a:stretch>
            <a:fillRect/>
          </a:stretch>
        </p:blipFill>
        <p:spPr>
          <a:xfrm>
            <a:off x="6552478" y="2480838"/>
            <a:ext cx="2998505" cy="1353307"/>
          </a:xfrm>
          <a:prstGeom prst="rect">
            <a:avLst/>
          </a:prstGeom>
        </p:spPr>
      </p:pic>
      <p:sp>
        <p:nvSpPr>
          <p:cNvPr id="6" name="Naslov 1">
            <a:extLst>
              <a:ext uri="{FF2B5EF4-FFF2-40B4-BE49-F238E27FC236}">
                <a16:creationId xmlns:a16="http://schemas.microsoft.com/office/drawing/2014/main" id="{6DD72D49-BD6D-4A5C-8A2C-4E25093570F0}"/>
              </a:ext>
            </a:extLst>
          </p:cNvPr>
          <p:cNvSpPr txBox="1">
            <a:spLocks/>
          </p:cNvSpPr>
          <p:nvPr/>
        </p:nvSpPr>
        <p:spPr>
          <a:xfrm>
            <a:off x="771099" y="552595"/>
            <a:ext cx="10242550" cy="54133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rgbClr val="C00000"/>
                </a:solidFill>
              </a:rPr>
              <a:t>Podatki iz eBOL, ki se avtomatsko prenesejo na </a:t>
            </a:r>
            <a:r>
              <a:rPr lang="sl-SI" b="1" dirty="0" err="1">
                <a:solidFill>
                  <a:srgbClr val="C00000"/>
                </a:solidFill>
              </a:rPr>
              <a:t>eObračun</a:t>
            </a:r>
            <a:endParaRPr lang="en-GB" b="1" dirty="0">
              <a:solidFill>
                <a:srgbClr val="C00000"/>
              </a:solidFill>
            </a:endParaRPr>
          </a:p>
        </p:txBody>
      </p:sp>
      <p:pic>
        <p:nvPicPr>
          <p:cNvPr id="4" name="Slika 3">
            <a:extLst>
              <a:ext uri="{FF2B5EF4-FFF2-40B4-BE49-F238E27FC236}">
                <a16:creationId xmlns:a16="http://schemas.microsoft.com/office/drawing/2014/main" id="{9FD37668-FD7A-4C37-8D64-3E5FE5081F03}"/>
              </a:ext>
            </a:extLst>
          </p:cNvPr>
          <p:cNvPicPr>
            <a:picLocks noChangeAspect="1"/>
          </p:cNvPicPr>
          <p:nvPr/>
        </p:nvPicPr>
        <p:blipFill>
          <a:blip r:embed="rId3"/>
          <a:stretch>
            <a:fillRect/>
          </a:stretch>
        </p:blipFill>
        <p:spPr>
          <a:xfrm>
            <a:off x="272433" y="6034736"/>
            <a:ext cx="683328" cy="541338"/>
          </a:xfrm>
          <a:prstGeom prst="rect">
            <a:avLst/>
          </a:prstGeom>
        </p:spPr>
      </p:pic>
      <p:sp>
        <p:nvSpPr>
          <p:cNvPr id="37" name="Pravokotnik 36">
            <a:extLst>
              <a:ext uri="{FF2B5EF4-FFF2-40B4-BE49-F238E27FC236}">
                <a16:creationId xmlns:a16="http://schemas.microsoft.com/office/drawing/2014/main" id="{86313077-12C4-4BC2-AC49-961DBF563D7E}"/>
              </a:ext>
            </a:extLst>
          </p:cNvPr>
          <p:cNvSpPr/>
          <p:nvPr/>
        </p:nvSpPr>
        <p:spPr>
          <a:xfrm>
            <a:off x="7243863" y="2617200"/>
            <a:ext cx="807868" cy="275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8" name="Pravokotnik 37">
            <a:extLst>
              <a:ext uri="{FF2B5EF4-FFF2-40B4-BE49-F238E27FC236}">
                <a16:creationId xmlns:a16="http://schemas.microsoft.com/office/drawing/2014/main" id="{AC46C8E2-92E4-4B42-88BA-06EF0A8FED6C}"/>
              </a:ext>
            </a:extLst>
          </p:cNvPr>
          <p:cNvSpPr/>
          <p:nvPr/>
        </p:nvSpPr>
        <p:spPr>
          <a:xfrm>
            <a:off x="7243863" y="3019888"/>
            <a:ext cx="807868" cy="275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9" name="Pravokotnik 38">
            <a:extLst>
              <a:ext uri="{FF2B5EF4-FFF2-40B4-BE49-F238E27FC236}">
                <a16:creationId xmlns:a16="http://schemas.microsoft.com/office/drawing/2014/main" id="{21745E27-D8E6-4F51-95F7-46E096477168}"/>
              </a:ext>
            </a:extLst>
          </p:cNvPr>
          <p:cNvSpPr/>
          <p:nvPr/>
        </p:nvSpPr>
        <p:spPr>
          <a:xfrm>
            <a:off x="8447887" y="2976979"/>
            <a:ext cx="807868" cy="275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0" name="Pravokotnik 39">
            <a:extLst>
              <a:ext uri="{FF2B5EF4-FFF2-40B4-BE49-F238E27FC236}">
                <a16:creationId xmlns:a16="http://schemas.microsoft.com/office/drawing/2014/main" id="{14606A4C-2126-48B4-B157-65024B3F08DB}"/>
              </a:ext>
            </a:extLst>
          </p:cNvPr>
          <p:cNvSpPr/>
          <p:nvPr/>
        </p:nvSpPr>
        <p:spPr>
          <a:xfrm>
            <a:off x="8339091" y="2631489"/>
            <a:ext cx="807868" cy="275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7" name="Puščica: desno 46">
            <a:extLst>
              <a:ext uri="{FF2B5EF4-FFF2-40B4-BE49-F238E27FC236}">
                <a16:creationId xmlns:a16="http://schemas.microsoft.com/office/drawing/2014/main" id="{04263986-A554-4DCB-B4DF-A4675231C10D}"/>
              </a:ext>
            </a:extLst>
          </p:cNvPr>
          <p:cNvSpPr/>
          <p:nvPr/>
        </p:nvSpPr>
        <p:spPr>
          <a:xfrm rot="10800000">
            <a:off x="6096000" y="3221855"/>
            <a:ext cx="456478" cy="20714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80238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776865" y="375239"/>
            <a:ext cx="10242550" cy="541338"/>
          </a:xfrm>
        </p:spPr>
        <p:txBody>
          <a:bodyPr>
            <a:normAutofit fontScale="90000"/>
          </a:bodyPr>
          <a:lstStyle/>
          <a:p>
            <a:r>
              <a:rPr lang="sl-SI" b="1" dirty="0">
                <a:solidFill>
                  <a:srgbClr val="C00000"/>
                </a:solidFill>
              </a:rPr>
              <a:t>Pravila izdaje eBOL –  obdobje zadržanosti</a:t>
            </a:r>
            <a:endParaRPr lang="en-GB" b="1" dirty="0">
              <a:solidFill>
                <a:srgbClr val="C00000"/>
              </a:solidFill>
            </a:endParaRPr>
          </a:p>
        </p:txBody>
      </p:sp>
      <p:sp>
        <p:nvSpPr>
          <p:cNvPr id="4" name="Označba mesta vsebine 2">
            <a:extLst>
              <a:ext uri="{FF2B5EF4-FFF2-40B4-BE49-F238E27FC236}">
                <a16:creationId xmlns:a16="http://schemas.microsoft.com/office/drawing/2014/main" id="{25D0980A-CDB6-4D5D-877C-2094D5360679}"/>
              </a:ext>
            </a:extLst>
          </p:cNvPr>
          <p:cNvSpPr txBox="1">
            <a:spLocks/>
          </p:cNvSpPr>
          <p:nvPr/>
        </p:nvSpPr>
        <p:spPr>
          <a:xfrm>
            <a:off x="672344" y="1260598"/>
            <a:ext cx="10745482" cy="5033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000" dirty="0"/>
              <a:t>Če je na enem eBOL </a:t>
            </a:r>
            <a:r>
              <a:rPr lang="sl-SI" sz="2000" b="1" dirty="0"/>
              <a:t>kombinacija zadržanosti za polni (PDČ) in krajši delovni čas (KDČ)</a:t>
            </a:r>
            <a:r>
              <a:rPr lang="sl-SI" sz="2000" dirty="0"/>
              <a:t>, morata obdobji biti </a:t>
            </a:r>
            <a:r>
              <a:rPr lang="sl-SI" sz="2000" b="1" dirty="0"/>
              <a:t>zvezni</a:t>
            </a:r>
            <a:r>
              <a:rPr lang="sl-SI" sz="2000" dirty="0"/>
              <a:t> (vmes ni prekinitve).</a:t>
            </a:r>
          </a:p>
          <a:p>
            <a:pPr marL="0" indent="0">
              <a:buNone/>
            </a:pPr>
            <a:endParaRPr lang="sl-SI" sz="2000" dirty="0"/>
          </a:p>
          <a:p>
            <a:endParaRPr lang="sl-SI" sz="2000" dirty="0"/>
          </a:p>
          <a:p>
            <a:pPr marL="0" indent="0">
              <a:buNone/>
            </a:pPr>
            <a:endParaRPr lang="sl-SI" sz="2000" dirty="0"/>
          </a:p>
          <a:p>
            <a:pPr marL="0" indent="0">
              <a:buNone/>
            </a:pPr>
            <a:r>
              <a:rPr lang="sl-SI" sz="2000" dirty="0"/>
              <a:t>Primer: </a:t>
            </a:r>
          </a:p>
          <a:p>
            <a:r>
              <a:rPr lang="sl-SI" sz="2000" dirty="0"/>
              <a:t>PDČ od 1.12.2022 do 20. 12. 2022   </a:t>
            </a:r>
          </a:p>
          <a:p>
            <a:r>
              <a:rPr lang="sl-SI" sz="2000" dirty="0"/>
              <a:t>KDČ od 21. 12. 2022 do 31. 12. 2022</a:t>
            </a:r>
          </a:p>
          <a:p>
            <a:pPr marL="0" indent="0">
              <a:buNone/>
            </a:pPr>
            <a:endParaRPr lang="sl-SI" sz="2000" dirty="0"/>
          </a:p>
          <a:p>
            <a:pPr marL="0" indent="0">
              <a:buNone/>
            </a:pPr>
            <a:endParaRPr lang="sl-SI" sz="2000" dirty="0"/>
          </a:p>
          <a:p>
            <a:r>
              <a:rPr lang="sl-SI" sz="2000" dirty="0"/>
              <a:t>Na takšnem </a:t>
            </a:r>
            <a:r>
              <a:rPr lang="sl-SI" sz="2000" dirty="0" err="1"/>
              <a:t>eBOLu</a:t>
            </a:r>
            <a:r>
              <a:rPr lang="sl-SI" sz="2000" dirty="0"/>
              <a:t> je obvezno izpolnjena </a:t>
            </a:r>
            <a:r>
              <a:rPr lang="sl-SI" sz="2000" b="1" dirty="0"/>
              <a:t>rubrika „</a:t>
            </a:r>
            <a:r>
              <a:rPr lang="sl-SI" sz="2000" b="1" dirty="0">
                <a:solidFill>
                  <a:srgbClr val="FF0000"/>
                </a:solidFill>
              </a:rPr>
              <a:t>Dolžan delati</a:t>
            </a:r>
            <a:r>
              <a:rPr lang="sl-SI" sz="2000" b="1" dirty="0"/>
              <a:t>“ in/ali „</a:t>
            </a:r>
            <a:r>
              <a:rPr lang="sl-SI" sz="2000" b="1" dirty="0">
                <a:solidFill>
                  <a:srgbClr val="FF0000"/>
                </a:solidFill>
              </a:rPr>
              <a:t>Od tega zadržan od dela</a:t>
            </a:r>
            <a:r>
              <a:rPr lang="sl-SI" sz="2000" b="1" dirty="0"/>
              <a:t>‘‘ </a:t>
            </a:r>
            <a:r>
              <a:rPr lang="sl-SI" sz="2000" b="1" dirty="0">
                <a:solidFill>
                  <a:srgbClr val="FF0000"/>
                </a:solidFill>
              </a:rPr>
              <a:t> </a:t>
            </a:r>
            <a:r>
              <a:rPr lang="sl-SI" sz="2000" dirty="0">
                <a:sym typeface="Wingdings" panose="05000000000000000000" pitchFamily="2" charset="2"/>
              </a:rPr>
              <a:t> vendar </a:t>
            </a:r>
            <a:r>
              <a:rPr lang="sl-SI" sz="2000" b="1" dirty="0">
                <a:sym typeface="Wingdings" panose="05000000000000000000" pitchFamily="2" charset="2"/>
              </a:rPr>
              <a:t>podatki v teh rubrikah vedno veljajo le </a:t>
            </a:r>
            <a:r>
              <a:rPr lang="sl-SI" sz="2000" b="1" dirty="0">
                <a:solidFill>
                  <a:srgbClr val="FF0000"/>
                </a:solidFill>
                <a:sym typeface="Wingdings" panose="05000000000000000000" pitchFamily="2" charset="2"/>
              </a:rPr>
              <a:t>za obdobje zadržanosti za krajši delovni čas </a:t>
            </a:r>
            <a:r>
              <a:rPr lang="sl-SI" sz="2000" dirty="0">
                <a:sym typeface="Wingdings" panose="05000000000000000000" pitchFamily="2" charset="2"/>
              </a:rPr>
              <a:t>(ker se pri PDČ ti dve rubriki ne izpolnjujeta).</a:t>
            </a:r>
            <a:endParaRPr lang="sl-SI" sz="2000" dirty="0"/>
          </a:p>
        </p:txBody>
      </p:sp>
      <p:sp>
        <p:nvSpPr>
          <p:cNvPr id="6" name="Pravokotnik 5">
            <a:extLst>
              <a:ext uri="{FF2B5EF4-FFF2-40B4-BE49-F238E27FC236}">
                <a16:creationId xmlns:a16="http://schemas.microsoft.com/office/drawing/2014/main" id="{1D4E8B01-77B3-43F8-BED7-550BB8763328}"/>
              </a:ext>
            </a:extLst>
          </p:cNvPr>
          <p:cNvSpPr/>
          <p:nvPr/>
        </p:nvSpPr>
        <p:spPr>
          <a:xfrm>
            <a:off x="989318" y="2658672"/>
            <a:ext cx="1152128"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PDČ</a:t>
            </a:r>
          </a:p>
        </p:txBody>
      </p:sp>
      <p:sp>
        <p:nvSpPr>
          <p:cNvPr id="7" name="Pravokotnik 6">
            <a:extLst>
              <a:ext uri="{FF2B5EF4-FFF2-40B4-BE49-F238E27FC236}">
                <a16:creationId xmlns:a16="http://schemas.microsoft.com/office/drawing/2014/main" id="{B10835AE-EE10-4150-A895-345807E71541}"/>
              </a:ext>
            </a:extLst>
          </p:cNvPr>
          <p:cNvSpPr/>
          <p:nvPr/>
        </p:nvSpPr>
        <p:spPr>
          <a:xfrm>
            <a:off x="2122229" y="2658068"/>
            <a:ext cx="1152128" cy="360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KDČ</a:t>
            </a:r>
          </a:p>
        </p:txBody>
      </p:sp>
      <p:sp>
        <p:nvSpPr>
          <p:cNvPr id="8" name="Pravokotnik 7">
            <a:extLst>
              <a:ext uri="{FF2B5EF4-FFF2-40B4-BE49-F238E27FC236}">
                <a16:creationId xmlns:a16="http://schemas.microsoft.com/office/drawing/2014/main" id="{0B849051-5977-4604-9217-1B66ADCE3BAE}"/>
              </a:ext>
            </a:extLst>
          </p:cNvPr>
          <p:cNvSpPr/>
          <p:nvPr/>
        </p:nvSpPr>
        <p:spPr>
          <a:xfrm>
            <a:off x="5102360" y="2700634"/>
            <a:ext cx="1152128"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PDČ</a:t>
            </a:r>
          </a:p>
        </p:txBody>
      </p:sp>
      <p:sp>
        <p:nvSpPr>
          <p:cNvPr id="9" name="Pravokotnik 8">
            <a:extLst>
              <a:ext uri="{FF2B5EF4-FFF2-40B4-BE49-F238E27FC236}">
                <a16:creationId xmlns:a16="http://schemas.microsoft.com/office/drawing/2014/main" id="{174CA8D4-8BC1-4C17-B085-F2AD4603F6F2}"/>
              </a:ext>
            </a:extLst>
          </p:cNvPr>
          <p:cNvSpPr/>
          <p:nvPr/>
        </p:nvSpPr>
        <p:spPr>
          <a:xfrm>
            <a:off x="3950232" y="2700634"/>
            <a:ext cx="1152128" cy="360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KDČ</a:t>
            </a:r>
          </a:p>
        </p:txBody>
      </p:sp>
      <p:pic>
        <p:nvPicPr>
          <p:cNvPr id="3" name="Slika 2">
            <a:extLst>
              <a:ext uri="{FF2B5EF4-FFF2-40B4-BE49-F238E27FC236}">
                <a16:creationId xmlns:a16="http://schemas.microsoft.com/office/drawing/2014/main" id="{61B52DFE-DC6B-4284-A88F-809EBC5C97C6}"/>
              </a:ext>
            </a:extLst>
          </p:cNvPr>
          <p:cNvPicPr>
            <a:picLocks noChangeAspect="1"/>
          </p:cNvPicPr>
          <p:nvPr/>
        </p:nvPicPr>
        <p:blipFill>
          <a:blip r:embed="rId2"/>
          <a:stretch>
            <a:fillRect/>
          </a:stretch>
        </p:blipFill>
        <p:spPr>
          <a:xfrm>
            <a:off x="7267727" y="2308727"/>
            <a:ext cx="4023732" cy="1904505"/>
          </a:xfrm>
          <a:prstGeom prst="rect">
            <a:avLst/>
          </a:prstGeom>
        </p:spPr>
      </p:pic>
      <p:pic>
        <p:nvPicPr>
          <p:cNvPr id="11" name="Slika 10">
            <a:extLst>
              <a:ext uri="{FF2B5EF4-FFF2-40B4-BE49-F238E27FC236}">
                <a16:creationId xmlns:a16="http://schemas.microsoft.com/office/drawing/2014/main" id="{B41D8059-ECDE-4B3B-B29F-5DD3CDEE0255}"/>
              </a:ext>
            </a:extLst>
          </p:cNvPr>
          <p:cNvPicPr>
            <a:picLocks noChangeAspect="1"/>
          </p:cNvPicPr>
          <p:nvPr/>
        </p:nvPicPr>
        <p:blipFill>
          <a:blip r:embed="rId3"/>
          <a:stretch>
            <a:fillRect/>
          </a:stretch>
        </p:blipFill>
        <p:spPr>
          <a:xfrm>
            <a:off x="134331" y="6294476"/>
            <a:ext cx="451917" cy="358012"/>
          </a:xfrm>
          <a:prstGeom prst="rect">
            <a:avLst/>
          </a:prstGeom>
        </p:spPr>
      </p:pic>
    </p:spTree>
    <p:extLst>
      <p:ext uri="{BB962C8B-B14F-4D97-AF65-F5344CB8AC3E}">
        <p14:creationId xmlns:p14="http://schemas.microsoft.com/office/powerpoint/2010/main" val="135915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992872A3-D74C-4909-8B47-E449F93A601C}"/>
              </a:ext>
            </a:extLst>
          </p:cNvPr>
          <p:cNvSpPr>
            <a:spLocks noGrp="1" noChangeArrowheads="1"/>
          </p:cNvSpPr>
          <p:nvPr>
            <p:ph type="title"/>
          </p:nvPr>
        </p:nvSpPr>
        <p:spPr/>
        <p:txBody>
          <a:bodyPr/>
          <a:lstStyle/>
          <a:p>
            <a:r>
              <a:rPr lang="sl-SI" altLang="sl-SI" sz="2400" dirty="0">
                <a:solidFill>
                  <a:srgbClr val="C00000"/>
                </a:solidFill>
              </a:rPr>
              <a:t>ZA POLNI DELOVNI ČAS OD __DO __</a:t>
            </a:r>
            <a:endParaRPr lang="sl-SI" altLang="sl-SI" sz="2400" dirty="0"/>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1111250" y="1690688"/>
            <a:ext cx="9969500" cy="4351338"/>
          </a:xfrm>
        </p:spPr>
        <p:txBody>
          <a:bodyPr>
            <a:normAutofit/>
          </a:bodyPr>
          <a:lstStyle/>
          <a:p>
            <a:pPr marL="0" indent="0">
              <a:buNone/>
              <a:defRPr/>
            </a:pPr>
            <a:r>
              <a:rPr lang="sl-SI" sz="2000" dirty="0">
                <a:latin typeface="Calibri" panose="020F0502020204030204" pitchFamily="34" charset="0"/>
                <a:cs typeface="Calibri" panose="020F0502020204030204" pitchFamily="34" charset="0"/>
              </a:rPr>
              <a:t>Na eBOL se vpiše obdobje, ko je zavarovanec:</a:t>
            </a:r>
          </a:p>
          <a:p>
            <a:pPr>
              <a:defRPr/>
            </a:pPr>
            <a:r>
              <a:rPr lang="sl-SI" sz="2000" dirty="0">
                <a:latin typeface="Calibri" panose="020F0502020204030204" pitchFamily="34" charset="0"/>
                <a:cs typeface="Calibri" panose="020F0502020204030204" pitchFamily="34" charset="0"/>
              </a:rPr>
              <a:t> po oceni izbranega osebnega zdravnika (IOZ), </a:t>
            </a:r>
          </a:p>
          <a:p>
            <a:pPr>
              <a:defRPr/>
            </a:pPr>
            <a:r>
              <a:rPr lang="sl-SI" sz="2000" dirty="0">
                <a:latin typeface="Calibri" panose="020F0502020204030204" pitchFamily="34" charset="0"/>
                <a:cs typeface="Calibri" panose="020F0502020204030204" pitchFamily="34" charset="0"/>
              </a:rPr>
              <a:t>na podlagi odločbe imenovanega zdravnika (IZ) ali </a:t>
            </a:r>
          </a:p>
          <a:p>
            <a:pPr>
              <a:defRPr/>
            </a:pPr>
            <a:r>
              <a:rPr lang="sl-SI" sz="2000" dirty="0">
                <a:latin typeface="Calibri" panose="020F0502020204030204" pitchFamily="34" charset="0"/>
                <a:cs typeface="Calibri" panose="020F0502020204030204" pitchFamily="34" charset="0"/>
              </a:rPr>
              <a:t>na podlagi odločbe zdravstvene komisije (ZK) </a:t>
            </a:r>
          </a:p>
          <a:p>
            <a:pPr marL="0" indent="0">
              <a:buNone/>
              <a:defRPr/>
            </a:pPr>
            <a:r>
              <a:rPr lang="sl-SI" sz="2000" dirty="0">
                <a:latin typeface="Calibri" panose="020F0502020204030204" pitchFamily="34" charset="0"/>
                <a:cs typeface="Calibri" panose="020F0502020204030204" pitchFamily="34" charset="0"/>
              </a:rPr>
              <a:t>zadržan od dela za polni delovni čas. </a:t>
            </a:r>
          </a:p>
          <a:p>
            <a:pPr marL="0" indent="0">
              <a:buNone/>
              <a:defRPr/>
            </a:pPr>
            <a:endParaRPr lang="sl-SI" sz="2000" i="1" dirty="0">
              <a:latin typeface="Calibri" panose="020F0502020204030204" pitchFamily="34" charset="0"/>
              <a:cs typeface="Calibri" panose="020F0502020204030204" pitchFamily="34" charset="0"/>
            </a:endParaRPr>
          </a:p>
          <a:p>
            <a:pPr marL="0" indent="0">
              <a:buNone/>
              <a:defRPr/>
            </a:pPr>
            <a:r>
              <a:rPr lang="sl-SI" sz="2000" u="sng" dirty="0">
                <a:latin typeface="Calibri" panose="020F0502020204030204" pitchFamily="34" charset="0"/>
                <a:cs typeface="Calibri" panose="020F0502020204030204" pitchFamily="34" charset="0"/>
              </a:rPr>
              <a:t>Polni delovni čas je čas, za katerega je zavarovanec vključen v obvezno zdravstveno zavarovanje po posamezni zavarovalni podlagi, za katero je izdan eBOL </a:t>
            </a:r>
            <a:r>
              <a:rPr lang="sl-SI" sz="2000" dirty="0">
                <a:latin typeface="Calibri" panose="020F0502020204030204" pitchFamily="34" charset="0"/>
                <a:cs typeface="Calibri" panose="020F0502020204030204" pitchFamily="34" charset="0"/>
              </a:rPr>
              <a:t>(npr. obvezno zavarovanje za 20 ur na teden, 30 ur na teden, 40 ur na teden, …). </a:t>
            </a:r>
          </a:p>
        </p:txBody>
      </p:sp>
      <p:pic>
        <p:nvPicPr>
          <p:cNvPr id="4" name="Slika 3">
            <a:extLst>
              <a:ext uri="{FF2B5EF4-FFF2-40B4-BE49-F238E27FC236}">
                <a16:creationId xmlns:a16="http://schemas.microsoft.com/office/drawing/2014/main" id="{A513574B-A3DF-499E-8431-20B1B094AB01}"/>
              </a:ext>
            </a:extLst>
          </p:cNvPr>
          <p:cNvPicPr>
            <a:picLocks noChangeAspect="1"/>
          </p:cNvPicPr>
          <p:nvPr/>
        </p:nvPicPr>
        <p:blipFill>
          <a:blip r:embed="rId2"/>
          <a:stretch>
            <a:fillRect/>
          </a:stretch>
        </p:blipFill>
        <p:spPr>
          <a:xfrm>
            <a:off x="191481" y="6176963"/>
            <a:ext cx="451917" cy="358012"/>
          </a:xfrm>
          <a:prstGeom prst="rect">
            <a:avLst/>
          </a:prstGeom>
        </p:spPr>
      </p:pic>
      <p:pic>
        <p:nvPicPr>
          <p:cNvPr id="5" name="Slika 4">
            <a:extLst>
              <a:ext uri="{FF2B5EF4-FFF2-40B4-BE49-F238E27FC236}">
                <a16:creationId xmlns:a16="http://schemas.microsoft.com/office/drawing/2014/main" id="{F2558ECD-D4AA-496A-913D-38F881E6995D}"/>
              </a:ext>
            </a:extLst>
          </p:cNvPr>
          <p:cNvPicPr>
            <a:picLocks noChangeAspect="1"/>
          </p:cNvPicPr>
          <p:nvPr/>
        </p:nvPicPr>
        <p:blipFill>
          <a:blip r:embed="rId3"/>
          <a:stretch>
            <a:fillRect/>
          </a:stretch>
        </p:blipFill>
        <p:spPr>
          <a:xfrm>
            <a:off x="7730311" y="276086"/>
            <a:ext cx="4210294" cy="8809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98260877-A829-4718-B82D-B5EBF8EBA8A6}"/>
              </a:ext>
            </a:extLst>
          </p:cNvPr>
          <p:cNvSpPr>
            <a:spLocks noGrp="1" noChangeArrowheads="1"/>
          </p:cNvSpPr>
          <p:nvPr>
            <p:ph type="title"/>
          </p:nvPr>
        </p:nvSpPr>
        <p:spPr>
          <a:xfrm>
            <a:off x="614388" y="110917"/>
            <a:ext cx="9969500" cy="631506"/>
          </a:xfrm>
        </p:spPr>
        <p:txBody>
          <a:bodyPr>
            <a:normAutofit/>
          </a:bodyPr>
          <a:lstStyle/>
          <a:p>
            <a:r>
              <a:rPr lang="sl-SI" altLang="sl-SI" sz="1600" b="0" dirty="0">
                <a:solidFill>
                  <a:srgbClr val="C00000"/>
                </a:solidFill>
              </a:rPr>
              <a:t>ZA POLNI DELOVNI ČAS  (primer 1)</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319597" y="914401"/>
            <a:ext cx="11679364" cy="5667374"/>
          </a:xfrm>
        </p:spPr>
        <p:txBody>
          <a:bodyPr>
            <a:normAutofit/>
          </a:bodyPr>
          <a:lstStyle/>
          <a:p>
            <a:pPr>
              <a:defRPr/>
            </a:pPr>
            <a:r>
              <a:rPr lang="sl-SI" sz="1400" dirty="0"/>
              <a:t>Zavarovanec je </a:t>
            </a:r>
            <a:r>
              <a:rPr lang="sl-SI" sz="1400" b="1" u="sng" dirty="0"/>
              <a:t>zaposlen (zav. podlaga 001) za 20 ur na teden </a:t>
            </a:r>
            <a:r>
              <a:rPr lang="sl-SI" sz="1400" u="sng" dirty="0"/>
              <a:t>in dela 4 ure na dan</a:t>
            </a:r>
            <a:r>
              <a:rPr lang="sl-SI" sz="1400" dirty="0"/>
              <a:t>, od ponedeljka do petka. </a:t>
            </a:r>
          </a:p>
          <a:p>
            <a:pPr>
              <a:defRPr/>
            </a:pPr>
            <a:r>
              <a:rPr lang="sl-SI" sz="1400" dirty="0"/>
              <a:t>To predstavlja njegov </a:t>
            </a:r>
            <a:r>
              <a:rPr lang="sl-SI" sz="1400" u="sng" dirty="0"/>
              <a:t>polni delovni čas.</a:t>
            </a:r>
            <a:endParaRPr lang="sl-SI" sz="1400" dirty="0"/>
          </a:p>
          <a:p>
            <a:pPr>
              <a:defRPr/>
            </a:pPr>
            <a:r>
              <a:rPr lang="sl-SI" sz="1400" dirty="0"/>
              <a:t>Na podlagi ocene IOZ ali odločbe IZ ali ZK je za svoje delo </a:t>
            </a:r>
            <a:r>
              <a:rPr lang="sl-SI" sz="1400" b="1" dirty="0"/>
              <a:t>v celoti nezmožen. </a:t>
            </a:r>
          </a:p>
          <a:p>
            <a:pPr marL="0" indent="0">
              <a:buNone/>
              <a:defRPr/>
            </a:pPr>
            <a:r>
              <a:rPr lang="sl-SI" sz="1600" dirty="0">
                <a:solidFill>
                  <a:srgbClr val="00B050"/>
                </a:solidFill>
              </a:rPr>
              <a:t>____________________________________________________________________________________________________________________________</a:t>
            </a:r>
          </a:p>
          <a:p>
            <a:pPr marL="0" indent="0">
              <a:buNone/>
              <a:defRPr/>
            </a:pPr>
            <a:r>
              <a:rPr lang="sl-SI" sz="1400" b="1" dirty="0">
                <a:solidFill>
                  <a:srgbClr val="00B050"/>
                </a:solidFill>
              </a:rPr>
              <a:t>Na eBOL se izpolni: </a:t>
            </a:r>
          </a:p>
          <a:p>
            <a:pPr marL="0" indent="0">
              <a:buNone/>
              <a:defRPr/>
            </a:pPr>
            <a:r>
              <a:rPr lang="sl-SI" sz="1400" b="1" dirty="0">
                <a:solidFill>
                  <a:srgbClr val="00B050"/>
                </a:solidFill>
              </a:rPr>
              <a:t>''za polni delovni čas od:__ do:__“</a:t>
            </a:r>
          </a:p>
          <a:p>
            <a:pPr marL="0" indent="0">
              <a:buNone/>
              <a:defRPr/>
            </a:pPr>
            <a:r>
              <a:rPr lang="sl-SI" sz="2400" dirty="0">
                <a:solidFill>
                  <a:srgbClr val="00B050"/>
                </a:solidFill>
              </a:rPr>
              <a:t>_________________________________________________________________________________</a:t>
            </a:r>
            <a:endParaRPr lang="sl-SI" sz="2400" b="1" i="1" dirty="0">
              <a:solidFill>
                <a:schemeClr val="accent1">
                  <a:lumMod val="75000"/>
                </a:schemeClr>
              </a:solidFill>
            </a:endParaRPr>
          </a:p>
          <a:p>
            <a:pPr marL="0" indent="0">
              <a:buNone/>
              <a:defRPr/>
            </a:pPr>
            <a:r>
              <a:rPr lang="sl-SI" sz="1600" b="1" dirty="0">
                <a:solidFill>
                  <a:schemeClr val="accent1"/>
                </a:solidFill>
              </a:rPr>
              <a:t>Obračun nadomestila plače:</a:t>
            </a:r>
            <a:r>
              <a:rPr lang="sl-SI" sz="1600" dirty="0">
                <a:solidFill>
                  <a:schemeClr val="accent1"/>
                </a:solidFill>
                <a:sym typeface="Wingdings" panose="05000000000000000000" pitchFamily="2" charset="2"/>
              </a:rPr>
              <a:t> </a:t>
            </a:r>
          </a:p>
          <a:p>
            <a:pPr marL="0" indent="0">
              <a:lnSpc>
                <a:spcPct val="100000"/>
              </a:lnSpc>
              <a:spcBef>
                <a:spcPts val="0"/>
              </a:spcBef>
              <a:buNone/>
              <a:defRPr/>
            </a:pPr>
            <a:endParaRPr lang="sl-SI" sz="1300" dirty="0">
              <a:solidFill>
                <a:schemeClr val="accent1"/>
              </a:solidFill>
              <a:sym typeface="Wingdings" panose="05000000000000000000" pitchFamily="2" charset="2"/>
            </a:endParaRPr>
          </a:p>
          <a:p>
            <a:pPr marL="0" indent="0">
              <a:lnSpc>
                <a:spcPct val="100000"/>
              </a:lnSpc>
              <a:spcBef>
                <a:spcPts val="0"/>
              </a:spcBef>
              <a:buNone/>
              <a:defRPr/>
            </a:pPr>
            <a:r>
              <a:rPr lang="sl-SI" sz="1300" dirty="0">
                <a:solidFill>
                  <a:schemeClr val="accent1"/>
                </a:solidFill>
                <a:sym typeface="Wingdings" panose="05000000000000000000" pitchFamily="2" charset="2"/>
              </a:rPr>
              <a:t>U</a:t>
            </a:r>
            <a:r>
              <a:rPr lang="sl-SI" sz="1300" dirty="0">
                <a:solidFill>
                  <a:schemeClr val="accent1"/>
                </a:solidFill>
              </a:rPr>
              <a:t>porabi se </a:t>
            </a:r>
            <a:r>
              <a:rPr lang="sl-SI" sz="1300" u="sng" dirty="0">
                <a:solidFill>
                  <a:schemeClr val="accent1"/>
                </a:solidFill>
              </a:rPr>
              <a:t>POSEBNI KOLEDAR </a:t>
            </a:r>
          </a:p>
          <a:p>
            <a:pPr marL="0" indent="0">
              <a:lnSpc>
                <a:spcPct val="100000"/>
              </a:lnSpc>
              <a:spcBef>
                <a:spcPts val="0"/>
              </a:spcBef>
              <a:buNone/>
              <a:defRPr/>
            </a:pPr>
            <a:r>
              <a:rPr lang="sl-SI" sz="1300" dirty="0">
                <a:solidFill>
                  <a:schemeClr val="accent1"/>
                </a:solidFill>
              </a:rPr>
              <a:t>za vsak delovni dan, od ponedeljka do petka,  </a:t>
            </a:r>
          </a:p>
          <a:p>
            <a:pPr marL="0" indent="0">
              <a:lnSpc>
                <a:spcPct val="100000"/>
              </a:lnSpc>
              <a:spcBef>
                <a:spcPts val="0"/>
              </a:spcBef>
              <a:buNone/>
              <a:defRPr/>
            </a:pPr>
            <a:r>
              <a:rPr lang="sl-SI" sz="1300" dirty="0">
                <a:solidFill>
                  <a:schemeClr val="accent1"/>
                </a:solidFill>
              </a:rPr>
              <a:t>se v koledar vpiše </a:t>
            </a:r>
            <a:r>
              <a:rPr lang="sl-SI" sz="1300" u="sng" dirty="0">
                <a:solidFill>
                  <a:schemeClr val="accent1"/>
                </a:solidFill>
              </a:rPr>
              <a:t>4 ure dnevne delovne obveze</a:t>
            </a:r>
            <a:r>
              <a:rPr lang="sl-SI" sz="1300" dirty="0">
                <a:solidFill>
                  <a:schemeClr val="accent1"/>
                </a:solidFill>
              </a:rPr>
              <a:t>.</a:t>
            </a:r>
          </a:p>
          <a:p>
            <a:pPr marL="0" indent="0">
              <a:lnSpc>
                <a:spcPct val="100000"/>
              </a:lnSpc>
              <a:spcBef>
                <a:spcPts val="0"/>
              </a:spcBef>
              <a:buNone/>
              <a:defRPr/>
            </a:pPr>
            <a:endParaRPr lang="sl-SI" sz="1400" dirty="0">
              <a:solidFill>
                <a:schemeClr val="accent1"/>
              </a:solidFill>
              <a:latin typeface="Helv"/>
            </a:endParaRPr>
          </a:p>
          <a:p>
            <a:pPr marL="0" indent="0">
              <a:lnSpc>
                <a:spcPct val="100000"/>
              </a:lnSpc>
              <a:spcBef>
                <a:spcPts val="0"/>
              </a:spcBef>
              <a:buNone/>
              <a:defRPr/>
            </a:pPr>
            <a:r>
              <a:rPr lang="sl-SI" sz="1400" dirty="0">
                <a:solidFill>
                  <a:schemeClr val="accent1"/>
                </a:solidFill>
                <a:latin typeface="Helv"/>
              </a:rPr>
              <a:t>skupna zadržanost v breme ZZZS na obračunu = 22 dni x 4 ure = </a:t>
            </a:r>
            <a:r>
              <a:rPr lang="sl-SI" sz="1400" b="1" dirty="0">
                <a:solidFill>
                  <a:schemeClr val="accent1"/>
                </a:solidFill>
                <a:latin typeface="Helv"/>
              </a:rPr>
              <a:t>88 ur</a:t>
            </a:r>
            <a:endParaRPr lang="sl-SI" sz="1400" b="0" i="0" u="none" strike="noStrike" baseline="0" dirty="0">
              <a:solidFill>
                <a:schemeClr val="accent1"/>
              </a:solidFill>
              <a:latin typeface="Helv"/>
            </a:endParaRPr>
          </a:p>
          <a:p>
            <a:pPr marL="0" indent="0">
              <a:buNone/>
              <a:defRPr/>
            </a:pPr>
            <a:endParaRPr lang="sl-SI" sz="1300" dirty="0">
              <a:solidFill>
                <a:schemeClr val="accent1">
                  <a:lumMod val="75000"/>
                </a:schemeClr>
              </a:solidFill>
            </a:endParaRPr>
          </a:p>
          <a:p>
            <a:pPr marL="0" indent="0">
              <a:buNone/>
              <a:defRPr/>
            </a:pPr>
            <a:endParaRPr lang="sl-SI" sz="1300" i="1" dirty="0"/>
          </a:p>
        </p:txBody>
      </p:sp>
      <p:pic>
        <p:nvPicPr>
          <p:cNvPr id="4" name="Slika 3">
            <a:extLst>
              <a:ext uri="{FF2B5EF4-FFF2-40B4-BE49-F238E27FC236}">
                <a16:creationId xmlns:a16="http://schemas.microsoft.com/office/drawing/2014/main" id="{2AC37849-3855-40A8-86C9-B05360B45DBC}"/>
              </a:ext>
            </a:extLst>
          </p:cNvPr>
          <p:cNvPicPr>
            <a:picLocks noChangeAspect="1"/>
          </p:cNvPicPr>
          <p:nvPr/>
        </p:nvPicPr>
        <p:blipFill>
          <a:blip r:embed="rId2"/>
          <a:stretch>
            <a:fillRect/>
          </a:stretch>
        </p:blipFill>
        <p:spPr>
          <a:xfrm>
            <a:off x="6779260" y="3643110"/>
            <a:ext cx="5219700" cy="2472468"/>
          </a:xfrm>
          <a:prstGeom prst="rect">
            <a:avLst/>
          </a:prstGeom>
        </p:spPr>
      </p:pic>
      <p:sp>
        <p:nvSpPr>
          <p:cNvPr id="7" name="PoljeZBesedilom 6">
            <a:extLst>
              <a:ext uri="{FF2B5EF4-FFF2-40B4-BE49-F238E27FC236}">
                <a16:creationId xmlns:a16="http://schemas.microsoft.com/office/drawing/2014/main" id="{8D091C18-5CD6-4590-81EF-5F66923358D0}"/>
              </a:ext>
            </a:extLst>
          </p:cNvPr>
          <p:cNvSpPr txBox="1"/>
          <p:nvPr/>
        </p:nvSpPr>
        <p:spPr>
          <a:xfrm>
            <a:off x="231298" y="5251469"/>
            <a:ext cx="3694053" cy="76944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a:t>
            </a:r>
          </a:p>
          <a:p>
            <a:r>
              <a:rPr lang="sl-SI" sz="1100" dirty="0">
                <a:solidFill>
                  <a:srgbClr val="7030A0"/>
                </a:solidFill>
                <a:latin typeface="Arial" panose="020B0604020202020204" pitchFamily="34" charset="0"/>
                <a:cs typeface="Arial" panose="020B0604020202020204" pitchFamily="34" charset="0"/>
              </a:rPr>
              <a:t>(polje StUrMesObveznosti) je enako skupnemu številu ur na plačilni listi in se izračuna iz </a:t>
            </a:r>
          </a:p>
          <a:p>
            <a:r>
              <a:rPr lang="sl-SI" sz="1100" u="sng" dirty="0">
                <a:solidFill>
                  <a:srgbClr val="7030A0"/>
                </a:solidFill>
                <a:latin typeface="Arial" panose="020B0604020202020204" pitchFamily="34" charset="0"/>
                <a:cs typeface="Arial" panose="020B0604020202020204" pitchFamily="34" charset="0"/>
              </a:rPr>
              <a:t>posebnega koledarja 5x4</a:t>
            </a:r>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a:t>
            </a:r>
            <a:r>
              <a:rPr lang="sl-SI" sz="1100" dirty="0">
                <a:solidFill>
                  <a:srgbClr val="7030A0"/>
                </a:solidFill>
                <a:latin typeface="Arial" panose="020B0604020202020204" pitchFamily="34" charset="0"/>
                <a:cs typeface="Arial" panose="020B0604020202020204" pitchFamily="34" charset="0"/>
              </a:rPr>
              <a:t> dni x 4 ure = 88 ur</a:t>
            </a:r>
            <a:endParaRPr lang="sl-SI" dirty="0"/>
          </a:p>
        </p:txBody>
      </p:sp>
      <p:sp>
        <p:nvSpPr>
          <p:cNvPr id="8" name="PoljeZBesedilom 7">
            <a:extLst>
              <a:ext uri="{FF2B5EF4-FFF2-40B4-BE49-F238E27FC236}">
                <a16:creationId xmlns:a16="http://schemas.microsoft.com/office/drawing/2014/main" id="{A98F46B9-620A-4555-AD8D-A8139C380E81}"/>
              </a:ext>
            </a:extLst>
          </p:cNvPr>
          <p:cNvSpPr txBox="1"/>
          <p:nvPr/>
        </p:nvSpPr>
        <p:spPr>
          <a:xfrm>
            <a:off x="4293077" y="5189913"/>
            <a:ext cx="2441226" cy="10156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a:t>
            </a:r>
          </a:p>
          <a:p>
            <a:r>
              <a:rPr lang="sl-SI" sz="1200" dirty="0">
                <a:solidFill>
                  <a:srgbClr val="00B0F0"/>
                </a:solidFill>
              </a:rPr>
              <a:t>na zahtevku (polje StUrSkupno) = 176  </a:t>
            </a:r>
            <a:r>
              <a:rPr lang="sl-SI" sz="1200" i="1" dirty="0">
                <a:solidFill>
                  <a:srgbClr val="00B0F0"/>
                </a:solidFill>
              </a:rPr>
              <a:t>(ko ima podjetje ali org. enota kot celota 22 delovnih dni in</a:t>
            </a:r>
          </a:p>
          <a:p>
            <a:r>
              <a:rPr lang="sl-SI" sz="1200" i="1" dirty="0">
                <a:solidFill>
                  <a:srgbClr val="00B0F0"/>
                </a:solidFill>
              </a:rPr>
              <a:t> koledar 5x8)</a:t>
            </a:r>
          </a:p>
        </p:txBody>
      </p:sp>
      <p:sp>
        <p:nvSpPr>
          <p:cNvPr id="9" name="Puščica: desno 8">
            <a:extLst>
              <a:ext uri="{FF2B5EF4-FFF2-40B4-BE49-F238E27FC236}">
                <a16:creationId xmlns:a16="http://schemas.microsoft.com/office/drawing/2014/main" id="{6799D870-5683-4591-B5AC-43BBBECADE4B}"/>
              </a:ext>
            </a:extLst>
          </p:cNvPr>
          <p:cNvSpPr/>
          <p:nvPr/>
        </p:nvSpPr>
        <p:spPr>
          <a:xfrm>
            <a:off x="3997235" y="5520773"/>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2" name="Slika 11">
            <a:extLst>
              <a:ext uri="{FF2B5EF4-FFF2-40B4-BE49-F238E27FC236}">
                <a16:creationId xmlns:a16="http://schemas.microsoft.com/office/drawing/2014/main" id="{4E92F84F-827F-428A-8184-74EC9533463F}"/>
              </a:ext>
            </a:extLst>
          </p:cNvPr>
          <p:cNvPicPr>
            <a:picLocks noChangeAspect="1"/>
          </p:cNvPicPr>
          <p:nvPr/>
        </p:nvPicPr>
        <p:blipFill>
          <a:blip r:embed="rId3"/>
          <a:stretch>
            <a:fillRect/>
          </a:stretch>
        </p:blipFill>
        <p:spPr>
          <a:xfrm>
            <a:off x="3584775" y="2276382"/>
            <a:ext cx="3317576" cy="591105"/>
          </a:xfrm>
          <a:prstGeom prst="rect">
            <a:avLst/>
          </a:prstGeom>
        </p:spPr>
      </p:pic>
      <p:pic>
        <p:nvPicPr>
          <p:cNvPr id="14" name="Slika 13">
            <a:extLst>
              <a:ext uri="{FF2B5EF4-FFF2-40B4-BE49-F238E27FC236}">
                <a16:creationId xmlns:a16="http://schemas.microsoft.com/office/drawing/2014/main" id="{55675BEE-A864-4E46-ABC4-6059421115B4}"/>
              </a:ext>
            </a:extLst>
          </p:cNvPr>
          <p:cNvPicPr>
            <a:picLocks noChangeAspect="1"/>
          </p:cNvPicPr>
          <p:nvPr/>
        </p:nvPicPr>
        <p:blipFill>
          <a:blip r:embed="rId4"/>
          <a:stretch>
            <a:fillRect/>
          </a:stretch>
        </p:blipFill>
        <p:spPr>
          <a:xfrm>
            <a:off x="9346663" y="1792131"/>
            <a:ext cx="2474449" cy="1578846"/>
          </a:xfrm>
          <a:prstGeom prst="rect">
            <a:avLst/>
          </a:prstGeom>
        </p:spPr>
      </p:pic>
      <p:cxnSp>
        <p:nvCxnSpPr>
          <p:cNvPr id="15" name="Raven puščični povezovalnik 14">
            <a:extLst>
              <a:ext uri="{FF2B5EF4-FFF2-40B4-BE49-F238E27FC236}">
                <a16:creationId xmlns:a16="http://schemas.microsoft.com/office/drawing/2014/main" id="{BD3CD5FC-D067-4B51-871A-672C112FF4D5}"/>
              </a:ext>
            </a:extLst>
          </p:cNvPr>
          <p:cNvCxnSpPr/>
          <p:nvPr/>
        </p:nvCxnSpPr>
        <p:spPr>
          <a:xfrm>
            <a:off x="2796466" y="3852909"/>
            <a:ext cx="39378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11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98260877-A829-4718-B82D-B5EBF8EBA8A6}"/>
              </a:ext>
            </a:extLst>
          </p:cNvPr>
          <p:cNvSpPr>
            <a:spLocks noGrp="1" noChangeArrowheads="1"/>
          </p:cNvSpPr>
          <p:nvPr>
            <p:ph type="title"/>
          </p:nvPr>
        </p:nvSpPr>
        <p:spPr>
          <a:xfrm>
            <a:off x="614388" y="110916"/>
            <a:ext cx="9969500" cy="937689"/>
          </a:xfrm>
        </p:spPr>
        <p:txBody>
          <a:bodyPr>
            <a:normAutofit/>
          </a:bodyPr>
          <a:lstStyle/>
          <a:p>
            <a:r>
              <a:rPr lang="sl-SI" altLang="sl-SI" sz="1600" b="0" dirty="0">
                <a:solidFill>
                  <a:srgbClr val="C00000"/>
                </a:solidFill>
              </a:rPr>
              <a:t>ZA POLNI DELOVNI ČAS  (primer 2)</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428625" y="1140643"/>
            <a:ext cx="11570335" cy="5441131"/>
          </a:xfrm>
        </p:spPr>
        <p:txBody>
          <a:bodyPr>
            <a:normAutofit/>
          </a:bodyPr>
          <a:lstStyle/>
          <a:p>
            <a:pPr>
              <a:defRPr/>
            </a:pPr>
            <a:r>
              <a:rPr lang="sl-SI" sz="1400" dirty="0"/>
              <a:t>Delavka je</a:t>
            </a:r>
            <a:r>
              <a:rPr lang="sl-SI" sz="1400" b="1" dirty="0"/>
              <a:t> v delovnem razmerju (zav. podlaga 001) za 20 ur </a:t>
            </a:r>
            <a:r>
              <a:rPr lang="sl-SI" sz="1400" dirty="0"/>
              <a:t>na teden in dela 4 ure na dan, od ponedeljka do petka.  To predstavlja njen </a:t>
            </a:r>
            <a:r>
              <a:rPr lang="sl-SI" sz="1400" u="sng" dirty="0"/>
              <a:t>polni delovni čas.</a:t>
            </a:r>
          </a:p>
          <a:p>
            <a:pPr>
              <a:defRPr/>
            </a:pPr>
            <a:r>
              <a:rPr lang="sl-SI" sz="1400" dirty="0"/>
              <a:t>Za preostalih </a:t>
            </a:r>
            <a:r>
              <a:rPr lang="sl-SI" sz="1400" b="1" dirty="0"/>
              <a:t>20 ur </a:t>
            </a:r>
            <a:r>
              <a:rPr lang="sl-SI" sz="1400" dirty="0"/>
              <a:t>tedensko je na podlagi odločbe Centra za socialno delo upravičena do sorazmernega dela plačila prispevkov za socialno varnost zaradi dela </a:t>
            </a:r>
            <a:r>
              <a:rPr lang="sl-SI" sz="1400" b="1" dirty="0"/>
              <a:t>s krajšim delovnim časom zaradi starševstva </a:t>
            </a:r>
            <a:r>
              <a:rPr lang="sl-SI" sz="1400" dirty="0"/>
              <a:t>(</a:t>
            </a:r>
            <a:r>
              <a:rPr lang="sl-SI" sz="1400" b="1" dirty="0"/>
              <a:t>zav. podlaga 072).</a:t>
            </a:r>
            <a:endParaRPr lang="sl-SI" sz="1400" dirty="0"/>
          </a:p>
          <a:p>
            <a:pPr>
              <a:defRPr/>
            </a:pPr>
            <a:r>
              <a:rPr lang="sl-SI" sz="1400" dirty="0"/>
              <a:t>Na podlagi ocene IOZ ali odločbe IZ ali ZK je za svoje delo </a:t>
            </a:r>
            <a:r>
              <a:rPr lang="sl-SI" sz="1400" b="1" dirty="0"/>
              <a:t>v celoti nezmožna</a:t>
            </a:r>
            <a:r>
              <a:rPr lang="sl-SI" sz="1400" dirty="0"/>
              <a:t>. </a:t>
            </a:r>
          </a:p>
          <a:p>
            <a:pPr marL="0" indent="0">
              <a:buNone/>
              <a:defRPr/>
            </a:pPr>
            <a:r>
              <a:rPr lang="sl-SI" sz="1600" dirty="0">
                <a:solidFill>
                  <a:srgbClr val="00B050"/>
                </a:solidFill>
              </a:rPr>
              <a:t>____________________________________________________________________________________________________________________________</a:t>
            </a:r>
          </a:p>
          <a:p>
            <a:pPr marL="0" indent="0">
              <a:buNone/>
              <a:defRPr/>
            </a:pPr>
            <a:r>
              <a:rPr lang="sl-SI" sz="1400" b="1" dirty="0">
                <a:solidFill>
                  <a:srgbClr val="00B050"/>
                </a:solidFill>
              </a:rPr>
              <a:t>Na eBOL se izpolni: </a:t>
            </a:r>
          </a:p>
          <a:p>
            <a:pPr marL="0" indent="0">
              <a:buNone/>
              <a:defRPr/>
            </a:pPr>
            <a:r>
              <a:rPr lang="sl-SI" sz="1400" b="1" dirty="0">
                <a:solidFill>
                  <a:srgbClr val="00B050"/>
                </a:solidFill>
              </a:rPr>
              <a:t>''za polni delovni čas od:__ do:__“</a:t>
            </a:r>
          </a:p>
          <a:p>
            <a:pPr marL="0" indent="0">
              <a:buNone/>
              <a:defRPr/>
            </a:pPr>
            <a:r>
              <a:rPr lang="sl-SI" sz="1400" dirty="0">
                <a:solidFill>
                  <a:srgbClr val="00B050"/>
                </a:solidFill>
              </a:rPr>
              <a:t>______________________________________________________________________________________________________________________</a:t>
            </a:r>
            <a:endParaRPr lang="sl-SI" sz="1400" b="1" i="1" dirty="0">
              <a:solidFill>
                <a:schemeClr val="accent1">
                  <a:lumMod val="75000"/>
                </a:schemeClr>
              </a:solidFill>
            </a:endParaRPr>
          </a:p>
          <a:p>
            <a:pPr marL="0" indent="0">
              <a:buNone/>
              <a:defRPr/>
            </a:pPr>
            <a:r>
              <a:rPr lang="sl-SI" sz="1600" b="1" dirty="0">
                <a:solidFill>
                  <a:schemeClr val="accent1"/>
                </a:solidFill>
              </a:rPr>
              <a:t>Obračun nadomestila plače:</a:t>
            </a:r>
            <a:r>
              <a:rPr lang="sl-SI" sz="1600" dirty="0">
                <a:solidFill>
                  <a:schemeClr val="accent1"/>
                </a:solidFill>
                <a:sym typeface="Wingdings" panose="05000000000000000000" pitchFamily="2" charset="2"/>
              </a:rPr>
              <a:t> </a:t>
            </a:r>
          </a:p>
          <a:p>
            <a:pPr marL="0" indent="0">
              <a:buNone/>
              <a:defRPr/>
            </a:pPr>
            <a:r>
              <a:rPr lang="sl-SI" sz="1300" dirty="0">
                <a:solidFill>
                  <a:schemeClr val="accent1"/>
                </a:solidFill>
                <a:sym typeface="Wingdings" panose="05000000000000000000" pitchFamily="2" charset="2"/>
              </a:rPr>
              <a:t>U</a:t>
            </a:r>
            <a:r>
              <a:rPr lang="sl-SI" sz="1300" dirty="0">
                <a:solidFill>
                  <a:schemeClr val="accent1"/>
                </a:solidFill>
              </a:rPr>
              <a:t>porabi se </a:t>
            </a:r>
            <a:r>
              <a:rPr lang="sl-SI" sz="1300" u="sng" dirty="0">
                <a:solidFill>
                  <a:schemeClr val="accent1"/>
                </a:solidFill>
              </a:rPr>
              <a:t>POSEBNI KOLEDAR</a:t>
            </a:r>
          </a:p>
          <a:p>
            <a:pPr marL="0" indent="0">
              <a:buNone/>
              <a:defRPr/>
            </a:pPr>
            <a:r>
              <a:rPr lang="sl-SI" sz="1300" dirty="0">
                <a:solidFill>
                  <a:schemeClr val="accent1"/>
                </a:solidFill>
              </a:rPr>
              <a:t>Za vsak delovni dan, od ponedeljka do petka,  </a:t>
            </a:r>
          </a:p>
          <a:p>
            <a:pPr marL="0" indent="0">
              <a:buNone/>
              <a:defRPr/>
            </a:pPr>
            <a:r>
              <a:rPr lang="sl-SI" sz="1300" dirty="0">
                <a:solidFill>
                  <a:schemeClr val="accent1"/>
                </a:solidFill>
              </a:rPr>
              <a:t>se v koledar vpiše </a:t>
            </a:r>
            <a:r>
              <a:rPr lang="sl-SI" sz="1300" u="sng" dirty="0">
                <a:solidFill>
                  <a:schemeClr val="accent1"/>
                </a:solidFill>
              </a:rPr>
              <a:t>4 ure dnevne delovne obveze</a:t>
            </a:r>
            <a:r>
              <a:rPr lang="sl-SI" sz="1300" dirty="0">
                <a:solidFill>
                  <a:schemeClr val="accent1"/>
                </a:solidFill>
              </a:rPr>
              <a:t>.</a:t>
            </a:r>
          </a:p>
          <a:p>
            <a:pPr marL="0" indent="0">
              <a:buNone/>
              <a:defRPr/>
            </a:pPr>
            <a:r>
              <a:rPr lang="sl-SI" sz="1200" dirty="0">
                <a:solidFill>
                  <a:schemeClr val="accent1"/>
                </a:solidFill>
                <a:latin typeface="Helv"/>
              </a:rPr>
              <a:t>skupna zadržanost v breme ZZZS na obračunu = 22 dni x 4 ure = </a:t>
            </a:r>
            <a:r>
              <a:rPr lang="sl-SI" sz="1200" b="1" dirty="0">
                <a:solidFill>
                  <a:schemeClr val="accent1"/>
                </a:solidFill>
                <a:latin typeface="Helv"/>
              </a:rPr>
              <a:t>88 ur</a:t>
            </a:r>
            <a:endParaRPr lang="sl-SI" sz="1200" b="0" i="0" u="none" strike="noStrike" baseline="0" dirty="0">
              <a:solidFill>
                <a:schemeClr val="accent1"/>
              </a:solidFill>
              <a:latin typeface="Helv"/>
            </a:endParaRPr>
          </a:p>
          <a:p>
            <a:pPr marL="0" indent="0">
              <a:buNone/>
              <a:defRPr/>
            </a:pPr>
            <a:endParaRPr lang="sl-SI" sz="1300" dirty="0">
              <a:solidFill>
                <a:schemeClr val="accent1">
                  <a:lumMod val="75000"/>
                </a:schemeClr>
              </a:solidFill>
            </a:endParaRPr>
          </a:p>
          <a:p>
            <a:pPr marL="0" indent="0">
              <a:buNone/>
              <a:defRPr/>
            </a:pPr>
            <a:endParaRPr lang="sl-SI" sz="1300" i="1" dirty="0"/>
          </a:p>
        </p:txBody>
      </p:sp>
      <p:pic>
        <p:nvPicPr>
          <p:cNvPr id="4" name="Slika 3">
            <a:extLst>
              <a:ext uri="{FF2B5EF4-FFF2-40B4-BE49-F238E27FC236}">
                <a16:creationId xmlns:a16="http://schemas.microsoft.com/office/drawing/2014/main" id="{2AC37849-3855-40A8-86C9-B05360B45DBC}"/>
              </a:ext>
            </a:extLst>
          </p:cNvPr>
          <p:cNvPicPr>
            <a:picLocks noChangeAspect="1"/>
          </p:cNvPicPr>
          <p:nvPr/>
        </p:nvPicPr>
        <p:blipFill>
          <a:blip r:embed="rId2"/>
          <a:stretch>
            <a:fillRect/>
          </a:stretch>
        </p:blipFill>
        <p:spPr>
          <a:xfrm>
            <a:off x="6890387" y="3976039"/>
            <a:ext cx="5219700" cy="2472468"/>
          </a:xfrm>
          <a:prstGeom prst="rect">
            <a:avLst/>
          </a:prstGeom>
        </p:spPr>
      </p:pic>
      <p:sp>
        <p:nvSpPr>
          <p:cNvPr id="7" name="PoljeZBesedilom 6">
            <a:extLst>
              <a:ext uri="{FF2B5EF4-FFF2-40B4-BE49-F238E27FC236}">
                <a16:creationId xmlns:a16="http://schemas.microsoft.com/office/drawing/2014/main" id="{8D091C18-5CD6-4590-81EF-5F66923358D0}"/>
              </a:ext>
            </a:extLst>
          </p:cNvPr>
          <p:cNvSpPr txBox="1"/>
          <p:nvPr/>
        </p:nvSpPr>
        <p:spPr>
          <a:xfrm>
            <a:off x="428625" y="5450694"/>
            <a:ext cx="3694053" cy="76944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a:t>
            </a:r>
          </a:p>
          <a:p>
            <a:r>
              <a:rPr lang="sl-SI" sz="1100" dirty="0">
                <a:solidFill>
                  <a:srgbClr val="7030A0"/>
                </a:solidFill>
                <a:latin typeface="Arial" panose="020B0604020202020204" pitchFamily="34" charset="0"/>
                <a:cs typeface="Arial" panose="020B0604020202020204" pitchFamily="34" charset="0"/>
              </a:rPr>
              <a:t>(polje StUrMesObveznosti) je enako skupnemu številu ur na plačilni listi in se izračuna iz </a:t>
            </a:r>
          </a:p>
          <a:p>
            <a:r>
              <a:rPr lang="sl-SI" sz="1100" u="sng" dirty="0">
                <a:solidFill>
                  <a:srgbClr val="7030A0"/>
                </a:solidFill>
                <a:latin typeface="Arial" panose="020B0604020202020204" pitchFamily="34" charset="0"/>
                <a:cs typeface="Arial" panose="020B0604020202020204" pitchFamily="34" charset="0"/>
              </a:rPr>
              <a:t>posebnega koledarja 5x4 </a:t>
            </a:r>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a:t>
            </a:r>
            <a:r>
              <a:rPr lang="sl-SI" sz="1100" dirty="0">
                <a:solidFill>
                  <a:srgbClr val="7030A0"/>
                </a:solidFill>
                <a:latin typeface="Arial" panose="020B0604020202020204" pitchFamily="34" charset="0"/>
                <a:cs typeface="Arial" panose="020B0604020202020204" pitchFamily="34" charset="0"/>
              </a:rPr>
              <a:t> dni x 4 ure = 88 ur</a:t>
            </a:r>
            <a:endParaRPr lang="sl-SI" dirty="0"/>
          </a:p>
        </p:txBody>
      </p:sp>
      <p:sp>
        <p:nvSpPr>
          <p:cNvPr id="8" name="PoljeZBesedilom 7">
            <a:extLst>
              <a:ext uri="{FF2B5EF4-FFF2-40B4-BE49-F238E27FC236}">
                <a16:creationId xmlns:a16="http://schemas.microsoft.com/office/drawing/2014/main" id="{A98F46B9-620A-4555-AD8D-A8139C380E81}"/>
              </a:ext>
            </a:extLst>
          </p:cNvPr>
          <p:cNvSpPr txBox="1"/>
          <p:nvPr/>
        </p:nvSpPr>
        <p:spPr>
          <a:xfrm>
            <a:off x="4378525" y="5389138"/>
            <a:ext cx="2441226" cy="10156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a:t>
            </a:r>
          </a:p>
          <a:p>
            <a:r>
              <a:rPr lang="sl-SI" sz="1200" dirty="0">
                <a:solidFill>
                  <a:srgbClr val="00B0F0"/>
                </a:solidFill>
              </a:rPr>
              <a:t>na zahtevku (polje StUrSkupno) = 176  </a:t>
            </a:r>
            <a:r>
              <a:rPr lang="sl-SI" sz="1200" i="1" dirty="0">
                <a:solidFill>
                  <a:srgbClr val="00B0F0"/>
                </a:solidFill>
              </a:rPr>
              <a:t>(ko ima podjetje ali org. enota kot celota 22 delovnih dni in</a:t>
            </a:r>
          </a:p>
          <a:p>
            <a:r>
              <a:rPr lang="sl-SI" sz="1200" i="1" dirty="0">
                <a:solidFill>
                  <a:srgbClr val="00B0F0"/>
                </a:solidFill>
              </a:rPr>
              <a:t>koledar 5x8)</a:t>
            </a:r>
          </a:p>
        </p:txBody>
      </p:sp>
      <p:sp>
        <p:nvSpPr>
          <p:cNvPr id="9" name="Puščica: desno 8">
            <a:extLst>
              <a:ext uri="{FF2B5EF4-FFF2-40B4-BE49-F238E27FC236}">
                <a16:creationId xmlns:a16="http://schemas.microsoft.com/office/drawing/2014/main" id="{541AD678-284A-4F27-93DF-78E953F4C170}"/>
              </a:ext>
            </a:extLst>
          </p:cNvPr>
          <p:cNvSpPr/>
          <p:nvPr/>
        </p:nvSpPr>
        <p:spPr>
          <a:xfrm>
            <a:off x="4094046" y="5804636"/>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 name="Slika 9">
            <a:extLst>
              <a:ext uri="{FF2B5EF4-FFF2-40B4-BE49-F238E27FC236}">
                <a16:creationId xmlns:a16="http://schemas.microsoft.com/office/drawing/2014/main" id="{3EC4F5F9-BCBC-45DB-81CC-AFB32C4C5DFC}"/>
              </a:ext>
            </a:extLst>
          </p:cNvPr>
          <p:cNvPicPr>
            <a:picLocks noChangeAspect="1"/>
          </p:cNvPicPr>
          <p:nvPr/>
        </p:nvPicPr>
        <p:blipFill>
          <a:blip r:embed="rId3"/>
          <a:stretch>
            <a:fillRect/>
          </a:stretch>
        </p:blipFill>
        <p:spPr>
          <a:xfrm>
            <a:off x="9459921" y="2373031"/>
            <a:ext cx="2303454" cy="1469741"/>
          </a:xfrm>
          <a:prstGeom prst="rect">
            <a:avLst/>
          </a:prstGeom>
        </p:spPr>
      </p:pic>
      <p:pic>
        <p:nvPicPr>
          <p:cNvPr id="11" name="Slika 10">
            <a:extLst>
              <a:ext uri="{FF2B5EF4-FFF2-40B4-BE49-F238E27FC236}">
                <a16:creationId xmlns:a16="http://schemas.microsoft.com/office/drawing/2014/main" id="{35659008-370B-41F5-B83B-459157C870D9}"/>
              </a:ext>
            </a:extLst>
          </p:cNvPr>
          <p:cNvPicPr>
            <a:picLocks noChangeAspect="1"/>
          </p:cNvPicPr>
          <p:nvPr/>
        </p:nvPicPr>
        <p:blipFill>
          <a:blip r:embed="rId4"/>
          <a:stretch>
            <a:fillRect/>
          </a:stretch>
        </p:blipFill>
        <p:spPr>
          <a:xfrm>
            <a:off x="3995459" y="2849752"/>
            <a:ext cx="3251031" cy="579248"/>
          </a:xfrm>
          <a:prstGeom prst="rect">
            <a:avLst/>
          </a:prstGeom>
        </p:spPr>
      </p:pic>
      <p:cxnSp>
        <p:nvCxnSpPr>
          <p:cNvPr id="6" name="Raven puščični povezovalnik 5">
            <a:extLst>
              <a:ext uri="{FF2B5EF4-FFF2-40B4-BE49-F238E27FC236}">
                <a16:creationId xmlns:a16="http://schemas.microsoft.com/office/drawing/2014/main" id="{15D69084-08EE-4742-A928-01A23BB04245}"/>
              </a:ext>
            </a:extLst>
          </p:cNvPr>
          <p:cNvCxnSpPr/>
          <p:nvPr/>
        </p:nvCxnSpPr>
        <p:spPr>
          <a:xfrm>
            <a:off x="2974019" y="4261282"/>
            <a:ext cx="37641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8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98260877-A829-4718-B82D-B5EBF8EBA8A6}"/>
              </a:ext>
            </a:extLst>
          </p:cNvPr>
          <p:cNvSpPr>
            <a:spLocks noGrp="1" noChangeArrowheads="1"/>
          </p:cNvSpPr>
          <p:nvPr>
            <p:ph type="title"/>
          </p:nvPr>
        </p:nvSpPr>
        <p:spPr>
          <a:xfrm>
            <a:off x="577049" y="118114"/>
            <a:ext cx="9969500" cy="858787"/>
          </a:xfrm>
        </p:spPr>
        <p:txBody>
          <a:bodyPr>
            <a:normAutofit/>
          </a:bodyPr>
          <a:lstStyle/>
          <a:p>
            <a:r>
              <a:rPr lang="sl-SI" altLang="sl-SI" sz="1600" b="0" dirty="0">
                <a:solidFill>
                  <a:srgbClr val="C00000"/>
                </a:solidFill>
              </a:rPr>
              <a:t>ZA POLNI DELOVNI ČAS  (primer 3)</a:t>
            </a:r>
          </a:p>
        </p:txBody>
      </p:sp>
      <p:sp>
        <p:nvSpPr>
          <p:cNvPr id="3" name="Označba mesta vsebine 2">
            <a:extLst>
              <a:ext uri="{FF2B5EF4-FFF2-40B4-BE49-F238E27FC236}">
                <a16:creationId xmlns:a16="http://schemas.microsoft.com/office/drawing/2014/main" id="{4AAA9102-8A4E-4E5F-B221-5A0F1F69C6D9}"/>
              </a:ext>
            </a:extLst>
          </p:cNvPr>
          <p:cNvSpPr>
            <a:spLocks noGrp="1"/>
          </p:cNvSpPr>
          <p:nvPr>
            <p:ph idx="1"/>
          </p:nvPr>
        </p:nvSpPr>
        <p:spPr>
          <a:xfrm>
            <a:off x="225107" y="673409"/>
            <a:ext cx="11741785" cy="5844536"/>
          </a:xfrm>
        </p:spPr>
        <p:txBody>
          <a:bodyPr>
            <a:normAutofit lnSpcReduction="10000"/>
          </a:bodyPr>
          <a:lstStyle/>
          <a:p>
            <a:pPr>
              <a:defRPr/>
            </a:pPr>
            <a:r>
              <a:rPr lang="sl-SI" sz="1400" dirty="0"/>
              <a:t>Zavarovanec je </a:t>
            </a:r>
            <a:r>
              <a:rPr lang="sl-SI" sz="1400" u="sng" dirty="0"/>
              <a:t>zaposlen (zav. podlaga 001) za 20 ur na teden in dela 4 ure na dan</a:t>
            </a:r>
            <a:r>
              <a:rPr lang="sl-SI" sz="1400" dirty="0"/>
              <a:t>, od ponedeljka do petka. </a:t>
            </a:r>
          </a:p>
          <a:p>
            <a:pPr>
              <a:defRPr/>
            </a:pPr>
            <a:r>
              <a:rPr lang="sl-SI" sz="1400" u="sng" dirty="0"/>
              <a:t>Za 20 ur tedensko </a:t>
            </a:r>
            <a:r>
              <a:rPr lang="sl-SI" sz="1400" dirty="0"/>
              <a:t>je zavarovan </a:t>
            </a:r>
            <a:r>
              <a:rPr lang="sl-SI" sz="1400" u="sng" dirty="0"/>
              <a:t>kot samostojni podjetnik (zav. podlaga 005). </a:t>
            </a:r>
            <a:r>
              <a:rPr lang="sl-SI" sz="1400" dirty="0"/>
              <a:t>Po Pravilih OZZ ima delovno obveznost razporejeno na 5 dni.</a:t>
            </a:r>
          </a:p>
          <a:p>
            <a:pPr>
              <a:defRPr/>
            </a:pPr>
            <a:r>
              <a:rPr lang="sl-SI" sz="1400" dirty="0"/>
              <a:t>Vsako zavarovanje posebej se šteje kot </a:t>
            </a:r>
            <a:r>
              <a:rPr lang="sl-SI" sz="1400" u="sng" dirty="0"/>
              <a:t>polni delovni čas.</a:t>
            </a:r>
            <a:endParaRPr lang="sl-SI" sz="1400" dirty="0"/>
          </a:p>
          <a:p>
            <a:pPr>
              <a:defRPr/>
            </a:pPr>
            <a:r>
              <a:rPr lang="sl-SI" sz="1400" dirty="0"/>
              <a:t>Na podlagi ocene IOZ ali odločbe IZ ali ZK je za svoje delo v celoti nezmožen. </a:t>
            </a:r>
          </a:p>
          <a:p>
            <a:pPr marL="0" indent="0">
              <a:buNone/>
              <a:defRPr/>
            </a:pPr>
            <a:r>
              <a:rPr lang="sl-SI" sz="1400" dirty="0">
                <a:solidFill>
                  <a:srgbClr val="00B050"/>
                </a:solidFill>
              </a:rPr>
              <a:t>_______________________________________________________________________________________________________________________________________________</a:t>
            </a:r>
          </a:p>
          <a:p>
            <a:pPr marL="0" indent="0">
              <a:buNone/>
              <a:defRPr/>
            </a:pPr>
            <a:r>
              <a:rPr lang="sl-SI" sz="1400" b="1" dirty="0">
                <a:solidFill>
                  <a:srgbClr val="00B050"/>
                </a:solidFill>
              </a:rPr>
              <a:t>Izpolnita se dva </a:t>
            </a:r>
            <a:r>
              <a:rPr lang="sl-SI" sz="1400" b="1" dirty="0" err="1">
                <a:solidFill>
                  <a:srgbClr val="00B050"/>
                </a:solidFill>
              </a:rPr>
              <a:t>eBOL</a:t>
            </a:r>
            <a:r>
              <a:rPr lang="sl-SI" sz="1400" b="1" dirty="0">
                <a:solidFill>
                  <a:srgbClr val="00B050"/>
                </a:solidFill>
              </a:rPr>
              <a:t> (na katerih je rubrika 10 enaka):</a:t>
            </a:r>
          </a:p>
          <a:p>
            <a:pPr marL="342900" indent="-342900">
              <a:buFont typeface="+mj-lt"/>
              <a:buAutoNum type="arabicPeriod"/>
              <a:defRPr/>
            </a:pPr>
            <a:r>
              <a:rPr lang="sl-SI" sz="1400" b="1" dirty="0">
                <a:solidFill>
                  <a:srgbClr val="00B050"/>
                </a:solidFill>
              </a:rPr>
              <a:t>z zaporedno številko 1 – za delodajalca</a:t>
            </a:r>
          </a:p>
          <a:p>
            <a:pPr marL="342900" indent="-342900">
              <a:buFont typeface="+mj-lt"/>
              <a:buAutoNum type="arabicPeriod"/>
              <a:defRPr/>
            </a:pPr>
            <a:r>
              <a:rPr lang="sl-SI" sz="1400" b="1" dirty="0">
                <a:solidFill>
                  <a:srgbClr val="00B050"/>
                </a:solidFill>
              </a:rPr>
              <a:t>z zaporedno številko 2  - za samostojnega zavezanca </a:t>
            </a:r>
          </a:p>
          <a:p>
            <a:pPr marL="0" indent="0">
              <a:lnSpc>
                <a:spcPct val="100000"/>
              </a:lnSpc>
              <a:spcBef>
                <a:spcPts val="0"/>
              </a:spcBef>
              <a:buNone/>
              <a:defRPr/>
            </a:pPr>
            <a:r>
              <a:rPr lang="sl-SI" sz="1400" dirty="0">
                <a:solidFill>
                  <a:srgbClr val="00B050"/>
                </a:solidFill>
              </a:rPr>
              <a:t>______________________________________________________________________________________________________________________________________________</a:t>
            </a:r>
          </a:p>
          <a:p>
            <a:pPr marL="0" indent="0">
              <a:buNone/>
              <a:defRPr/>
            </a:pPr>
            <a:r>
              <a:rPr lang="sl-SI" sz="1400" b="1" dirty="0">
                <a:solidFill>
                  <a:schemeClr val="accent1"/>
                </a:solidFill>
              </a:rPr>
              <a:t>Obračun nadomestila plače:</a:t>
            </a:r>
            <a:r>
              <a:rPr lang="sl-SI" sz="1400" dirty="0">
                <a:solidFill>
                  <a:schemeClr val="accent1"/>
                </a:solidFill>
                <a:sym typeface="Wingdings" panose="05000000000000000000" pitchFamily="2" charset="2"/>
              </a:rPr>
              <a:t> </a:t>
            </a:r>
          </a:p>
          <a:p>
            <a:pPr marL="0" indent="0">
              <a:lnSpc>
                <a:spcPct val="100000"/>
              </a:lnSpc>
              <a:spcBef>
                <a:spcPts val="0"/>
              </a:spcBef>
              <a:buNone/>
              <a:defRPr/>
            </a:pPr>
            <a:r>
              <a:rPr lang="sl-SI" sz="1400" u="sng" dirty="0">
                <a:solidFill>
                  <a:schemeClr val="accent1"/>
                </a:solidFill>
                <a:sym typeface="Wingdings" panose="05000000000000000000" pitchFamily="2" charset="2"/>
              </a:rPr>
              <a:t>1) Za zav. podlago </a:t>
            </a:r>
            <a:r>
              <a:rPr lang="sl-SI" sz="1400" b="1" u="sng" dirty="0">
                <a:solidFill>
                  <a:schemeClr val="accent1"/>
                </a:solidFill>
                <a:sym typeface="Wingdings" panose="05000000000000000000" pitchFamily="2" charset="2"/>
              </a:rPr>
              <a:t>001:</a:t>
            </a:r>
            <a:r>
              <a:rPr lang="sl-SI" sz="1400" u="sng" dirty="0">
                <a:solidFill>
                  <a:schemeClr val="accent1"/>
                </a:solidFill>
                <a:sym typeface="Wingdings" panose="05000000000000000000" pitchFamily="2" charset="2"/>
              </a:rPr>
              <a:t>  Obračun in izplačilo pri delodajalcu, nato vložitev refundacije</a:t>
            </a:r>
            <a:r>
              <a:rPr lang="sl-SI" sz="1400" dirty="0">
                <a:solidFill>
                  <a:schemeClr val="accent1"/>
                </a:solidFill>
                <a:sym typeface="Wingdings" panose="05000000000000000000" pitchFamily="2" charset="2"/>
              </a:rPr>
              <a:t>. U</a:t>
            </a:r>
            <a:r>
              <a:rPr lang="sl-SI" sz="1400" dirty="0">
                <a:solidFill>
                  <a:schemeClr val="accent1"/>
                </a:solidFill>
              </a:rPr>
              <a:t>porabi se </a:t>
            </a:r>
            <a:r>
              <a:rPr lang="sl-SI" sz="1400" u="sng" dirty="0">
                <a:solidFill>
                  <a:schemeClr val="accent1"/>
                </a:solidFill>
              </a:rPr>
              <a:t>POSEBNI KOLEDAR</a:t>
            </a:r>
            <a:r>
              <a:rPr lang="sl-SI" sz="1400" dirty="0">
                <a:solidFill>
                  <a:schemeClr val="accent1"/>
                </a:solidFill>
              </a:rPr>
              <a:t>, in sicer se za vsak delovni dan, od ponedeljka do petka vpiše </a:t>
            </a:r>
            <a:r>
              <a:rPr lang="sl-SI" sz="1400" u="sng" dirty="0">
                <a:solidFill>
                  <a:schemeClr val="accent1"/>
                </a:solidFill>
              </a:rPr>
              <a:t>4 ure dnevne delovne obveze</a:t>
            </a:r>
            <a:r>
              <a:rPr lang="sl-SI" sz="1400" dirty="0">
                <a:solidFill>
                  <a:schemeClr val="accent1"/>
                </a:solidFill>
              </a:rPr>
              <a:t>.</a:t>
            </a:r>
          </a:p>
          <a:p>
            <a:pPr marL="0" indent="0">
              <a:lnSpc>
                <a:spcPct val="100000"/>
              </a:lnSpc>
              <a:spcBef>
                <a:spcPts val="0"/>
              </a:spcBef>
              <a:buNone/>
              <a:defRPr/>
            </a:pPr>
            <a:endParaRPr lang="sl-SI" sz="1400" dirty="0">
              <a:solidFill>
                <a:schemeClr val="accent1"/>
              </a:solidFill>
              <a:latin typeface="Helv"/>
            </a:endParaRPr>
          </a:p>
          <a:p>
            <a:pPr marL="0" indent="0">
              <a:lnSpc>
                <a:spcPct val="100000"/>
              </a:lnSpc>
              <a:spcBef>
                <a:spcPts val="0"/>
              </a:spcBef>
              <a:buNone/>
              <a:defRPr/>
            </a:pPr>
            <a:r>
              <a:rPr lang="sl-SI" sz="1400" dirty="0">
                <a:solidFill>
                  <a:schemeClr val="accent1"/>
                </a:solidFill>
                <a:latin typeface="Helv"/>
              </a:rPr>
              <a:t>skupna zadržanost v breme ZZZS na obračunu = 22 dni x 4 ure = </a:t>
            </a:r>
            <a:r>
              <a:rPr lang="sl-SI" sz="1400" b="1" dirty="0">
                <a:solidFill>
                  <a:schemeClr val="accent1"/>
                </a:solidFill>
                <a:latin typeface="Helv"/>
              </a:rPr>
              <a:t>88 ur</a:t>
            </a:r>
            <a:endParaRPr lang="sl-SI" sz="1400" b="0" i="0" u="none" strike="noStrike" baseline="0" dirty="0">
              <a:solidFill>
                <a:schemeClr val="accent1"/>
              </a:solidFill>
              <a:latin typeface="Helv"/>
            </a:endParaRPr>
          </a:p>
          <a:p>
            <a:pPr marL="0" indent="0">
              <a:lnSpc>
                <a:spcPct val="100000"/>
              </a:lnSpc>
              <a:spcBef>
                <a:spcPts val="0"/>
              </a:spcBef>
              <a:buNone/>
              <a:defRPr/>
            </a:pPr>
            <a:endParaRPr lang="sl-SI" sz="1400" dirty="0">
              <a:solidFill>
                <a:schemeClr val="accent1"/>
              </a:solidFill>
            </a:endParaRPr>
          </a:p>
          <a:p>
            <a:pPr marL="0" indent="0">
              <a:buNone/>
              <a:defRPr/>
            </a:pPr>
            <a:endParaRPr lang="sl-SI" sz="1400" u="sng" dirty="0">
              <a:solidFill>
                <a:schemeClr val="accent1"/>
              </a:solidFill>
              <a:sym typeface="Wingdings" panose="05000000000000000000" pitchFamily="2" charset="2"/>
            </a:endParaRPr>
          </a:p>
          <a:p>
            <a:pPr marL="0" indent="0">
              <a:buNone/>
              <a:defRPr/>
            </a:pPr>
            <a:endParaRPr lang="sl-SI" sz="1400" u="sng" dirty="0">
              <a:solidFill>
                <a:schemeClr val="accent1"/>
              </a:solidFill>
              <a:sym typeface="Wingdings" panose="05000000000000000000" pitchFamily="2" charset="2"/>
            </a:endParaRPr>
          </a:p>
          <a:p>
            <a:pPr marL="0" indent="0">
              <a:buNone/>
              <a:defRPr/>
            </a:pPr>
            <a:endParaRPr lang="sl-SI" sz="1400" u="sng" dirty="0">
              <a:solidFill>
                <a:schemeClr val="accent1"/>
              </a:solidFill>
              <a:sym typeface="Wingdings" panose="05000000000000000000" pitchFamily="2" charset="2"/>
            </a:endParaRPr>
          </a:p>
          <a:p>
            <a:pPr marL="0" indent="0">
              <a:lnSpc>
                <a:spcPct val="100000"/>
              </a:lnSpc>
              <a:spcBef>
                <a:spcPts val="0"/>
              </a:spcBef>
              <a:buNone/>
              <a:defRPr/>
            </a:pPr>
            <a:endParaRPr lang="sl-SI" sz="1400" u="sng" dirty="0">
              <a:solidFill>
                <a:schemeClr val="accent1"/>
              </a:solidFill>
              <a:sym typeface="Wingdings" panose="05000000000000000000" pitchFamily="2" charset="2"/>
            </a:endParaRPr>
          </a:p>
          <a:p>
            <a:pPr marL="0" indent="0">
              <a:lnSpc>
                <a:spcPct val="100000"/>
              </a:lnSpc>
              <a:spcBef>
                <a:spcPts val="0"/>
              </a:spcBef>
              <a:buNone/>
              <a:defRPr/>
            </a:pPr>
            <a:endParaRPr lang="sl-SI" sz="1400" u="sng" dirty="0">
              <a:solidFill>
                <a:schemeClr val="accent1"/>
              </a:solidFill>
              <a:sym typeface="Wingdings" panose="05000000000000000000" pitchFamily="2" charset="2"/>
            </a:endParaRPr>
          </a:p>
          <a:p>
            <a:pPr marL="0" indent="0">
              <a:lnSpc>
                <a:spcPct val="100000"/>
              </a:lnSpc>
              <a:spcBef>
                <a:spcPts val="0"/>
              </a:spcBef>
              <a:buNone/>
              <a:defRPr/>
            </a:pPr>
            <a:r>
              <a:rPr lang="sl-SI" sz="1400" u="sng" dirty="0">
                <a:solidFill>
                  <a:schemeClr val="accent1"/>
                </a:solidFill>
                <a:sym typeface="Wingdings" panose="05000000000000000000" pitchFamily="2" charset="2"/>
              </a:rPr>
              <a:t>2) Za zav. podlago </a:t>
            </a:r>
            <a:r>
              <a:rPr lang="sl-SI" sz="1400" b="1" u="sng" dirty="0">
                <a:solidFill>
                  <a:schemeClr val="accent1"/>
                </a:solidFill>
                <a:sym typeface="Wingdings" panose="05000000000000000000" pitchFamily="2" charset="2"/>
              </a:rPr>
              <a:t>005:</a:t>
            </a:r>
            <a:r>
              <a:rPr lang="sl-SI" sz="1400" u="sng" dirty="0">
                <a:solidFill>
                  <a:schemeClr val="accent1"/>
                </a:solidFill>
                <a:sym typeface="Wingdings" panose="05000000000000000000" pitchFamily="2" charset="2"/>
              </a:rPr>
              <a:t>  obračun in direktno izplačilo na TRR s.p. s strani ZZZS.</a:t>
            </a:r>
          </a:p>
          <a:p>
            <a:pPr marL="0" indent="0">
              <a:lnSpc>
                <a:spcPct val="100000"/>
              </a:lnSpc>
              <a:spcBef>
                <a:spcPts val="0"/>
              </a:spcBef>
              <a:buNone/>
              <a:defRPr/>
            </a:pPr>
            <a:r>
              <a:rPr lang="sl-SI" sz="1400" dirty="0">
                <a:solidFill>
                  <a:schemeClr val="accent1"/>
                </a:solidFill>
                <a:sym typeface="Wingdings" panose="05000000000000000000" pitchFamily="2" charset="2"/>
              </a:rPr>
              <a:t>U</a:t>
            </a:r>
            <a:r>
              <a:rPr lang="sl-SI" sz="1400" dirty="0">
                <a:solidFill>
                  <a:schemeClr val="accent1"/>
                </a:solidFill>
              </a:rPr>
              <a:t>porabi se </a:t>
            </a:r>
            <a:r>
              <a:rPr lang="sl-SI" sz="1400" u="sng" dirty="0">
                <a:solidFill>
                  <a:schemeClr val="accent1"/>
                </a:solidFill>
              </a:rPr>
              <a:t>POSEBNI KOLEDAR</a:t>
            </a:r>
            <a:r>
              <a:rPr lang="sl-SI" sz="1400" dirty="0">
                <a:solidFill>
                  <a:schemeClr val="accent1"/>
                </a:solidFill>
              </a:rPr>
              <a:t>, in sicer je za vsak delovni dan, </a:t>
            </a:r>
          </a:p>
          <a:p>
            <a:pPr marL="0" indent="0">
              <a:lnSpc>
                <a:spcPct val="100000"/>
              </a:lnSpc>
              <a:spcBef>
                <a:spcPts val="0"/>
              </a:spcBef>
              <a:buNone/>
              <a:defRPr/>
            </a:pPr>
            <a:r>
              <a:rPr lang="sl-SI" sz="1400" dirty="0">
                <a:solidFill>
                  <a:schemeClr val="accent1"/>
                </a:solidFill>
              </a:rPr>
              <a:t>od ponedeljka do petka je </a:t>
            </a:r>
            <a:r>
              <a:rPr lang="sl-SI" sz="1400" u="sng" dirty="0">
                <a:solidFill>
                  <a:schemeClr val="accent1"/>
                </a:solidFill>
              </a:rPr>
              <a:t>4 ure dnevne delovne obveze</a:t>
            </a:r>
            <a:r>
              <a:rPr lang="sl-SI" sz="1400" dirty="0">
                <a:solidFill>
                  <a:schemeClr val="accent1"/>
                </a:solidFill>
              </a:rPr>
              <a:t>.</a:t>
            </a:r>
          </a:p>
          <a:p>
            <a:pPr marL="0" indent="0">
              <a:buNone/>
              <a:defRPr/>
            </a:pPr>
            <a:endParaRPr lang="sl-SI" sz="2000" i="1" dirty="0">
              <a:solidFill>
                <a:schemeClr val="accent1">
                  <a:lumMod val="75000"/>
                </a:schemeClr>
              </a:solidFill>
            </a:endParaRPr>
          </a:p>
          <a:p>
            <a:pPr marL="0" indent="0">
              <a:buNone/>
              <a:defRPr/>
            </a:pPr>
            <a:endParaRPr lang="sl-SI" sz="2000" i="1" dirty="0"/>
          </a:p>
        </p:txBody>
      </p:sp>
      <p:pic>
        <p:nvPicPr>
          <p:cNvPr id="4" name="Slika 3">
            <a:extLst>
              <a:ext uri="{FF2B5EF4-FFF2-40B4-BE49-F238E27FC236}">
                <a16:creationId xmlns:a16="http://schemas.microsoft.com/office/drawing/2014/main" id="{2AC37849-3855-40A8-86C9-B05360B45DBC}"/>
              </a:ext>
            </a:extLst>
          </p:cNvPr>
          <p:cNvPicPr>
            <a:picLocks noChangeAspect="1"/>
          </p:cNvPicPr>
          <p:nvPr/>
        </p:nvPicPr>
        <p:blipFill>
          <a:blip r:embed="rId2"/>
          <a:stretch>
            <a:fillRect/>
          </a:stretch>
        </p:blipFill>
        <p:spPr>
          <a:xfrm>
            <a:off x="6956071" y="3942987"/>
            <a:ext cx="5235929" cy="2480155"/>
          </a:xfrm>
          <a:prstGeom prst="rect">
            <a:avLst/>
          </a:prstGeom>
        </p:spPr>
      </p:pic>
      <p:sp>
        <p:nvSpPr>
          <p:cNvPr id="8" name="PoljeZBesedilom 7">
            <a:extLst>
              <a:ext uri="{FF2B5EF4-FFF2-40B4-BE49-F238E27FC236}">
                <a16:creationId xmlns:a16="http://schemas.microsoft.com/office/drawing/2014/main" id="{3510B846-5510-477B-A2E2-201CA0613EF1}"/>
              </a:ext>
            </a:extLst>
          </p:cNvPr>
          <p:cNvSpPr txBox="1"/>
          <p:nvPr/>
        </p:nvSpPr>
        <p:spPr>
          <a:xfrm>
            <a:off x="308541" y="4626395"/>
            <a:ext cx="3694053" cy="76944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100" dirty="0">
                <a:solidFill>
                  <a:srgbClr val="7030A0"/>
                </a:solidFill>
                <a:latin typeface="Arial" panose="020B0604020202020204" pitchFamily="34" charset="0"/>
                <a:cs typeface="Arial" panose="020B0604020202020204" pitchFamily="34" charset="0"/>
              </a:rPr>
              <a:t>Št. ur dejanske celomesečne obveznosti na obračunu </a:t>
            </a:r>
          </a:p>
          <a:p>
            <a:r>
              <a:rPr lang="sl-SI" sz="1100" dirty="0">
                <a:solidFill>
                  <a:srgbClr val="7030A0"/>
                </a:solidFill>
                <a:latin typeface="Arial" panose="020B0604020202020204" pitchFamily="34" charset="0"/>
                <a:cs typeface="Arial" panose="020B0604020202020204" pitchFamily="34" charset="0"/>
              </a:rPr>
              <a:t>(polje StUrMesObveznosti) je enako skupnemu številu ur na plačilni listi in se izračuna iz </a:t>
            </a:r>
          </a:p>
          <a:p>
            <a:r>
              <a:rPr lang="sl-SI" sz="1100" u="sng" dirty="0">
                <a:solidFill>
                  <a:srgbClr val="7030A0"/>
                </a:solidFill>
                <a:latin typeface="Arial" panose="020B0604020202020204" pitchFamily="34" charset="0"/>
                <a:cs typeface="Arial" panose="020B0604020202020204" pitchFamily="34" charset="0"/>
              </a:rPr>
              <a:t>posebnega koledarja 5x4 </a:t>
            </a:r>
            <a:r>
              <a:rPr lang="sl-SI" sz="1100" dirty="0">
                <a:solidFill>
                  <a:srgbClr val="7030A0"/>
                </a:solidFill>
                <a:latin typeface="Arial" panose="020B0604020202020204" pitchFamily="34" charset="0"/>
                <a:cs typeface="Arial" panose="020B0604020202020204" pitchFamily="34" charset="0"/>
                <a:sym typeface="Wingdings" panose="05000000000000000000" pitchFamily="2" charset="2"/>
              </a:rPr>
              <a:t> 22</a:t>
            </a:r>
            <a:r>
              <a:rPr lang="sl-SI" sz="1100" dirty="0">
                <a:solidFill>
                  <a:srgbClr val="7030A0"/>
                </a:solidFill>
                <a:latin typeface="Arial" panose="020B0604020202020204" pitchFamily="34" charset="0"/>
                <a:cs typeface="Arial" panose="020B0604020202020204" pitchFamily="34" charset="0"/>
              </a:rPr>
              <a:t> dni x 4 ure = 88 ur</a:t>
            </a:r>
            <a:endParaRPr lang="sl-SI" dirty="0"/>
          </a:p>
        </p:txBody>
      </p:sp>
      <p:sp>
        <p:nvSpPr>
          <p:cNvPr id="9" name="PoljeZBesedilom 8">
            <a:extLst>
              <a:ext uri="{FF2B5EF4-FFF2-40B4-BE49-F238E27FC236}">
                <a16:creationId xmlns:a16="http://schemas.microsoft.com/office/drawing/2014/main" id="{6E479AFA-61AA-419F-B736-3C45DE0A0CB3}"/>
              </a:ext>
            </a:extLst>
          </p:cNvPr>
          <p:cNvSpPr txBox="1"/>
          <p:nvPr/>
        </p:nvSpPr>
        <p:spPr>
          <a:xfrm>
            <a:off x="4289737" y="4503283"/>
            <a:ext cx="2441226" cy="10156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sl-SI" sz="1200" dirty="0">
                <a:solidFill>
                  <a:srgbClr val="00B0F0"/>
                </a:solidFill>
              </a:rPr>
              <a:t>Število dejanskih ur </a:t>
            </a:r>
          </a:p>
          <a:p>
            <a:r>
              <a:rPr lang="sl-SI" sz="1200" dirty="0">
                <a:solidFill>
                  <a:srgbClr val="00B0F0"/>
                </a:solidFill>
              </a:rPr>
              <a:t>na zahtevku (polje StUrSkupno) = 176  </a:t>
            </a:r>
            <a:r>
              <a:rPr lang="sl-SI" sz="1200" i="1" dirty="0">
                <a:solidFill>
                  <a:srgbClr val="00B0F0"/>
                </a:solidFill>
              </a:rPr>
              <a:t>(ko ima podjetje ali org. enota kot celota 22 delovnih dni </a:t>
            </a:r>
          </a:p>
          <a:p>
            <a:r>
              <a:rPr lang="sl-SI" sz="1200" i="1" dirty="0">
                <a:solidFill>
                  <a:srgbClr val="00B0F0"/>
                </a:solidFill>
              </a:rPr>
              <a:t>in koledar 5x8)</a:t>
            </a:r>
          </a:p>
        </p:txBody>
      </p:sp>
      <p:sp>
        <p:nvSpPr>
          <p:cNvPr id="10" name="Puščica: desno 9">
            <a:extLst>
              <a:ext uri="{FF2B5EF4-FFF2-40B4-BE49-F238E27FC236}">
                <a16:creationId xmlns:a16="http://schemas.microsoft.com/office/drawing/2014/main" id="{6A5AD1CF-8F41-4A72-B910-2E99CCE91B18}"/>
              </a:ext>
            </a:extLst>
          </p:cNvPr>
          <p:cNvSpPr/>
          <p:nvPr/>
        </p:nvSpPr>
        <p:spPr>
          <a:xfrm>
            <a:off x="4002594" y="4886484"/>
            <a:ext cx="250886" cy="12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 name="Slika 10">
            <a:extLst>
              <a:ext uri="{FF2B5EF4-FFF2-40B4-BE49-F238E27FC236}">
                <a16:creationId xmlns:a16="http://schemas.microsoft.com/office/drawing/2014/main" id="{D8D04490-465F-445B-8962-690E63FF8C43}"/>
              </a:ext>
            </a:extLst>
          </p:cNvPr>
          <p:cNvPicPr>
            <a:picLocks noChangeAspect="1"/>
          </p:cNvPicPr>
          <p:nvPr/>
        </p:nvPicPr>
        <p:blipFill>
          <a:blip r:embed="rId3"/>
          <a:stretch>
            <a:fillRect/>
          </a:stretch>
        </p:blipFill>
        <p:spPr>
          <a:xfrm>
            <a:off x="9373296" y="1808846"/>
            <a:ext cx="2474449" cy="1578846"/>
          </a:xfrm>
          <a:prstGeom prst="rect">
            <a:avLst/>
          </a:prstGeom>
        </p:spPr>
      </p:pic>
      <p:pic>
        <p:nvPicPr>
          <p:cNvPr id="12" name="Slika 11">
            <a:extLst>
              <a:ext uri="{FF2B5EF4-FFF2-40B4-BE49-F238E27FC236}">
                <a16:creationId xmlns:a16="http://schemas.microsoft.com/office/drawing/2014/main" id="{40581E2B-B432-48B4-AEA0-1FE6E8CC5EE3}"/>
              </a:ext>
            </a:extLst>
          </p:cNvPr>
          <p:cNvPicPr>
            <a:picLocks noChangeAspect="1"/>
          </p:cNvPicPr>
          <p:nvPr/>
        </p:nvPicPr>
        <p:blipFill>
          <a:blip r:embed="rId4"/>
          <a:stretch>
            <a:fillRect/>
          </a:stretch>
        </p:blipFill>
        <p:spPr>
          <a:xfrm>
            <a:off x="5351431" y="2313143"/>
            <a:ext cx="3425561" cy="610345"/>
          </a:xfrm>
          <a:prstGeom prst="rect">
            <a:avLst/>
          </a:prstGeom>
        </p:spPr>
      </p:pic>
      <p:cxnSp>
        <p:nvCxnSpPr>
          <p:cNvPr id="6" name="Raven puščični povezovalnik 5">
            <a:extLst>
              <a:ext uri="{FF2B5EF4-FFF2-40B4-BE49-F238E27FC236}">
                <a16:creationId xmlns:a16="http://schemas.microsoft.com/office/drawing/2014/main" id="{EBD5648F-CFBA-4996-ADE5-2EA5EBC538C6}"/>
              </a:ext>
            </a:extLst>
          </p:cNvPr>
          <p:cNvCxnSpPr/>
          <p:nvPr/>
        </p:nvCxnSpPr>
        <p:spPr>
          <a:xfrm>
            <a:off x="9108489" y="3622089"/>
            <a:ext cx="0" cy="335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aven puščični povezovalnik 12">
            <a:extLst>
              <a:ext uri="{FF2B5EF4-FFF2-40B4-BE49-F238E27FC236}">
                <a16:creationId xmlns:a16="http://schemas.microsoft.com/office/drawing/2014/main" id="{DF3EAEAD-A6AE-41AA-B3EB-837188E13006}"/>
              </a:ext>
            </a:extLst>
          </p:cNvPr>
          <p:cNvCxnSpPr/>
          <p:nvPr/>
        </p:nvCxnSpPr>
        <p:spPr>
          <a:xfrm>
            <a:off x="5351431" y="6178858"/>
            <a:ext cx="1457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97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9037</TotalTime>
  <Words>6195</Words>
  <Application>Microsoft Office PowerPoint</Application>
  <PresentationFormat>Širokozaslonsko</PresentationFormat>
  <Paragraphs>565</Paragraphs>
  <Slides>27</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27</vt:i4>
      </vt:variant>
    </vt:vector>
  </HeadingPairs>
  <TitlesOfParts>
    <vt:vector size="35" baseType="lpstr">
      <vt:lpstr>Arial</vt:lpstr>
      <vt:lpstr>Calibri</vt:lpstr>
      <vt:lpstr>Calibri Light</vt:lpstr>
      <vt:lpstr>Helv</vt:lpstr>
      <vt:lpstr>Open Sans</vt:lpstr>
      <vt:lpstr>Roboto Slab</vt:lpstr>
      <vt:lpstr>Segoe UI</vt:lpstr>
      <vt:lpstr>Office Theme</vt:lpstr>
      <vt:lpstr>PowerPointova predstavitev</vt:lpstr>
      <vt:lpstr>Potrdilo o upravičeni zadržanosti od dela (BOL)</vt:lpstr>
      <vt:lpstr>PowerPointova predstavitev</vt:lpstr>
      <vt:lpstr>PowerPointova predstavitev</vt:lpstr>
      <vt:lpstr>Pravila izdaje eBOL –  obdobje zadržanosti</vt:lpstr>
      <vt:lpstr>ZA POLNI DELOVNI ČAS OD __DO __</vt:lpstr>
      <vt:lpstr>ZA POLNI DELOVNI ČAS  (primer 1)</vt:lpstr>
      <vt:lpstr>ZA POLNI DELOVNI ČAS  (primer 2)</vt:lpstr>
      <vt:lpstr>ZA POLNI DELOVNI ČAS  (primer 3)</vt:lpstr>
      <vt:lpstr>ZA KRAJŠI DELOVNI ČAS OD – DO </vt:lpstr>
      <vt:lpstr>DOLŽAN DELATI in OD TEGA ZADRŽAN OD DELA</vt:lpstr>
      <vt:lpstr>DOLŽAN DELATI_______UR NA DAN </vt:lpstr>
      <vt:lpstr> DOLŽAN DELATI ____ UR NA DAN  (primer 1)</vt:lpstr>
      <vt:lpstr> DOLŽAN DELATI ____ UR NA DAN  (primer 2)</vt:lpstr>
      <vt:lpstr>OD TEGA ZADRŽAN OD DELA ____ UR NA DAN </vt:lpstr>
      <vt:lpstr>OD TEGA ZADRŽAN OD DELA ___ UR NA DAN    (1. primer) </vt:lpstr>
      <vt:lpstr>OD TEGA ZADRŽAN OD DELA ___ UR NA DAN    (2. primer) </vt:lpstr>
      <vt:lpstr>OD TEGA ZADRŽAN OD DELA ___ UR NA DAN    (3. primer) </vt:lpstr>
      <vt:lpstr>12 – INVALIDNOST</vt:lpstr>
      <vt:lpstr> DOLŽAN DELATI ____ UR NA DAN OD TEGA ZADRŽAN OD DELA ___ UR NA DAN </vt:lpstr>
      <vt:lpstr>DOLŽAN DELATI ___UR NA DAN OD TEGA ZADRŽAN OD DELA ___ UR NA DAN    (1. primer)</vt:lpstr>
      <vt:lpstr>DOLŽAN DELATI ___UR NA DAN OD TEGA ZADRŽAN OD DELA ___ UR NA DAN    (1. A primer)</vt:lpstr>
      <vt:lpstr>DOLŽAN DELATI ___UR NA DAN OD TEGA ZADRŽAN OD DELA ___ UR NA DAN    (2. primer)</vt:lpstr>
      <vt:lpstr>DOLŽAN DELATI ___UR NA DAN OD TEGA ZADRŽAN OD DELA ___ UR NA DAN    (3. primer)</vt:lpstr>
      <vt:lpstr>DOLŽAN DELATI ___UR NA DAN OD TEGA ZADRŽAN OD DELA ___ UR NA DAN    (4. primer)</vt:lpstr>
      <vt:lpstr>Krajši delovni čas – več potrdil</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Copot</dc:creator>
  <cp:lastModifiedBy>Tatjana</cp:lastModifiedBy>
  <cp:revision>294</cp:revision>
  <cp:lastPrinted>2023-02-14T08:37:07Z</cp:lastPrinted>
  <dcterms:created xsi:type="dcterms:W3CDTF">2018-11-06T11:36:27Z</dcterms:created>
  <dcterms:modified xsi:type="dcterms:W3CDTF">2023-05-26T09:45:24Z</dcterms:modified>
</cp:coreProperties>
</file>