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6"/>
  </p:notesMasterIdLst>
  <p:sldIdLst>
    <p:sldId id="358" r:id="rId2"/>
    <p:sldId id="542" r:id="rId3"/>
    <p:sldId id="572" r:id="rId4"/>
    <p:sldId id="573" r:id="rId5"/>
    <p:sldId id="574" r:id="rId6"/>
    <p:sldId id="543" r:id="rId7"/>
    <p:sldId id="548" r:id="rId8"/>
    <p:sldId id="575" r:id="rId9"/>
    <p:sldId id="576" r:id="rId10"/>
    <p:sldId id="577" r:id="rId11"/>
    <p:sldId id="585" r:id="rId12"/>
    <p:sldId id="578" r:id="rId13"/>
    <p:sldId id="584" r:id="rId14"/>
    <p:sldId id="579" r:id="rId15"/>
    <p:sldId id="580" r:id="rId16"/>
    <p:sldId id="581" r:id="rId17"/>
    <p:sldId id="582" r:id="rId18"/>
    <p:sldId id="583" r:id="rId19"/>
    <p:sldId id="588" r:id="rId20"/>
    <p:sldId id="586" r:id="rId21"/>
    <p:sldId id="587" r:id="rId22"/>
    <p:sldId id="589" r:id="rId23"/>
    <p:sldId id="590" r:id="rId24"/>
    <p:sldId id="56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2073AE"/>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9" autoAdjust="0"/>
    <p:restoredTop sz="86918" autoAdjust="0"/>
  </p:normalViewPr>
  <p:slideViewPr>
    <p:cSldViewPr snapToGrid="0">
      <p:cViewPr varScale="1">
        <p:scale>
          <a:sx n="97" d="100"/>
          <a:sy n="97" d="100"/>
        </p:scale>
        <p:origin x="822" y="72"/>
      </p:cViewPr>
      <p:guideLst/>
    </p:cSldViewPr>
  </p:slideViewPr>
  <p:outlineViewPr>
    <p:cViewPr>
      <p:scale>
        <a:sx n="33" d="100"/>
        <a:sy n="33" d="100"/>
      </p:scale>
      <p:origin x="0" y="-85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365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6C2F4-B633-4102-B108-9039F1EF70B3}" type="datetimeFigureOut">
              <a:rPr lang="en-AU" smtClean="0"/>
              <a:t>10/06/2025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40E8A-E3D9-45E6-8C9B-F2F85B52DA15}" type="slidenum">
              <a:rPr lang="en-AU" smtClean="0"/>
              <a:t>‹#›</a:t>
            </a:fld>
            <a:endParaRPr lang="en-AU"/>
          </a:p>
        </p:txBody>
      </p:sp>
    </p:spTree>
    <p:extLst>
      <p:ext uri="{BB962C8B-B14F-4D97-AF65-F5344CB8AC3E}">
        <p14:creationId xmlns:p14="http://schemas.microsoft.com/office/powerpoint/2010/main" val="4090833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3A019F3-8596-4028-9847-CBD3A185B07A}"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5576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3A019F3-8596-4028-9847-CBD3A185B07A}"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1418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2</a:t>
            </a:fld>
            <a:endParaRPr lang="en-AU"/>
          </a:p>
        </p:txBody>
      </p:sp>
    </p:spTree>
    <p:extLst>
      <p:ext uri="{BB962C8B-B14F-4D97-AF65-F5344CB8AC3E}">
        <p14:creationId xmlns:p14="http://schemas.microsoft.com/office/powerpoint/2010/main" val="3082303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3</a:t>
            </a:fld>
            <a:endParaRPr lang="en-AU"/>
          </a:p>
        </p:txBody>
      </p:sp>
    </p:spTree>
    <p:extLst>
      <p:ext uri="{BB962C8B-B14F-4D97-AF65-F5344CB8AC3E}">
        <p14:creationId xmlns:p14="http://schemas.microsoft.com/office/powerpoint/2010/main" val="1477435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T79.5 go to </a:t>
            </a:r>
            <a:r>
              <a:rPr lang="en-AU" dirty="0" err="1"/>
              <a:t>TCoder</a:t>
            </a:r>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4</a:t>
            </a:fld>
            <a:endParaRPr lang="en-AU"/>
          </a:p>
        </p:txBody>
      </p:sp>
    </p:spTree>
    <p:extLst>
      <p:ext uri="{BB962C8B-B14F-4D97-AF65-F5344CB8AC3E}">
        <p14:creationId xmlns:p14="http://schemas.microsoft.com/office/powerpoint/2010/main" val="3824266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5</a:t>
            </a:fld>
            <a:endParaRPr lang="en-AU"/>
          </a:p>
        </p:txBody>
      </p:sp>
    </p:spTree>
    <p:extLst>
      <p:ext uri="{BB962C8B-B14F-4D97-AF65-F5344CB8AC3E}">
        <p14:creationId xmlns:p14="http://schemas.microsoft.com/office/powerpoint/2010/main" val="201291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6</a:t>
            </a:fld>
            <a:endParaRPr lang="en-AU"/>
          </a:p>
        </p:txBody>
      </p:sp>
    </p:spTree>
    <p:extLst>
      <p:ext uri="{BB962C8B-B14F-4D97-AF65-F5344CB8AC3E}">
        <p14:creationId xmlns:p14="http://schemas.microsoft.com/office/powerpoint/2010/main" val="473411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7</a:t>
            </a:fld>
            <a:endParaRPr lang="en-AU"/>
          </a:p>
        </p:txBody>
      </p:sp>
    </p:spTree>
    <p:extLst>
      <p:ext uri="{BB962C8B-B14F-4D97-AF65-F5344CB8AC3E}">
        <p14:creationId xmlns:p14="http://schemas.microsoft.com/office/powerpoint/2010/main" val="948367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Pain is a symptom of osteoarthritis, so code the condition as the </a:t>
            </a:r>
            <a:r>
              <a:rPr lang="en-AU" dirty="0" err="1"/>
              <a:t>PDx</a:t>
            </a:r>
            <a:r>
              <a:rPr lang="en-AU" dirty="0"/>
              <a:t>.  There should be no other </a:t>
            </a:r>
            <a:r>
              <a:rPr lang="en-AU" dirty="0" err="1"/>
              <a:t>ADx</a:t>
            </a:r>
            <a:r>
              <a:rPr lang="en-AU" dirty="0"/>
              <a:t> unless diabetes, hepatitis, HIV/AIDS/ smoking</a:t>
            </a:r>
          </a:p>
        </p:txBody>
      </p:sp>
      <p:sp>
        <p:nvSpPr>
          <p:cNvPr id="4" name="Slide Number Placeholder 3"/>
          <p:cNvSpPr>
            <a:spLocks noGrp="1"/>
          </p:cNvSpPr>
          <p:nvPr>
            <p:ph type="sldNum" sz="quarter" idx="5"/>
          </p:nvPr>
        </p:nvSpPr>
        <p:spPr/>
        <p:txBody>
          <a:bodyPr/>
          <a:lstStyle/>
          <a:p>
            <a:fld id="{E1C40E8A-E3D9-45E6-8C9B-F2F85B52DA15}" type="slidenum">
              <a:rPr lang="en-AU" smtClean="0"/>
              <a:t>10</a:t>
            </a:fld>
            <a:endParaRPr lang="en-AU"/>
          </a:p>
        </p:txBody>
      </p:sp>
    </p:spTree>
    <p:extLst>
      <p:ext uri="{BB962C8B-B14F-4D97-AF65-F5344CB8AC3E}">
        <p14:creationId xmlns:p14="http://schemas.microsoft.com/office/powerpoint/2010/main" val="474099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5PDx is reason for admission = fracture</a:t>
            </a:r>
          </a:p>
          <a:p>
            <a:r>
              <a:rPr lang="en-AU" dirty="0"/>
              <a:t>5 </a:t>
            </a:r>
            <a:r>
              <a:rPr lang="en-AU" dirty="0" err="1"/>
              <a:t>Adx</a:t>
            </a:r>
            <a:r>
              <a:rPr lang="en-AU" dirty="0"/>
              <a:t> is bleeding</a:t>
            </a:r>
          </a:p>
          <a:p>
            <a:r>
              <a:rPr lang="en-AU" dirty="0"/>
              <a:t>5 There is nothing in the standards for this</a:t>
            </a:r>
          </a:p>
          <a:p>
            <a:r>
              <a:rPr lang="en-AU" dirty="0"/>
              <a:t>6 Option – </a:t>
            </a:r>
            <a:r>
              <a:rPr lang="en-AU"/>
              <a:t>statistical discharge</a:t>
            </a:r>
            <a:endParaRPr lang="en-AU" dirty="0"/>
          </a:p>
        </p:txBody>
      </p:sp>
      <p:sp>
        <p:nvSpPr>
          <p:cNvPr id="4" name="Slide Number Placeholder 3"/>
          <p:cNvSpPr>
            <a:spLocks noGrp="1"/>
          </p:cNvSpPr>
          <p:nvPr>
            <p:ph type="sldNum" sz="quarter" idx="5"/>
          </p:nvPr>
        </p:nvSpPr>
        <p:spPr/>
        <p:txBody>
          <a:bodyPr/>
          <a:lstStyle/>
          <a:p>
            <a:fld id="{E1C40E8A-E3D9-45E6-8C9B-F2F85B52DA15}" type="slidenum">
              <a:rPr lang="en-AU" smtClean="0"/>
              <a:t>12</a:t>
            </a:fld>
            <a:endParaRPr lang="en-AU"/>
          </a:p>
        </p:txBody>
      </p:sp>
    </p:spTree>
    <p:extLst>
      <p:ext uri="{BB962C8B-B14F-4D97-AF65-F5344CB8AC3E}">
        <p14:creationId xmlns:p14="http://schemas.microsoft.com/office/powerpoint/2010/main" val="39116472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p:spTree>
      <p:nvGrpSpPr>
        <p:cNvPr id="1" name=""/>
        <p:cNvGrpSpPr/>
        <p:nvPr/>
      </p:nvGrpSpPr>
      <p:grpSpPr>
        <a:xfrm>
          <a:off x="0" y="0"/>
          <a:ext cx="0" cy="0"/>
          <a:chOff x="0" y="0"/>
          <a:chExt cx="0" cy="0"/>
        </a:xfrm>
      </p:grpSpPr>
      <p:sp>
        <p:nvSpPr>
          <p:cNvPr id="9" name="Rectangle 10"/>
          <p:cNvSpPr/>
          <p:nvPr userDrawn="1"/>
        </p:nvSpPr>
        <p:spPr>
          <a:xfrm>
            <a:off x="0" y="3505200"/>
            <a:ext cx="12192000" cy="1143000"/>
          </a:xfrm>
          <a:prstGeom prst="rect">
            <a:avLst/>
          </a:prstGeom>
          <a:solidFill>
            <a:schemeClr val="accent1"/>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2" name="Rectangle 2"/>
          <p:cNvSpPr>
            <a:spLocks noGrp="1"/>
          </p:cNvSpPr>
          <p:nvPr>
            <p:ph type="ctrTitle"/>
          </p:nvPr>
        </p:nvSpPr>
        <p:spPr>
          <a:xfrm>
            <a:off x="304800" y="4114800"/>
            <a:ext cx="11582400" cy="533400"/>
          </a:xfrm>
          <a:prstGeom prst="rect">
            <a:avLst/>
          </a:prstGeom>
          <a:noFill/>
        </p:spPr>
        <p:txBody>
          <a:bodyPr vert="horz"/>
          <a:lstStyle>
            <a:lvl1pPr algn="l" eaLnBrk="1" latinLnBrk="0" hangingPunct="1">
              <a:defRPr kumimoji="0" sz="2000" b="0" cap="all" spc="150" baseline="0">
                <a:solidFill>
                  <a:schemeClr val="bg1"/>
                </a:solidFill>
              </a:defRPr>
            </a:lvl1pPr>
            <a:extLst/>
          </a:lstStyle>
          <a:p>
            <a:pPr eaLnBrk="1" latinLnBrk="1" hangingPunct="1"/>
            <a:r>
              <a:rPr lang="en-US" dirty="0"/>
              <a:t>Click to edit Master title style</a:t>
            </a:r>
            <a:endParaRPr dirty="0"/>
          </a:p>
        </p:txBody>
      </p:sp>
      <p:sp>
        <p:nvSpPr>
          <p:cNvPr id="3" name="Rectangle 3"/>
          <p:cNvSpPr>
            <a:spLocks noGrp="1"/>
          </p:cNvSpPr>
          <p:nvPr>
            <p:ph type="subTitle" idx="1" hasCustomPrompt="1"/>
          </p:nvPr>
        </p:nvSpPr>
        <p:spPr>
          <a:xfrm>
            <a:off x="304800" y="4706112"/>
            <a:ext cx="11582400" cy="277368"/>
          </a:xfrm>
          <a:solidFill>
            <a:schemeClr val="bg1"/>
          </a:solidFill>
        </p:spPr>
        <p:txBody>
          <a:bodyPr/>
          <a:lstStyle>
            <a:lvl1pPr marL="0" indent="0" algn="l" eaLnBrk="1" latinLnBrk="0" hangingPunct="1">
              <a:buNone/>
              <a:defRPr kumimoji="0" sz="1100" b="1">
                <a:solidFill>
                  <a:schemeClr val="accent4">
                    <a:shade val="50000"/>
                  </a:schemeClr>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kumimoji="0" lang="en-US" dirty="0"/>
              <a:t>Click to add author information</a:t>
            </a:r>
          </a:p>
        </p:txBody>
      </p:sp>
      <p:sp>
        <p:nvSpPr>
          <p:cNvPr id="15" name="Rectangle 15"/>
          <p:cNvSpPr>
            <a:spLocks noGrp="1"/>
          </p:cNvSpPr>
          <p:nvPr>
            <p:ph type="sldNum" sz="quarter" idx="11"/>
          </p:nvPr>
        </p:nvSpPr>
        <p:spPr>
          <a:xfrm>
            <a:off x="10613887" y="6412103"/>
            <a:ext cx="1361440" cy="304800"/>
          </a:xfrm>
        </p:spPr>
        <p:txBody>
          <a:bodyPr anchor="ctr"/>
          <a:lstStyle/>
          <a:p>
            <a:pPr algn="r"/>
            <a:fld id="{256D3EEF-DE4E-429D-8EC4-DDC531AFF587}" type="slidenum">
              <a:rPr kumimoji="0" lang="en-US" sz="1000" smtClean="0"/>
              <a:pPr algn="r"/>
              <a:t>‹#›</a:t>
            </a:fld>
            <a:endParaRPr kumimoji="0" lang="en-US" dirty="0"/>
          </a:p>
        </p:txBody>
      </p:sp>
      <p:sp>
        <p:nvSpPr>
          <p:cNvPr id="16" name="Rectangle 16"/>
          <p:cNvSpPr>
            <a:spLocks noGrp="1"/>
          </p:cNvSpPr>
          <p:nvPr>
            <p:ph type="ftr" sz="quarter" idx="12"/>
          </p:nvPr>
        </p:nvSpPr>
        <p:spPr>
          <a:xfrm>
            <a:off x="2534478" y="6136438"/>
            <a:ext cx="2862470" cy="703729"/>
          </a:xfrm>
          <a:prstGeom prst="rect">
            <a:avLst/>
          </a:prstGeom>
        </p:spPr>
        <p:txBody>
          <a:bodyPr/>
          <a:lstStyle>
            <a:lvl1pPr>
              <a:defRPr sz="1600">
                <a:latin typeface="Century" panose="02040604050505020304" pitchFamily="18" charset="0"/>
              </a:defRPr>
            </a:lvl1pPr>
          </a:lstStyle>
          <a:p>
            <a:r>
              <a:rPr lang="en-US" dirty="0"/>
              <a:t>Clinical Coding Education   </a:t>
            </a:r>
          </a:p>
          <a:p>
            <a:r>
              <a:rPr lang="en-US" dirty="0"/>
              <a:t>clinicalcodingeducation.com</a:t>
            </a:r>
          </a:p>
        </p:txBody>
      </p:sp>
      <p:sp>
        <p:nvSpPr>
          <p:cNvPr id="8" name="Rectangle 10"/>
          <p:cNvSpPr/>
          <p:nvPr userDrawn="1"/>
        </p:nvSpPr>
        <p:spPr>
          <a:xfrm>
            <a:off x="0" y="0"/>
            <a:ext cx="12192000" cy="4038600"/>
          </a:xfrm>
          <a:prstGeom prst="rect">
            <a:avLst/>
          </a:prstGeom>
          <a:solidFill>
            <a:srgbClr val="0000CC"/>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12" name="Rectangle 11"/>
          <p:cNvSpPr/>
          <p:nvPr userDrawn="1"/>
        </p:nvSpPr>
        <p:spPr>
          <a:xfrm>
            <a:off x="0" y="4645880"/>
            <a:ext cx="12192000" cy="27432"/>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pic>
        <p:nvPicPr>
          <p:cNvPr id="7" name="Picture 6" descr="Logo, icon, company name&#10;&#10;Description automatically generated">
            <a:extLst>
              <a:ext uri="{FF2B5EF4-FFF2-40B4-BE49-F238E27FC236}">
                <a16:creationId xmlns:a16="http://schemas.microsoft.com/office/drawing/2014/main" id="{867AFBE7-C5F5-4EC5-9BCF-8F5F99DFB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1575" y="5089714"/>
            <a:ext cx="1451624" cy="1510058"/>
          </a:xfrm>
          <a:prstGeom prst="rect">
            <a:avLst/>
          </a:prstGeom>
        </p:spPr>
      </p:pic>
      <p:pic>
        <p:nvPicPr>
          <p:cNvPr id="14" name="Picture 13" descr="A picture containing text&#10;&#10;Description automatically generated">
            <a:extLst>
              <a:ext uri="{FF2B5EF4-FFF2-40B4-BE49-F238E27FC236}">
                <a16:creationId xmlns:a16="http://schemas.microsoft.com/office/drawing/2014/main" id="{02EE322B-B352-4342-A973-A360FA04453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09113" y="5050099"/>
            <a:ext cx="3109623" cy="1202315"/>
          </a:xfrm>
          <a:prstGeom prst="rect">
            <a:avLst/>
          </a:prstGeom>
        </p:spPr>
      </p:pic>
      <p:sp>
        <p:nvSpPr>
          <p:cNvPr id="17" name="Rectangle 16">
            <a:extLst>
              <a:ext uri="{FF2B5EF4-FFF2-40B4-BE49-F238E27FC236}">
                <a16:creationId xmlns:a16="http://schemas.microsoft.com/office/drawing/2014/main" id="{D85CD257-DB42-4B58-B535-A7D6B8299F37}"/>
              </a:ext>
            </a:extLst>
          </p:cNvPr>
          <p:cNvSpPr txBox="1">
            <a:spLocks/>
          </p:cNvSpPr>
          <p:nvPr userDrawn="1"/>
        </p:nvSpPr>
        <p:spPr>
          <a:xfrm>
            <a:off x="8257597" y="6171707"/>
            <a:ext cx="2207478" cy="856129"/>
          </a:xfrm>
          <a:prstGeom prst="rect">
            <a:avLst/>
          </a:prstGeom>
        </p:spPr>
        <p:txBody>
          <a:bodyPr/>
          <a:lstStyle>
            <a:defPPr>
              <a:defRPr lang="en-US"/>
            </a:defPPr>
            <a:lvl1pPr marL="0" algn="l" defTabSz="914400" rtl="0" eaLnBrk="1" latinLnBrk="0" hangingPunct="1">
              <a:defRPr sz="1600" kern="1200">
                <a:solidFill>
                  <a:schemeClr val="tx1"/>
                </a:solidFill>
                <a:latin typeface="Century" panose="02040604050505020304"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eHealth Education</a:t>
            </a:r>
          </a:p>
          <a:p>
            <a:pPr algn="r"/>
            <a:r>
              <a:rPr lang="en-US" dirty="0"/>
              <a:t>ehe.edu.au</a:t>
            </a:r>
          </a:p>
        </p:txBody>
      </p:sp>
    </p:spTree>
    <p:extLst>
      <p:ext uri="{BB962C8B-B14F-4D97-AF65-F5344CB8AC3E}">
        <p14:creationId xmlns:p14="http://schemas.microsoft.com/office/powerpoint/2010/main" val="2199153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Up: 1 Left, 3 Right">
    <p:spTree>
      <p:nvGrpSpPr>
        <p:cNvPr id="1" name=""/>
        <p:cNvGrpSpPr/>
        <p:nvPr/>
      </p:nvGrpSpPr>
      <p:grpSpPr>
        <a:xfrm>
          <a:off x="0" y="0"/>
          <a:ext cx="0" cy="0"/>
          <a:chOff x="0" y="0"/>
          <a:chExt cx="0" cy="0"/>
        </a:xfrm>
      </p:grpSpPr>
      <p:sp>
        <p:nvSpPr>
          <p:cNvPr id="4"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10" name="Rectangle 8"/>
          <p:cNvSpPr>
            <a:spLocks noGrp="1"/>
          </p:cNvSpPr>
          <p:nvPr>
            <p:ph type="body" sz="quarter" idx="14" hasCustomPrompt="1"/>
          </p:nvPr>
        </p:nvSpPr>
        <p:spPr>
          <a:xfrm>
            <a:off x="58928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8" name="Rectangle 11"/>
          <p:cNvSpPr>
            <a:spLocks noGrp="1"/>
          </p:cNvSpPr>
          <p:nvPr>
            <p:ph sz="quarter" idx="16"/>
          </p:nvPr>
        </p:nvSpPr>
        <p:spPr>
          <a:xfrm>
            <a:off x="5892800" y="609600"/>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9" name="Rectangle 8"/>
          <p:cNvSpPr>
            <a:spLocks noGrp="1"/>
          </p:cNvSpPr>
          <p:nvPr>
            <p:ph type="body" sz="quarter" idx="13" hasCustomPrompt="1"/>
          </p:nvPr>
        </p:nvSpPr>
        <p:spPr>
          <a:xfrm>
            <a:off x="406400" y="381000"/>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0" name="Rectangle 11"/>
          <p:cNvSpPr>
            <a:spLocks noGrp="1"/>
          </p:cNvSpPr>
          <p:nvPr>
            <p:ph sz="quarter" idx="15"/>
          </p:nvPr>
        </p:nvSpPr>
        <p:spPr>
          <a:xfrm>
            <a:off x="406400" y="609600"/>
            <a:ext cx="5283200" cy="56388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2" name="Rectangle 8"/>
          <p:cNvSpPr>
            <a:spLocks noGrp="1"/>
          </p:cNvSpPr>
          <p:nvPr>
            <p:ph type="body" sz="quarter" idx="17" hasCustomPrompt="1"/>
          </p:nvPr>
        </p:nvSpPr>
        <p:spPr>
          <a:xfrm>
            <a:off x="5888736" y="234086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3" name="Rectangle 11"/>
          <p:cNvSpPr>
            <a:spLocks noGrp="1"/>
          </p:cNvSpPr>
          <p:nvPr>
            <p:ph sz="quarter" idx="18"/>
          </p:nvPr>
        </p:nvSpPr>
        <p:spPr>
          <a:xfrm>
            <a:off x="5888736" y="256946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4" name="Rectangle 8"/>
          <p:cNvSpPr>
            <a:spLocks noGrp="1"/>
          </p:cNvSpPr>
          <p:nvPr>
            <p:ph type="body" sz="quarter" idx="19" hasCustomPrompt="1"/>
          </p:nvPr>
        </p:nvSpPr>
        <p:spPr>
          <a:xfrm>
            <a:off x="5892800" y="429158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5" name="Rectangle 11"/>
          <p:cNvSpPr>
            <a:spLocks noGrp="1"/>
          </p:cNvSpPr>
          <p:nvPr>
            <p:ph sz="quarter" idx="20"/>
          </p:nvPr>
        </p:nvSpPr>
        <p:spPr>
          <a:xfrm>
            <a:off x="5892800" y="452018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7" name="Rectangle 17"/>
          <p:cNvSpPr>
            <a:spLocks noGrp="1"/>
          </p:cNvSpPr>
          <p:nvPr>
            <p:ph type="dt" sz="half" idx="21"/>
          </p:nvPr>
        </p:nvSpPr>
        <p:spPr>
          <a:xfrm>
            <a:off x="9347200" y="76200"/>
            <a:ext cx="1828800" cy="228600"/>
          </a:xfrm>
          <a:prstGeom prst="rect">
            <a:avLst/>
          </a:prstGeom>
        </p:spPr>
        <p:txBody>
          <a:bodyPr/>
          <a:lstStyle/>
          <a:p>
            <a:pPr algn="r"/>
            <a:endParaRPr kumimoji="0" lang="en-US" dirty="0"/>
          </a:p>
        </p:txBody>
      </p:sp>
      <p:sp>
        <p:nvSpPr>
          <p:cNvPr id="18" name="Rectangle 18"/>
          <p:cNvSpPr>
            <a:spLocks noGrp="1"/>
          </p:cNvSpPr>
          <p:nvPr>
            <p:ph type="sldNum" sz="quarter" idx="22"/>
          </p:nvPr>
        </p:nvSpPr>
        <p:spPr/>
        <p:txBody>
          <a:bodyPr/>
          <a:lstStyle/>
          <a:p>
            <a:pPr algn="r"/>
            <a:fld id="{256D3EEF-DE4E-429D-8EC4-DDC531AFF587}" type="slidenum">
              <a:rPr kumimoji="0" lang="en-US" sz="1000" smtClean="0"/>
              <a:pPr algn="r"/>
              <a:t>‹#›</a:t>
            </a:fld>
            <a:endParaRPr kumimoji="0" lang="en-US" dirty="0"/>
          </a:p>
        </p:txBody>
      </p:sp>
      <p:sp>
        <p:nvSpPr>
          <p:cNvPr id="21" name="Rectangle 21"/>
          <p:cNvSpPr>
            <a:spLocks noGrp="1"/>
          </p:cNvSpPr>
          <p:nvPr>
            <p:ph type="ftr" sz="quarter" idx="23"/>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796063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18" name="Rectangle 8"/>
          <p:cNvSpPr>
            <a:spLocks noGrp="1"/>
          </p:cNvSpPr>
          <p:nvPr>
            <p:ph type="body" sz="quarter" idx="13" hasCustomPrompt="1"/>
          </p:nvPr>
        </p:nvSpPr>
        <p:spPr>
          <a:xfrm>
            <a:off x="5888736" y="381000"/>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1" name="Rectangle 11"/>
          <p:cNvSpPr>
            <a:spLocks noGrp="1"/>
          </p:cNvSpPr>
          <p:nvPr>
            <p:ph sz="quarter" idx="15"/>
          </p:nvPr>
        </p:nvSpPr>
        <p:spPr>
          <a:xfrm>
            <a:off x="5888736" y="609600"/>
            <a:ext cx="5283200" cy="56388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9" name="Rectangle 8"/>
          <p:cNvSpPr>
            <a:spLocks noGrp="1"/>
          </p:cNvSpPr>
          <p:nvPr>
            <p:ph type="body" sz="quarter" idx="14" hasCustomPrompt="1"/>
          </p:nvPr>
        </p:nvSpPr>
        <p:spPr>
          <a:xfrm>
            <a:off x="4064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0" name="Rectangle 11"/>
          <p:cNvSpPr>
            <a:spLocks noGrp="1"/>
          </p:cNvSpPr>
          <p:nvPr>
            <p:ph sz="quarter" idx="16"/>
          </p:nvPr>
        </p:nvSpPr>
        <p:spPr>
          <a:xfrm>
            <a:off x="406400" y="609600"/>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3" name="Rectangle 8"/>
          <p:cNvSpPr>
            <a:spLocks noGrp="1"/>
          </p:cNvSpPr>
          <p:nvPr>
            <p:ph type="body" sz="quarter" idx="17" hasCustomPrompt="1"/>
          </p:nvPr>
        </p:nvSpPr>
        <p:spPr>
          <a:xfrm>
            <a:off x="402336" y="234086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4" name="Rectangle 11"/>
          <p:cNvSpPr>
            <a:spLocks noGrp="1"/>
          </p:cNvSpPr>
          <p:nvPr>
            <p:ph sz="quarter" idx="18"/>
          </p:nvPr>
        </p:nvSpPr>
        <p:spPr>
          <a:xfrm>
            <a:off x="402336" y="256946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5" name="Rectangle 8"/>
          <p:cNvSpPr>
            <a:spLocks noGrp="1"/>
          </p:cNvSpPr>
          <p:nvPr>
            <p:ph type="body" sz="quarter" idx="19" hasCustomPrompt="1"/>
          </p:nvPr>
        </p:nvSpPr>
        <p:spPr>
          <a:xfrm>
            <a:off x="406400" y="429158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6" name="Rectangle 11"/>
          <p:cNvSpPr>
            <a:spLocks noGrp="1"/>
          </p:cNvSpPr>
          <p:nvPr>
            <p:ph sz="quarter" idx="20"/>
          </p:nvPr>
        </p:nvSpPr>
        <p:spPr>
          <a:xfrm>
            <a:off x="406400" y="452018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7" name="Rectangle 17"/>
          <p:cNvSpPr>
            <a:spLocks noGrp="1"/>
          </p:cNvSpPr>
          <p:nvPr>
            <p:ph type="dt" sz="half" idx="21"/>
          </p:nvPr>
        </p:nvSpPr>
        <p:spPr>
          <a:xfrm>
            <a:off x="9347200" y="76200"/>
            <a:ext cx="1828800" cy="228600"/>
          </a:xfrm>
          <a:prstGeom prst="rect">
            <a:avLst/>
          </a:prstGeom>
        </p:spPr>
        <p:txBody>
          <a:bodyPr/>
          <a:lstStyle/>
          <a:p>
            <a:pPr algn="r"/>
            <a:endParaRPr kumimoji="0" lang="en-US" dirty="0"/>
          </a:p>
        </p:txBody>
      </p:sp>
      <p:sp>
        <p:nvSpPr>
          <p:cNvPr id="19" name="Rectangle 19"/>
          <p:cNvSpPr>
            <a:spLocks noGrp="1"/>
          </p:cNvSpPr>
          <p:nvPr>
            <p:ph type="sldNum" sz="quarter" idx="22"/>
          </p:nvPr>
        </p:nvSpPr>
        <p:spPr/>
        <p:txBody>
          <a:bodyPr/>
          <a:lstStyle/>
          <a:p>
            <a:pPr algn="r"/>
            <a:fld id="{256D3EEF-DE4E-429D-8EC4-DDC531AFF587}" type="slidenum">
              <a:rPr kumimoji="0" lang="en-US" sz="1000" smtClean="0"/>
              <a:pPr algn="r"/>
              <a:t>‹#›</a:t>
            </a:fld>
            <a:endParaRPr kumimoji="0" lang="en-US" dirty="0"/>
          </a:p>
        </p:txBody>
      </p:sp>
      <p:sp>
        <p:nvSpPr>
          <p:cNvPr id="20" name="Rectangle 20"/>
          <p:cNvSpPr>
            <a:spLocks noGrp="1"/>
          </p:cNvSpPr>
          <p:nvPr>
            <p:ph type="ftr" sz="quarter" idx="23"/>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2301012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5-Up: 2 Left, 3 Right">
    <p:spTree>
      <p:nvGrpSpPr>
        <p:cNvPr id="1" name=""/>
        <p:cNvGrpSpPr/>
        <p:nvPr/>
      </p:nvGrpSpPr>
      <p:grpSpPr>
        <a:xfrm>
          <a:off x="0" y="0"/>
          <a:ext cx="0" cy="0"/>
          <a:chOff x="0" y="0"/>
          <a:chExt cx="0" cy="0"/>
        </a:xfrm>
      </p:grpSpPr>
      <p:sp>
        <p:nvSpPr>
          <p:cNvPr id="20"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23" name="Rectangle 8"/>
          <p:cNvSpPr>
            <a:spLocks noGrp="1"/>
          </p:cNvSpPr>
          <p:nvPr>
            <p:ph type="body" sz="quarter" idx="13" hasCustomPrompt="1"/>
          </p:nvPr>
        </p:nvSpPr>
        <p:spPr>
          <a:xfrm>
            <a:off x="4064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4" name="Rectangle 11"/>
          <p:cNvSpPr>
            <a:spLocks noGrp="1"/>
          </p:cNvSpPr>
          <p:nvPr>
            <p:ph sz="quarter" idx="15"/>
          </p:nvPr>
        </p:nvSpPr>
        <p:spPr>
          <a:xfrm>
            <a:off x="406400" y="609600"/>
            <a:ext cx="5283200"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5" name="Rectangle 8"/>
          <p:cNvSpPr>
            <a:spLocks noGrp="1"/>
          </p:cNvSpPr>
          <p:nvPr>
            <p:ph type="body" sz="quarter" idx="16" hasCustomPrompt="1"/>
          </p:nvPr>
        </p:nvSpPr>
        <p:spPr>
          <a:xfrm>
            <a:off x="4023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6" name="Rectangle 11"/>
          <p:cNvSpPr>
            <a:spLocks noGrp="1"/>
          </p:cNvSpPr>
          <p:nvPr>
            <p:ph sz="quarter" idx="17"/>
          </p:nvPr>
        </p:nvSpPr>
        <p:spPr>
          <a:xfrm>
            <a:off x="4023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8" name="Rectangle 8"/>
          <p:cNvSpPr>
            <a:spLocks noGrp="1"/>
          </p:cNvSpPr>
          <p:nvPr>
            <p:ph type="body" sz="quarter" idx="14" hasCustomPrompt="1"/>
          </p:nvPr>
        </p:nvSpPr>
        <p:spPr>
          <a:xfrm>
            <a:off x="58928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9" name="Rectangle 11"/>
          <p:cNvSpPr>
            <a:spLocks noGrp="1"/>
          </p:cNvSpPr>
          <p:nvPr>
            <p:ph sz="quarter" idx="18"/>
          </p:nvPr>
        </p:nvSpPr>
        <p:spPr>
          <a:xfrm>
            <a:off x="5892800" y="609600"/>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31" name="Rectangle 8"/>
          <p:cNvSpPr>
            <a:spLocks noGrp="1"/>
          </p:cNvSpPr>
          <p:nvPr>
            <p:ph type="body" sz="quarter" idx="19" hasCustomPrompt="1"/>
          </p:nvPr>
        </p:nvSpPr>
        <p:spPr>
          <a:xfrm>
            <a:off x="5888736" y="234086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32" name="Rectangle 11"/>
          <p:cNvSpPr>
            <a:spLocks noGrp="1"/>
          </p:cNvSpPr>
          <p:nvPr>
            <p:ph sz="quarter" idx="20"/>
          </p:nvPr>
        </p:nvSpPr>
        <p:spPr>
          <a:xfrm>
            <a:off x="5888736" y="256946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33" name="Rectangle 8"/>
          <p:cNvSpPr>
            <a:spLocks noGrp="1"/>
          </p:cNvSpPr>
          <p:nvPr>
            <p:ph type="body" sz="quarter" idx="21" hasCustomPrompt="1"/>
          </p:nvPr>
        </p:nvSpPr>
        <p:spPr>
          <a:xfrm>
            <a:off x="5892800" y="429158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34" name="Rectangle 11"/>
          <p:cNvSpPr>
            <a:spLocks noGrp="1"/>
          </p:cNvSpPr>
          <p:nvPr>
            <p:ph sz="quarter" idx="22"/>
          </p:nvPr>
        </p:nvSpPr>
        <p:spPr>
          <a:xfrm>
            <a:off x="5892800" y="452018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6" name="Rectangle 16"/>
          <p:cNvSpPr>
            <a:spLocks noGrp="1"/>
          </p:cNvSpPr>
          <p:nvPr>
            <p:ph type="dt" sz="half" idx="23"/>
          </p:nvPr>
        </p:nvSpPr>
        <p:spPr>
          <a:xfrm>
            <a:off x="9347200" y="76200"/>
            <a:ext cx="1828800" cy="228600"/>
          </a:xfrm>
          <a:prstGeom prst="rect">
            <a:avLst/>
          </a:prstGeom>
        </p:spPr>
        <p:txBody>
          <a:bodyPr/>
          <a:lstStyle/>
          <a:p>
            <a:pPr algn="r"/>
            <a:endParaRPr kumimoji="0" lang="en-US" dirty="0"/>
          </a:p>
        </p:txBody>
      </p:sp>
      <p:sp>
        <p:nvSpPr>
          <p:cNvPr id="17" name="Rectangle 17"/>
          <p:cNvSpPr>
            <a:spLocks noGrp="1"/>
          </p:cNvSpPr>
          <p:nvPr>
            <p:ph type="sldNum" sz="quarter" idx="24"/>
          </p:nvPr>
        </p:nvSpPr>
        <p:spPr/>
        <p:txBody>
          <a:bodyPr/>
          <a:lstStyle/>
          <a:p>
            <a:pPr algn="r"/>
            <a:fld id="{256D3EEF-DE4E-429D-8EC4-DDC531AFF587}" type="slidenum">
              <a:rPr kumimoji="0" lang="en-US" sz="1000" smtClean="0"/>
              <a:pPr algn="r"/>
              <a:t>‹#›</a:t>
            </a:fld>
            <a:endParaRPr kumimoji="0" lang="en-US" dirty="0"/>
          </a:p>
        </p:txBody>
      </p:sp>
      <p:sp>
        <p:nvSpPr>
          <p:cNvPr id="18" name="Rectangle 18"/>
          <p:cNvSpPr>
            <a:spLocks noGrp="1"/>
          </p:cNvSpPr>
          <p:nvPr>
            <p:ph type="ftr" sz="quarter" idx="25"/>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3630307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5-Up: 3 Left, 2 Right">
    <p:spTree>
      <p:nvGrpSpPr>
        <p:cNvPr id="1" name=""/>
        <p:cNvGrpSpPr/>
        <p:nvPr/>
      </p:nvGrpSpPr>
      <p:grpSpPr>
        <a:xfrm>
          <a:off x="0" y="0"/>
          <a:ext cx="0" cy="0"/>
          <a:chOff x="0" y="0"/>
          <a:chExt cx="0" cy="0"/>
        </a:xfrm>
      </p:grpSpPr>
      <p:sp>
        <p:nvSpPr>
          <p:cNvPr id="5"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21" name="Rectangle 8"/>
          <p:cNvSpPr>
            <a:spLocks noGrp="1"/>
          </p:cNvSpPr>
          <p:nvPr>
            <p:ph type="body" sz="quarter" idx="14" hasCustomPrompt="1"/>
          </p:nvPr>
        </p:nvSpPr>
        <p:spPr>
          <a:xfrm>
            <a:off x="410464"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2" name="Rectangle 11"/>
          <p:cNvSpPr>
            <a:spLocks noGrp="1"/>
          </p:cNvSpPr>
          <p:nvPr>
            <p:ph sz="quarter" idx="16"/>
          </p:nvPr>
        </p:nvSpPr>
        <p:spPr>
          <a:xfrm>
            <a:off x="410464" y="609600"/>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5" name="Rectangle 8"/>
          <p:cNvSpPr>
            <a:spLocks noGrp="1"/>
          </p:cNvSpPr>
          <p:nvPr>
            <p:ph type="body" sz="quarter" idx="17" hasCustomPrompt="1"/>
          </p:nvPr>
        </p:nvSpPr>
        <p:spPr>
          <a:xfrm>
            <a:off x="406400" y="234086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6" name="Rectangle 11"/>
          <p:cNvSpPr>
            <a:spLocks noGrp="1"/>
          </p:cNvSpPr>
          <p:nvPr>
            <p:ph sz="quarter" idx="18"/>
          </p:nvPr>
        </p:nvSpPr>
        <p:spPr>
          <a:xfrm>
            <a:off x="406400" y="256946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7" name="Rectangle 8"/>
          <p:cNvSpPr>
            <a:spLocks noGrp="1"/>
          </p:cNvSpPr>
          <p:nvPr>
            <p:ph type="body" sz="quarter" idx="19" hasCustomPrompt="1"/>
          </p:nvPr>
        </p:nvSpPr>
        <p:spPr>
          <a:xfrm>
            <a:off x="410464" y="4291584"/>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8" name="Rectangle 11"/>
          <p:cNvSpPr>
            <a:spLocks noGrp="1"/>
          </p:cNvSpPr>
          <p:nvPr>
            <p:ph sz="quarter" idx="20"/>
          </p:nvPr>
        </p:nvSpPr>
        <p:spPr>
          <a:xfrm>
            <a:off x="410464" y="4520184"/>
            <a:ext cx="5283200" cy="1728216"/>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2" name="Rectangle 8"/>
          <p:cNvSpPr>
            <a:spLocks noGrp="1"/>
          </p:cNvSpPr>
          <p:nvPr>
            <p:ph type="body" sz="quarter" idx="21" hasCustomPrompt="1"/>
          </p:nvPr>
        </p:nvSpPr>
        <p:spPr>
          <a:xfrm>
            <a:off x="58928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3" name="Rectangle 11"/>
          <p:cNvSpPr>
            <a:spLocks noGrp="1"/>
          </p:cNvSpPr>
          <p:nvPr>
            <p:ph sz="quarter" idx="22"/>
          </p:nvPr>
        </p:nvSpPr>
        <p:spPr>
          <a:xfrm>
            <a:off x="5892800" y="609600"/>
            <a:ext cx="5283200"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5" name="Rectangle 8"/>
          <p:cNvSpPr>
            <a:spLocks noGrp="1"/>
          </p:cNvSpPr>
          <p:nvPr>
            <p:ph type="body" sz="quarter" idx="23" hasCustomPrompt="1"/>
          </p:nvPr>
        </p:nvSpPr>
        <p:spPr>
          <a:xfrm>
            <a:off x="58887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6" name="Rectangle 11"/>
          <p:cNvSpPr>
            <a:spLocks noGrp="1"/>
          </p:cNvSpPr>
          <p:nvPr>
            <p:ph sz="quarter" idx="24"/>
          </p:nvPr>
        </p:nvSpPr>
        <p:spPr>
          <a:xfrm>
            <a:off x="58887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7" name="Rectangle 17"/>
          <p:cNvSpPr>
            <a:spLocks noGrp="1"/>
          </p:cNvSpPr>
          <p:nvPr>
            <p:ph type="dt" sz="half" idx="25"/>
          </p:nvPr>
        </p:nvSpPr>
        <p:spPr>
          <a:xfrm>
            <a:off x="9347200" y="76200"/>
            <a:ext cx="1828800" cy="228600"/>
          </a:xfrm>
          <a:prstGeom prst="rect">
            <a:avLst/>
          </a:prstGeom>
        </p:spPr>
        <p:txBody>
          <a:bodyPr/>
          <a:lstStyle/>
          <a:p>
            <a:pPr algn="r"/>
            <a:endParaRPr kumimoji="0" lang="en-US" dirty="0"/>
          </a:p>
        </p:txBody>
      </p:sp>
      <p:sp>
        <p:nvSpPr>
          <p:cNvPr id="18" name="Rectangle 18"/>
          <p:cNvSpPr>
            <a:spLocks noGrp="1"/>
          </p:cNvSpPr>
          <p:nvPr>
            <p:ph type="sldNum" sz="quarter" idx="26"/>
          </p:nvPr>
        </p:nvSpPr>
        <p:spPr/>
        <p:txBody>
          <a:bodyPr/>
          <a:lstStyle/>
          <a:p>
            <a:pPr algn="r"/>
            <a:fld id="{256D3EEF-DE4E-429D-8EC4-DDC531AFF587}" type="slidenum">
              <a:rPr kumimoji="0" lang="en-US" sz="1000" smtClean="0"/>
              <a:pPr algn="r"/>
              <a:t>‹#›</a:t>
            </a:fld>
            <a:endParaRPr kumimoji="0" lang="en-US" dirty="0"/>
          </a:p>
        </p:txBody>
      </p:sp>
      <p:sp>
        <p:nvSpPr>
          <p:cNvPr id="23" name="Rectangle 23"/>
          <p:cNvSpPr>
            <a:spLocks noGrp="1"/>
          </p:cNvSpPr>
          <p:nvPr>
            <p:ph type="ftr" sz="quarter" idx="27"/>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3939068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mbstones">
    <p:spTree>
      <p:nvGrpSpPr>
        <p:cNvPr id="1" name=""/>
        <p:cNvGrpSpPr/>
        <p:nvPr/>
      </p:nvGrpSpPr>
      <p:grpSpPr>
        <a:xfrm>
          <a:off x="0" y="0"/>
          <a:ext cx="0" cy="0"/>
          <a:chOff x="0" y="0"/>
          <a:chExt cx="0" cy="0"/>
        </a:xfrm>
      </p:grpSpPr>
      <p:sp>
        <p:nvSpPr>
          <p:cNvPr id="23"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9" name="Rectangle 6"/>
          <p:cNvSpPr/>
          <p:nvPr/>
        </p:nvSpPr>
        <p:spPr>
          <a:xfrm>
            <a:off x="1828800" y="1447800"/>
            <a:ext cx="2235200" cy="2057400"/>
          </a:xfrm>
          <a:prstGeom prst="rect">
            <a:avLst/>
          </a:prstGeom>
          <a:ln w="76200" cap="sq" cmpd="thickThin" algn="ctr">
            <a:solidFill>
              <a:schemeClr val="accent6"/>
            </a:solidFill>
            <a:prstDash val="solid"/>
            <a:roun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8" name="Rectangle 6"/>
          <p:cNvSpPr/>
          <p:nvPr/>
        </p:nvSpPr>
        <p:spPr>
          <a:xfrm>
            <a:off x="1828800" y="3886200"/>
            <a:ext cx="2235200" cy="2057400"/>
          </a:xfrm>
          <a:prstGeom prst="rect">
            <a:avLst/>
          </a:prstGeom>
          <a:ln w="76200" cap="sq" cmpd="thickThin" algn="ctr">
            <a:solidFill>
              <a:schemeClr val="accent6"/>
            </a:solidFill>
            <a:prstDash val="solid"/>
            <a:roun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26" name="Rectangle 6"/>
          <p:cNvSpPr/>
          <p:nvPr/>
        </p:nvSpPr>
        <p:spPr>
          <a:xfrm>
            <a:off x="4673600" y="1447800"/>
            <a:ext cx="2235200" cy="2057400"/>
          </a:xfrm>
          <a:prstGeom prst="rect">
            <a:avLst/>
          </a:prstGeom>
          <a:ln w="76200" cap="sq" cmpd="thickThin" algn="ctr">
            <a:solidFill>
              <a:schemeClr val="accent6"/>
            </a:solidFill>
            <a:prstDash val="solid"/>
            <a:roun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25" name="Rectangle 6"/>
          <p:cNvSpPr/>
          <p:nvPr/>
        </p:nvSpPr>
        <p:spPr>
          <a:xfrm>
            <a:off x="4673600" y="3886200"/>
            <a:ext cx="2235200" cy="2057400"/>
          </a:xfrm>
          <a:prstGeom prst="rect">
            <a:avLst/>
          </a:prstGeom>
          <a:ln w="76200" cap="sq" cmpd="thickThin" algn="ctr">
            <a:solidFill>
              <a:schemeClr val="accent6"/>
            </a:solidFill>
            <a:prstDash val="solid"/>
            <a:roun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31" name="Rectangle 6"/>
          <p:cNvSpPr/>
          <p:nvPr/>
        </p:nvSpPr>
        <p:spPr>
          <a:xfrm>
            <a:off x="7518400" y="1447800"/>
            <a:ext cx="2235200" cy="2057400"/>
          </a:xfrm>
          <a:prstGeom prst="rect">
            <a:avLst/>
          </a:prstGeom>
          <a:ln w="76200" cap="sq" cmpd="thickThin" algn="ctr">
            <a:solidFill>
              <a:schemeClr val="accent6"/>
            </a:solidFill>
            <a:prstDash val="solid"/>
            <a:roun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3" name="Rectangle 6"/>
          <p:cNvSpPr/>
          <p:nvPr/>
        </p:nvSpPr>
        <p:spPr>
          <a:xfrm>
            <a:off x="7518400" y="3886200"/>
            <a:ext cx="2235200" cy="2057400"/>
          </a:xfrm>
          <a:prstGeom prst="rect">
            <a:avLst/>
          </a:prstGeom>
          <a:ln w="76200" cap="sq" cmpd="thickThin" algn="ctr">
            <a:solidFill>
              <a:schemeClr val="accent6"/>
            </a:solidFill>
            <a:prstDash val="solid"/>
            <a:roun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24" name="Rectangle 10"/>
          <p:cNvSpPr>
            <a:spLocks noGrp="1"/>
          </p:cNvSpPr>
          <p:nvPr>
            <p:ph type="pic" sz="quarter" idx="13" hasCustomPrompt="1"/>
          </p:nvPr>
        </p:nvSpPr>
        <p:spPr>
          <a:xfrm>
            <a:off x="2032000" y="1600200"/>
            <a:ext cx="1828800" cy="685800"/>
          </a:xfrm>
        </p:spPr>
        <p:txBody>
          <a:bodyPr/>
          <a:lstStyle/>
          <a:p>
            <a:r>
              <a:rPr kumimoji="0" lang="en-US" dirty="0"/>
              <a:t>Company</a:t>
            </a:r>
            <a:r>
              <a:rPr kumimoji="0" lang="en-US" baseline="0" dirty="0"/>
              <a:t> Logo</a:t>
            </a:r>
            <a:endParaRPr kumimoji="0" lang="en-US" dirty="0"/>
          </a:p>
        </p:txBody>
      </p:sp>
      <p:sp>
        <p:nvSpPr>
          <p:cNvPr id="19" name="Rectangle 10"/>
          <p:cNvSpPr>
            <a:spLocks noGrp="1"/>
          </p:cNvSpPr>
          <p:nvPr>
            <p:ph type="pic" sz="quarter" idx="29" hasCustomPrompt="1"/>
          </p:nvPr>
        </p:nvSpPr>
        <p:spPr>
          <a:xfrm>
            <a:off x="2032000" y="4038600"/>
            <a:ext cx="1828800" cy="685800"/>
          </a:xfrm>
        </p:spPr>
        <p:txBody>
          <a:bodyPr/>
          <a:lstStyle/>
          <a:p>
            <a:r>
              <a:rPr kumimoji="0" lang="en-US" dirty="0"/>
              <a:t>Company</a:t>
            </a:r>
            <a:r>
              <a:rPr kumimoji="0" lang="en-US" baseline="0" dirty="0"/>
              <a:t> Logo</a:t>
            </a:r>
            <a:endParaRPr kumimoji="0" lang="en-US" dirty="0"/>
          </a:p>
        </p:txBody>
      </p:sp>
      <p:sp>
        <p:nvSpPr>
          <p:cNvPr id="27" name="Rectangle 10"/>
          <p:cNvSpPr>
            <a:spLocks noGrp="1"/>
          </p:cNvSpPr>
          <p:nvPr>
            <p:ph type="pic" sz="quarter" idx="17" hasCustomPrompt="1"/>
          </p:nvPr>
        </p:nvSpPr>
        <p:spPr>
          <a:xfrm>
            <a:off x="4876800" y="1600200"/>
            <a:ext cx="1828800" cy="685800"/>
          </a:xfrm>
        </p:spPr>
        <p:txBody>
          <a:bodyPr/>
          <a:lstStyle/>
          <a:p>
            <a:r>
              <a:rPr kumimoji="0" lang="en-US" dirty="0"/>
              <a:t>Company</a:t>
            </a:r>
            <a:r>
              <a:rPr kumimoji="0" lang="en-US" baseline="0" dirty="0"/>
              <a:t> Logo</a:t>
            </a:r>
            <a:endParaRPr kumimoji="0" lang="en-US" dirty="0"/>
          </a:p>
        </p:txBody>
      </p:sp>
      <p:sp>
        <p:nvSpPr>
          <p:cNvPr id="11" name="Rectangle 10"/>
          <p:cNvSpPr>
            <a:spLocks noGrp="1"/>
          </p:cNvSpPr>
          <p:nvPr>
            <p:ph type="pic" sz="quarter" idx="30" hasCustomPrompt="1"/>
          </p:nvPr>
        </p:nvSpPr>
        <p:spPr>
          <a:xfrm>
            <a:off x="4876800" y="4038600"/>
            <a:ext cx="1828800" cy="685800"/>
          </a:xfrm>
        </p:spPr>
        <p:txBody>
          <a:bodyPr/>
          <a:lstStyle/>
          <a:p>
            <a:r>
              <a:rPr kumimoji="0" lang="en-US" dirty="0"/>
              <a:t>Company</a:t>
            </a:r>
            <a:r>
              <a:rPr kumimoji="0" lang="en-US" baseline="0" dirty="0"/>
              <a:t> Logo</a:t>
            </a:r>
            <a:endParaRPr kumimoji="0" lang="en-US" dirty="0"/>
          </a:p>
        </p:txBody>
      </p:sp>
      <p:sp>
        <p:nvSpPr>
          <p:cNvPr id="4" name="Rectangle 10"/>
          <p:cNvSpPr>
            <a:spLocks noGrp="1"/>
          </p:cNvSpPr>
          <p:nvPr>
            <p:ph type="pic" sz="quarter" idx="21" hasCustomPrompt="1"/>
          </p:nvPr>
        </p:nvSpPr>
        <p:spPr>
          <a:xfrm>
            <a:off x="7721600" y="1600200"/>
            <a:ext cx="1828800" cy="685800"/>
          </a:xfrm>
        </p:spPr>
        <p:txBody>
          <a:bodyPr/>
          <a:lstStyle/>
          <a:p>
            <a:r>
              <a:rPr kumimoji="0" lang="en-US" dirty="0"/>
              <a:t>Company</a:t>
            </a:r>
            <a:r>
              <a:rPr kumimoji="0" lang="en-US" baseline="0" dirty="0"/>
              <a:t> Logo</a:t>
            </a:r>
            <a:endParaRPr kumimoji="0" lang="en-US" dirty="0"/>
          </a:p>
        </p:txBody>
      </p:sp>
      <p:sp>
        <p:nvSpPr>
          <p:cNvPr id="15" name="Rectangle 10"/>
          <p:cNvSpPr>
            <a:spLocks noGrp="1"/>
          </p:cNvSpPr>
          <p:nvPr>
            <p:ph type="pic" sz="quarter" idx="31" hasCustomPrompt="1"/>
          </p:nvPr>
        </p:nvSpPr>
        <p:spPr>
          <a:xfrm>
            <a:off x="7721600" y="4038600"/>
            <a:ext cx="1828800" cy="685800"/>
          </a:xfrm>
        </p:spPr>
        <p:txBody>
          <a:bodyPr/>
          <a:lstStyle/>
          <a:p>
            <a:r>
              <a:rPr kumimoji="0" lang="en-US" dirty="0"/>
              <a:t>Company</a:t>
            </a:r>
            <a:r>
              <a:rPr kumimoji="0" lang="en-US" baseline="0" dirty="0"/>
              <a:t> Logo</a:t>
            </a:r>
            <a:endParaRPr kumimoji="0" lang="en-US" dirty="0"/>
          </a:p>
        </p:txBody>
      </p:sp>
      <p:sp>
        <p:nvSpPr>
          <p:cNvPr id="7" name="Rectangle 12"/>
          <p:cNvSpPr>
            <a:spLocks noGrp="1"/>
          </p:cNvSpPr>
          <p:nvPr>
            <p:ph type="body" sz="quarter" idx="14" hasCustomPrompt="1"/>
          </p:nvPr>
        </p:nvSpPr>
        <p:spPr>
          <a:xfrm>
            <a:off x="2032000" y="2895600"/>
            <a:ext cx="1828800" cy="304800"/>
          </a:xfrm>
        </p:spPr>
        <p:txBody>
          <a:bodyPr anchor="ctr"/>
          <a:lstStyle>
            <a:lvl1pPr algn="ctr" eaLnBrk="1" latinLnBrk="0" hangingPunct="1">
              <a:defRPr kumimoji="0" b="1"/>
            </a:lvl1pPr>
            <a:extLst/>
          </a:lstStyle>
          <a:p>
            <a:pPr lvl="0"/>
            <a:r>
              <a:rPr kumimoji="0" lang="en-US" dirty="0"/>
              <a:t>Amount</a:t>
            </a:r>
          </a:p>
        </p:txBody>
      </p:sp>
      <p:sp>
        <p:nvSpPr>
          <p:cNvPr id="28" name="Rectangle 12"/>
          <p:cNvSpPr>
            <a:spLocks noGrp="1"/>
          </p:cNvSpPr>
          <p:nvPr>
            <p:ph type="body" sz="quarter" idx="33" hasCustomPrompt="1"/>
          </p:nvPr>
        </p:nvSpPr>
        <p:spPr>
          <a:xfrm>
            <a:off x="2032000" y="5334000"/>
            <a:ext cx="1828800" cy="304800"/>
          </a:xfrm>
        </p:spPr>
        <p:txBody>
          <a:bodyPr anchor="ctr"/>
          <a:lstStyle>
            <a:lvl1pPr algn="ctr" eaLnBrk="1" latinLnBrk="0" hangingPunct="1">
              <a:defRPr kumimoji="0" b="1"/>
            </a:lvl1pPr>
            <a:extLst/>
          </a:lstStyle>
          <a:p>
            <a:pPr lvl="0"/>
            <a:r>
              <a:rPr kumimoji="0" lang="en-US" dirty="0"/>
              <a:t>Amount</a:t>
            </a:r>
          </a:p>
        </p:txBody>
      </p:sp>
      <p:sp>
        <p:nvSpPr>
          <p:cNvPr id="30" name="Rectangle 12"/>
          <p:cNvSpPr>
            <a:spLocks noGrp="1"/>
          </p:cNvSpPr>
          <p:nvPr>
            <p:ph type="body" sz="quarter" idx="18" hasCustomPrompt="1"/>
          </p:nvPr>
        </p:nvSpPr>
        <p:spPr>
          <a:xfrm>
            <a:off x="4876800" y="2895600"/>
            <a:ext cx="1828800" cy="304800"/>
          </a:xfrm>
        </p:spPr>
        <p:txBody>
          <a:bodyPr anchor="ctr"/>
          <a:lstStyle>
            <a:lvl1pPr algn="ctr" eaLnBrk="1" latinLnBrk="0" hangingPunct="1">
              <a:defRPr kumimoji="0" b="1"/>
            </a:lvl1pPr>
            <a:extLst/>
          </a:lstStyle>
          <a:p>
            <a:pPr lvl="0"/>
            <a:r>
              <a:rPr kumimoji="0" lang="en-US" dirty="0"/>
              <a:t>Amount</a:t>
            </a:r>
          </a:p>
        </p:txBody>
      </p:sp>
      <p:sp>
        <p:nvSpPr>
          <p:cNvPr id="13" name="Rectangle 12"/>
          <p:cNvSpPr>
            <a:spLocks noGrp="1"/>
          </p:cNvSpPr>
          <p:nvPr>
            <p:ph type="body" sz="quarter" idx="34" hasCustomPrompt="1"/>
          </p:nvPr>
        </p:nvSpPr>
        <p:spPr>
          <a:xfrm>
            <a:off x="4876800" y="5334000"/>
            <a:ext cx="1828800" cy="304800"/>
          </a:xfrm>
        </p:spPr>
        <p:txBody>
          <a:bodyPr anchor="ctr"/>
          <a:lstStyle>
            <a:lvl1pPr algn="ctr" eaLnBrk="1" latinLnBrk="0" hangingPunct="1">
              <a:defRPr kumimoji="0" b="1"/>
            </a:lvl1pPr>
            <a:extLst/>
          </a:lstStyle>
          <a:p>
            <a:pPr lvl="0"/>
            <a:r>
              <a:rPr kumimoji="0" lang="en-US" dirty="0"/>
              <a:t>Amount</a:t>
            </a:r>
          </a:p>
        </p:txBody>
      </p:sp>
      <p:sp>
        <p:nvSpPr>
          <p:cNvPr id="14" name="Rectangle 12"/>
          <p:cNvSpPr>
            <a:spLocks noGrp="1"/>
          </p:cNvSpPr>
          <p:nvPr>
            <p:ph type="body" sz="quarter" idx="22" hasCustomPrompt="1"/>
          </p:nvPr>
        </p:nvSpPr>
        <p:spPr>
          <a:xfrm>
            <a:off x="7721600" y="2895600"/>
            <a:ext cx="1828800" cy="304800"/>
          </a:xfrm>
        </p:spPr>
        <p:txBody>
          <a:bodyPr anchor="ctr"/>
          <a:lstStyle>
            <a:lvl1pPr algn="ctr" eaLnBrk="1" latinLnBrk="0" hangingPunct="1">
              <a:defRPr kumimoji="0" b="1"/>
            </a:lvl1pPr>
            <a:extLst/>
          </a:lstStyle>
          <a:p>
            <a:pPr lvl="0"/>
            <a:r>
              <a:rPr kumimoji="0" lang="en-US" dirty="0"/>
              <a:t>Amount</a:t>
            </a:r>
          </a:p>
        </p:txBody>
      </p:sp>
      <p:sp>
        <p:nvSpPr>
          <p:cNvPr id="2" name="Rectangle 12"/>
          <p:cNvSpPr>
            <a:spLocks noGrp="1"/>
          </p:cNvSpPr>
          <p:nvPr>
            <p:ph type="body" sz="quarter" idx="35" hasCustomPrompt="1"/>
          </p:nvPr>
        </p:nvSpPr>
        <p:spPr>
          <a:xfrm>
            <a:off x="7721600" y="5334000"/>
            <a:ext cx="1828800" cy="304800"/>
          </a:xfrm>
        </p:spPr>
        <p:txBody>
          <a:bodyPr anchor="ctr"/>
          <a:lstStyle>
            <a:lvl1pPr algn="ctr" eaLnBrk="1" latinLnBrk="0" hangingPunct="1">
              <a:defRPr kumimoji="0" b="1"/>
            </a:lvl1pPr>
            <a:extLst/>
          </a:lstStyle>
          <a:p>
            <a:pPr lvl="0"/>
            <a:r>
              <a:rPr kumimoji="0" lang="en-US" dirty="0"/>
              <a:t>Amount</a:t>
            </a:r>
          </a:p>
        </p:txBody>
      </p:sp>
      <p:sp>
        <p:nvSpPr>
          <p:cNvPr id="44" name="Rectangle 11"/>
          <p:cNvSpPr>
            <a:spLocks noGrp="1"/>
          </p:cNvSpPr>
          <p:nvPr>
            <p:ph type="body" sz="quarter" idx="15" hasCustomPrompt="1"/>
          </p:nvPr>
        </p:nvSpPr>
        <p:spPr>
          <a:xfrm>
            <a:off x="2032000" y="3200400"/>
            <a:ext cx="1828800" cy="152400"/>
          </a:xfrm>
        </p:spPr>
        <p:txBody>
          <a:bodyPr anchor="ctr">
            <a:noAutofit/>
          </a:bodyPr>
          <a:lstStyle>
            <a:lvl1pPr algn="ctr" eaLnBrk="1" latinLnBrk="0" hangingPunct="1">
              <a:defRPr kumimoji="0" sz="800" i="1"/>
            </a:lvl1pPr>
            <a:extLst/>
          </a:lstStyle>
          <a:p>
            <a:pPr lvl="0"/>
            <a:r>
              <a:rPr kumimoji="0" lang="en-US" dirty="0"/>
              <a:t>Date</a:t>
            </a:r>
          </a:p>
        </p:txBody>
      </p:sp>
      <p:sp>
        <p:nvSpPr>
          <p:cNvPr id="35" name="Rectangle 11"/>
          <p:cNvSpPr>
            <a:spLocks noGrp="1"/>
          </p:cNvSpPr>
          <p:nvPr>
            <p:ph type="body" sz="quarter" idx="37" hasCustomPrompt="1"/>
          </p:nvPr>
        </p:nvSpPr>
        <p:spPr>
          <a:xfrm>
            <a:off x="2032000" y="5638800"/>
            <a:ext cx="1828800" cy="152400"/>
          </a:xfrm>
        </p:spPr>
        <p:txBody>
          <a:bodyPr anchor="ctr">
            <a:noAutofit/>
          </a:bodyPr>
          <a:lstStyle>
            <a:lvl1pPr algn="ctr" eaLnBrk="1" latinLnBrk="0" hangingPunct="1">
              <a:defRPr kumimoji="0" sz="800" i="1"/>
            </a:lvl1pPr>
            <a:extLst/>
          </a:lstStyle>
          <a:p>
            <a:pPr lvl="0"/>
            <a:r>
              <a:rPr kumimoji="0" lang="en-US" dirty="0"/>
              <a:t>Date</a:t>
            </a:r>
          </a:p>
        </p:txBody>
      </p:sp>
      <p:sp>
        <p:nvSpPr>
          <p:cNvPr id="34" name="Rectangle 11"/>
          <p:cNvSpPr>
            <a:spLocks noGrp="1"/>
          </p:cNvSpPr>
          <p:nvPr>
            <p:ph type="body" sz="quarter" idx="19" hasCustomPrompt="1"/>
          </p:nvPr>
        </p:nvSpPr>
        <p:spPr>
          <a:xfrm>
            <a:off x="4876800" y="3200400"/>
            <a:ext cx="1828800" cy="152400"/>
          </a:xfrm>
        </p:spPr>
        <p:txBody>
          <a:bodyPr anchor="ctr">
            <a:noAutofit/>
          </a:bodyPr>
          <a:lstStyle>
            <a:lvl1pPr algn="ctr" eaLnBrk="1" latinLnBrk="0" hangingPunct="1">
              <a:defRPr kumimoji="0" sz="800" i="1"/>
            </a:lvl1pPr>
            <a:extLst/>
          </a:lstStyle>
          <a:p>
            <a:pPr lvl="0"/>
            <a:r>
              <a:rPr kumimoji="0" lang="en-US" dirty="0"/>
              <a:t>Date</a:t>
            </a:r>
          </a:p>
        </p:txBody>
      </p:sp>
      <p:sp>
        <p:nvSpPr>
          <p:cNvPr id="40" name="Rectangle 11"/>
          <p:cNvSpPr>
            <a:spLocks noGrp="1"/>
          </p:cNvSpPr>
          <p:nvPr>
            <p:ph type="body" sz="quarter" idx="38" hasCustomPrompt="1"/>
          </p:nvPr>
        </p:nvSpPr>
        <p:spPr>
          <a:xfrm>
            <a:off x="4876800" y="5638800"/>
            <a:ext cx="1828800" cy="152400"/>
          </a:xfrm>
        </p:spPr>
        <p:txBody>
          <a:bodyPr anchor="ctr">
            <a:noAutofit/>
          </a:bodyPr>
          <a:lstStyle>
            <a:lvl1pPr algn="ctr" eaLnBrk="1" latinLnBrk="0" hangingPunct="1">
              <a:defRPr kumimoji="0" sz="800" i="1"/>
            </a:lvl1pPr>
            <a:extLst/>
          </a:lstStyle>
          <a:p>
            <a:pPr lvl="0"/>
            <a:r>
              <a:rPr kumimoji="0" lang="en-US" dirty="0"/>
              <a:t>Date</a:t>
            </a:r>
          </a:p>
        </p:txBody>
      </p:sp>
      <p:sp>
        <p:nvSpPr>
          <p:cNvPr id="38" name="Rectangle 11"/>
          <p:cNvSpPr>
            <a:spLocks noGrp="1"/>
          </p:cNvSpPr>
          <p:nvPr>
            <p:ph type="body" sz="quarter" idx="23" hasCustomPrompt="1"/>
          </p:nvPr>
        </p:nvSpPr>
        <p:spPr>
          <a:xfrm>
            <a:off x="7721600" y="3200400"/>
            <a:ext cx="1828800" cy="152400"/>
          </a:xfrm>
        </p:spPr>
        <p:txBody>
          <a:bodyPr anchor="ctr">
            <a:noAutofit/>
          </a:bodyPr>
          <a:lstStyle>
            <a:lvl1pPr algn="ctr" eaLnBrk="1" latinLnBrk="0" hangingPunct="1">
              <a:defRPr kumimoji="0" sz="800" i="1"/>
            </a:lvl1pPr>
            <a:extLst/>
          </a:lstStyle>
          <a:p>
            <a:pPr lvl="0"/>
            <a:r>
              <a:rPr kumimoji="0" lang="en-US" dirty="0"/>
              <a:t>Date</a:t>
            </a:r>
          </a:p>
        </p:txBody>
      </p:sp>
      <p:sp>
        <p:nvSpPr>
          <p:cNvPr id="33" name="Rectangle 11"/>
          <p:cNvSpPr>
            <a:spLocks noGrp="1"/>
          </p:cNvSpPr>
          <p:nvPr>
            <p:ph type="body" sz="quarter" idx="39" hasCustomPrompt="1"/>
          </p:nvPr>
        </p:nvSpPr>
        <p:spPr>
          <a:xfrm>
            <a:off x="7721600" y="5638800"/>
            <a:ext cx="1828800" cy="152400"/>
          </a:xfrm>
        </p:spPr>
        <p:txBody>
          <a:bodyPr anchor="ctr">
            <a:noAutofit/>
          </a:bodyPr>
          <a:lstStyle>
            <a:lvl1pPr algn="ctr" eaLnBrk="1" latinLnBrk="0" hangingPunct="1">
              <a:defRPr kumimoji="0" sz="800" i="1"/>
            </a:lvl1pPr>
            <a:extLst/>
          </a:lstStyle>
          <a:p>
            <a:pPr lvl="0"/>
            <a:r>
              <a:rPr kumimoji="0" lang="en-US" dirty="0"/>
              <a:t>Date</a:t>
            </a:r>
          </a:p>
        </p:txBody>
      </p:sp>
      <p:sp>
        <p:nvSpPr>
          <p:cNvPr id="5" name="Rectangle 14"/>
          <p:cNvSpPr>
            <a:spLocks noGrp="1"/>
          </p:cNvSpPr>
          <p:nvPr>
            <p:ph type="body" sz="quarter" idx="16" hasCustomPrompt="1"/>
          </p:nvPr>
        </p:nvSpPr>
        <p:spPr>
          <a:xfrm>
            <a:off x="2032000" y="2286000"/>
            <a:ext cx="1828800" cy="609600"/>
          </a:xfrm>
        </p:spPr>
        <p:txBody>
          <a:bodyPr anchor="ctr"/>
          <a:lstStyle>
            <a:lvl1pPr algn="ctr" eaLnBrk="1" latinLnBrk="0" hangingPunct="1">
              <a:defRPr kumimoji="0" sz="800"/>
            </a:lvl1pPr>
            <a:extLst/>
          </a:lstStyle>
          <a:p>
            <a:pPr lvl="0"/>
            <a:r>
              <a:rPr kumimoji="0" lang="en-US" dirty="0"/>
              <a:t>Description</a:t>
            </a:r>
          </a:p>
        </p:txBody>
      </p:sp>
      <p:sp>
        <p:nvSpPr>
          <p:cNvPr id="56" name="Rectangle 14"/>
          <p:cNvSpPr>
            <a:spLocks noGrp="1"/>
          </p:cNvSpPr>
          <p:nvPr>
            <p:ph type="body" sz="quarter" idx="41" hasCustomPrompt="1"/>
          </p:nvPr>
        </p:nvSpPr>
        <p:spPr>
          <a:xfrm>
            <a:off x="2032000" y="4724400"/>
            <a:ext cx="1828800" cy="609600"/>
          </a:xfrm>
        </p:spPr>
        <p:txBody>
          <a:bodyPr anchor="ctr"/>
          <a:lstStyle>
            <a:lvl1pPr algn="ctr" eaLnBrk="1" latinLnBrk="0" hangingPunct="1">
              <a:defRPr kumimoji="0" sz="800"/>
            </a:lvl1pPr>
            <a:extLst/>
          </a:lstStyle>
          <a:p>
            <a:pPr lvl="0"/>
            <a:r>
              <a:rPr kumimoji="0" lang="en-US" dirty="0"/>
              <a:t>Description</a:t>
            </a:r>
          </a:p>
        </p:txBody>
      </p:sp>
      <p:sp>
        <p:nvSpPr>
          <p:cNvPr id="62" name="Rectangle 14"/>
          <p:cNvSpPr>
            <a:spLocks noGrp="1"/>
          </p:cNvSpPr>
          <p:nvPr>
            <p:ph type="body" sz="quarter" idx="20" hasCustomPrompt="1"/>
          </p:nvPr>
        </p:nvSpPr>
        <p:spPr>
          <a:xfrm>
            <a:off x="4876800" y="2286000"/>
            <a:ext cx="1828800" cy="609600"/>
          </a:xfrm>
        </p:spPr>
        <p:txBody>
          <a:bodyPr anchor="ctr"/>
          <a:lstStyle>
            <a:lvl1pPr algn="ctr" eaLnBrk="1" latinLnBrk="0" hangingPunct="1">
              <a:defRPr kumimoji="0" sz="800"/>
            </a:lvl1pPr>
            <a:extLst/>
          </a:lstStyle>
          <a:p>
            <a:pPr lvl="0"/>
            <a:r>
              <a:rPr kumimoji="0" lang="en-US" dirty="0"/>
              <a:t>Description</a:t>
            </a:r>
          </a:p>
        </p:txBody>
      </p:sp>
      <p:sp>
        <p:nvSpPr>
          <p:cNvPr id="37" name="Rectangle 14"/>
          <p:cNvSpPr>
            <a:spLocks noGrp="1"/>
          </p:cNvSpPr>
          <p:nvPr>
            <p:ph type="body" sz="quarter" idx="42" hasCustomPrompt="1"/>
          </p:nvPr>
        </p:nvSpPr>
        <p:spPr>
          <a:xfrm>
            <a:off x="4876800" y="4724400"/>
            <a:ext cx="1828800" cy="609600"/>
          </a:xfrm>
        </p:spPr>
        <p:txBody>
          <a:bodyPr anchor="ctr"/>
          <a:lstStyle>
            <a:lvl1pPr algn="ctr" eaLnBrk="1" latinLnBrk="0" hangingPunct="1">
              <a:defRPr kumimoji="0" sz="800"/>
            </a:lvl1pPr>
            <a:extLst/>
          </a:lstStyle>
          <a:p>
            <a:pPr lvl="0"/>
            <a:r>
              <a:rPr kumimoji="0" lang="en-US" dirty="0"/>
              <a:t>Description</a:t>
            </a:r>
          </a:p>
        </p:txBody>
      </p:sp>
      <p:sp>
        <p:nvSpPr>
          <p:cNvPr id="41" name="Rectangle 14"/>
          <p:cNvSpPr>
            <a:spLocks noGrp="1"/>
          </p:cNvSpPr>
          <p:nvPr>
            <p:ph type="body" sz="quarter" idx="24" hasCustomPrompt="1"/>
          </p:nvPr>
        </p:nvSpPr>
        <p:spPr>
          <a:xfrm>
            <a:off x="7721600" y="2286000"/>
            <a:ext cx="1828800" cy="609600"/>
          </a:xfrm>
        </p:spPr>
        <p:txBody>
          <a:bodyPr anchor="ctr"/>
          <a:lstStyle>
            <a:lvl1pPr algn="ctr" eaLnBrk="1" latinLnBrk="0" hangingPunct="1">
              <a:defRPr kumimoji="0" sz="800"/>
            </a:lvl1pPr>
            <a:extLst/>
          </a:lstStyle>
          <a:p>
            <a:pPr lvl="0"/>
            <a:r>
              <a:rPr kumimoji="0" lang="en-US" dirty="0"/>
              <a:t>Description</a:t>
            </a:r>
          </a:p>
        </p:txBody>
      </p:sp>
      <p:sp>
        <p:nvSpPr>
          <p:cNvPr id="52" name="Rectangle 14"/>
          <p:cNvSpPr>
            <a:spLocks noGrp="1"/>
          </p:cNvSpPr>
          <p:nvPr>
            <p:ph type="body" sz="quarter" idx="43" hasCustomPrompt="1"/>
          </p:nvPr>
        </p:nvSpPr>
        <p:spPr>
          <a:xfrm>
            <a:off x="7721600" y="4724400"/>
            <a:ext cx="1828800" cy="609600"/>
          </a:xfrm>
        </p:spPr>
        <p:txBody>
          <a:bodyPr anchor="ctr"/>
          <a:lstStyle>
            <a:lvl1pPr algn="ctr" eaLnBrk="1" latinLnBrk="0" hangingPunct="1">
              <a:defRPr kumimoji="0" sz="800"/>
            </a:lvl1pPr>
            <a:extLst/>
          </a:lstStyle>
          <a:p>
            <a:pPr lvl="0"/>
            <a:r>
              <a:rPr kumimoji="0" lang="en-US" dirty="0"/>
              <a:t>Description</a:t>
            </a:r>
          </a:p>
        </p:txBody>
      </p:sp>
      <p:sp>
        <p:nvSpPr>
          <p:cNvPr id="39" name="Rectangle 51"/>
          <p:cNvSpPr>
            <a:spLocks noGrp="1"/>
          </p:cNvSpPr>
          <p:nvPr>
            <p:ph type="body" sz="quarter" idx="46"/>
          </p:nvPr>
        </p:nvSpPr>
        <p:spPr>
          <a:xfrm>
            <a:off x="406400" y="381000"/>
            <a:ext cx="10769600" cy="838200"/>
          </a:xfrm>
        </p:spPr>
        <p:txBody>
          <a:bodyPr/>
          <a:lstStyle>
            <a:lvl1pPr eaLnBrk="1" latinLnBrk="0" hangingPunct="1">
              <a:defRPr kumimoji="0" sz="1200"/>
            </a:lvl1pPr>
            <a:extLst/>
          </a:lstStyle>
          <a:p>
            <a:pPr lvl="0" eaLnBrk="1" latinLnBrk="1" hangingPunct="1"/>
            <a:r>
              <a:rPr lang="en-US"/>
              <a:t>Click to edit Master text styles</a:t>
            </a:r>
          </a:p>
        </p:txBody>
      </p:sp>
      <p:sp>
        <p:nvSpPr>
          <p:cNvPr id="42" name="Rectangle 42"/>
          <p:cNvSpPr>
            <a:spLocks noGrp="1"/>
          </p:cNvSpPr>
          <p:nvPr>
            <p:ph type="dt" sz="half" idx="47"/>
          </p:nvPr>
        </p:nvSpPr>
        <p:spPr>
          <a:xfrm>
            <a:off x="9347200" y="76200"/>
            <a:ext cx="1828800" cy="228600"/>
          </a:xfrm>
          <a:prstGeom prst="rect">
            <a:avLst/>
          </a:prstGeom>
        </p:spPr>
        <p:txBody>
          <a:bodyPr/>
          <a:lstStyle/>
          <a:p>
            <a:pPr algn="r"/>
            <a:endParaRPr kumimoji="0" lang="en-US" dirty="0"/>
          </a:p>
        </p:txBody>
      </p:sp>
      <p:sp>
        <p:nvSpPr>
          <p:cNvPr id="43" name="Rectangle 43"/>
          <p:cNvSpPr>
            <a:spLocks noGrp="1"/>
          </p:cNvSpPr>
          <p:nvPr>
            <p:ph type="sldNum" sz="quarter" idx="48"/>
          </p:nvPr>
        </p:nvSpPr>
        <p:spPr/>
        <p:txBody>
          <a:bodyPr/>
          <a:lstStyle/>
          <a:p>
            <a:pPr algn="r"/>
            <a:fld id="{256D3EEF-DE4E-429D-8EC4-DDC531AFF587}" type="slidenum">
              <a:rPr kumimoji="0" lang="en-US" sz="1000" smtClean="0"/>
              <a:pPr algn="r"/>
              <a:t>‹#›</a:t>
            </a:fld>
            <a:endParaRPr kumimoji="0" lang="en-US" dirty="0"/>
          </a:p>
        </p:txBody>
      </p:sp>
      <p:sp>
        <p:nvSpPr>
          <p:cNvPr id="45" name="Rectangle 45"/>
          <p:cNvSpPr>
            <a:spLocks noGrp="1"/>
          </p:cNvSpPr>
          <p:nvPr>
            <p:ph type="ftr" sz="quarter" idx="49"/>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105219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Up">
    <p:spTree>
      <p:nvGrpSpPr>
        <p:cNvPr id="1" name=""/>
        <p:cNvGrpSpPr/>
        <p:nvPr/>
      </p:nvGrpSpPr>
      <p:grpSpPr>
        <a:xfrm>
          <a:off x="0" y="0"/>
          <a:ext cx="0" cy="0"/>
          <a:chOff x="0" y="0"/>
          <a:chExt cx="0" cy="0"/>
        </a:xfrm>
      </p:grpSpPr>
      <p:sp>
        <p:nvSpPr>
          <p:cNvPr id="8" name="Rectangle 8"/>
          <p:cNvSpPr>
            <a:spLocks noGrp="1"/>
          </p:cNvSpPr>
          <p:nvPr>
            <p:ph type="body" sz="quarter" idx="13" hasCustomPrompt="1"/>
          </p:nvPr>
        </p:nvSpPr>
        <p:spPr>
          <a:xfrm>
            <a:off x="406400" y="381000"/>
            <a:ext cx="11430000" cy="671736"/>
          </a:xfrm>
          <a:solidFill>
            <a:schemeClr val="accent6">
              <a:shade val="75000"/>
            </a:schemeClr>
          </a:solidFill>
        </p:spPr>
        <p:txBody>
          <a:bodyPr>
            <a:noAutofit/>
          </a:bodyPr>
          <a:lstStyle>
            <a:lvl1pPr eaLnBrk="1" latinLnBrk="0" hangingPunct="1">
              <a:defRPr kumimoji="0" sz="3200" b="1">
                <a:solidFill>
                  <a:schemeClr val="bg1"/>
                </a:solidFill>
              </a:defRPr>
            </a:lvl1pPr>
            <a:extLst/>
          </a:lstStyle>
          <a:p>
            <a:pPr lvl="0"/>
            <a:r>
              <a:rPr kumimoji="0" lang="en-US" dirty="0"/>
              <a:t>Click to add heading</a:t>
            </a:r>
          </a:p>
        </p:txBody>
      </p:sp>
      <p:sp>
        <p:nvSpPr>
          <p:cNvPr id="11" name="Rectangle 11"/>
          <p:cNvSpPr>
            <a:spLocks noGrp="1"/>
          </p:cNvSpPr>
          <p:nvPr>
            <p:ph sz="quarter" idx="15"/>
          </p:nvPr>
        </p:nvSpPr>
        <p:spPr>
          <a:xfrm>
            <a:off x="406399" y="1124744"/>
            <a:ext cx="11429999" cy="5112568"/>
          </a:xfrm>
        </p:spPr>
        <p:txBody>
          <a:bodyPr>
            <a:normAutofit/>
          </a:bodyPr>
          <a:lstStyle>
            <a:lvl1pPr>
              <a:defRPr sz="2800"/>
            </a:lvl1pPr>
            <a:lvl2pPr>
              <a:defRPr sz="2400"/>
            </a:lvl2pPr>
            <a:lvl3pPr>
              <a:defRPr sz="1800"/>
            </a:lvl3pPr>
            <a:lvl4pPr>
              <a:defRPr sz="1600"/>
            </a:lvl4pPr>
            <a:lvl5pPr>
              <a:defRPr sz="1600"/>
            </a:lvl5pPr>
            <a:extLst/>
          </a:lstStyle>
          <a:p>
            <a:pPr lvl="0" eaLnBrk="1" latinLnBrk="1" hangingPunct="1"/>
            <a:r>
              <a:rPr lang="en-US" dirty="0"/>
              <a:t>Click to edit Master text styles</a:t>
            </a:r>
          </a:p>
          <a:p>
            <a:pPr lvl="1" eaLnBrk="1" latinLnBrk="1" hangingPunct="1"/>
            <a:r>
              <a:rPr lang="en-US" dirty="0"/>
              <a:t>Second level</a:t>
            </a:r>
          </a:p>
          <a:p>
            <a:pPr lvl="2" eaLnBrk="1" latinLnBrk="1" hangingPunct="1"/>
            <a:r>
              <a:rPr lang="en-US" dirty="0"/>
              <a:t>Third level</a:t>
            </a:r>
          </a:p>
          <a:p>
            <a:pPr lvl="3" eaLnBrk="1" latinLnBrk="1" hangingPunct="1"/>
            <a:r>
              <a:rPr lang="en-US" dirty="0"/>
              <a:t>Fourth level</a:t>
            </a:r>
          </a:p>
          <a:p>
            <a:pPr lvl="4" eaLnBrk="1" latinLnBrk="1" hangingPunct="1"/>
            <a:r>
              <a:rPr lang="en-US" dirty="0"/>
              <a:t>Fifth level</a:t>
            </a:r>
            <a:endParaRPr dirty="0"/>
          </a:p>
        </p:txBody>
      </p:sp>
      <p:sp>
        <p:nvSpPr>
          <p:cNvPr id="10" name="Rectangle 10"/>
          <p:cNvSpPr>
            <a:spLocks noGrp="1"/>
          </p:cNvSpPr>
          <p:nvPr>
            <p:ph type="sldNum" sz="quarter" idx="17"/>
          </p:nvPr>
        </p:nvSpPr>
        <p:spPr>
          <a:xfrm>
            <a:off x="10515600" y="6477000"/>
            <a:ext cx="1320800" cy="304800"/>
          </a:xfrm>
        </p:spPr>
        <p:txBody>
          <a:bodyPr/>
          <a:lstStyle>
            <a:lvl1pPr>
              <a:defRPr sz="1200" b="1"/>
            </a:lvl1pPr>
            <a:extLst/>
          </a:lstStyle>
          <a:p>
            <a:fld id="{256D3EEF-DE4E-429D-8EC4-DDC531AFF587}" type="slidenum">
              <a:rPr lang="en-US" smtClean="0"/>
              <a:pPr/>
              <a:t>‹#›</a:t>
            </a:fld>
            <a:endParaRPr lang="en-US" dirty="0"/>
          </a:p>
        </p:txBody>
      </p:sp>
      <p:sp>
        <p:nvSpPr>
          <p:cNvPr id="14" name="Rectangle 9">
            <a:extLst>
              <a:ext uri="{FF2B5EF4-FFF2-40B4-BE49-F238E27FC236}">
                <a16:creationId xmlns:a16="http://schemas.microsoft.com/office/drawing/2014/main" id="{1B0E59A4-16AC-4FB3-97C8-BC344E503F9D}"/>
              </a:ext>
            </a:extLst>
          </p:cNvPr>
          <p:cNvSpPr txBox="1">
            <a:spLocks/>
          </p:cNvSpPr>
          <p:nvPr userDrawn="1"/>
        </p:nvSpPr>
        <p:spPr>
          <a:xfrm>
            <a:off x="3846443" y="6309320"/>
            <a:ext cx="4611757" cy="475793"/>
          </a:xfrm>
          <a:prstGeom prst="rect">
            <a:avLst/>
          </a:prstGeom>
        </p:spPr>
        <p:txBody>
          <a:bodyPr vert="horz" anchor="ctr"/>
          <a:lstStyle>
            <a:defPPr>
              <a:defRPr lang="en-US"/>
            </a:defPPr>
            <a:lvl1pPr marL="0" algn="ctr" defTabSz="914400" rtl="0" eaLnBrk="1" latinLnBrk="0" hangingPunct="1">
              <a:defRPr kumimoji="0" sz="1000" kern="1200">
                <a:solidFill>
                  <a:sysClr val="windowText" lastClr="000000"/>
                </a:solidFill>
                <a:latin typeface="Century" panose="02040604050505020304"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100" dirty="0">
                <a:latin typeface="Calibri" panose="020F0502020204030204" pitchFamily="34" charset="0"/>
                <a:cs typeface="Calibri" panose="020F0502020204030204" pitchFamily="34" charset="0"/>
              </a:rPr>
              <a:t>        Clinical Coding Education		   eHealth Education </a:t>
            </a:r>
          </a:p>
        </p:txBody>
      </p:sp>
      <p:pic>
        <p:nvPicPr>
          <p:cNvPr id="15" name="Picture 14" descr="Logo, icon, company name&#10;&#10;Description automatically generated">
            <a:extLst>
              <a:ext uri="{FF2B5EF4-FFF2-40B4-BE49-F238E27FC236}">
                <a16:creationId xmlns:a16="http://schemas.microsoft.com/office/drawing/2014/main" id="{8FF09510-EFAE-445D-99BD-5A88B175E9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7600" y="6326995"/>
            <a:ext cx="437207" cy="454806"/>
          </a:xfrm>
          <a:prstGeom prst="rect">
            <a:avLst/>
          </a:prstGeom>
        </p:spPr>
      </p:pic>
      <p:pic>
        <p:nvPicPr>
          <p:cNvPr id="6" name="Picture 5" descr="Logo&#10;&#10;Description automatically generated">
            <a:extLst>
              <a:ext uri="{FF2B5EF4-FFF2-40B4-BE49-F238E27FC236}">
                <a16:creationId xmlns:a16="http://schemas.microsoft.com/office/drawing/2014/main" id="{D57A44C0-52AC-4F96-8F0E-0D34863F8EA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04922" y="6235143"/>
            <a:ext cx="553278" cy="553278"/>
          </a:xfrm>
          <a:prstGeom prst="rect">
            <a:avLst/>
          </a:prstGeom>
        </p:spPr>
      </p:pic>
    </p:spTree>
    <p:extLst>
      <p:ext uri="{BB962C8B-B14F-4D97-AF65-F5344CB8AC3E}">
        <p14:creationId xmlns:p14="http://schemas.microsoft.com/office/powerpoint/2010/main" val="98196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9" name="Rectangle 8"/>
          <p:cNvSpPr/>
          <p:nvPr userDrawn="1"/>
        </p:nvSpPr>
        <p:spPr>
          <a:xfrm>
            <a:off x="0" y="4038600"/>
            <a:ext cx="12192000" cy="609600"/>
          </a:xfrm>
          <a:prstGeom prst="rect">
            <a:avLst/>
          </a:prstGeom>
          <a:solidFill>
            <a:schemeClr val="accent6">
              <a:shade val="75000"/>
            </a:schemeClr>
          </a:solidFill>
          <a:ln w="25400" cap="rnd" cmpd="sng" algn="ctr">
            <a:noFill/>
            <a:prstDash val="solid"/>
          </a:ln>
          <a:effectLst/>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14" name="Title 13"/>
          <p:cNvSpPr>
            <a:spLocks noGrp="1"/>
          </p:cNvSpPr>
          <p:nvPr>
            <p:ph type="ctrTitle"/>
          </p:nvPr>
        </p:nvSpPr>
        <p:spPr>
          <a:xfrm>
            <a:off x="304800" y="4114800"/>
            <a:ext cx="11651974" cy="533400"/>
          </a:xfrm>
          <a:prstGeom prst="rect">
            <a:avLst/>
          </a:prstGeom>
          <a:noFill/>
        </p:spPr>
        <p:txBody>
          <a:bodyPr vert="horz"/>
          <a:lstStyle>
            <a:lvl1pPr algn="l" eaLnBrk="1" latinLnBrk="0" hangingPunct="1">
              <a:defRPr kumimoji="0" sz="2000" b="0" cap="all" spc="150" baseline="0">
                <a:solidFill>
                  <a:schemeClr val="bg1"/>
                </a:solidFill>
              </a:defRPr>
            </a:lvl1pPr>
            <a:extLst/>
          </a:lstStyle>
          <a:p>
            <a:r>
              <a:rPr kumimoji="0" lang="en-US"/>
              <a:t>Click to edit Master title style</a:t>
            </a:r>
            <a:endParaRPr kumimoji="0" lang="en-US" dirty="0"/>
          </a:p>
        </p:txBody>
      </p:sp>
      <p:sp>
        <p:nvSpPr>
          <p:cNvPr id="3" name="Rectangle 3"/>
          <p:cNvSpPr>
            <a:spLocks noGrp="1"/>
          </p:cNvSpPr>
          <p:nvPr>
            <p:ph type="dt" sz="half" idx="10"/>
          </p:nvPr>
        </p:nvSpPr>
        <p:spPr>
          <a:xfrm>
            <a:off x="304800" y="6477000"/>
            <a:ext cx="2133600" cy="304800"/>
          </a:xfrm>
          <a:prstGeom prst="rect">
            <a:avLst/>
          </a:prstGeom>
        </p:spPr>
        <p:txBody>
          <a:bodyPr anchor="ctr"/>
          <a:lstStyle>
            <a:lvl1pPr algn="l" eaLnBrk="1" latinLnBrk="0" hangingPunct="1">
              <a:defRPr kumimoji="0">
                <a:solidFill>
                  <a:srgbClr val="A0A0A0"/>
                </a:solidFill>
              </a:defRPr>
            </a:lvl1pPr>
            <a:extLst/>
          </a:lstStyle>
          <a:p>
            <a:endParaRPr kumimoji="0" lang="en-US" dirty="0"/>
          </a:p>
        </p:txBody>
      </p:sp>
      <p:sp>
        <p:nvSpPr>
          <p:cNvPr id="4" name="Rectangle 4"/>
          <p:cNvSpPr>
            <a:spLocks noGrp="1"/>
          </p:cNvSpPr>
          <p:nvPr>
            <p:ph type="ftr" sz="quarter" idx="11"/>
          </p:nvPr>
        </p:nvSpPr>
        <p:spPr>
          <a:xfrm>
            <a:off x="3023659" y="6477000"/>
            <a:ext cx="4978400" cy="304800"/>
          </a:xfrm>
          <a:prstGeom prst="rect">
            <a:avLst/>
          </a:prstGeom>
        </p:spPr>
        <p:txBody>
          <a:bodyPr/>
          <a:lstStyle>
            <a:lvl1pPr eaLnBrk="1" latinLnBrk="0" hangingPunct="1">
              <a:defRPr kumimoji="0">
                <a:solidFill>
                  <a:schemeClr val="bg1"/>
                </a:solidFill>
              </a:defRPr>
            </a:lvl1pPr>
            <a:extLst/>
          </a:lstStyle>
          <a:p>
            <a:r>
              <a:rPr kumimoji="0" lang="en-US">
                <a:solidFill>
                  <a:schemeClr val="bg1"/>
                </a:solidFill>
              </a:rPr>
              <a:t>Clinical Coding Education    clinicalcodingeducation.com</a:t>
            </a:r>
            <a:endParaRPr kumimoji="0" lang="en-US" dirty="0">
              <a:solidFill>
                <a:schemeClr val="bg1"/>
              </a:solidFill>
            </a:endParaRPr>
          </a:p>
        </p:txBody>
      </p:sp>
      <p:sp>
        <p:nvSpPr>
          <p:cNvPr id="13" name="Slide Number Placeholder 12"/>
          <p:cNvSpPr>
            <a:spLocks noGrp="1"/>
          </p:cNvSpPr>
          <p:nvPr>
            <p:ph type="sldNum" sz="quarter" idx="12"/>
          </p:nvPr>
        </p:nvSpPr>
        <p:spPr>
          <a:xfrm>
            <a:off x="8052859" y="6477000"/>
            <a:ext cx="1361440" cy="304800"/>
          </a:xfrm>
        </p:spPr>
        <p:txBody>
          <a:bodyPr anchor="ctr"/>
          <a:lstStyle/>
          <a:p>
            <a:pPr algn="r"/>
            <a:fld id="{256D3EEF-DE4E-429D-8EC4-DDC531AFF587}" type="slidenum">
              <a:rPr kumimoji="0" lang="en-US" sz="1000" smtClean="0"/>
              <a:pPr algn="r"/>
              <a:t>‹#›</a:t>
            </a:fld>
            <a:endParaRPr kumimoji="0" lang="en-US" dirty="0"/>
          </a:p>
        </p:txBody>
      </p:sp>
      <p:sp>
        <p:nvSpPr>
          <p:cNvPr id="11" name="Rectangle 10"/>
          <p:cNvSpPr/>
          <p:nvPr userDrawn="1"/>
        </p:nvSpPr>
        <p:spPr>
          <a:xfrm>
            <a:off x="0" y="4645880"/>
            <a:ext cx="12192000" cy="27432"/>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Tree>
    <p:extLst>
      <p:ext uri="{BB962C8B-B14F-4D97-AF65-F5344CB8AC3E}">
        <p14:creationId xmlns:p14="http://schemas.microsoft.com/office/powerpoint/2010/main" val="107892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Heading Only">
    <p:bg>
      <p:bgPr>
        <a:solidFill>
          <a:schemeClr val="bg1"/>
        </a:solidFill>
        <a:effectLst/>
      </p:bgPr>
    </p:bg>
    <p:spTree>
      <p:nvGrpSpPr>
        <p:cNvPr id="1" name=""/>
        <p:cNvGrpSpPr/>
        <p:nvPr/>
      </p:nvGrpSpPr>
      <p:grpSpPr>
        <a:xfrm>
          <a:off x="0" y="0"/>
          <a:ext cx="0" cy="0"/>
          <a:chOff x="0" y="0"/>
          <a:chExt cx="0" cy="0"/>
        </a:xfrm>
      </p:grpSpPr>
      <p:sp>
        <p:nvSpPr>
          <p:cNvPr id="19" name="Rectangle 8"/>
          <p:cNvSpPr>
            <a:spLocks noGrp="1"/>
          </p:cNvSpPr>
          <p:nvPr>
            <p:ph type="body" sz="quarter" idx="13" hasCustomPrompt="1"/>
          </p:nvPr>
        </p:nvSpPr>
        <p:spPr>
          <a:xfrm>
            <a:off x="406400" y="380999"/>
            <a:ext cx="11356028" cy="503583"/>
          </a:xfrm>
          <a:solidFill>
            <a:schemeClr val="accent6">
              <a:shade val="75000"/>
            </a:schemeClr>
          </a:solidFill>
        </p:spPr>
        <p:txBody>
          <a:bodyPr>
            <a:normAutofit/>
          </a:bodyPr>
          <a:lstStyle>
            <a:lvl1pPr eaLnBrk="1" latinLnBrk="0" hangingPunct="1">
              <a:defRPr kumimoji="0" sz="2400" b="1">
                <a:solidFill>
                  <a:schemeClr val="bg1"/>
                </a:solidFill>
              </a:defRPr>
            </a:lvl1pPr>
            <a:extLst/>
          </a:lstStyle>
          <a:p>
            <a:pPr lvl="0"/>
            <a:r>
              <a:rPr kumimoji="0" lang="en-US" dirty="0"/>
              <a:t>Click to add heading</a:t>
            </a:r>
          </a:p>
        </p:txBody>
      </p:sp>
      <p:sp>
        <p:nvSpPr>
          <p:cNvPr id="8" name="Rectangle 8"/>
          <p:cNvSpPr>
            <a:spLocks noGrp="1"/>
          </p:cNvSpPr>
          <p:nvPr>
            <p:ph type="sldNum" sz="quarter" idx="15"/>
          </p:nvPr>
        </p:nvSpPr>
        <p:spPr>
          <a:xfrm>
            <a:off x="10441628" y="6477000"/>
            <a:ext cx="1320800" cy="304800"/>
          </a:xfrm>
        </p:spPr>
        <p:txBody>
          <a:bodyPr/>
          <a:lstStyle/>
          <a:p>
            <a:pPr algn="r"/>
            <a:fld id="{256D3EEF-DE4E-429D-8EC4-DDC531AFF587}" type="slidenum">
              <a:rPr kumimoji="0" lang="en-US" sz="1000" smtClean="0"/>
              <a:pPr algn="r"/>
              <a:t>‹#›</a:t>
            </a:fld>
            <a:endParaRPr kumimoji="0" lang="en-US" dirty="0"/>
          </a:p>
        </p:txBody>
      </p:sp>
      <p:sp>
        <p:nvSpPr>
          <p:cNvPr id="9" name="Rectangle 9"/>
          <p:cNvSpPr>
            <a:spLocks noGrp="1"/>
          </p:cNvSpPr>
          <p:nvPr>
            <p:ph type="ftr" sz="quarter" idx="16"/>
          </p:nvPr>
        </p:nvSpPr>
        <p:spPr>
          <a:xfrm>
            <a:off x="5246643" y="6480313"/>
            <a:ext cx="2177887" cy="304800"/>
          </a:xfrm>
          <a:prstGeom prst="rect">
            <a:avLst/>
          </a:prstGeom>
        </p:spPr>
        <p:txBody>
          <a:bodyPr/>
          <a:lstStyle>
            <a:lvl1pPr>
              <a:defRPr>
                <a:latin typeface="Century" panose="02040604050505020304" pitchFamily="18" charset="0"/>
              </a:defRPr>
            </a:lvl1pPr>
          </a:lstStyle>
          <a:p>
            <a:pPr algn="l"/>
            <a:r>
              <a:rPr lang="en-US"/>
              <a:t>Clinical Coding Education    clinicalcodingeducation.com</a:t>
            </a:r>
            <a:endParaRPr lang="en-US" dirty="0"/>
          </a:p>
        </p:txBody>
      </p:sp>
      <p:pic>
        <p:nvPicPr>
          <p:cNvPr id="10" name="Picture 9" descr="Logo, icon, company name&#10;&#10;Description automatically generated">
            <a:extLst>
              <a:ext uri="{FF2B5EF4-FFF2-40B4-BE49-F238E27FC236}">
                <a16:creationId xmlns:a16="http://schemas.microsoft.com/office/drawing/2014/main" id="{FE2C6770-0805-4D08-9441-02D71F7E7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26276" y="6515097"/>
            <a:ext cx="219759" cy="228605"/>
          </a:xfrm>
          <a:prstGeom prst="rect">
            <a:avLst/>
          </a:prstGeom>
        </p:spPr>
      </p:pic>
    </p:spTree>
    <p:extLst>
      <p:ext uri="{BB962C8B-B14F-4D97-AF65-F5344CB8AC3E}">
        <p14:creationId xmlns:p14="http://schemas.microsoft.com/office/powerpoint/2010/main" val="3295181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Up">
    <p:spTree>
      <p:nvGrpSpPr>
        <p:cNvPr id="1" name=""/>
        <p:cNvGrpSpPr/>
        <p:nvPr/>
      </p:nvGrpSpPr>
      <p:grpSpPr>
        <a:xfrm>
          <a:off x="0" y="0"/>
          <a:ext cx="0" cy="0"/>
          <a:chOff x="0" y="0"/>
          <a:chExt cx="0" cy="0"/>
        </a:xfrm>
      </p:grpSpPr>
      <p:sp>
        <p:nvSpPr>
          <p:cNvPr id="19"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31" name="Rectangle 8"/>
          <p:cNvSpPr>
            <a:spLocks noGrp="1"/>
          </p:cNvSpPr>
          <p:nvPr>
            <p:ph type="body" sz="quarter" idx="13" hasCustomPrompt="1"/>
          </p:nvPr>
        </p:nvSpPr>
        <p:spPr>
          <a:xfrm>
            <a:off x="406400" y="381000"/>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9" name="Rectangle 11"/>
          <p:cNvSpPr>
            <a:spLocks noGrp="1"/>
          </p:cNvSpPr>
          <p:nvPr>
            <p:ph sz="quarter" idx="15"/>
          </p:nvPr>
        </p:nvSpPr>
        <p:spPr>
          <a:xfrm>
            <a:off x="406400" y="609600"/>
            <a:ext cx="5283200" cy="56388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4" name="Rectangle 8"/>
          <p:cNvSpPr>
            <a:spLocks noGrp="1"/>
          </p:cNvSpPr>
          <p:nvPr>
            <p:ph type="body" sz="quarter" idx="16" hasCustomPrompt="1"/>
          </p:nvPr>
        </p:nvSpPr>
        <p:spPr>
          <a:xfrm>
            <a:off x="5888736" y="381000"/>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5" name="Rectangle 11"/>
          <p:cNvSpPr>
            <a:spLocks noGrp="1"/>
          </p:cNvSpPr>
          <p:nvPr>
            <p:ph sz="quarter" idx="17"/>
          </p:nvPr>
        </p:nvSpPr>
        <p:spPr>
          <a:xfrm>
            <a:off x="5888736" y="609600"/>
            <a:ext cx="5283200" cy="56388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3" name="Rectangle 13"/>
          <p:cNvSpPr>
            <a:spLocks noGrp="1"/>
          </p:cNvSpPr>
          <p:nvPr>
            <p:ph type="dt" sz="half" idx="18"/>
          </p:nvPr>
        </p:nvSpPr>
        <p:spPr>
          <a:xfrm>
            <a:off x="9347200" y="76200"/>
            <a:ext cx="1828800" cy="228600"/>
          </a:xfrm>
          <a:prstGeom prst="rect">
            <a:avLst/>
          </a:prstGeom>
        </p:spPr>
        <p:txBody>
          <a:bodyPr/>
          <a:lstStyle/>
          <a:p>
            <a:pPr algn="r"/>
            <a:endParaRPr kumimoji="0" lang="en-US" dirty="0"/>
          </a:p>
        </p:txBody>
      </p:sp>
      <p:sp>
        <p:nvSpPr>
          <p:cNvPr id="16" name="Rectangle 16"/>
          <p:cNvSpPr>
            <a:spLocks noGrp="1"/>
          </p:cNvSpPr>
          <p:nvPr>
            <p:ph type="sldNum" sz="quarter" idx="19"/>
          </p:nvPr>
        </p:nvSpPr>
        <p:spPr/>
        <p:txBody>
          <a:bodyPr/>
          <a:lstStyle/>
          <a:p>
            <a:pPr algn="r"/>
            <a:fld id="{256D3EEF-DE4E-429D-8EC4-DDC531AFF587}" type="slidenum">
              <a:rPr kumimoji="0" lang="en-US" sz="1000" smtClean="0"/>
              <a:pPr algn="r"/>
              <a:t>‹#›</a:t>
            </a:fld>
            <a:endParaRPr kumimoji="0" lang="en-US" dirty="0"/>
          </a:p>
        </p:txBody>
      </p:sp>
      <p:sp>
        <p:nvSpPr>
          <p:cNvPr id="17" name="Rectangle 17"/>
          <p:cNvSpPr>
            <a:spLocks noGrp="1"/>
          </p:cNvSpPr>
          <p:nvPr>
            <p:ph type="ftr" sz="quarter" idx="20"/>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277184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Up: 2 left, 1 right">
    <p:spTree>
      <p:nvGrpSpPr>
        <p:cNvPr id="1" name=""/>
        <p:cNvGrpSpPr/>
        <p:nvPr/>
      </p:nvGrpSpPr>
      <p:grpSpPr>
        <a:xfrm>
          <a:off x="0" y="0"/>
          <a:ext cx="0" cy="0"/>
          <a:chOff x="0" y="0"/>
          <a:chExt cx="0" cy="0"/>
        </a:xfrm>
      </p:grpSpPr>
      <p:sp>
        <p:nvSpPr>
          <p:cNvPr id="28"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9" name="Rectangle 8"/>
          <p:cNvSpPr>
            <a:spLocks noGrp="1"/>
          </p:cNvSpPr>
          <p:nvPr>
            <p:ph type="body" sz="quarter" idx="13" hasCustomPrompt="1"/>
          </p:nvPr>
        </p:nvSpPr>
        <p:spPr>
          <a:xfrm>
            <a:off x="4064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8" name="Rectangle 11"/>
          <p:cNvSpPr>
            <a:spLocks noGrp="1"/>
          </p:cNvSpPr>
          <p:nvPr>
            <p:ph sz="quarter" idx="15"/>
          </p:nvPr>
        </p:nvSpPr>
        <p:spPr>
          <a:xfrm>
            <a:off x="406400" y="609600"/>
            <a:ext cx="5283200"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5" name="Rectangle 8"/>
          <p:cNvSpPr>
            <a:spLocks noGrp="1"/>
          </p:cNvSpPr>
          <p:nvPr>
            <p:ph type="body" sz="quarter" idx="16" hasCustomPrompt="1"/>
          </p:nvPr>
        </p:nvSpPr>
        <p:spPr>
          <a:xfrm>
            <a:off x="4023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7" name="Rectangle 11"/>
          <p:cNvSpPr>
            <a:spLocks noGrp="1"/>
          </p:cNvSpPr>
          <p:nvPr>
            <p:ph sz="quarter" idx="17"/>
          </p:nvPr>
        </p:nvSpPr>
        <p:spPr>
          <a:xfrm>
            <a:off x="4023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0" name="Rectangle 8"/>
          <p:cNvSpPr>
            <a:spLocks noGrp="1"/>
          </p:cNvSpPr>
          <p:nvPr>
            <p:ph type="body" sz="quarter" idx="18" hasCustomPrompt="1"/>
          </p:nvPr>
        </p:nvSpPr>
        <p:spPr>
          <a:xfrm>
            <a:off x="5888736" y="381000"/>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21" name="Rectangle 11"/>
          <p:cNvSpPr>
            <a:spLocks noGrp="1"/>
          </p:cNvSpPr>
          <p:nvPr>
            <p:ph sz="quarter" idx="19"/>
          </p:nvPr>
        </p:nvSpPr>
        <p:spPr>
          <a:xfrm>
            <a:off x="5888736" y="609600"/>
            <a:ext cx="5283200" cy="56388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3" name="Rectangle 13"/>
          <p:cNvSpPr>
            <a:spLocks noGrp="1"/>
          </p:cNvSpPr>
          <p:nvPr>
            <p:ph type="dt" sz="half" idx="20"/>
          </p:nvPr>
        </p:nvSpPr>
        <p:spPr>
          <a:xfrm>
            <a:off x="9347200" y="76200"/>
            <a:ext cx="1828800" cy="228600"/>
          </a:xfrm>
          <a:prstGeom prst="rect">
            <a:avLst/>
          </a:prstGeom>
        </p:spPr>
        <p:txBody>
          <a:bodyPr/>
          <a:lstStyle/>
          <a:p>
            <a:pPr algn="r"/>
            <a:endParaRPr kumimoji="0" lang="en-US" dirty="0"/>
          </a:p>
        </p:txBody>
      </p:sp>
      <p:sp>
        <p:nvSpPr>
          <p:cNvPr id="19" name="Rectangle 19"/>
          <p:cNvSpPr>
            <a:spLocks noGrp="1"/>
          </p:cNvSpPr>
          <p:nvPr>
            <p:ph type="sldNum" sz="quarter" idx="21"/>
          </p:nvPr>
        </p:nvSpPr>
        <p:spPr/>
        <p:txBody>
          <a:bodyPr/>
          <a:lstStyle/>
          <a:p>
            <a:pPr algn="r"/>
            <a:fld id="{256D3EEF-DE4E-429D-8EC4-DDC531AFF587}" type="slidenum">
              <a:rPr kumimoji="0" lang="en-US" sz="1000" smtClean="0"/>
              <a:pPr algn="r"/>
              <a:t>‹#›</a:t>
            </a:fld>
            <a:endParaRPr kumimoji="0" lang="en-US" dirty="0"/>
          </a:p>
        </p:txBody>
      </p:sp>
      <p:sp>
        <p:nvSpPr>
          <p:cNvPr id="22" name="Rectangle 22"/>
          <p:cNvSpPr>
            <a:spLocks noGrp="1"/>
          </p:cNvSpPr>
          <p:nvPr>
            <p:ph type="ftr" sz="quarter" idx="22"/>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79344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Up: 1 Left, 2 Right">
    <p:spTree>
      <p:nvGrpSpPr>
        <p:cNvPr id="1" name=""/>
        <p:cNvGrpSpPr/>
        <p:nvPr/>
      </p:nvGrpSpPr>
      <p:grpSpPr>
        <a:xfrm>
          <a:off x="0" y="0"/>
          <a:ext cx="0" cy="0"/>
          <a:chOff x="0" y="0"/>
          <a:chExt cx="0" cy="0"/>
        </a:xfrm>
      </p:grpSpPr>
      <p:sp>
        <p:nvSpPr>
          <p:cNvPr id="25"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13" name="Rectangle 8"/>
          <p:cNvSpPr>
            <a:spLocks noGrp="1"/>
          </p:cNvSpPr>
          <p:nvPr>
            <p:ph type="body" sz="quarter" idx="13" hasCustomPrompt="1"/>
          </p:nvPr>
        </p:nvSpPr>
        <p:spPr>
          <a:xfrm>
            <a:off x="406400" y="381000"/>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4" name="Rectangle 11"/>
          <p:cNvSpPr>
            <a:spLocks noGrp="1"/>
          </p:cNvSpPr>
          <p:nvPr>
            <p:ph sz="quarter" idx="15"/>
          </p:nvPr>
        </p:nvSpPr>
        <p:spPr>
          <a:xfrm>
            <a:off x="406400" y="609600"/>
            <a:ext cx="5283200" cy="56388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6" name="Rectangle 8"/>
          <p:cNvSpPr>
            <a:spLocks noGrp="1"/>
          </p:cNvSpPr>
          <p:nvPr>
            <p:ph type="body" sz="quarter" idx="16" hasCustomPrompt="1"/>
          </p:nvPr>
        </p:nvSpPr>
        <p:spPr>
          <a:xfrm>
            <a:off x="58928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7" name="Rectangle 11"/>
          <p:cNvSpPr>
            <a:spLocks noGrp="1"/>
          </p:cNvSpPr>
          <p:nvPr>
            <p:ph sz="quarter" idx="17"/>
          </p:nvPr>
        </p:nvSpPr>
        <p:spPr>
          <a:xfrm>
            <a:off x="5892800" y="609600"/>
            <a:ext cx="5283200"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9" name="Rectangle 8"/>
          <p:cNvSpPr>
            <a:spLocks noGrp="1"/>
          </p:cNvSpPr>
          <p:nvPr>
            <p:ph type="body" sz="quarter" idx="18" hasCustomPrompt="1"/>
          </p:nvPr>
        </p:nvSpPr>
        <p:spPr>
          <a:xfrm>
            <a:off x="58887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0" name="Rectangle 11"/>
          <p:cNvSpPr>
            <a:spLocks noGrp="1"/>
          </p:cNvSpPr>
          <p:nvPr>
            <p:ph sz="quarter" idx="19"/>
          </p:nvPr>
        </p:nvSpPr>
        <p:spPr>
          <a:xfrm>
            <a:off x="58887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1" name="Rectangle 21"/>
          <p:cNvSpPr>
            <a:spLocks noGrp="1"/>
          </p:cNvSpPr>
          <p:nvPr>
            <p:ph type="dt" sz="half" idx="20"/>
          </p:nvPr>
        </p:nvSpPr>
        <p:spPr>
          <a:xfrm>
            <a:off x="9347200" y="76200"/>
            <a:ext cx="1828800" cy="228600"/>
          </a:xfrm>
          <a:prstGeom prst="rect">
            <a:avLst/>
          </a:prstGeom>
        </p:spPr>
        <p:txBody>
          <a:bodyPr/>
          <a:lstStyle/>
          <a:p>
            <a:pPr algn="r"/>
            <a:endParaRPr kumimoji="0" lang="en-US" dirty="0"/>
          </a:p>
        </p:txBody>
      </p:sp>
      <p:sp>
        <p:nvSpPr>
          <p:cNvPr id="22" name="Rectangle 22"/>
          <p:cNvSpPr>
            <a:spLocks noGrp="1"/>
          </p:cNvSpPr>
          <p:nvPr>
            <p:ph type="sldNum" sz="quarter" idx="21"/>
          </p:nvPr>
        </p:nvSpPr>
        <p:spPr/>
        <p:txBody>
          <a:bodyPr/>
          <a:lstStyle/>
          <a:p>
            <a:pPr algn="r"/>
            <a:fld id="{256D3EEF-DE4E-429D-8EC4-DDC531AFF587}" type="slidenum">
              <a:rPr kumimoji="0" lang="en-US" sz="1000" smtClean="0"/>
              <a:pPr algn="r"/>
              <a:t>‹#›</a:t>
            </a:fld>
            <a:endParaRPr kumimoji="0" lang="en-US" dirty="0"/>
          </a:p>
        </p:txBody>
      </p:sp>
      <p:sp>
        <p:nvSpPr>
          <p:cNvPr id="23" name="Rectangle 23"/>
          <p:cNvSpPr>
            <a:spLocks noGrp="1"/>
          </p:cNvSpPr>
          <p:nvPr>
            <p:ph type="ftr" sz="quarter" idx="22"/>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49479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Up: 1 Top, 2 Bottom">
    <p:spTree>
      <p:nvGrpSpPr>
        <p:cNvPr id="1" name=""/>
        <p:cNvGrpSpPr/>
        <p:nvPr/>
      </p:nvGrpSpPr>
      <p:grpSpPr>
        <a:xfrm>
          <a:off x="0" y="0"/>
          <a:ext cx="0" cy="0"/>
          <a:chOff x="0" y="0"/>
          <a:chExt cx="0" cy="0"/>
        </a:xfrm>
      </p:grpSpPr>
      <p:sp>
        <p:nvSpPr>
          <p:cNvPr id="28"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13" name="Rectangle 8"/>
          <p:cNvSpPr>
            <a:spLocks noGrp="1"/>
          </p:cNvSpPr>
          <p:nvPr>
            <p:ph type="body" sz="quarter" idx="13" hasCustomPrompt="1"/>
          </p:nvPr>
        </p:nvSpPr>
        <p:spPr>
          <a:xfrm>
            <a:off x="406400" y="381000"/>
            <a:ext cx="107696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p>
        </p:txBody>
      </p:sp>
      <p:sp>
        <p:nvSpPr>
          <p:cNvPr id="15" name="Rectangle 11"/>
          <p:cNvSpPr>
            <a:spLocks noGrp="1"/>
          </p:cNvSpPr>
          <p:nvPr>
            <p:ph sz="quarter" idx="15"/>
          </p:nvPr>
        </p:nvSpPr>
        <p:spPr>
          <a:xfrm>
            <a:off x="402336" y="609600"/>
            <a:ext cx="10765536"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7" name="Rectangle 8"/>
          <p:cNvSpPr>
            <a:spLocks noGrp="1"/>
          </p:cNvSpPr>
          <p:nvPr>
            <p:ph type="body" sz="quarter" idx="16" hasCustomPrompt="1"/>
          </p:nvPr>
        </p:nvSpPr>
        <p:spPr>
          <a:xfrm>
            <a:off x="4023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8" name="Rectangle 11"/>
          <p:cNvSpPr>
            <a:spLocks noGrp="1"/>
          </p:cNvSpPr>
          <p:nvPr>
            <p:ph sz="quarter" idx="17"/>
          </p:nvPr>
        </p:nvSpPr>
        <p:spPr>
          <a:xfrm>
            <a:off x="4023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1" name="Rectangle 8"/>
          <p:cNvSpPr>
            <a:spLocks noGrp="1"/>
          </p:cNvSpPr>
          <p:nvPr>
            <p:ph type="body" sz="quarter" idx="20" hasCustomPrompt="1"/>
          </p:nvPr>
        </p:nvSpPr>
        <p:spPr>
          <a:xfrm>
            <a:off x="58887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3" name="Rectangle 11"/>
          <p:cNvSpPr>
            <a:spLocks noGrp="1"/>
          </p:cNvSpPr>
          <p:nvPr>
            <p:ph sz="quarter" idx="21"/>
          </p:nvPr>
        </p:nvSpPr>
        <p:spPr>
          <a:xfrm>
            <a:off x="58887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9" name="Rectangle 19"/>
          <p:cNvSpPr>
            <a:spLocks noGrp="1"/>
          </p:cNvSpPr>
          <p:nvPr>
            <p:ph type="dt" sz="half" idx="22"/>
          </p:nvPr>
        </p:nvSpPr>
        <p:spPr>
          <a:xfrm>
            <a:off x="9347200" y="76200"/>
            <a:ext cx="1828800" cy="228600"/>
          </a:xfrm>
          <a:prstGeom prst="rect">
            <a:avLst/>
          </a:prstGeom>
        </p:spPr>
        <p:txBody>
          <a:bodyPr/>
          <a:lstStyle/>
          <a:p>
            <a:pPr algn="r"/>
            <a:endParaRPr kumimoji="0" lang="en-US" dirty="0"/>
          </a:p>
        </p:txBody>
      </p:sp>
      <p:sp>
        <p:nvSpPr>
          <p:cNvPr id="20" name="Rectangle 20"/>
          <p:cNvSpPr>
            <a:spLocks noGrp="1"/>
          </p:cNvSpPr>
          <p:nvPr>
            <p:ph type="sldNum" sz="quarter" idx="23"/>
          </p:nvPr>
        </p:nvSpPr>
        <p:spPr/>
        <p:txBody>
          <a:bodyPr/>
          <a:lstStyle/>
          <a:p>
            <a:pPr algn="r"/>
            <a:fld id="{256D3EEF-DE4E-429D-8EC4-DDC531AFF587}" type="slidenum">
              <a:rPr kumimoji="0" lang="en-US" sz="1000" smtClean="0"/>
              <a:pPr algn="r"/>
              <a:t>‹#›</a:t>
            </a:fld>
            <a:endParaRPr kumimoji="0" lang="en-US" dirty="0"/>
          </a:p>
        </p:txBody>
      </p:sp>
      <p:sp>
        <p:nvSpPr>
          <p:cNvPr id="22" name="Rectangle 22"/>
          <p:cNvSpPr>
            <a:spLocks noGrp="1"/>
          </p:cNvSpPr>
          <p:nvPr>
            <p:ph type="ftr" sz="quarter" idx="24"/>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28973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Up">
    <p:spTree>
      <p:nvGrpSpPr>
        <p:cNvPr id="1" name=""/>
        <p:cNvGrpSpPr/>
        <p:nvPr/>
      </p:nvGrpSpPr>
      <p:grpSpPr>
        <a:xfrm>
          <a:off x="0" y="0"/>
          <a:ext cx="0" cy="0"/>
          <a:chOff x="0" y="0"/>
          <a:chExt cx="0" cy="0"/>
        </a:xfrm>
      </p:grpSpPr>
      <p:sp>
        <p:nvSpPr>
          <p:cNvPr id="19" name="Rectangle 2"/>
          <p:cNvSpPr>
            <a:spLocks noGrp="1"/>
          </p:cNvSpPr>
          <p:nvPr>
            <p:ph type="title"/>
          </p:nvPr>
        </p:nvSpPr>
        <p:spPr>
          <a:xfrm>
            <a:off x="11480800" y="381000"/>
            <a:ext cx="711200" cy="5867400"/>
          </a:xfrm>
          <a:prstGeom prst="rect">
            <a:avLst/>
          </a:prstGeom>
        </p:spPr>
        <p:txBody>
          <a:bodyPr/>
          <a:lstStyle/>
          <a:p>
            <a:pPr eaLnBrk="1" latinLnBrk="1" hangingPunct="1"/>
            <a:r>
              <a:rPr lang="en-US"/>
              <a:t>Click to edit Master title style</a:t>
            </a:r>
            <a:endParaRPr/>
          </a:p>
        </p:txBody>
      </p:sp>
      <p:sp>
        <p:nvSpPr>
          <p:cNvPr id="16" name="Rectangle 8"/>
          <p:cNvSpPr>
            <a:spLocks noGrp="1"/>
          </p:cNvSpPr>
          <p:nvPr>
            <p:ph type="body" sz="quarter" idx="13" hasCustomPrompt="1"/>
          </p:nvPr>
        </p:nvSpPr>
        <p:spPr>
          <a:xfrm>
            <a:off x="4064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17" name="Rectangle 11"/>
          <p:cNvSpPr>
            <a:spLocks noGrp="1"/>
          </p:cNvSpPr>
          <p:nvPr>
            <p:ph sz="quarter" idx="15"/>
          </p:nvPr>
        </p:nvSpPr>
        <p:spPr>
          <a:xfrm>
            <a:off x="406400" y="609600"/>
            <a:ext cx="5283200"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8" name="Rectangle 8"/>
          <p:cNvSpPr>
            <a:spLocks noGrp="1"/>
          </p:cNvSpPr>
          <p:nvPr>
            <p:ph type="body" sz="quarter" idx="16" hasCustomPrompt="1"/>
          </p:nvPr>
        </p:nvSpPr>
        <p:spPr>
          <a:xfrm>
            <a:off x="4023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0" name="Rectangle 11"/>
          <p:cNvSpPr>
            <a:spLocks noGrp="1"/>
          </p:cNvSpPr>
          <p:nvPr>
            <p:ph sz="quarter" idx="17"/>
          </p:nvPr>
        </p:nvSpPr>
        <p:spPr>
          <a:xfrm>
            <a:off x="4023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1" name="Rectangle 8"/>
          <p:cNvSpPr>
            <a:spLocks noGrp="1"/>
          </p:cNvSpPr>
          <p:nvPr>
            <p:ph type="body" sz="quarter" idx="18" hasCustomPrompt="1"/>
          </p:nvPr>
        </p:nvSpPr>
        <p:spPr>
          <a:xfrm>
            <a:off x="5892800" y="381000"/>
            <a:ext cx="5283200"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4" name="Rectangle 11"/>
          <p:cNvSpPr>
            <a:spLocks noGrp="1"/>
          </p:cNvSpPr>
          <p:nvPr>
            <p:ph sz="quarter" idx="19"/>
          </p:nvPr>
        </p:nvSpPr>
        <p:spPr>
          <a:xfrm>
            <a:off x="5892800" y="609600"/>
            <a:ext cx="5283200"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5" name="Rectangle 8"/>
          <p:cNvSpPr>
            <a:spLocks noGrp="1"/>
          </p:cNvSpPr>
          <p:nvPr>
            <p:ph type="body" sz="quarter" idx="20" hasCustomPrompt="1"/>
          </p:nvPr>
        </p:nvSpPr>
        <p:spPr>
          <a:xfrm>
            <a:off x="5888736" y="3319272"/>
            <a:ext cx="5287264" cy="228600"/>
          </a:xfrm>
          <a:solidFill>
            <a:schemeClr val="accent6">
              <a:shade val="75000"/>
            </a:schemeClr>
          </a:solidFill>
        </p:spPr>
        <p:txBody>
          <a:bodyPr/>
          <a:lstStyle>
            <a:lvl1pPr eaLnBrk="1" latinLnBrk="0" hangingPunct="1">
              <a:defRPr kumimoji="0" b="1">
                <a:solidFill>
                  <a:schemeClr val="bg1"/>
                </a:solidFill>
              </a:defRPr>
            </a:lvl1pPr>
            <a:extLst/>
          </a:lstStyle>
          <a:p>
            <a:pPr lvl="0"/>
            <a:r>
              <a:rPr kumimoji="0" lang="en-US" dirty="0"/>
              <a:t>Click to add heading</a:t>
            </a:r>
            <a:endParaRPr kumimoji="0" lang="en-US"/>
          </a:p>
        </p:txBody>
      </p:sp>
      <p:sp>
        <p:nvSpPr>
          <p:cNvPr id="26" name="Rectangle 11"/>
          <p:cNvSpPr>
            <a:spLocks noGrp="1"/>
          </p:cNvSpPr>
          <p:nvPr>
            <p:ph sz="quarter" idx="21"/>
          </p:nvPr>
        </p:nvSpPr>
        <p:spPr>
          <a:xfrm>
            <a:off x="5888736" y="3547872"/>
            <a:ext cx="5287264" cy="2706624"/>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23" name="Rectangle 23"/>
          <p:cNvSpPr>
            <a:spLocks noGrp="1"/>
          </p:cNvSpPr>
          <p:nvPr>
            <p:ph type="dt" sz="half" idx="22"/>
          </p:nvPr>
        </p:nvSpPr>
        <p:spPr>
          <a:xfrm>
            <a:off x="9347200" y="76200"/>
            <a:ext cx="1828800" cy="228600"/>
          </a:xfrm>
          <a:prstGeom prst="rect">
            <a:avLst/>
          </a:prstGeom>
        </p:spPr>
        <p:txBody>
          <a:bodyPr/>
          <a:lstStyle/>
          <a:p>
            <a:pPr algn="r"/>
            <a:endParaRPr kumimoji="0" lang="en-US" dirty="0"/>
          </a:p>
        </p:txBody>
      </p:sp>
      <p:sp>
        <p:nvSpPr>
          <p:cNvPr id="27" name="Rectangle 27"/>
          <p:cNvSpPr>
            <a:spLocks noGrp="1"/>
          </p:cNvSpPr>
          <p:nvPr>
            <p:ph type="sldNum" sz="quarter" idx="23"/>
          </p:nvPr>
        </p:nvSpPr>
        <p:spPr/>
        <p:txBody>
          <a:bodyPr/>
          <a:lstStyle/>
          <a:p>
            <a:pPr algn="r"/>
            <a:fld id="{256D3EEF-DE4E-429D-8EC4-DDC531AFF587}" type="slidenum">
              <a:rPr kumimoji="0" lang="en-US" sz="1000" smtClean="0"/>
              <a:pPr algn="r"/>
              <a:t>‹#›</a:t>
            </a:fld>
            <a:endParaRPr kumimoji="0" lang="en-US" dirty="0"/>
          </a:p>
        </p:txBody>
      </p:sp>
      <p:sp>
        <p:nvSpPr>
          <p:cNvPr id="28" name="Rectangle 28"/>
          <p:cNvSpPr>
            <a:spLocks noGrp="1"/>
          </p:cNvSpPr>
          <p:nvPr>
            <p:ph type="ftr" sz="quarter" idx="24"/>
          </p:nvPr>
        </p:nvSpPr>
        <p:spPr>
          <a:xfrm>
            <a:off x="3119669" y="6477000"/>
            <a:ext cx="4978400" cy="304800"/>
          </a:xfrm>
          <a:prstGeom prst="rect">
            <a:avLst/>
          </a:prstGeom>
        </p:spPr>
        <p:txBody>
          <a:bodyPr/>
          <a:lstStyle/>
          <a:p>
            <a:r>
              <a:rPr kumimoji="0" lang="en-US"/>
              <a:t>Clinical Coding Education    clinicalcodingeducation.com</a:t>
            </a:r>
            <a:endParaRPr kumimoji="0" lang="en-US" dirty="0"/>
          </a:p>
        </p:txBody>
      </p:sp>
    </p:spTree>
    <p:extLst>
      <p:ext uri="{BB962C8B-B14F-4D97-AF65-F5344CB8AC3E}">
        <p14:creationId xmlns:p14="http://schemas.microsoft.com/office/powerpoint/2010/main" val="826654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10"/>
          <p:cNvSpPr/>
          <p:nvPr/>
        </p:nvSpPr>
        <p:spPr>
          <a:xfrm>
            <a:off x="11480800" y="0"/>
            <a:ext cx="711200" cy="6858000"/>
          </a:xfrm>
          <a:prstGeom prst="rect">
            <a:avLst/>
          </a:prstGeom>
          <a:solidFill>
            <a:schemeClr val="accent1">
              <a:lumMod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3" name="Rectangle 3"/>
          <p:cNvSpPr>
            <a:spLocks noGrp="1"/>
          </p:cNvSpPr>
          <p:nvPr>
            <p:ph type="body" idx="1"/>
          </p:nvPr>
        </p:nvSpPr>
        <p:spPr>
          <a:xfrm>
            <a:off x="406400" y="1222512"/>
            <a:ext cx="10769600" cy="5025887"/>
          </a:xfrm>
          <a:prstGeom prst="rect">
            <a:avLst/>
          </a:prstGeom>
        </p:spPr>
        <p:txBody>
          <a:bodyPr vert="horz">
            <a:normAutofit/>
          </a:bodyPr>
          <a:lstStyle/>
          <a:p>
            <a:pPr lvl="0" eaLnBrk="1" latinLnBrk="1" hangingPunct="1"/>
            <a:r>
              <a:rPr kumimoji="0" lang="en-US" dirty="0"/>
              <a:t>Click to edit Master text styles</a:t>
            </a:r>
          </a:p>
          <a:p>
            <a:pPr lvl="1" eaLnBrk="1" latinLnBrk="1" hangingPunct="1"/>
            <a:r>
              <a:rPr kumimoji="0" lang="en-US" dirty="0"/>
              <a:t>Second level</a:t>
            </a:r>
          </a:p>
          <a:p>
            <a:pPr lvl="2" eaLnBrk="1" latinLnBrk="1" hangingPunct="1"/>
            <a:r>
              <a:rPr kumimoji="0" lang="en-US" dirty="0"/>
              <a:t>Third level</a:t>
            </a:r>
          </a:p>
          <a:p>
            <a:pPr lvl="3" eaLnBrk="1" latinLnBrk="1" hangingPunct="1"/>
            <a:r>
              <a:rPr kumimoji="0" lang="en-US" dirty="0"/>
              <a:t>Fourth level</a:t>
            </a:r>
          </a:p>
          <a:p>
            <a:pPr lvl="4" eaLnBrk="1" latinLnBrk="1" hangingPunct="1"/>
            <a:r>
              <a:rPr kumimoji="0" lang="en-US" dirty="0"/>
              <a:t>Fifth level</a:t>
            </a:r>
          </a:p>
        </p:txBody>
      </p:sp>
      <p:sp>
        <p:nvSpPr>
          <p:cNvPr id="6" name="Rectangle 6"/>
          <p:cNvSpPr>
            <a:spLocks noGrp="1"/>
          </p:cNvSpPr>
          <p:nvPr>
            <p:ph type="sldNum" sz="quarter" idx="4"/>
          </p:nvPr>
        </p:nvSpPr>
        <p:spPr>
          <a:xfrm>
            <a:off x="9855200" y="6492874"/>
            <a:ext cx="1320800" cy="304800"/>
          </a:xfrm>
          <a:prstGeom prst="rect">
            <a:avLst/>
          </a:prstGeom>
        </p:spPr>
        <p:txBody>
          <a:bodyPr vert="horz" anchor="ctr"/>
          <a:lstStyle>
            <a:lvl1pPr algn="r" eaLnBrk="1" latinLnBrk="0" hangingPunct="1">
              <a:defRPr kumimoji="0" sz="1000"/>
            </a:lvl1pPr>
            <a:extLst/>
          </a:lstStyle>
          <a:p>
            <a:pPr algn="r"/>
            <a:fld id="{256D3EEF-DE4E-429D-8EC4-DDC531AFF587}" type="slidenum">
              <a:rPr kumimoji="0" lang="en-US" sz="1000" smtClean="0"/>
              <a:pPr algn="r"/>
              <a:t>‹#›</a:t>
            </a:fld>
            <a:endParaRPr kumimoji="0" lang="en-US" sz="1000" dirty="0"/>
          </a:p>
        </p:txBody>
      </p:sp>
      <p:sp>
        <p:nvSpPr>
          <p:cNvPr id="11" name="Rectangle 10"/>
          <p:cNvSpPr/>
          <p:nvPr/>
        </p:nvSpPr>
        <p:spPr>
          <a:xfrm>
            <a:off x="0" y="0"/>
            <a:ext cx="1016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kumimoji="0" lang="en-US" sz="1800" dirty="0"/>
          </a:p>
        </p:txBody>
      </p:sp>
      <p:sp>
        <p:nvSpPr>
          <p:cNvPr id="5" name="Title Placeholder 4">
            <a:extLst>
              <a:ext uri="{FF2B5EF4-FFF2-40B4-BE49-F238E27FC236}">
                <a16:creationId xmlns:a16="http://schemas.microsoft.com/office/drawing/2014/main" id="{B02E7540-06D3-441A-ABA5-5C0420557F55}"/>
              </a:ext>
            </a:extLst>
          </p:cNvPr>
          <p:cNvSpPr>
            <a:spLocks noGrp="1"/>
          </p:cNvSpPr>
          <p:nvPr>
            <p:ph type="title"/>
          </p:nvPr>
        </p:nvSpPr>
        <p:spPr>
          <a:xfrm>
            <a:off x="406400" y="365126"/>
            <a:ext cx="10947400" cy="628786"/>
          </a:xfrm>
          <a:prstGeom prst="rect">
            <a:avLst/>
          </a:prstGeom>
          <a:solidFill>
            <a:srgbClr val="2073AE"/>
          </a:solidFill>
        </p:spPr>
        <p:txBody>
          <a:bodyPr vert="horz" lIns="91440" tIns="45720" rIns="91440" bIns="45720" rtlCol="0" anchor="ctr">
            <a:normAutofit/>
          </a:bodyPr>
          <a:lstStyle/>
          <a:p>
            <a:r>
              <a:rPr lang="en-US" dirty="0"/>
              <a:t>Click to edit Master title style</a:t>
            </a:r>
            <a:endParaRPr lang="en-AU" dirty="0"/>
          </a:p>
        </p:txBody>
      </p:sp>
      <p:sp>
        <p:nvSpPr>
          <p:cNvPr id="15" name="Rectangle 9">
            <a:extLst>
              <a:ext uri="{FF2B5EF4-FFF2-40B4-BE49-F238E27FC236}">
                <a16:creationId xmlns:a16="http://schemas.microsoft.com/office/drawing/2014/main" id="{787C3AB6-A48E-4CE4-8C3E-07873280D7F0}"/>
              </a:ext>
            </a:extLst>
          </p:cNvPr>
          <p:cNvSpPr txBox="1">
            <a:spLocks/>
          </p:cNvSpPr>
          <p:nvPr userDrawn="1"/>
        </p:nvSpPr>
        <p:spPr>
          <a:xfrm>
            <a:off x="3812875" y="6476999"/>
            <a:ext cx="4456482" cy="304800"/>
          </a:xfrm>
          <a:prstGeom prst="rect">
            <a:avLst/>
          </a:prstGeom>
        </p:spPr>
        <p:txBody>
          <a:bodyPr vert="horz" anchor="ctr"/>
          <a:lstStyle>
            <a:defPPr>
              <a:defRPr lang="en-US"/>
            </a:defPPr>
            <a:lvl1pPr marL="0" algn="ctr" defTabSz="914400" rtl="0" eaLnBrk="1" latinLnBrk="0" hangingPunct="1">
              <a:defRPr kumimoji="0" sz="1000" kern="1200">
                <a:solidFill>
                  <a:sysClr val="windowText" lastClr="000000"/>
                </a:solidFill>
                <a:latin typeface="Century" panose="02040604050505020304"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b="0" i="1" dirty="0">
                <a:latin typeface="+mj-lt"/>
              </a:rPr>
              <a:t>    Clinical Coding Education                    eHealth Education </a:t>
            </a:r>
          </a:p>
        </p:txBody>
      </p:sp>
      <p:pic>
        <p:nvPicPr>
          <p:cNvPr id="16" name="Picture 15" descr="Logo, icon, company name&#10;&#10;Description automatically generated">
            <a:extLst>
              <a:ext uri="{FF2B5EF4-FFF2-40B4-BE49-F238E27FC236}">
                <a16:creationId xmlns:a16="http://schemas.microsoft.com/office/drawing/2014/main" id="{A787A683-F366-4BCD-ACA7-8EA80964CAB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576380" y="6378571"/>
            <a:ext cx="422782" cy="439800"/>
          </a:xfrm>
          <a:prstGeom prst="rect">
            <a:avLst/>
          </a:prstGeom>
        </p:spPr>
      </p:pic>
      <p:pic>
        <p:nvPicPr>
          <p:cNvPr id="9" name="Picture 8" descr="Logo&#10;&#10;Description automatically generated">
            <a:extLst>
              <a:ext uri="{FF2B5EF4-FFF2-40B4-BE49-F238E27FC236}">
                <a16:creationId xmlns:a16="http://schemas.microsoft.com/office/drawing/2014/main" id="{6C476F60-33D3-4929-AC86-CBD63CA8A701}"/>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675933" y="6248399"/>
            <a:ext cx="549275" cy="549275"/>
          </a:xfrm>
          <a:prstGeom prst="rect">
            <a:avLst/>
          </a:prstGeom>
        </p:spPr>
      </p:pic>
    </p:spTree>
    <p:extLst>
      <p:ext uri="{BB962C8B-B14F-4D97-AF65-F5344CB8AC3E}">
        <p14:creationId xmlns:p14="http://schemas.microsoft.com/office/powerpoint/2010/main" val="1833855117"/>
      </p:ext>
    </p:extLst>
  </p:cSld>
  <p:clrMap bg1="lt1" tx1="dk1" bg2="lt2" tx2="dk2" accent1="accent1" accent2="accent2" accent3="accent3" accent4="accent4" accent5="accent5" accent6="accent6" hlink="hlink" folHlink="folHlink"/>
  <p:sldLayoutIdLst>
    <p:sldLayoutId id="2147483662" r:id="rId1"/>
    <p:sldLayoutId id="2147483667" r:id="rId2"/>
    <p:sldLayoutId id="2147483664" r:id="rId3"/>
    <p:sldLayoutId id="2147483665"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hdr="0" ftr="0" dt="0"/>
  <p:txStyles>
    <p:titleStyle>
      <a:lvl1pPr algn="l" rtl="0" eaLnBrk="1" latinLnBrk="0" hangingPunct="1">
        <a:spcBef>
          <a:spcPct val="0"/>
        </a:spcBef>
        <a:buNone/>
        <a:defRPr kumimoji="0" sz="2400" cap="small" spc="0" baseline="0">
          <a:solidFill>
            <a:schemeClr val="bg1"/>
          </a:solidFill>
          <a:latin typeface="+mj-lt"/>
          <a:ea typeface="+mj-ea"/>
          <a:cs typeface="+mj-cs"/>
        </a:defRPr>
      </a:lvl1pPr>
      <a:extLst/>
    </p:titleStyle>
    <p:bodyStyle>
      <a:lvl1pPr marL="0" marR="0" indent="0" algn="l" rtl="0" eaLnBrk="1" latinLnBrk="0" hangingPunct="1">
        <a:spcBef>
          <a:spcPct val="20000"/>
        </a:spcBef>
        <a:buFontTx/>
        <a:buNone/>
        <a:defRPr kumimoji="0" sz="2400">
          <a:solidFill>
            <a:schemeClr val="tx1"/>
          </a:solidFill>
          <a:latin typeface="+mn-lt"/>
          <a:ea typeface="+mn-ea"/>
          <a:cs typeface="+mn-cs"/>
        </a:defRPr>
      </a:lvl1pPr>
      <a:lvl2pPr marL="742950" indent="-285750" algn="l" rtl="0" eaLnBrk="1" latinLnBrk="0" hangingPunct="1">
        <a:spcBef>
          <a:spcPct val="20000"/>
        </a:spcBef>
        <a:buFontTx/>
        <a:buNone/>
        <a:defRPr kumimoji="0" sz="2400">
          <a:solidFill>
            <a:schemeClr val="tx1"/>
          </a:solidFill>
          <a:latin typeface="+mn-lt"/>
          <a:ea typeface="+mn-ea"/>
          <a:cs typeface="+mn-cs"/>
        </a:defRPr>
      </a:lvl2pPr>
      <a:lvl3pPr marL="1143000" indent="-228600" algn="l" rtl="0" eaLnBrk="1" latinLnBrk="0" hangingPunct="1">
        <a:spcBef>
          <a:spcPct val="20000"/>
        </a:spcBef>
        <a:buFontTx/>
        <a:buNone/>
        <a:defRPr kumimoji="0" sz="2400">
          <a:solidFill>
            <a:schemeClr val="tx1"/>
          </a:solidFill>
          <a:latin typeface="+mn-lt"/>
          <a:ea typeface="+mn-ea"/>
          <a:cs typeface="+mn-cs"/>
        </a:defRPr>
      </a:lvl3pPr>
      <a:lvl4pPr marL="1600200" indent="-228600" algn="l" rtl="0" eaLnBrk="1" latinLnBrk="0" hangingPunct="1">
        <a:spcBef>
          <a:spcPct val="20000"/>
        </a:spcBef>
        <a:buFontTx/>
        <a:buNone/>
        <a:defRPr kumimoji="0" sz="2400">
          <a:solidFill>
            <a:schemeClr val="tx1"/>
          </a:solidFill>
          <a:latin typeface="+mn-lt"/>
          <a:ea typeface="+mn-ea"/>
          <a:cs typeface="+mn-cs"/>
        </a:defRPr>
      </a:lvl4pPr>
      <a:lvl5pPr marL="2057400" indent="-228600" algn="l" rtl="0" eaLnBrk="1" latinLnBrk="0" hangingPunct="1">
        <a:spcBef>
          <a:spcPct val="20000"/>
        </a:spcBef>
        <a:buFontTx/>
        <a:buNone/>
        <a:defRPr kumimoji="0" sz="2400">
          <a:solidFill>
            <a:schemeClr val="tx1"/>
          </a:solidFill>
          <a:latin typeface="+mn-lt"/>
          <a:ea typeface="+mn-ea"/>
          <a:cs typeface="+mn-cs"/>
        </a:defRPr>
      </a:lvl5pPr>
      <a:lvl6pPr marL="2514600" indent="-228600" algn="l" rtl="0" eaLnBrk="1" latinLnBrk="0" hangingPunct="1">
        <a:spcBef>
          <a:spcPct val="20000"/>
        </a:spcBef>
        <a:buChar char="•"/>
        <a:defRPr kumimoji="0" sz="2000">
          <a:solidFill>
            <a:schemeClr val="tx1"/>
          </a:solidFill>
          <a:latin typeface="+mn-lt"/>
          <a:ea typeface="+mn-ea"/>
          <a:cs typeface="+mn-cs"/>
        </a:defRPr>
      </a:lvl6pPr>
      <a:lvl7pPr marL="2971800" indent="-228600" algn="l" rtl="0" eaLnBrk="1" latinLnBrk="0" hangingPunct="1">
        <a:spcBef>
          <a:spcPct val="20000"/>
        </a:spcBef>
        <a:buChar char="•"/>
        <a:defRPr kumimoji="0" sz="2000">
          <a:solidFill>
            <a:schemeClr val="tx1"/>
          </a:solidFill>
          <a:latin typeface="+mn-lt"/>
          <a:ea typeface="+mn-ea"/>
          <a:cs typeface="+mn-cs"/>
        </a:defRPr>
      </a:lvl7pPr>
      <a:lvl8pPr marL="3429000" indent="-228600" algn="l" rtl="0" eaLnBrk="1" latinLnBrk="0" hangingPunct="1">
        <a:spcBef>
          <a:spcPct val="20000"/>
        </a:spcBef>
        <a:buChar char="•"/>
        <a:defRPr kumimoji="0" sz="2000">
          <a:solidFill>
            <a:schemeClr val="tx1"/>
          </a:solidFill>
          <a:latin typeface="+mn-lt"/>
          <a:ea typeface="+mn-ea"/>
          <a:cs typeface="+mn-cs"/>
        </a:defRPr>
      </a:lvl8pPr>
      <a:lvl9pPr marL="3886200" indent="-228600" algn="l" rtl="0" eaLnBrk="1" latinLnBrk="0" hangingPunct="1">
        <a:spcBef>
          <a:spcPct val="20000"/>
        </a:spcBef>
        <a:buChar char="•"/>
        <a:defRPr kumimoji="0" sz="2000">
          <a:solidFill>
            <a:schemeClr val="tx1"/>
          </a:solidFill>
          <a:latin typeface="+mn-lt"/>
          <a:ea typeface="+mn-ea"/>
          <a:cs typeface="+mn-cs"/>
        </a:defRPr>
      </a:lvl9pPr>
      <a:extLst/>
    </p:bodyStyle>
    <p:otherStyle>
      <a:lvl1pPr marL="0" algn="l" rtl="0" eaLnBrk="1" latinLnBrk="0" hangingPunct="1">
        <a:defRPr kumimoji="0">
          <a:solidFill>
            <a:schemeClr val="tx1"/>
          </a:solidFill>
          <a:latin typeface="+mn-lt"/>
          <a:ea typeface="+mn-ea"/>
          <a:cs typeface="+mn-cs"/>
        </a:defRPr>
      </a:lvl1pPr>
      <a:lvl2pPr marL="457200" algn="l" rtl="0" eaLnBrk="1" latinLnBrk="0" hangingPunct="1">
        <a:defRPr kumimoji="0">
          <a:solidFill>
            <a:schemeClr val="tx1"/>
          </a:solidFill>
          <a:latin typeface="+mn-lt"/>
          <a:ea typeface="+mn-ea"/>
          <a:cs typeface="+mn-cs"/>
        </a:defRPr>
      </a:lvl2pPr>
      <a:lvl3pPr marL="914400" algn="l" rtl="0" eaLnBrk="1" latinLnBrk="0" hangingPunct="1">
        <a:defRPr kumimoji="0">
          <a:solidFill>
            <a:schemeClr val="tx1"/>
          </a:solidFill>
          <a:latin typeface="+mn-lt"/>
          <a:ea typeface="+mn-ea"/>
          <a:cs typeface="+mn-cs"/>
        </a:defRPr>
      </a:lvl3pPr>
      <a:lvl4pPr marL="1371600" algn="l" rtl="0" eaLnBrk="1" latinLnBrk="0" hangingPunct="1">
        <a:defRPr kumimoji="0">
          <a:solidFill>
            <a:schemeClr val="tx1"/>
          </a:solidFill>
          <a:latin typeface="+mn-lt"/>
          <a:ea typeface="+mn-ea"/>
          <a:cs typeface="+mn-cs"/>
        </a:defRPr>
      </a:lvl4pPr>
      <a:lvl5pPr marL="1828800" algn="l" rtl="0" eaLnBrk="1" latinLnBrk="0" hangingPunct="1">
        <a:defRPr kumimoji="0">
          <a:solidFill>
            <a:schemeClr val="tx1"/>
          </a:solidFill>
          <a:latin typeface="+mn-lt"/>
          <a:ea typeface="+mn-ea"/>
          <a:cs typeface="+mn-cs"/>
        </a:defRPr>
      </a:lvl5pPr>
      <a:lvl6pPr marL="2286000" algn="l" rtl="0" eaLnBrk="1" latinLnBrk="0" hangingPunct="1">
        <a:defRPr kumimoji="0">
          <a:solidFill>
            <a:schemeClr val="tx1"/>
          </a:solidFill>
          <a:latin typeface="+mn-lt"/>
          <a:ea typeface="+mn-ea"/>
          <a:cs typeface="+mn-cs"/>
        </a:defRPr>
      </a:lvl6pPr>
      <a:lvl7pPr marL="2743200" algn="l" rtl="0" eaLnBrk="1" latinLnBrk="0" hangingPunct="1">
        <a:defRPr kumimoji="0">
          <a:solidFill>
            <a:schemeClr val="tx1"/>
          </a:solidFill>
          <a:latin typeface="+mn-lt"/>
          <a:ea typeface="+mn-ea"/>
          <a:cs typeface="+mn-cs"/>
        </a:defRPr>
      </a:lvl7pPr>
      <a:lvl8pPr marL="3200400" algn="l" rtl="0" eaLnBrk="1" latinLnBrk="0" hangingPunct="1">
        <a:defRPr kumimoji="0">
          <a:solidFill>
            <a:schemeClr val="tx1"/>
          </a:solidFill>
          <a:latin typeface="+mn-lt"/>
          <a:ea typeface="+mn-ea"/>
          <a:cs typeface="+mn-cs"/>
        </a:defRPr>
      </a:lvl8pPr>
      <a:lvl9pPr marL="3657600" algn="l" rtl="0" eaLnBrk="1" latinLnBrk="0" hangingPunct="1">
        <a:defRPr kumimoji="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ctrTitle"/>
          </p:nvPr>
        </p:nvSpPr>
        <p:spPr>
          <a:xfrm>
            <a:off x="1752600" y="4114800"/>
            <a:ext cx="8129614" cy="533400"/>
          </a:xfrm>
        </p:spPr>
        <p:txBody>
          <a:bodyPr>
            <a:normAutofit/>
          </a:bodyPr>
          <a:lstStyle/>
          <a:p>
            <a:r>
              <a:rPr lang="en-US" dirty="0"/>
              <a:t>Prepared by:  </a:t>
            </a:r>
            <a:r>
              <a:rPr lang="en-US" cap="none"/>
              <a:t>Anna Coote</a:t>
            </a:r>
            <a:endParaRPr lang="en-US" cap="none" dirty="0"/>
          </a:p>
        </p:txBody>
      </p:sp>
      <p:sp>
        <p:nvSpPr>
          <p:cNvPr id="6" name="TextBox 5"/>
          <p:cNvSpPr txBox="1"/>
          <p:nvPr/>
        </p:nvSpPr>
        <p:spPr>
          <a:xfrm>
            <a:off x="2603612" y="1014551"/>
            <a:ext cx="6984776" cy="2800767"/>
          </a:xfrm>
          <a:prstGeom prst="rect">
            <a:avLst/>
          </a:prstGeom>
          <a:noFill/>
        </p:spPr>
        <p:txBody>
          <a:bodyPr wrap="square" rtlCol="0">
            <a:spAutoFit/>
          </a:bodyPr>
          <a:lstStyle/>
          <a:p>
            <a:pPr algn="ctr"/>
            <a:r>
              <a:rPr lang="en-AU" sz="3200" dirty="0">
                <a:solidFill>
                  <a:prstClr val="white"/>
                </a:solidFill>
                <a:latin typeface="Georgia" pitchFamily="18" charset="0"/>
              </a:rPr>
              <a:t>Your Queries </a:t>
            </a:r>
            <a:r>
              <a:rPr lang="sl-SI" sz="3200" dirty="0">
                <a:solidFill>
                  <a:prstClr val="white"/>
                </a:solidFill>
                <a:latin typeface="Georgia" pitchFamily="18" charset="0"/>
              </a:rPr>
              <a:t>June</a:t>
            </a:r>
            <a:r>
              <a:rPr lang="en-AU" sz="3200" dirty="0">
                <a:solidFill>
                  <a:prstClr val="white"/>
                </a:solidFill>
                <a:latin typeface="Georgia" pitchFamily="18" charset="0"/>
              </a:rPr>
              <a:t> 2025</a:t>
            </a:r>
          </a:p>
          <a:p>
            <a:pPr algn="ctr"/>
            <a:endParaRPr lang="en-AU" sz="3200" dirty="0">
              <a:solidFill>
                <a:prstClr val="white"/>
              </a:solidFill>
              <a:latin typeface="Georgia" pitchFamily="18" charset="0"/>
            </a:endParaRPr>
          </a:p>
          <a:p>
            <a:pPr algn="ctr"/>
            <a:r>
              <a:rPr lang="en-AU" sz="3200" dirty="0">
                <a:solidFill>
                  <a:prstClr val="white"/>
                </a:solidFill>
                <a:latin typeface="Georgia" pitchFamily="18" charset="0"/>
              </a:rPr>
              <a:t>ICD-10-AM 11</a:t>
            </a:r>
            <a:r>
              <a:rPr lang="en-AU" sz="3200" baseline="30000" dirty="0">
                <a:solidFill>
                  <a:prstClr val="white"/>
                </a:solidFill>
                <a:latin typeface="Georgia" pitchFamily="18" charset="0"/>
              </a:rPr>
              <a:t>th</a:t>
            </a:r>
            <a:r>
              <a:rPr lang="en-AU" sz="3200" dirty="0">
                <a:solidFill>
                  <a:prstClr val="white"/>
                </a:solidFill>
                <a:latin typeface="Georgia" pitchFamily="18" charset="0"/>
              </a:rPr>
              <a:t> edition</a:t>
            </a:r>
          </a:p>
          <a:p>
            <a:pPr algn="ctr"/>
            <a:endParaRPr lang="en-AU" sz="3200" dirty="0">
              <a:solidFill>
                <a:prstClr val="white"/>
              </a:solidFill>
              <a:latin typeface="Georgia" pitchFamily="18" charset="0"/>
            </a:endParaRPr>
          </a:p>
          <a:p>
            <a:pPr algn="ctr"/>
            <a:endParaRPr lang="en-AU" sz="4800" dirty="0">
              <a:solidFill>
                <a:prstClr val="white"/>
              </a:solidFill>
              <a:latin typeface="Georgia" pitchFamily="18" charset="0"/>
            </a:endParaRPr>
          </a:p>
        </p:txBody>
      </p:sp>
      <p:sp>
        <p:nvSpPr>
          <p:cNvPr id="7" name="Slide Number Placeholder 6"/>
          <p:cNvSpPr>
            <a:spLocks noGrp="1"/>
          </p:cNvSpPr>
          <p:nvPr>
            <p:ph type="sldNum" sz="quarter" idx="11"/>
          </p:nvPr>
        </p:nvSpPr>
        <p:spPr/>
        <p:txBody>
          <a:bodyPr/>
          <a:lstStyle/>
          <a:p>
            <a:fld id="{256D3EEF-DE4E-429D-8EC4-DDC531AFF587}" type="slidenum">
              <a:rPr lang="en-US">
                <a:solidFill>
                  <a:srgbClr val="262626"/>
                </a:solidFill>
                <a:latin typeface="Calibri"/>
              </a:rPr>
              <a:pPr/>
              <a:t>1</a:t>
            </a:fld>
            <a:endParaRPr lang="en-US" dirty="0">
              <a:solidFill>
                <a:srgbClr val="262626"/>
              </a:solidFill>
              <a:latin typeface="Calibri"/>
            </a:endParaRPr>
          </a:p>
        </p:txBody>
      </p:sp>
      <p:sp>
        <p:nvSpPr>
          <p:cNvPr id="3" name="Footer Placeholder 2">
            <a:extLst>
              <a:ext uri="{FF2B5EF4-FFF2-40B4-BE49-F238E27FC236}">
                <a16:creationId xmlns:a16="http://schemas.microsoft.com/office/drawing/2014/main" id="{053C748B-79C4-4C4B-886D-04138ED4B425}"/>
              </a:ext>
            </a:extLst>
          </p:cNvPr>
          <p:cNvSpPr>
            <a:spLocks noGrp="1"/>
          </p:cNvSpPr>
          <p:nvPr>
            <p:ph type="ftr" sz="quarter" idx="12"/>
          </p:nvPr>
        </p:nvSpPr>
        <p:spPr/>
        <p:txBody>
          <a:bodyPr/>
          <a:lstStyle/>
          <a:p>
            <a:r>
              <a:rPr lang="en-US" sz="1400" dirty="0">
                <a:solidFill>
                  <a:srgbClr val="00B0F0"/>
                </a:solidFill>
              </a:rPr>
              <a:t>Clinical Coding Education</a:t>
            </a:r>
          </a:p>
          <a:p>
            <a:r>
              <a:rPr lang="en-US" sz="1100" dirty="0">
                <a:solidFill>
                  <a:srgbClr val="00B0F0"/>
                </a:solidFill>
              </a:rPr>
              <a:t>clinicalcodingeducation.com</a:t>
            </a:r>
          </a:p>
          <a:p>
            <a:endParaRPr lang="en-US" sz="900" dirty="0"/>
          </a:p>
        </p:txBody>
      </p:sp>
    </p:spTree>
    <p:extLst>
      <p:ext uri="{BB962C8B-B14F-4D97-AF65-F5344CB8AC3E}">
        <p14:creationId xmlns:p14="http://schemas.microsoft.com/office/powerpoint/2010/main" val="150789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373EBF-806E-084D-EB4E-12555C144E99}"/>
              </a:ext>
            </a:extLst>
          </p:cNvPr>
          <p:cNvSpPr>
            <a:spLocks noGrp="1"/>
          </p:cNvSpPr>
          <p:nvPr>
            <p:ph type="body" sz="quarter" idx="13"/>
          </p:nvPr>
        </p:nvSpPr>
        <p:spPr>
          <a:xfrm>
            <a:off x="406400" y="381000"/>
            <a:ext cx="11430000" cy="1116330"/>
          </a:xfrm>
        </p:spPr>
        <p:txBody>
          <a:bodyPr/>
          <a:lstStyle/>
          <a:p>
            <a:r>
              <a:rPr lang="en-AU" sz="3200" dirty="0">
                <a:effectLst/>
                <a:latin typeface="Calibri" panose="020F0502020204030204" pitchFamily="34" charset="0"/>
                <a:ea typeface="Aptos" panose="020B0004020202020204" pitchFamily="34" charset="0"/>
              </a:rPr>
              <a:t>QUESTION: Procedure coding 39323-01 – Other percutaneous </a:t>
            </a:r>
            <a:r>
              <a:rPr lang="en-AU" sz="3200" dirty="0" err="1">
                <a:effectLst/>
                <a:latin typeface="Calibri" panose="020F0502020204030204" pitchFamily="34" charset="0"/>
                <a:ea typeface="Aptos" panose="020B0004020202020204" pitchFamily="34" charset="0"/>
              </a:rPr>
              <a:t>cryoneurotomy</a:t>
            </a:r>
            <a:endParaRPr lang="en-AU" dirty="0"/>
          </a:p>
        </p:txBody>
      </p:sp>
      <p:sp>
        <p:nvSpPr>
          <p:cNvPr id="3" name="Content Placeholder 2">
            <a:extLst>
              <a:ext uri="{FF2B5EF4-FFF2-40B4-BE49-F238E27FC236}">
                <a16:creationId xmlns:a16="http://schemas.microsoft.com/office/drawing/2014/main" id="{04C35328-6A7E-00D8-7A89-3328722C55AB}"/>
              </a:ext>
            </a:extLst>
          </p:cNvPr>
          <p:cNvSpPr>
            <a:spLocks noGrp="1"/>
          </p:cNvSpPr>
          <p:nvPr>
            <p:ph sz="quarter" idx="15"/>
          </p:nvPr>
        </p:nvSpPr>
        <p:spPr>
          <a:xfrm>
            <a:off x="355600" y="1745432"/>
            <a:ext cx="11429999" cy="5112568"/>
          </a:xfrm>
        </p:spPr>
        <p:txBody>
          <a:bodyPr>
            <a:normAutofit/>
          </a:bodyPr>
          <a:lstStyle/>
          <a:p>
            <a:r>
              <a:rPr lang="en-AU" sz="2400" dirty="0">
                <a:effectLst/>
                <a:latin typeface="Calibri" panose="020F0502020204030204" pitchFamily="34" charset="0"/>
                <a:ea typeface="Aptos" panose="020B0004020202020204" pitchFamily="34" charset="0"/>
              </a:rPr>
              <a:t>Procedure coding 39323-01 – Other percutaneous </a:t>
            </a:r>
            <a:r>
              <a:rPr lang="en-AU" sz="2400" dirty="0" err="1">
                <a:effectLst/>
                <a:latin typeface="Calibri" panose="020F0502020204030204" pitchFamily="34" charset="0"/>
                <a:ea typeface="Aptos" panose="020B0004020202020204" pitchFamily="34" charset="0"/>
              </a:rPr>
              <a:t>cryoneurotomy</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At our hospital we have started performing this procedure as part of one-day hospitalizations.</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The most common underlying diseases in these patients are:</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M17.0 – Primary bilateral knee osteoarthritis</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M16.0 – Primary bilateral hip osteoarthritis</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The main symptom is pain.</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We ask for your opinion:</a:t>
            </a:r>
            <a:br>
              <a:rPr lang="en-AU" sz="2400" dirty="0">
                <a:effectLst/>
                <a:latin typeface="Aptos" panose="020B0004020202020204" pitchFamily="34" charset="0"/>
                <a:ea typeface="Aptos" panose="020B0004020202020204" pitchFamily="34" charset="0"/>
                <a:cs typeface="Aptos" panose="020B0004020202020204" pitchFamily="34" charset="0"/>
              </a:rPr>
            </a:br>
            <a:r>
              <a:rPr lang="en-AU" sz="2400" dirty="0">
                <a:effectLst/>
                <a:latin typeface="Calibri" panose="020F0502020204030204" pitchFamily="34" charset="0"/>
                <a:ea typeface="Aptos" panose="020B0004020202020204" pitchFamily="34" charset="0"/>
              </a:rPr>
              <a:t>How should we correctly code these cases (main diagnosis, additional diagnoses, connection to the procedure)?</a:t>
            </a:r>
            <a:br>
              <a:rPr lang="en-AU" sz="2400" dirty="0">
                <a:effectLst/>
                <a:latin typeface="Aptos" panose="020B0004020202020204" pitchFamily="34" charset="0"/>
                <a:ea typeface="Aptos" panose="020B0004020202020204" pitchFamily="34" charset="0"/>
                <a:cs typeface="Aptos" panose="020B0004020202020204" pitchFamily="34" charset="0"/>
              </a:rPr>
            </a:br>
            <a:endParaRPr lang="en-AU" sz="2400" dirty="0"/>
          </a:p>
        </p:txBody>
      </p:sp>
      <p:sp>
        <p:nvSpPr>
          <p:cNvPr id="4" name="Slide Number Placeholder 3">
            <a:extLst>
              <a:ext uri="{FF2B5EF4-FFF2-40B4-BE49-F238E27FC236}">
                <a16:creationId xmlns:a16="http://schemas.microsoft.com/office/drawing/2014/main" id="{42F6EF52-184F-043B-84DA-EEDA232F4890}"/>
              </a:ext>
            </a:extLst>
          </p:cNvPr>
          <p:cNvSpPr>
            <a:spLocks noGrp="1"/>
          </p:cNvSpPr>
          <p:nvPr>
            <p:ph type="sldNum" sz="quarter" idx="17"/>
          </p:nvPr>
        </p:nvSpPr>
        <p:spPr/>
        <p:txBody>
          <a:bodyPr/>
          <a:lstStyle/>
          <a:p>
            <a:fld id="{256D3EEF-DE4E-429D-8EC4-DDC531AFF587}" type="slidenum">
              <a:rPr lang="en-US" smtClean="0"/>
              <a:pPr/>
              <a:t>10</a:t>
            </a:fld>
            <a:endParaRPr lang="en-US" dirty="0"/>
          </a:p>
        </p:txBody>
      </p:sp>
    </p:spTree>
    <p:extLst>
      <p:ext uri="{BB962C8B-B14F-4D97-AF65-F5344CB8AC3E}">
        <p14:creationId xmlns:p14="http://schemas.microsoft.com/office/powerpoint/2010/main" val="3952794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7A544C-2B22-771B-AB75-C4A36F837858}"/>
              </a:ext>
            </a:extLst>
          </p:cNvPr>
          <p:cNvSpPr>
            <a:spLocks noGrp="1"/>
          </p:cNvSpPr>
          <p:nvPr>
            <p:ph type="body" sz="quarter" idx="13"/>
          </p:nvPr>
        </p:nvSpPr>
        <p:spPr>
          <a:xfrm>
            <a:off x="406400" y="381000"/>
            <a:ext cx="11430000" cy="1288232"/>
          </a:xfrm>
        </p:spPr>
        <p:txBody>
          <a:bodyPr/>
          <a:lstStyle/>
          <a:p>
            <a:r>
              <a:rPr lang="en-AU" sz="3200" dirty="0">
                <a:effectLst/>
                <a:latin typeface="Calibri" panose="020F0502020204030204" pitchFamily="34" charset="0"/>
                <a:ea typeface="Aptos" panose="020B0004020202020204" pitchFamily="34" charset="0"/>
              </a:rPr>
              <a:t>ANSWER: Procedure coding 39323-01 – Other percutaneous </a:t>
            </a:r>
            <a:r>
              <a:rPr lang="en-AU" sz="3200" dirty="0" err="1">
                <a:effectLst/>
                <a:latin typeface="Calibri" panose="020F0502020204030204" pitchFamily="34" charset="0"/>
                <a:ea typeface="Aptos" panose="020B0004020202020204" pitchFamily="34" charset="0"/>
              </a:rPr>
              <a:t>cryoneurotomy</a:t>
            </a:r>
            <a:endParaRPr lang="en-AU" dirty="0"/>
          </a:p>
          <a:p>
            <a:endParaRPr lang="en-AU" dirty="0"/>
          </a:p>
        </p:txBody>
      </p:sp>
      <p:sp>
        <p:nvSpPr>
          <p:cNvPr id="3" name="Content Placeholder 2">
            <a:extLst>
              <a:ext uri="{FF2B5EF4-FFF2-40B4-BE49-F238E27FC236}">
                <a16:creationId xmlns:a16="http://schemas.microsoft.com/office/drawing/2014/main" id="{8D474627-C0FE-0CEF-81BB-E409D87746D5}"/>
              </a:ext>
            </a:extLst>
          </p:cNvPr>
          <p:cNvSpPr>
            <a:spLocks noGrp="1"/>
          </p:cNvSpPr>
          <p:nvPr>
            <p:ph sz="quarter" idx="15"/>
          </p:nvPr>
        </p:nvSpPr>
        <p:spPr>
          <a:xfrm>
            <a:off x="406400" y="1867694"/>
            <a:ext cx="11429999" cy="5112568"/>
          </a:xfrm>
        </p:spPr>
        <p:txBody>
          <a:bodyPr/>
          <a:lstStyle/>
          <a:p>
            <a:endParaRPr lang="en-AU" dirty="0"/>
          </a:p>
          <a:p>
            <a:r>
              <a:rPr lang="en-AU" dirty="0"/>
              <a:t>The Principal Diagnosis will be the osteoarthritis.</a:t>
            </a:r>
          </a:p>
        </p:txBody>
      </p:sp>
      <p:sp>
        <p:nvSpPr>
          <p:cNvPr id="4" name="Slide Number Placeholder 3">
            <a:extLst>
              <a:ext uri="{FF2B5EF4-FFF2-40B4-BE49-F238E27FC236}">
                <a16:creationId xmlns:a16="http://schemas.microsoft.com/office/drawing/2014/main" id="{C1FFB066-F96A-E970-AB28-16BC2BC1F53C}"/>
              </a:ext>
            </a:extLst>
          </p:cNvPr>
          <p:cNvSpPr>
            <a:spLocks noGrp="1"/>
          </p:cNvSpPr>
          <p:nvPr>
            <p:ph type="sldNum" sz="quarter" idx="17"/>
          </p:nvPr>
        </p:nvSpPr>
        <p:spPr/>
        <p:txBody>
          <a:bodyPr/>
          <a:lstStyle/>
          <a:p>
            <a:fld id="{256D3EEF-DE4E-429D-8EC4-DDC531AFF587}" type="slidenum">
              <a:rPr lang="en-US" smtClean="0"/>
              <a:pPr/>
              <a:t>11</a:t>
            </a:fld>
            <a:endParaRPr lang="en-US" dirty="0"/>
          </a:p>
        </p:txBody>
      </p:sp>
    </p:spTree>
    <p:extLst>
      <p:ext uri="{BB962C8B-B14F-4D97-AF65-F5344CB8AC3E}">
        <p14:creationId xmlns:p14="http://schemas.microsoft.com/office/powerpoint/2010/main" val="1202703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6EDEBA-05C7-8A9A-9068-0684CD38EC13}"/>
              </a:ext>
            </a:extLst>
          </p:cNvPr>
          <p:cNvSpPr>
            <a:spLocks noGrp="1"/>
          </p:cNvSpPr>
          <p:nvPr>
            <p:ph type="body" sz="quarter" idx="13"/>
          </p:nvPr>
        </p:nvSpPr>
        <p:spPr>
          <a:xfrm>
            <a:off x="381000" y="453008"/>
            <a:ext cx="11430000" cy="671736"/>
          </a:xfrm>
        </p:spPr>
        <p:txBody>
          <a:bodyPr/>
          <a:lstStyle/>
          <a:p>
            <a:r>
              <a:rPr lang="en-AU" dirty="0"/>
              <a:t>QUESTION: Patient transfers</a:t>
            </a:r>
          </a:p>
        </p:txBody>
      </p:sp>
      <p:sp>
        <p:nvSpPr>
          <p:cNvPr id="3" name="Content Placeholder 2">
            <a:extLst>
              <a:ext uri="{FF2B5EF4-FFF2-40B4-BE49-F238E27FC236}">
                <a16:creationId xmlns:a16="http://schemas.microsoft.com/office/drawing/2014/main" id="{BC209506-F3C5-08E7-D794-8DC586F2506A}"/>
              </a:ext>
            </a:extLst>
          </p:cNvPr>
          <p:cNvSpPr>
            <a:spLocks noGrp="1"/>
          </p:cNvSpPr>
          <p:nvPr>
            <p:ph sz="quarter" idx="15"/>
          </p:nvPr>
        </p:nvSpPr>
        <p:spPr/>
        <p:txBody>
          <a:bodyPr>
            <a:noAutofit/>
          </a:bodyPr>
          <a:lstStyle/>
          <a:p>
            <a:r>
              <a:rPr lang="en-AU" sz="2400" dirty="0">
                <a:effectLst/>
                <a:latin typeface="+mj-lt"/>
                <a:ea typeface="Aptos" panose="020B0004020202020204" pitchFamily="34" charset="0"/>
              </a:rPr>
              <a:t>A lady falls down the stairs (syncope), </a:t>
            </a:r>
          </a:p>
          <a:p>
            <a:pPr marL="342900" indent="-342900">
              <a:buFont typeface="+mj-lt"/>
              <a:buAutoNum type="arabicPeriod"/>
            </a:pPr>
            <a:r>
              <a:rPr lang="en-AU" sz="2400" dirty="0">
                <a:effectLst/>
                <a:latin typeface="+mj-lt"/>
                <a:ea typeface="Aptos" panose="020B0004020202020204" pitchFamily="34" charset="0"/>
              </a:rPr>
              <a:t>admitted for diagnostics, operated on at </a:t>
            </a:r>
            <a:r>
              <a:rPr lang="en-AU" sz="2400" b="1" dirty="0">
                <a:effectLst/>
                <a:latin typeface="+mj-lt"/>
                <a:ea typeface="Aptos" panose="020B0004020202020204" pitchFamily="34" charset="0"/>
              </a:rPr>
              <a:t>another work site </a:t>
            </a:r>
            <a:r>
              <a:rPr lang="en-AU" sz="2400" dirty="0">
                <a:effectLst/>
                <a:latin typeface="+mj-lt"/>
                <a:ea typeface="Aptos" panose="020B0004020202020204" pitchFamily="34" charset="0"/>
              </a:rPr>
              <a:t>due to a fracture of the facial bones, </a:t>
            </a:r>
          </a:p>
          <a:p>
            <a:pPr marL="342900" indent="-342900">
              <a:buFont typeface="+mj-lt"/>
              <a:buAutoNum type="arabicPeriod"/>
            </a:pPr>
            <a:r>
              <a:rPr lang="en-AU" sz="2400" dirty="0">
                <a:effectLst/>
                <a:latin typeface="+mj-lt"/>
                <a:ea typeface="Aptos" panose="020B0004020202020204" pitchFamily="34" charset="0"/>
              </a:rPr>
              <a:t>also transferred to the </a:t>
            </a:r>
            <a:r>
              <a:rPr lang="en-AU" sz="2400" dirty="0" err="1">
                <a:effectLst/>
                <a:latin typeface="+mj-lt"/>
                <a:ea typeface="Aptos" panose="020B0004020202020204" pitchFamily="34" charset="0"/>
              </a:rPr>
              <a:t>gynecology</a:t>
            </a:r>
            <a:r>
              <a:rPr lang="en-AU" sz="2400" dirty="0">
                <a:effectLst/>
                <a:latin typeface="+mj-lt"/>
                <a:ea typeface="Aptos" panose="020B0004020202020204" pitchFamily="34" charset="0"/>
              </a:rPr>
              <a:t> department due to bleeding from the genitals. </a:t>
            </a:r>
          </a:p>
          <a:p>
            <a:pPr marL="342900" indent="-342900">
              <a:buFont typeface="+mj-lt"/>
              <a:buAutoNum type="arabicPeriod"/>
            </a:pPr>
            <a:r>
              <a:rPr lang="en-AU" sz="2400" dirty="0">
                <a:effectLst/>
                <a:latin typeface="+mj-lt"/>
                <a:ea typeface="Aptos" panose="020B0004020202020204" pitchFamily="34" charset="0"/>
              </a:rPr>
              <a:t>Of course, the lady is kept under the same hospitalization number throughout. </a:t>
            </a:r>
          </a:p>
          <a:p>
            <a:pPr marL="342900" indent="-342900">
              <a:buFont typeface="+mj-lt"/>
              <a:buAutoNum type="arabicPeriod"/>
            </a:pPr>
            <a:r>
              <a:rPr lang="en-AU" sz="2400" dirty="0">
                <a:effectLst/>
                <a:latin typeface="+mj-lt"/>
                <a:ea typeface="Aptos" panose="020B0004020202020204" pitchFamily="34" charset="0"/>
              </a:rPr>
              <a:t>How do we track the main diagnosis? </a:t>
            </a:r>
          </a:p>
          <a:p>
            <a:pPr marL="354013" indent="-354013" defTabSz="446088">
              <a:buFont typeface="+mj-lt"/>
              <a:buAutoNum type="arabicPeriod"/>
            </a:pPr>
            <a:r>
              <a:rPr lang="en-AU" sz="2400" dirty="0">
                <a:effectLst/>
                <a:latin typeface="+mj-lt"/>
                <a:ea typeface="Aptos" panose="020B0004020202020204" pitchFamily="34" charset="0"/>
              </a:rPr>
              <a:t> Which is the main diagnosis and which are additional ones when transferring to </a:t>
            </a:r>
            <a:r>
              <a:rPr lang="en-AU" sz="2400" dirty="0" err="1">
                <a:effectLst/>
                <a:latin typeface="+mj-lt"/>
                <a:ea typeface="Aptos" panose="020B0004020202020204" pitchFamily="34" charset="0"/>
              </a:rPr>
              <a:t>gynecology</a:t>
            </a:r>
            <a:r>
              <a:rPr lang="en-AU" sz="2400" dirty="0">
                <a:effectLst/>
                <a:latin typeface="+mj-lt"/>
                <a:ea typeface="Aptos" panose="020B0004020202020204" pitchFamily="34" charset="0"/>
              </a:rPr>
              <a:t>?</a:t>
            </a:r>
          </a:p>
          <a:p>
            <a:pPr marL="354013" indent="-354013" defTabSz="446088">
              <a:buFont typeface="+mj-lt"/>
              <a:buAutoNum type="arabicPeriod"/>
            </a:pPr>
            <a:r>
              <a:rPr lang="en-AU" sz="2400" dirty="0">
                <a:effectLst/>
                <a:latin typeface="+mj-lt"/>
                <a:ea typeface="Aptos" panose="020B0004020202020204" pitchFamily="34" charset="0"/>
              </a:rPr>
              <a:t>What do the standards say for the main diagnosis of hospitalizations where the patient is transferred to different clinics because different conditions are suspected?</a:t>
            </a:r>
          </a:p>
          <a:p>
            <a:pPr defTabSz="354013"/>
            <a:r>
              <a:rPr lang="en-AU" sz="2400" dirty="0">
                <a:effectLst/>
                <a:latin typeface="+mj-lt"/>
                <a:ea typeface="Aptos" panose="020B0004020202020204" pitchFamily="34" charset="0"/>
              </a:rPr>
              <a:t>7.	At which treatment is the DRG calculated for the insurance company (at the treatment from which the patient is discharged home? or at the treatment where the procedure was performed in the operating room?).</a:t>
            </a:r>
            <a:br>
              <a:rPr lang="en-AU" sz="2400" dirty="0">
                <a:effectLst/>
                <a:latin typeface="+mj-lt"/>
                <a:ea typeface="Aptos" panose="020B0004020202020204" pitchFamily="34" charset="0"/>
                <a:cs typeface="Aptos" panose="020B0004020202020204" pitchFamily="34" charset="0"/>
              </a:rPr>
            </a:br>
            <a:endParaRPr lang="en-AU" sz="2400" dirty="0">
              <a:latin typeface="+mj-lt"/>
            </a:endParaRPr>
          </a:p>
        </p:txBody>
      </p:sp>
      <p:sp>
        <p:nvSpPr>
          <p:cNvPr id="4" name="Slide Number Placeholder 3">
            <a:extLst>
              <a:ext uri="{FF2B5EF4-FFF2-40B4-BE49-F238E27FC236}">
                <a16:creationId xmlns:a16="http://schemas.microsoft.com/office/drawing/2014/main" id="{29B181E7-37E2-8700-9D9A-32F397E10873}"/>
              </a:ext>
            </a:extLst>
          </p:cNvPr>
          <p:cNvSpPr>
            <a:spLocks noGrp="1"/>
          </p:cNvSpPr>
          <p:nvPr>
            <p:ph type="sldNum" sz="quarter" idx="17"/>
          </p:nvPr>
        </p:nvSpPr>
        <p:spPr/>
        <p:txBody>
          <a:bodyPr/>
          <a:lstStyle/>
          <a:p>
            <a:fld id="{256D3EEF-DE4E-429D-8EC4-DDC531AFF587}" type="slidenum">
              <a:rPr lang="en-US" smtClean="0"/>
              <a:pPr/>
              <a:t>12</a:t>
            </a:fld>
            <a:endParaRPr lang="en-US" dirty="0"/>
          </a:p>
        </p:txBody>
      </p:sp>
    </p:spTree>
    <p:extLst>
      <p:ext uri="{BB962C8B-B14F-4D97-AF65-F5344CB8AC3E}">
        <p14:creationId xmlns:p14="http://schemas.microsoft.com/office/powerpoint/2010/main" val="104082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D4F7F60-FD81-B5E8-0F5B-35A5CCE597EE}"/>
              </a:ext>
            </a:extLst>
          </p:cNvPr>
          <p:cNvSpPr>
            <a:spLocks noGrp="1"/>
          </p:cNvSpPr>
          <p:nvPr>
            <p:ph type="body" sz="quarter" idx="13"/>
          </p:nvPr>
        </p:nvSpPr>
        <p:spPr/>
        <p:txBody>
          <a:bodyPr/>
          <a:lstStyle/>
          <a:p>
            <a:r>
              <a:rPr lang="en-AU" dirty="0"/>
              <a:t>ANSWER: Patient transfers</a:t>
            </a:r>
          </a:p>
          <a:p>
            <a:endParaRPr lang="en-AU" dirty="0"/>
          </a:p>
        </p:txBody>
      </p:sp>
      <p:sp>
        <p:nvSpPr>
          <p:cNvPr id="3" name="Content Placeholder 2">
            <a:extLst>
              <a:ext uri="{FF2B5EF4-FFF2-40B4-BE49-F238E27FC236}">
                <a16:creationId xmlns:a16="http://schemas.microsoft.com/office/drawing/2014/main" id="{AFA250D5-5F0C-32A1-0138-2F5E1A71EC4F}"/>
              </a:ext>
            </a:extLst>
          </p:cNvPr>
          <p:cNvSpPr>
            <a:spLocks noGrp="1"/>
          </p:cNvSpPr>
          <p:nvPr>
            <p:ph sz="quarter" idx="15"/>
          </p:nvPr>
        </p:nvSpPr>
        <p:spPr/>
        <p:txBody>
          <a:bodyPr/>
          <a:lstStyle/>
          <a:p>
            <a:r>
              <a:rPr lang="en-AU" dirty="0"/>
              <a:t>5. The Principal Diagnosis is the fracture of facial bones</a:t>
            </a:r>
          </a:p>
          <a:p>
            <a:r>
              <a:rPr lang="en-AU" dirty="0"/>
              <a:t>5. The gynaecological bleeding is an Additional Diagnosis</a:t>
            </a:r>
          </a:p>
          <a:p>
            <a:pPr marL="720725" indent="-720725"/>
            <a:r>
              <a:rPr lang="en-AU" dirty="0"/>
              <a:t>The DRG is based on the </a:t>
            </a:r>
            <a:r>
              <a:rPr lang="en-AU" dirty="0" err="1"/>
              <a:t>PDx</a:t>
            </a:r>
            <a:r>
              <a:rPr lang="en-AU" dirty="0"/>
              <a:t> and Principal Procedure, and the bleeding does not change the DRG.</a:t>
            </a:r>
          </a:p>
          <a:p>
            <a:pPr marL="720725" indent="-720725"/>
            <a:r>
              <a:rPr lang="en-AU" dirty="0"/>
              <a:t>6. There is no standard about transfer between different clinics/wards</a:t>
            </a:r>
          </a:p>
          <a:p>
            <a:pPr marL="720725" indent="-720725"/>
            <a:r>
              <a:rPr lang="en-AU" dirty="0"/>
              <a:t>7. The DRG is based on the </a:t>
            </a:r>
            <a:r>
              <a:rPr lang="en-AU" dirty="0" err="1"/>
              <a:t>PDx</a:t>
            </a:r>
            <a:r>
              <a:rPr lang="en-AU" dirty="0"/>
              <a:t> and PP, and can be dependent on CCs – Complications and Comorbidities (e.g. DM, COPD)</a:t>
            </a:r>
          </a:p>
          <a:p>
            <a:pPr marL="720725" indent="-720725"/>
            <a:endParaRPr lang="en-AU" dirty="0"/>
          </a:p>
          <a:p>
            <a:pPr marL="720725" indent="-720725"/>
            <a:endParaRPr lang="en-AU" dirty="0"/>
          </a:p>
        </p:txBody>
      </p:sp>
      <p:sp>
        <p:nvSpPr>
          <p:cNvPr id="4" name="Slide Number Placeholder 3">
            <a:extLst>
              <a:ext uri="{FF2B5EF4-FFF2-40B4-BE49-F238E27FC236}">
                <a16:creationId xmlns:a16="http://schemas.microsoft.com/office/drawing/2014/main" id="{A19A9E97-F924-2E64-AB49-9C38C4460841}"/>
              </a:ext>
            </a:extLst>
          </p:cNvPr>
          <p:cNvSpPr>
            <a:spLocks noGrp="1"/>
          </p:cNvSpPr>
          <p:nvPr>
            <p:ph type="sldNum" sz="quarter" idx="17"/>
          </p:nvPr>
        </p:nvSpPr>
        <p:spPr/>
        <p:txBody>
          <a:bodyPr/>
          <a:lstStyle/>
          <a:p>
            <a:fld id="{256D3EEF-DE4E-429D-8EC4-DDC531AFF587}" type="slidenum">
              <a:rPr lang="en-US" smtClean="0"/>
              <a:pPr/>
              <a:t>13</a:t>
            </a:fld>
            <a:endParaRPr lang="en-US" dirty="0"/>
          </a:p>
        </p:txBody>
      </p:sp>
    </p:spTree>
    <p:extLst>
      <p:ext uri="{BB962C8B-B14F-4D97-AF65-F5344CB8AC3E}">
        <p14:creationId xmlns:p14="http://schemas.microsoft.com/office/powerpoint/2010/main" val="3196594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AF627E-7A1F-A377-3FBA-D417D072CF49}"/>
              </a:ext>
            </a:extLst>
          </p:cNvPr>
          <p:cNvSpPr>
            <a:spLocks noGrp="1"/>
          </p:cNvSpPr>
          <p:nvPr>
            <p:ph type="body" sz="quarter" idx="13"/>
          </p:nvPr>
        </p:nvSpPr>
        <p:spPr/>
        <p:txBody>
          <a:bodyPr/>
          <a:lstStyle/>
          <a:p>
            <a:r>
              <a:rPr lang="en-GB" dirty="0"/>
              <a:t>Admitted to due to symptom of cancer</a:t>
            </a:r>
            <a:endParaRPr lang="en-AU" dirty="0"/>
          </a:p>
        </p:txBody>
      </p:sp>
      <p:sp>
        <p:nvSpPr>
          <p:cNvPr id="3" name="Content Placeholder 2">
            <a:extLst>
              <a:ext uri="{FF2B5EF4-FFF2-40B4-BE49-F238E27FC236}">
                <a16:creationId xmlns:a16="http://schemas.microsoft.com/office/drawing/2014/main" id="{7260699E-B93E-21F2-9136-D1FB116DEF35}"/>
              </a:ext>
            </a:extLst>
          </p:cNvPr>
          <p:cNvSpPr>
            <a:spLocks noGrp="1"/>
          </p:cNvSpPr>
          <p:nvPr>
            <p:ph sz="quarter" idx="15"/>
          </p:nvPr>
        </p:nvSpPr>
        <p:spPr/>
        <p:txBody>
          <a:bodyPr>
            <a:normAutofit lnSpcReduction="10000"/>
          </a:bodyPr>
          <a:lstStyle/>
          <a:p>
            <a:r>
              <a:rPr lang="en-GB" dirty="0"/>
              <a:t>QUESTION: A patient is admitted to the hospital due to symptom of cancer (for ex. vomiting, pain, general weakness, ..). What do we code as the main diagnosis a symptom or illness, in that case cancer?</a:t>
            </a:r>
          </a:p>
          <a:p>
            <a:r>
              <a:rPr lang="en-GB" dirty="0"/>
              <a:t>ANSWER:</a:t>
            </a:r>
          </a:p>
          <a:p>
            <a:r>
              <a:rPr lang="en-GB" dirty="0"/>
              <a:t>IF the cancer was previously diagnoses, then the pain is the Principal Diagnosis</a:t>
            </a:r>
          </a:p>
          <a:p>
            <a:r>
              <a:rPr lang="en-GB" dirty="0"/>
              <a:t>IF this is the first time the cancer was diagnosed, then the cancer is the Principal Diagnosis</a:t>
            </a:r>
          </a:p>
          <a:p>
            <a:r>
              <a:rPr lang="en-GB" dirty="0"/>
              <a:t>SEE ACS 0001, subheading </a:t>
            </a:r>
            <a:r>
              <a:rPr lang="en-GB" i="1" dirty="0"/>
              <a:t>Problems and Underlying Conditions</a:t>
            </a:r>
          </a:p>
          <a:p>
            <a:pPr marL="1257300" lvl="1" indent="-514350">
              <a:buAutoNum type="arabicPeriod"/>
            </a:pPr>
            <a:r>
              <a:rPr lang="en-GB" i="1" dirty="0"/>
              <a:t>Coding the underlying condition as the Principal Diagnosis</a:t>
            </a:r>
          </a:p>
          <a:p>
            <a:pPr marL="1257300" lvl="1" indent="-514350">
              <a:buAutoNum type="arabicPeriod"/>
            </a:pPr>
            <a:r>
              <a:rPr lang="en-GB" i="1" dirty="0"/>
              <a:t>Coding the problem as the Principal Diagnosis</a:t>
            </a:r>
            <a:endParaRPr lang="en-GB" dirty="0"/>
          </a:p>
          <a:p>
            <a:endParaRPr lang="en-GB" dirty="0"/>
          </a:p>
          <a:p>
            <a:endParaRPr lang="en-AU" dirty="0"/>
          </a:p>
        </p:txBody>
      </p:sp>
      <p:sp>
        <p:nvSpPr>
          <p:cNvPr id="4" name="Slide Number Placeholder 3">
            <a:extLst>
              <a:ext uri="{FF2B5EF4-FFF2-40B4-BE49-F238E27FC236}">
                <a16:creationId xmlns:a16="http://schemas.microsoft.com/office/drawing/2014/main" id="{73858132-1AD3-246F-AEEF-CB237C1644D1}"/>
              </a:ext>
            </a:extLst>
          </p:cNvPr>
          <p:cNvSpPr>
            <a:spLocks noGrp="1"/>
          </p:cNvSpPr>
          <p:nvPr>
            <p:ph type="sldNum" sz="quarter" idx="17"/>
          </p:nvPr>
        </p:nvSpPr>
        <p:spPr/>
        <p:txBody>
          <a:bodyPr/>
          <a:lstStyle/>
          <a:p>
            <a:fld id="{256D3EEF-DE4E-429D-8EC4-DDC531AFF587}" type="slidenum">
              <a:rPr lang="en-US" smtClean="0"/>
              <a:pPr/>
              <a:t>14</a:t>
            </a:fld>
            <a:endParaRPr lang="en-US" dirty="0"/>
          </a:p>
        </p:txBody>
      </p:sp>
    </p:spTree>
    <p:extLst>
      <p:ext uri="{BB962C8B-B14F-4D97-AF65-F5344CB8AC3E}">
        <p14:creationId xmlns:p14="http://schemas.microsoft.com/office/powerpoint/2010/main" val="4110018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F26C7A-C6C0-C55F-B946-E94D845CEDBF}"/>
              </a:ext>
            </a:extLst>
          </p:cNvPr>
          <p:cNvSpPr>
            <a:spLocks noGrp="1"/>
          </p:cNvSpPr>
          <p:nvPr>
            <p:ph type="body" sz="quarter" idx="13"/>
          </p:nvPr>
        </p:nvSpPr>
        <p:spPr/>
        <p:txBody>
          <a:bodyPr/>
          <a:lstStyle/>
          <a:p>
            <a:r>
              <a:rPr lang="en-AU" dirty="0"/>
              <a:t>QUESTION : Diabetes with PVD with ulcer and gangrene</a:t>
            </a:r>
          </a:p>
        </p:txBody>
      </p:sp>
      <p:sp>
        <p:nvSpPr>
          <p:cNvPr id="3" name="Content Placeholder 2">
            <a:extLst>
              <a:ext uri="{FF2B5EF4-FFF2-40B4-BE49-F238E27FC236}">
                <a16:creationId xmlns:a16="http://schemas.microsoft.com/office/drawing/2014/main" id="{C56C0FB2-7D3E-BE24-A08F-0C823B0E044A}"/>
              </a:ext>
            </a:extLst>
          </p:cNvPr>
          <p:cNvSpPr>
            <a:spLocks noGrp="1"/>
          </p:cNvSpPr>
          <p:nvPr>
            <p:ph sz="quarter" idx="15"/>
          </p:nvPr>
        </p:nvSpPr>
        <p:spPr/>
        <p:txBody>
          <a:bodyPr>
            <a:normAutofit/>
          </a:bodyPr>
          <a:lstStyle/>
          <a:p>
            <a:r>
              <a:rPr lang="en-AU" sz="2400" dirty="0">
                <a:effectLst/>
                <a:latin typeface="Aptos" panose="020B0004020202020204" pitchFamily="34" charset="0"/>
                <a:ea typeface="Aptos" panose="020B0004020202020204" pitchFamily="34" charset="0"/>
                <a:cs typeface="Times New Roman" panose="02020603050405020304" pitchFamily="18" charset="0"/>
              </a:rPr>
              <a:t>QUESTTION</a:t>
            </a:r>
          </a:p>
          <a:p>
            <a:r>
              <a:rPr lang="sl-SI" sz="2400" dirty="0">
                <a:effectLst/>
                <a:latin typeface="Aptos" panose="020B0004020202020204" pitchFamily="34" charset="0"/>
                <a:ea typeface="Aptos" panose="020B0004020202020204" pitchFamily="34" charset="0"/>
                <a:cs typeface="Times New Roman" panose="02020603050405020304" pitchFamily="18" charset="0"/>
              </a:rPr>
              <a:t>The pacient has SB and PAOB, AH and Z92.1. He has a foot pain,ulcer and gangren</a:t>
            </a:r>
            <a:r>
              <a:rPr lang="en-AU" sz="2400" dirty="0">
                <a:effectLst/>
                <a:latin typeface="Aptos" panose="020B0004020202020204" pitchFamily="34" charset="0"/>
                <a:ea typeface="Aptos" panose="020B0004020202020204" pitchFamily="34" charset="0"/>
                <a:cs typeface="Times New Roman" panose="02020603050405020304" pitchFamily="18" charset="0"/>
              </a:rPr>
              <a:t>e</a:t>
            </a:r>
            <a:r>
              <a:rPr lang="sl-SI" sz="2400" dirty="0">
                <a:effectLst/>
                <a:latin typeface="Aptos" panose="020B0004020202020204" pitchFamily="34" charset="0"/>
                <a:ea typeface="Aptos" panose="020B0004020202020204" pitchFamily="34" charset="0"/>
                <a:cs typeface="Times New Roman" panose="02020603050405020304" pitchFamily="18" charset="0"/>
              </a:rPr>
              <a:t>. </a:t>
            </a:r>
            <a:r>
              <a:rPr lang="en-AU" sz="2400" dirty="0">
                <a:effectLst/>
                <a:latin typeface="Aptos" panose="020B0004020202020204" pitchFamily="34" charset="0"/>
                <a:ea typeface="Aptos" panose="020B0004020202020204" pitchFamily="34" charset="0"/>
                <a:cs typeface="Times New Roman" panose="02020603050405020304" pitchFamily="18" charset="0"/>
              </a:rPr>
              <a:t>A</a:t>
            </a:r>
            <a:r>
              <a:rPr lang="sl-SI" sz="2400" dirty="0">
                <a:effectLst/>
                <a:latin typeface="Aptos" panose="020B0004020202020204" pitchFamily="34" charset="0"/>
                <a:ea typeface="Aptos" panose="020B0004020202020204" pitchFamily="34" charset="0"/>
                <a:cs typeface="Times New Roman" panose="02020603050405020304" pitchFamily="18" charset="0"/>
              </a:rPr>
              <a:t>mputation of the </a:t>
            </a:r>
            <a:r>
              <a:rPr lang="en-AU" sz="2400" dirty="0">
                <a:effectLst/>
                <a:latin typeface="Aptos" panose="020B0004020202020204" pitchFamily="34" charset="0"/>
                <a:ea typeface="Aptos" panose="020B0004020202020204" pitchFamily="34" charset="0"/>
                <a:cs typeface="Times New Roman" panose="02020603050405020304" pitchFamily="18" charset="0"/>
              </a:rPr>
              <a:t>toe</a:t>
            </a:r>
            <a:r>
              <a:rPr lang="sl-SI" sz="2400" dirty="0">
                <a:effectLst/>
                <a:latin typeface="Aptos" panose="020B0004020202020204" pitchFamily="34" charset="0"/>
                <a:ea typeface="Aptos" panose="020B0004020202020204" pitchFamily="34" charset="0"/>
                <a:cs typeface="Times New Roman" panose="02020603050405020304" pitchFamily="18" charset="0"/>
              </a:rPr>
              <a:t> was p</a:t>
            </a:r>
            <a:r>
              <a:rPr lang="en-AU" sz="2400" dirty="0" err="1">
                <a:effectLst/>
                <a:latin typeface="Aptos" panose="020B0004020202020204" pitchFamily="34" charset="0"/>
                <a:ea typeface="Aptos" panose="020B0004020202020204" pitchFamily="34" charset="0"/>
                <a:cs typeface="Times New Roman" panose="02020603050405020304" pitchFamily="18" charset="0"/>
              </a:rPr>
              <a:t>erformed</a:t>
            </a:r>
            <a:r>
              <a:rPr lang="sl-SI" sz="2400" dirty="0">
                <a:effectLst/>
                <a:latin typeface="Aptos" panose="020B0004020202020204" pitchFamily="34" charset="0"/>
                <a:ea typeface="Aptos" panose="020B0004020202020204" pitchFamily="34" charset="0"/>
                <a:cs typeface="Times New Roman" panose="02020603050405020304" pitchFamily="18" charset="0"/>
              </a:rPr>
              <a:t>. </a:t>
            </a:r>
            <a:endParaRPr lang="en-AU" sz="2400" dirty="0">
              <a:effectLst/>
              <a:latin typeface="Aptos" panose="020B0004020202020204" pitchFamily="34" charset="0"/>
              <a:ea typeface="Aptos" panose="020B0004020202020204" pitchFamily="34" charset="0"/>
              <a:cs typeface="Times New Roman" panose="02020603050405020304" pitchFamily="18" charset="0"/>
            </a:endParaRPr>
          </a:p>
          <a:p>
            <a:r>
              <a:rPr lang="sl-SI" sz="2400" dirty="0">
                <a:effectLst/>
                <a:latin typeface="Aptos" panose="020B0004020202020204" pitchFamily="34" charset="0"/>
                <a:ea typeface="Aptos" panose="020B0004020202020204" pitchFamily="34" charset="0"/>
                <a:cs typeface="Times New Roman" panose="02020603050405020304" pitchFamily="18" charset="0"/>
              </a:rPr>
              <a:t>When w</a:t>
            </a:r>
            <a:r>
              <a:rPr lang="en-AU" sz="2400" dirty="0">
                <a:effectLst/>
                <a:latin typeface="Aptos" panose="020B0004020202020204" pitchFamily="34" charset="0"/>
                <a:ea typeface="Aptos" panose="020B0004020202020204" pitchFamily="34" charset="0"/>
                <a:cs typeface="Times New Roman" panose="02020603050405020304" pitchFamily="18" charset="0"/>
              </a:rPr>
              <a:t>e</a:t>
            </a:r>
            <a:r>
              <a:rPr lang="sl-SI" sz="2400" dirty="0">
                <a:effectLst/>
                <a:latin typeface="Aptos" panose="020B0004020202020204" pitchFamily="34" charset="0"/>
                <a:ea typeface="Aptos" panose="020B0004020202020204" pitchFamily="34" charset="0"/>
                <a:cs typeface="Times New Roman" panose="02020603050405020304" pitchFamily="18" charset="0"/>
              </a:rPr>
              <a:t> code ONLY E11.52 when only E11.73, when just I70-when wi code both of codes E11 and I70. Which ist the first code and second code</a:t>
            </a:r>
            <a:endParaRPr lang="en-AU" sz="2400" dirty="0">
              <a:effectLst/>
              <a:latin typeface="Aptos" panose="020B0004020202020204" pitchFamily="34" charset="0"/>
              <a:ea typeface="Aptos" panose="020B0004020202020204" pitchFamily="34" charset="0"/>
              <a:cs typeface="Times New Roman" panose="02020603050405020304" pitchFamily="18" charset="0"/>
            </a:endParaRPr>
          </a:p>
          <a:p>
            <a:r>
              <a:rPr lang="en-AU" sz="2400" dirty="0">
                <a:latin typeface="Aptos" panose="020B0004020202020204" pitchFamily="34" charset="0"/>
                <a:ea typeface="Aptos" panose="020B0004020202020204" pitchFamily="34" charset="0"/>
                <a:cs typeface="Times New Roman" panose="02020603050405020304" pitchFamily="18" charset="0"/>
              </a:rPr>
              <a:t>ANSWER</a:t>
            </a:r>
            <a:endParaRPr lang="en-AU" sz="2400" dirty="0">
              <a:effectLst/>
              <a:latin typeface="Aptos" panose="020B0004020202020204" pitchFamily="34" charset="0"/>
              <a:ea typeface="Aptos" panose="020B0004020202020204" pitchFamily="34" charset="0"/>
              <a:cs typeface="Times New Roman" panose="02020603050405020304" pitchFamily="18" charset="0"/>
            </a:endParaRPr>
          </a:p>
          <a:p>
            <a:pPr marL="3406775" indent="-3406775"/>
            <a:r>
              <a:rPr lang="en-AU" sz="2400" dirty="0">
                <a:latin typeface="Aptos" panose="020B0004020202020204" pitchFamily="34" charset="0"/>
                <a:cs typeface="Times New Roman" panose="02020603050405020304" pitchFamily="18" charset="0"/>
              </a:rPr>
              <a:t>The </a:t>
            </a:r>
            <a:r>
              <a:rPr lang="en-AU" sz="2400" b="1" dirty="0">
                <a:latin typeface="Aptos" panose="020B0004020202020204" pitchFamily="34" charset="0"/>
                <a:cs typeface="Times New Roman" panose="02020603050405020304" pitchFamily="18" charset="0"/>
              </a:rPr>
              <a:t>Principal Diagnosis </a:t>
            </a:r>
            <a:r>
              <a:rPr lang="en-AU" sz="2400" dirty="0">
                <a:latin typeface="Aptos" panose="020B0004020202020204" pitchFamily="34" charset="0"/>
                <a:cs typeface="Times New Roman" panose="02020603050405020304" pitchFamily="18" charset="0"/>
              </a:rPr>
              <a:t>is i70.23 </a:t>
            </a:r>
            <a:r>
              <a:rPr lang="en-AU" sz="2400" i="1" dirty="0">
                <a:latin typeface="Aptos" panose="020B0004020202020204" pitchFamily="34" charset="0"/>
                <a:cs typeface="Times New Roman" panose="02020603050405020304" pitchFamily="18" charset="0"/>
              </a:rPr>
              <a:t>PVD with ulcer</a:t>
            </a:r>
            <a:r>
              <a:rPr lang="en-AU" sz="2400" dirty="0">
                <a:latin typeface="Aptos" panose="020B0004020202020204" pitchFamily="34" charset="0"/>
                <a:cs typeface="Times New Roman" panose="02020603050405020304" pitchFamily="18" charset="0"/>
              </a:rPr>
              <a:t> </a:t>
            </a:r>
            <a:r>
              <a:rPr lang="en-AU" sz="2400" dirty="0">
                <a:latin typeface="Aptos" panose="020B0004020202020204" pitchFamily="34" charset="0"/>
                <a:cs typeface="Times New Roman" panose="02020603050405020304" pitchFamily="18" charset="0"/>
                <a:sym typeface="Wingdings" panose="05000000000000000000" pitchFamily="2" charset="2"/>
              </a:rPr>
              <a:t> reason for admission is amputation of the toe with an ulcer</a:t>
            </a:r>
          </a:p>
          <a:p>
            <a:pPr marL="3406775" indent="-3406775"/>
            <a:r>
              <a:rPr lang="en-AU" sz="2400" b="1" dirty="0">
                <a:latin typeface="Aptos" panose="020B0004020202020204" pitchFamily="34" charset="0"/>
                <a:cs typeface="Times New Roman" panose="02020603050405020304" pitchFamily="18" charset="0"/>
                <a:sym typeface="Wingdings" panose="05000000000000000000" pitchFamily="2" charset="2"/>
              </a:rPr>
              <a:t>Additional diagnoses </a:t>
            </a:r>
            <a:r>
              <a:rPr lang="en-AU" sz="2400" dirty="0">
                <a:latin typeface="Aptos" panose="020B0004020202020204" pitchFamily="34" charset="0"/>
                <a:cs typeface="Times New Roman" panose="02020603050405020304" pitchFamily="18" charset="0"/>
                <a:sym typeface="Wingdings" panose="05000000000000000000" pitchFamily="2" charset="2"/>
              </a:rPr>
              <a:t>are:</a:t>
            </a:r>
            <a:endParaRPr lang="en-AU" sz="2400" dirty="0">
              <a:latin typeface="Aptos" panose="020B0004020202020204" pitchFamily="34" charset="0"/>
              <a:cs typeface="Times New Roman" panose="02020603050405020304" pitchFamily="18" charset="0"/>
            </a:endParaRPr>
          </a:p>
          <a:p>
            <a:r>
              <a:rPr lang="en-GB" sz="2400" dirty="0"/>
              <a:t>E11.52 Diabetes with PVD with gangrene</a:t>
            </a:r>
          </a:p>
          <a:p>
            <a:r>
              <a:rPr lang="en-GB" sz="2400" dirty="0"/>
              <a:t>E11.73 DM with ulcer + PVD = diabetic foot.</a:t>
            </a:r>
          </a:p>
        </p:txBody>
      </p:sp>
      <p:sp>
        <p:nvSpPr>
          <p:cNvPr id="4" name="Slide Number Placeholder 3">
            <a:extLst>
              <a:ext uri="{FF2B5EF4-FFF2-40B4-BE49-F238E27FC236}">
                <a16:creationId xmlns:a16="http://schemas.microsoft.com/office/drawing/2014/main" id="{810EDCC7-F799-233B-481E-A70C1B937C86}"/>
              </a:ext>
            </a:extLst>
          </p:cNvPr>
          <p:cNvSpPr>
            <a:spLocks noGrp="1"/>
          </p:cNvSpPr>
          <p:nvPr>
            <p:ph type="sldNum" sz="quarter" idx="17"/>
          </p:nvPr>
        </p:nvSpPr>
        <p:spPr/>
        <p:txBody>
          <a:bodyPr/>
          <a:lstStyle/>
          <a:p>
            <a:fld id="{256D3EEF-DE4E-429D-8EC4-DDC531AFF587}" type="slidenum">
              <a:rPr lang="en-US" smtClean="0"/>
              <a:pPr/>
              <a:t>15</a:t>
            </a:fld>
            <a:endParaRPr lang="en-US" dirty="0"/>
          </a:p>
        </p:txBody>
      </p:sp>
    </p:spTree>
    <p:extLst>
      <p:ext uri="{BB962C8B-B14F-4D97-AF65-F5344CB8AC3E}">
        <p14:creationId xmlns:p14="http://schemas.microsoft.com/office/powerpoint/2010/main" val="1733433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79F0FD-C244-8622-168F-42C714063772}"/>
              </a:ext>
            </a:extLst>
          </p:cNvPr>
          <p:cNvSpPr>
            <a:spLocks noGrp="1"/>
          </p:cNvSpPr>
          <p:nvPr>
            <p:ph type="body" sz="quarter" idx="13"/>
          </p:nvPr>
        </p:nvSpPr>
        <p:spPr/>
        <p:txBody>
          <a:bodyPr/>
          <a:lstStyle/>
          <a:p>
            <a:r>
              <a:rPr lang="en-AU" dirty="0"/>
              <a:t>QUESTION: IVC filter removal</a:t>
            </a:r>
          </a:p>
        </p:txBody>
      </p:sp>
      <p:sp>
        <p:nvSpPr>
          <p:cNvPr id="3" name="Content Placeholder 2">
            <a:extLst>
              <a:ext uri="{FF2B5EF4-FFF2-40B4-BE49-F238E27FC236}">
                <a16:creationId xmlns:a16="http://schemas.microsoft.com/office/drawing/2014/main" id="{070A136D-D3CD-69E2-112A-40E44AA333D5}"/>
              </a:ext>
            </a:extLst>
          </p:cNvPr>
          <p:cNvSpPr>
            <a:spLocks noGrp="1"/>
          </p:cNvSpPr>
          <p:nvPr>
            <p:ph sz="quarter" idx="15"/>
          </p:nvPr>
        </p:nvSpPr>
        <p:spPr/>
        <p:txBody>
          <a:bodyPr/>
          <a:lstStyle/>
          <a:p>
            <a:r>
              <a:rPr lang="en-GB" dirty="0"/>
              <a:t>A patient is admitted to the hospital because of removal of IVC filter.  Main diagnosis in this case? </a:t>
            </a:r>
          </a:p>
          <a:p>
            <a:pPr lvl="1"/>
            <a:r>
              <a:rPr lang="en-GB" sz="2800" dirty="0"/>
              <a:t>Question: Should we use Z4581? </a:t>
            </a:r>
          </a:p>
          <a:p>
            <a:pPr lvl="1"/>
            <a:r>
              <a:rPr lang="en-GB" sz="2800" dirty="0"/>
              <a:t>Answer: NO IVC filter is not a catheter.</a:t>
            </a:r>
          </a:p>
          <a:p>
            <a:r>
              <a:rPr lang="en-GB" dirty="0"/>
              <a:t>ANSWER:</a:t>
            </a:r>
          </a:p>
          <a:p>
            <a:pPr lvl="1"/>
            <a:r>
              <a:rPr lang="en-GB" sz="2800" dirty="0"/>
              <a:t>Use the Index Pathway:</a:t>
            </a:r>
          </a:p>
          <a:p>
            <a:pPr lvl="1"/>
            <a:r>
              <a:rPr lang="en-GB" sz="2800" b="1" dirty="0"/>
              <a:t>Management</a:t>
            </a:r>
            <a:r>
              <a:rPr lang="en-GB" sz="2800" dirty="0"/>
              <a:t>, </a:t>
            </a:r>
          </a:p>
          <a:p>
            <a:pPr lvl="1"/>
            <a:r>
              <a:rPr lang="en-GB" sz="2800" dirty="0"/>
              <a:t>- Implanted device</a:t>
            </a:r>
          </a:p>
          <a:p>
            <a:pPr lvl="1"/>
            <a:r>
              <a:rPr lang="en-GB" sz="2800" dirty="0"/>
              <a:t>- - specified z45.89 </a:t>
            </a:r>
            <a:r>
              <a:rPr lang="en-GB" sz="2800" i="1" dirty="0"/>
              <a:t>Adjustment and management of other implanted device</a:t>
            </a:r>
            <a:endParaRPr lang="en-GB" sz="2800" dirty="0"/>
          </a:p>
        </p:txBody>
      </p:sp>
      <p:sp>
        <p:nvSpPr>
          <p:cNvPr id="4" name="Slide Number Placeholder 3">
            <a:extLst>
              <a:ext uri="{FF2B5EF4-FFF2-40B4-BE49-F238E27FC236}">
                <a16:creationId xmlns:a16="http://schemas.microsoft.com/office/drawing/2014/main" id="{804C9F9C-A936-23F6-B8AA-507FE628436A}"/>
              </a:ext>
            </a:extLst>
          </p:cNvPr>
          <p:cNvSpPr>
            <a:spLocks noGrp="1"/>
          </p:cNvSpPr>
          <p:nvPr>
            <p:ph type="sldNum" sz="quarter" idx="17"/>
          </p:nvPr>
        </p:nvSpPr>
        <p:spPr/>
        <p:txBody>
          <a:bodyPr/>
          <a:lstStyle/>
          <a:p>
            <a:fld id="{256D3EEF-DE4E-429D-8EC4-DDC531AFF587}" type="slidenum">
              <a:rPr lang="en-US" smtClean="0"/>
              <a:pPr/>
              <a:t>16</a:t>
            </a:fld>
            <a:endParaRPr lang="en-US" dirty="0"/>
          </a:p>
        </p:txBody>
      </p:sp>
    </p:spTree>
    <p:extLst>
      <p:ext uri="{BB962C8B-B14F-4D97-AF65-F5344CB8AC3E}">
        <p14:creationId xmlns:p14="http://schemas.microsoft.com/office/powerpoint/2010/main" val="2468415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4F4F01-CA1F-953A-A4E7-A15D3A56EFEF}"/>
              </a:ext>
            </a:extLst>
          </p:cNvPr>
          <p:cNvSpPr>
            <a:spLocks noGrp="1"/>
          </p:cNvSpPr>
          <p:nvPr>
            <p:ph type="body" sz="quarter" idx="13"/>
          </p:nvPr>
        </p:nvSpPr>
        <p:spPr/>
        <p:txBody>
          <a:bodyPr/>
          <a:lstStyle/>
          <a:p>
            <a:r>
              <a:rPr lang="en-AU" dirty="0"/>
              <a:t>Failure of corneal graft</a:t>
            </a:r>
          </a:p>
        </p:txBody>
      </p:sp>
      <p:sp>
        <p:nvSpPr>
          <p:cNvPr id="3" name="Content Placeholder 2">
            <a:extLst>
              <a:ext uri="{FF2B5EF4-FFF2-40B4-BE49-F238E27FC236}">
                <a16:creationId xmlns:a16="http://schemas.microsoft.com/office/drawing/2014/main" id="{4C58B29E-EBE3-9CF6-0A5A-F3BE2F1F4D4F}"/>
              </a:ext>
            </a:extLst>
          </p:cNvPr>
          <p:cNvSpPr>
            <a:spLocks noGrp="1"/>
          </p:cNvSpPr>
          <p:nvPr>
            <p:ph sz="quarter" idx="15"/>
          </p:nvPr>
        </p:nvSpPr>
        <p:spPr/>
        <p:txBody>
          <a:bodyPr>
            <a:normAutofit lnSpcReduction="10000"/>
          </a:bodyPr>
          <a:lstStyle/>
          <a:p>
            <a:r>
              <a:rPr lang="en-GB" dirty="0"/>
              <a:t>QUESTION: The patient comes for a corneal transplantation, because of keratoconus. He's discharged. </a:t>
            </a:r>
          </a:p>
          <a:p>
            <a:r>
              <a:rPr lang="en-GB" dirty="0"/>
              <a:t>He comes for several appointments and a failure and rejection of the corneal transplant is diagnosed. We then perform another transplantation. Is the principal diagnose H18.6 or T86.85?</a:t>
            </a:r>
          </a:p>
          <a:p>
            <a:r>
              <a:rPr lang="en-GB" dirty="0"/>
              <a:t>ANSWER</a:t>
            </a:r>
          </a:p>
          <a:p>
            <a:r>
              <a:rPr lang="en-GB" dirty="0"/>
              <a:t>For the Principal Diagnosis Use the Lead term </a:t>
            </a:r>
          </a:p>
          <a:p>
            <a:pPr marL="2778125"/>
            <a:r>
              <a:rPr lang="en-GB" b="1" dirty="0"/>
              <a:t>Complication(s), </a:t>
            </a:r>
          </a:p>
          <a:p>
            <a:pPr marL="2778125"/>
            <a:r>
              <a:rPr lang="en-GB" dirty="0"/>
              <a:t>- corneal graft</a:t>
            </a:r>
          </a:p>
          <a:p>
            <a:pPr marL="3235325" indent="-457200">
              <a:buFontTx/>
              <a:buChar char="-"/>
            </a:pPr>
            <a:r>
              <a:rPr lang="en-AU" dirty="0"/>
              <a:t>Failure or rejection T86.85</a:t>
            </a:r>
          </a:p>
          <a:p>
            <a:r>
              <a:rPr lang="en-AU" dirty="0"/>
              <a:t>This is management of the rejection of the graft, not of the keratoconus.</a:t>
            </a:r>
          </a:p>
          <a:p>
            <a:pPr marL="3235325" indent="-457200">
              <a:buFontTx/>
              <a:buChar char="-"/>
            </a:pPr>
            <a:endParaRPr lang="en-AU" dirty="0"/>
          </a:p>
        </p:txBody>
      </p:sp>
      <p:sp>
        <p:nvSpPr>
          <p:cNvPr id="4" name="Slide Number Placeholder 3">
            <a:extLst>
              <a:ext uri="{FF2B5EF4-FFF2-40B4-BE49-F238E27FC236}">
                <a16:creationId xmlns:a16="http://schemas.microsoft.com/office/drawing/2014/main" id="{862461DE-45D7-B9D6-1B6D-263AEEC06EF0}"/>
              </a:ext>
            </a:extLst>
          </p:cNvPr>
          <p:cNvSpPr>
            <a:spLocks noGrp="1"/>
          </p:cNvSpPr>
          <p:nvPr>
            <p:ph type="sldNum" sz="quarter" idx="17"/>
          </p:nvPr>
        </p:nvSpPr>
        <p:spPr/>
        <p:txBody>
          <a:bodyPr/>
          <a:lstStyle/>
          <a:p>
            <a:fld id="{256D3EEF-DE4E-429D-8EC4-DDC531AFF587}" type="slidenum">
              <a:rPr lang="en-US" smtClean="0"/>
              <a:pPr/>
              <a:t>17</a:t>
            </a:fld>
            <a:endParaRPr lang="en-US" dirty="0"/>
          </a:p>
        </p:txBody>
      </p:sp>
    </p:spTree>
    <p:extLst>
      <p:ext uri="{BB962C8B-B14F-4D97-AF65-F5344CB8AC3E}">
        <p14:creationId xmlns:p14="http://schemas.microsoft.com/office/powerpoint/2010/main" val="2944579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418385-CB0D-0E6D-7426-9374F49DCB20}"/>
              </a:ext>
            </a:extLst>
          </p:cNvPr>
          <p:cNvSpPr>
            <a:spLocks noGrp="1"/>
          </p:cNvSpPr>
          <p:nvPr>
            <p:ph type="body" sz="quarter" idx="13"/>
          </p:nvPr>
        </p:nvSpPr>
        <p:spPr/>
        <p:txBody>
          <a:bodyPr/>
          <a:lstStyle/>
          <a:p>
            <a:r>
              <a:rPr lang="en-AU" dirty="0"/>
              <a:t>PROBLEMS AND UNDERLYING CONDITIONS</a:t>
            </a:r>
          </a:p>
        </p:txBody>
      </p:sp>
      <p:sp>
        <p:nvSpPr>
          <p:cNvPr id="3" name="Content Placeholder 2">
            <a:extLst>
              <a:ext uri="{FF2B5EF4-FFF2-40B4-BE49-F238E27FC236}">
                <a16:creationId xmlns:a16="http://schemas.microsoft.com/office/drawing/2014/main" id="{D3FE5C15-D99B-840C-FC02-8BF02D27B13D}"/>
              </a:ext>
            </a:extLst>
          </p:cNvPr>
          <p:cNvSpPr>
            <a:spLocks noGrp="1"/>
          </p:cNvSpPr>
          <p:nvPr>
            <p:ph sz="quarter" idx="15"/>
          </p:nvPr>
        </p:nvSpPr>
        <p:spPr/>
        <p:txBody>
          <a:bodyPr/>
          <a:lstStyle/>
          <a:p>
            <a:r>
              <a:rPr lang="en-GB" dirty="0"/>
              <a:t>QUESTION: According to ACS 0001, codes for symptoms (R codes), signs, and ill-defined conditions from Chapter 18 should not be assigned as principal diagnoses when a comparable definitive diagnosis is available. However, what should be coded as the principal diagnosis if a patient is admitted with R10.4 (other and unspecified abdominal pain), while the underlying pancreatic cancer is already known and therefore cannot be assigned as the principal diagnosis?</a:t>
            </a:r>
          </a:p>
          <a:p>
            <a:r>
              <a:rPr lang="en-GB" dirty="0"/>
              <a:t>ANSWER</a:t>
            </a:r>
          </a:p>
          <a:p>
            <a:pPr lvl="1"/>
            <a:r>
              <a:rPr lang="en-GB" sz="2800" dirty="0"/>
              <a:t>See ACS 0001 Principal diagnosis: Coding the problem as the </a:t>
            </a:r>
            <a:r>
              <a:rPr lang="en-GB" sz="2800" dirty="0" err="1"/>
              <a:t>PDx</a:t>
            </a:r>
            <a:endParaRPr lang="en-GB" sz="2800" dirty="0"/>
          </a:p>
          <a:p>
            <a:pPr lvl="1"/>
            <a:r>
              <a:rPr lang="en-GB" sz="2800" dirty="0"/>
              <a:t>This ACS overrides the standard about symptoms (R codes)</a:t>
            </a:r>
            <a:endParaRPr lang="en-AU" sz="2800" dirty="0"/>
          </a:p>
        </p:txBody>
      </p:sp>
      <p:sp>
        <p:nvSpPr>
          <p:cNvPr id="4" name="Slide Number Placeholder 3">
            <a:extLst>
              <a:ext uri="{FF2B5EF4-FFF2-40B4-BE49-F238E27FC236}">
                <a16:creationId xmlns:a16="http://schemas.microsoft.com/office/drawing/2014/main" id="{0CB9FAEB-8F2D-8591-5577-F89A03D355B3}"/>
              </a:ext>
            </a:extLst>
          </p:cNvPr>
          <p:cNvSpPr>
            <a:spLocks noGrp="1"/>
          </p:cNvSpPr>
          <p:nvPr>
            <p:ph type="sldNum" sz="quarter" idx="17"/>
          </p:nvPr>
        </p:nvSpPr>
        <p:spPr/>
        <p:txBody>
          <a:bodyPr/>
          <a:lstStyle/>
          <a:p>
            <a:fld id="{256D3EEF-DE4E-429D-8EC4-DDC531AFF587}" type="slidenum">
              <a:rPr lang="en-US" smtClean="0"/>
              <a:pPr/>
              <a:t>18</a:t>
            </a:fld>
            <a:endParaRPr lang="en-US" dirty="0"/>
          </a:p>
        </p:txBody>
      </p:sp>
    </p:spTree>
    <p:extLst>
      <p:ext uri="{BB962C8B-B14F-4D97-AF65-F5344CB8AC3E}">
        <p14:creationId xmlns:p14="http://schemas.microsoft.com/office/powerpoint/2010/main" val="5691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D18FFA-45DD-1EF3-6E5D-7C8C5DF0F03A}"/>
              </a:ext>
            </a:extLst>
          </p:cNvPr>
          <p:cNvSpPr>
            <a:spLocks noGrp="1"/>
          </p:cNvSpPr>
          <p:nvPr>
            <p:ph type="body" sz="quarter" idx="13"/>
          </p:nvPr>
        </p:nvSpPr>
        <p:spPr/>
        <p:txBody>
          <a:bodyPr/>
          <a:lstStyle/>
          <a:p>
            <a:r>
              <a:rPr lang="en-AU" dirty="0"/>
              <a:t>Intoxication VS Poisoning</a:t>
            </a:r>
          </a:p>
        </p:txBody>
      </p:sp>
      <p:sp>
        <p:nvSpPr>
          <p:cNvPr id="3" name="Content Placeholder 2">
            <a:extLst>
              <a:ext uri="{FF2B5EF4-FFF2-40B4-BE49-F238E27FC236}">
                <a16:creationId xmlns:a16="http://schemas.microsoft.com/office/drawing/2014/main" id="{E9765028-546C-E151-CBD9-955A5E886103}"/>
              </a:ext>
            </a:extLst>
          </p:cNvPr>
          <p:cNvSpPr>
            <a:spLocks noGrp="1"/>
          </p:cNvSpPr>
          <p:nvPr>
            <p:ph sz="quarter" idx="15"/>
          </p:nvPr>
        </p:nvSpPr>
        <p:spPr/>
        <p:txBody>
          <a:bodyPr/>
          <a:lstStyle/>
          <a:p>
            <a:r>
              <a:rPr lang="en-AU" dirty="0"/>
              <a:t>QUESTION: </a:t>
            </a:r>
            <a:r>
              <a:rPr lang="sl-SI" sz="2400" kern="100" dirty="0">
                <a:effectLst/>
                <a:latin typeface="Aptos" panose="020B0004020202020204" pitchFamily="34" charset="0"/>
                <a:ea typeface="Aptos" panose="020B0004020202020204" pitchFamily="34" charset="0"/>
                <a:cs typeface="Times New Roman" panose="02020603050405020304" pitchFamily="18" charset="0"/>
              </a:rPr>
              <a:t>An adolescent is found comatose in a dance club, detrmined to be due to drikning to much alcohol. Code T51.0 or F10.0?</a:t>
            </a:r>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2400" kern="100" dirty="0">
                <a:effectLst/>
                <a:latin typeface="Aptos" panose="020B0004020202020204" pitchFamily="34" charset="0"/>
                <a:ea typeface="Aptos" panose="020B0004020202020204" pitchFamily="34" charset="0"/>
                <a:cs typeface="Times New Roman" panose="02020603050405020304" pitchFamily="18" charset="0"/>
              </a:rPr>
              <a:t>ANSWER</a:t>
            </a:r>
          </a:p>
          <a:p>
            <a:r>
              <a:rPr lang="en-AU" sz="2400" kern="100" dirty="0">
                <a:latin typeface="Aptos" panose="020B0004020202020204" pitchFamily="34" charset="0"/>
                <a:ea typeface="Aptos" panose="020B0004020202020204" pitchFamily="34" charset="0"/>
                <a:cs typeface="Times New Roman" panose="02020603050405020304" pitchFamily="18" charset="0"/>
              </a:rPr>
              <a:t>The correct code is T51.0</a:t>
            </a:r>
          </a:p>
          <a:p>
            <a:r>
              <a:rPr lang="en-AU" sz="2400" kern="100" dirty="0">
                <a:effectLst/>
                <a:latin typeface="Aptos" panose="020B0004020202020204" pitchFamily="34" charset="0"/>
                <a:ea typeface="Aptos" panose="020B0004020202020204" pitchFamily="34" charset="0"/>
                <a:cs typeface="Times New Roman" panose="02020603050405020304" pitchFamily="18" charset="0"/>
              </a:rPr>
              <a:t>There is no documentation of intoxication so F10.0 is not assigned</a:t>
            </a:r>
          </a:p>
          <a:p>
            <a:endParaRPr lang="en-AU" dirty="0"/>
          </a:p>
        </p:txBody>
      </p:sp>
      <p:sp>
        <p:nvSpPr>
          <p:cNvPr id="4" name="Slide Number Placeholder 3">
            <a:extLst>
              <a:ext uri="{FF2B5EF4-FFF2-40B4-BE49-F238E27FC236}">
                <a16:creationId xmlns:a16="http://schemas.microsoft.com/office/drawing/2014/main" id="{1B97B017-ED1A-EEF6-5B17-2EB09283C7AA}"/>
              </a:ext>
            </a:extLst>
          </p:cNvPr>
          <p:cNvSpPr>
            <a:spLocks noGrp="1"/>
          </p:cNvSpPr>
          <p:nvPr>
            <p:ph type="sldNum" sz="quarter" idx="17"/>
          </p:nvPr>
        </p:nvSpPr>
        <p:spPr/>
        <p:txBody>
          <a:bodyPr/>
          <a:lstStyle/>
          <a:p>
            <a:fld id="{256D3EEF-DE4E-429D-8EC4-DDC531AFF587}" type="slidenum">
              <a:rPr lang="en-US" smtClean="0"/>
              <a:pPr/>
              <a:t>19</a:t>
            </a:fld>
            <a:endParaRPr lang="en-US" dirty="0"/>
          </a:p>
        </p:txBody>
      </p:sp>
    </p:spTree>
    <p:extLst>
      <p:ext uri="{BB962C8B-B14F-4D97-AF65-F5344CB8AC3E}">
        <p14:creationId xmlns:p14="http://schemas.microsoft.com/office/powerpoint/2010/main" val="720608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502522-B053-9177-36BF-E8D161EAE503}"/>
              </a:ext>
            </a:extLst>
          </p:cNvPr>
          <p:cNvSpPr>
            <a:spLocks noGrp="1"/>
          </p:cNvSpPr>
          <p:nvPr>
            <p:ph type="body" sz="quarter" idx="13"/>
          </p:nvPr>
        </p:nvSpPr>
        <p:spPr/>
        <p:txBody>
          <a:bodyPr/>
          <a:lstStyle/>
          <a:p>
            <a:r>
              <a:rPr lang="en-AU" dirty="0"/>
              <a:t>Coding PEG removal</a:t>
            </a:r>
          </a:p>
        </p:txBody>
      </p:sp>
      <p:sp>
        <p:nvSpPr>
          <p:cNvPr id="3" name="Content Placeholder 2">
            <a:extLst>
              <a:ext uri="{FF2B5EF4-FFF2-40B4-BE49-F238E27FC236}">
                <a16:creationId xmlns:a16="http://schemas.microsoft.com/office/drawing/2014/main" id="{8B192BDD-6DC1-6124-C5E4-0C73D7E2931A}"/>
              </a:ext>
            </a:extLst>
          </p:cNvPr>
          <p:cNvSpPr>
            <a:spLocks noGrp="1"/>
          </p:cNvSpPr>
          <p:nvPr>
            <p:ph sz="quarter" idx="15"/>
          </p:nvPr>
        </p:nvSpPr>
        <p:spPr/>
        <p:txBody>
          <a:bodyPr/>
          <a:lstStyle/>
          <a:p>
            <a:endParaRPr lang="en-AU" dirty="0"/>
          </a:p>
          <a:p>
            <a:endParaRPr lang="en-AU" dirty="0"/>
          </a:p>
        </p:txBody>
      </p:sp>
      <p:sp>
        <p:nvSpPr>
          <p:cNvPr id="4" name="Slide Number Placeholder 3">
            <a:extLst>
              <a:ext uri="{FF2B5EF4-FFF2-40B4-BE49-F238E27FC236}">
                <a16:creationId xmlns:a16="http://schemas.microsoft.com/office/drawing/2014/main" id="{1A07857C-1313-1741-D793-DC4ABB2E292E}"/>
              </a:ext>
            </a:extLst>
          </p:cNvPr>
          <p:cNvSpPr>
            <a:spLocks noGrp="1"/>
          </p:cNvSpPr>
          <p:nvPr>
            <p:ph type="sldNum" sz="quarter" idx="17"/>
          </p:nvPr>
        </p:nvSpPr>
        <p:spPr/>
        <p:txBody>
          <a:bodyPr/>
          <a:lstStyle/>
          <a:p>
            <a:fld id="{256D3EEF-DE4E-429D-8EC4-DDC531AFF587}" type="slidenum">
              <a:rPr lang="en-US" smtClean="0"/>
              <a:pPr/>
              <a:t>2</a:t>
            </a:fld>
            <a:endParaRPr lang="en-US" dirty="0"/>
          </a:p>
        </p:txBody>
      </p:sp>
      <p:sp>
        <p:nvSpPr>
          <p:cNvPr id="6" name="TextBox 5">
            <a:extLst>
              <a:ext uri="{FF2B5EF4-FFF2-40B4-BE49-F238E27FC236}">
                <a16:creationId xmlns:a16="http://schemas.microsoft.com/office/drawing/2014/main" id="{6998C615-DD99-267F-2AEF-0A46071621E4}"/>
              </a:ext>
            </a:extLst>
          </p:cNvPr>
          <p:cNvSpPr txBox="1"/>
          <p:nvPr/>
        </p:nvSpPr>
        <p:spPr>
          <a:xfrm>
            <a:off x="406399" y="1052736"/>
            <a:ext cx="10315575" cy="4084773"/>
          </a:xfrm>
          <a:prstGeom prst="rect">
            <a:avLst/>
          </a:prstGeom>
          <a:noFill/>
        </p:spPr>
        <p:txBody>
          <a:bodyPr wrap="square">
            <a:spAutoFit/>
          </a:bodyPr>
          <a:lstStyle/>
          <a:p>
            <a:pPr>
              <a:lnSpc>
                <a:spcPct val="115000"/>
              </a:lnSpc>
              <a:spcAft>
                <a:spcPts val="800"/>
              </a:spcAft>
            </a:pPr>
            <a:r>
              <a:rPr lang="en-AU" sz="2400" kern="100" dirty="0">
                <a:effectLst/>
                <a:latin typeface="Aptos" panose="020B0004020202020204" pitchFamily="34" charset="0"/>
                <a:ea typeface="Aptos" panose="020B0004020202020204" pitchFamily="34" charset="0"/>
                <a:cs typeface="Times New Roman" panose="02020603050405020304" pitchFamily="18" charset="0"/>
              </a:rPr>
              <a:t>The Lead Terms are:</a:t>
            </a:r>
          </a:p>
          <a:p>
            <a:pPr marL="536575" indent="-90488">
              <a:lnSpc>
                <a:spcPct val="115000"/>
              </a:lnSpc>
              <a:spcAft>
                <a:spcPts val="800"/>
              </a:spcAft>
            </a:pPr>
            <a:r>
              <a:rPr lang="en-AU" sz="2400" b="1" kern="100" dirty="0">
                <a:effectLst/>
                <a:latin typeface="Aptos" panose="020B0004020202020204" pitchFamily="34" charset="0"/>
                <a:ea typeface="Aptos" panose="020B0004020202020204" pitchFamily="34" charset="0"/>
                <a:cs typeface="Times New Roman" panose="02020603050405020304" pitchFamily="18" charset="0"/>
              </a:rPr>
              <a:t>Attention (to), </a:t>
            </a:r>
            <a:r>
              <a:rPr lang="en-AU" sz="2400" kern="100" dirty="0">
                <a:effectLst/>
                <a:latin typeface="Aptos" panose="020B0004020202020204" pitchFamily="34" charset="0"/>
                <a:ea typeface="Aptos" panose="020B0004020202020204" pitchFamily="34" charset="0"/>
                <a:cs typeface="Times New Roman" panose="02020603050405020304" pitchFamily="18" charset="0"/>
              </a:rPr>
              <a:t> gastrostomy = Z43.1</a:t>
            </a:r>
          </a:p>
          <a:p>
            <a:pPr marL="536575" indent="-90488">
              <a:lnSpc>
                <a:spcPct val="115000"/>
              </a:lnSpc>
              <a:spcAft>
                <a:spcPts val="800"/>
              </a:spcAft>
            </a:pPr>
            <a:r>
              <a:rPr lang="en-AU" sz="2400" b="1" kern="100" dirty="0">
                <a:effectLst/>
                <a:latin typeface="Aptos" panose="020B0004020202020204" pitchFamily="34" charset="0"/>
                <a:ea typeface="Aptos" panose="020B0004020202020204" pitchFamily="34" charset="0"/>
                <a:cs typeface="Times New Roman" panose="02020603050405020304" pitchFamily="18" charset="0"/>
              </a:rPr>
              <a:t>Removal</a:t>
            </a:r>
            <a:r>
              <a:rPr lang="en-AU" sz="2400" kern="100" dirty="0">
                <a:effectLst/>
                <a:latin typeface="Aptos" panose="020B0004020202020204" pitchFamily="34" charset="0"/>
                <a:ea typeface="Aptos" panose="020B0004020202020204" pitchFamily="34" charset="0"/>
                <a:cs typeface="Times New Roman" panose="02020603050405020304" pitchFamily="18" charset="0"/>
              </a:rPr>
              <a:t>, - tube, - - gastrostomy (PEG) = 30478-03</a:t>
            </a:r>
            <a:endParaRPr lang="en-AU" sz="2400"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AU" sz="2400" kern="100" dirty="0">
                <a:effectLst/>
                <a:latin typeface="Aptos" panose="020B0004020202020204" pitchFamily="34" charset="0"/>
                <a:ea typeface="Aptos" panose="020B0004020202020204" pitchFamily="34" charset="0"/>
                <a:cs typeface="Times New Roman" panose="02020603050405020304" pitchFamily="18" charset="0"/>
              </a:rPr>
              <a:t>NOTE also the following lead term options:</a:t>
            </a:r>
          </a:p>
          <a:p>
            <a:pPr marL="457200">
              <a:lnSpc>
                <a:spcPct val="115000"/>
              </a:lnSpc>
              <a:spcAft>
                <a:spcPts val="800"/>
              </a:spcAft>
            </a:pPr>
            <a:r>
              <a:rPr lang="en-AU" sz="2400" b="1" kern="100" dirty="0">
                <a:effectLst/>
                <a:latin typeface="Aptos" panose="020B0004020202020204" pitchFamily="34" charset="0"/>
                <a:ea typeface="Aptos" panose="020B0004020202020204" pitchFamily="34" charset="0"/>
                <a:cs typeface="Times New Roman" panose="02020603050405020304" pitchFamily="18" charset="0"/>
              </a:rPr>
              <a:t>Attention to</a:t>
            </a:r>
            <a:r>
              <a:rPr lang="en-AU" sz="2400" kern="100" dirty="0">
                <a:effectLst/>
                <a:latin typeface="Aptos" panose="020B0004020202020204" pitchFamily="34" charset="0"/>
                <a:ea typeface="Aptos" panose="020B0004020202020204" pitchFamily="34" charset="0"/>
                <a:cs typeface="Times New Roman" panose="02020603050405020304" pitchFamily="18" charset="0"/>
              </a:rPr>
              <a:t>: includes closure, reforming, removal of catheter, toilet or cleansing.  Z43-</a:t>
            </a:r>
          </a:p>
          <a:p>
            <a:pPr marL="457200">
              <a:lnSpc>
                <a:spcPct val="115000"/>
              </a:lnSpc>
              <a:spcAft>
                <a:spcPts val="800"/>
              </a:spcAft>
            </a:pPr>
            <a:r>
              <a:rPr lang="en-AU" sz="2400" b="1" kern="100" dirty="0">
                <a:effectLst/>
                <a:latin typeface="Aptos" panose="020B0004020202020204" pitchFamily="34" charset="0"/>
                <a:ea typeface="Aptos" panose="020B0004020202020204" pitchFamily="34" charset="0"/>
                <a:cs typeface="Times New Roman" panose="02020603050405020304" pitchFamily="18" charset="0"/>
              </a:rPr>
              <a:t>Management</a:t>
            </a:r>
            <a:r>
              <a:rPr lang="en-AU" sz="2400" kern="100" dirty="0">
                <a:effectLst/>
                <a:latin typeface="Aptos" panose="020B0004020202020204" pitchFamily="34" charset="0"/>
                <a:ea typeface="Aptos" panose="020B0004020202020204" pitchFamily="34" charset="0"/>
                <a:cs typeface="Times New Roman" panose="02020603050405020304" pitchFamily="18" charset="0"/>
              </a:rPr>
              <a:t>: adjustment and management.   </a:t>
            </a:r>
          </a:p>
          <a:p>
            <a:pPr marL="457200">
              <a:lnSpc>
                <a:spcPct val="115000"/>
              </a:lnSpc>
              <a:spcAft>
                <a:spcPts val="800"/>
              </a:spcAft>
            </a:pPr>
            <a:r>
              <a:rPr lang="en-AU" sz="2400" b="1" kern="100" dirty="0">
                <a:effectLst/>
                <a:latin typeface="Aptos" panose="020B0004020202020204" pitchFamily="34" charset="0"/>
                <a:ea typeface="Aptos" panose="020B0004020202020204" pitchFamily="34" charset="0"/>
                <a:cs typeface="Times New Roman" panose="02020603050405020304" pitchFamily="18" charset="0"/>
              </a:rPr>
              <a:t>Fitting: </a:t>
            </a:r>
            <a:r>
              <a:rPr lang="en-AU" sz="2400" kern="100" dirty="0">
                <a:effectLst/>
                <a:latin typeface="Aptos" panose="020B0004020202020204" pitchFamily="34" charset="0"/>
                <a:ea typeface="Aptos" panose="020B0004020202020204" pitchFamily="34" charset="0"/>
                <a:cs typeface="Times New Roman" panose="02020603050405020304" pitchFamily="18" charset="0"/>
              </a:rPr>
              <a:t>fitting and adjustment for a prosthetic device</a:t>
            </a:r>
          </a:p>
        </p:txBody>
      </p:sp>
    </p:spTree>
    <p:extLst>
      <p:ext uri="{BB962C8B-B14F-4D97-AF65-F5344CB8AC3E}">
        <p14:creationId xmlns:p14="http://schemas.microsoft.com/office/powerpoint/2010/main" val="3758667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A8705DE-4732-E286-CBED-60213EEA5F4F}"/>
              </a:ext>
            </a:extLst>
          </p:cNvPr>
          <p:cNvSpPr>
            <a:spLocks noGrp="1"/>
          </p:cNvSpPr>
          <p:nvPr>
            <p:ph type="body" sz="quarter" idx="13"/>
          </p:nvPr>
        </p:nvSpPr>
        <p:spPr/>
        <p:txBody>
          <a:bodyPr/>
          <a:lstStyle/>
          <a:p>
            <a:r>
              <a:rPr lang="en-AU" dirty="0"/>
              <a:t>Drug disorder VS Poisoning</a:t>
            </a:r>
          </a:p>
        </p:txBody>
      </p:sp>
      <p:sp>
        <p:nvSpPr>
          <p:cNvPr id="3" name="Content Placeholder 2">
            <a:extLst>
              <a:ext uri="{FF2B5EF4-FFF2-40B4-BE49-F238E27FC236}">
                <a16:creationId xmlns:a16="http://schemas.microsoft.com/office/drawing/2014/main" id="{29C28DD6-783D-BC38-0811-DB2CE65C939E}"/>
              </a:ext>
            </a:extLst>
          </p:cNvPr>
          <p:cNvSpPr>
            <a:spLocks noGrp="1"/>
          </p:cNvSpPr>
          <p:nvPr>
            <p:ph sz="quarter" idx="15"/>
          </p:nvPr>
        </p:nvSpPr>
        <p:spPr/>
        <p:txBody>
          <a:bodyPr>
            <a:normAutofit lnSpcReduction="10000"/>
          </a:bodyPr>
          <a:lstStyle/>
          <a:p>
            <a:r>
              <a:rPr lang="en-AU" dirty="0"/>
              <a:t>QUESTION</a:t>
            </a:r>
          </a:p>
          <a:p>
            <a:pPr>
              <a:lnSpc>
                <a:spcPct val="107000"/>
              </a:lnSpc>
              <a:spcAft>
                <a:spcPts val="800"/>
              </a:spcAft>
              <a:tabLst>
                <a:tab pos="536575" algn="l"/>
              </a:tabLst>
            </a:pPr>
            <a:r>
              <a:rPr lang="en-AU" sz="2400" kern="100" dirty="0">
                <a:effectLst/>
                <a:latin typeface="Aptos" panose="020B0004020202020204" pitchFamily="34" charset="0"/>
                <a:ea typeface="Aptos" panose="020B0004020202020204" pitchFamily="34" charset="0"/>
                <a:cs typeface="Times New Roman" panose="02020603050405020304" pitchFamily="18" charset="0"/>
              </a:rPr>
              <a:t>1.	I</a:t>
            </a:r>
            <a:r>
              <a:rPr lang="sl-SI" sz="2400" kern="100" dirty="0">
                <a:effectLst/>
                <a:latin typeface="Aptos" panose="020B0004020202020204" pitchFamily="34" charset="0"/>
                <a:ea typeface="Aptos" panose="020B0004020202020204" pitchFamily="34" charset="0"/>
                <a:cs typeface="Times New Roman" panose="02020603050405020304" pitchFamily="18" charset="0"/>
              </a:rPr>
              <a:t>n which case we code first code E1152</a:t>
            </a:r>
            <a:r>
              <a:rPr lang="en-AU" sz="2400" kern="100" dirty="0">
                <a:effectLst/>
                <a:latin typeface="Aptos" panose="020B0004020202020204" pitchFamily="34" charset="0"/>
                <a:ea typeface="Aptos" panose="020B0004020202020204" pitchFamily="34" charset="0"/>
                <a:cs typeface="Times New Roman" panose="02020603050405020304" pitchFamily="18" charset="0"/>
              </a:rPr>
              <a:t> </a:t>
            </a:r>
            <a:r>
              <a:rPr lang="sl-SI" sz="2400" kern="100" dirty="0">
                <a:effectLst/>
                <a:latin typeface="Aptos" panose="020B0004020202020204" pitchFamily="34" charset="0"/>
                <a:ea typeface="Aptos" panose="020B0004020202020204" pitchFamily="34" charset="0"/>
                <a:cs typeface="Times New Roman" panose="02020603050405020304" pitchFamily="18" charset="0"/>
              </a:rPr>
              <a:t>and principal code I70.23</a:t>
            </a:r>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pPr marL="536575" indent="-536575" defTabSz="536575">
              <a:lnSpc>
                <a:spcPct val="107000"/>
              </a:lnSpc>
              <a:spcAft>
                <a:spcPts val="800"/>
              </a:spcAft>
            </a:pPr>
            <a:r>
              <a:rPr lang="en-AU" sz="2400" kern="100" dirty="0">
                <a:effectLst/>
                <a:latin typeface="Aptos" panose="020B0004020202020204" pitchFamily="34" charset="0"/>
                <a:ea typeface="Aptos" panose="020B0004020202020204" pitchFamily="34" charset="0"/>
                <a:cs typeface="Times New Roman" panose="02020603050405020304" pitchFamily="18" charset="0"/>
              </a:rPr>
              <a:t>2.	</a:t>
            </a:r>
            <a:r>
              <a:rPr lang="sl-SI" sz="2400" kern="100" dirty="0">
                <a:effectLst/>
                <a:latin typeface="Aptos" panose="020B0004020202020204" pitchFamily="34" charset="0"/>
                <a:ea typeface="Aptos" panose="020B0004020202020204" pitchFamily="34" charset="0"/>
                <a:cs typeface="Times New Roman" panose="02020603050405020304" pitchFamily="18" charset="0"/>
              </a:rPr>
              <a:t>Please explain difference between F10.0  and T51.0, and then expand on F12.0 and T40.7. </a:t>
            </a:r>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2400" dirty="0"/>
              <a:t>1. ANSWER</a:t>
            </a:r>
          </a:p>
          <a:p>
            <a:pPr lvl="1"/>
            <a:r>
              <a:rPr lang="en-AU" sz="2000" dirty="0"/>
              <a:t>E1152 is DM with PVD with gangrene</a:t>
            </a:r>
          </a:p>
          <a:p>
            <a:pPr lvl="1"/>
            <a:r>
              <a:rPr lang="en-AU" sz="2000" dirty="0"/>
              <a:t>I70.23 is PVD with ulcer</a:t>
            </a:r>
          </a:p>
          <a:p>
            <a:pPr lvl="1"/>
            <a:r>
              <a:rPr lang="en-AU" sz="2000" dirty="0"/>
              <a:t>The answer depends on which one is the reason for admission</a:t>
            </a:r>
          </a:p>
          <a:p>
            <a:r>
              <a:rPr lang="en-AU" sz="2400" dirty="0"/>
              <a:t>2. ANSWER</a:t>
            </a:r>
          </a:p>
          <a:p>
            <a:pPr lvl="1"/>
            <a:r>
              <a:rPr lang="en-AU" sz="2000" dirty="0"/>
              <a:t>F10.0 is the code for </a:t>
            </a:r>
            <a:r>
              <a:rPr lang="en-AU" sz="2000" b="1" dirty="0"/>
              <a:t>intoxication</a:t>
            </a:r>
            <a:r>
              <a:rPr lang="en-AU" sz="2000" dirty="0"/>
              <a:t> by alcohol</a:t>
            </a:r>
            <a:endParaRPr lang="en-AU" sz="2000" b="1" dirty="0"/>
          </a:p>
          <a:p>
            <a:pPr lvl="1"/>
            <a:r>
              <a:rPr lang="en-AU" sz="2000" dirty="0"/>
              <a:t>T51.0 is the code for </a:t>
            </a:r>
            <a:r>
              <a:rPr lang="en-AU" sz="2000" b="1" dirty="0"/>
              <a:t>Poisoning</a:t>
            </a:r>
            <a:r>
              <a:rPr lang="en-AU" sz="2000" dirty="0"/>
              <a:t> by alcohol drink</a:t>
            </a:r>
          </a:p>
          <a:p>
            <a:pPr lvl="1"/>
            <a:r>
              <a:rPr lang="en-AU" sz="2000" dirty="0"/>
              <a:t>IF intoxication, dependence, withdrawal, harmful use, then use F10-F19</a:t>
            </a:r>
          </a:p>
          <a:p>
            <a:pPr lvl="1"/>
            <a:r>
              <a:rPr lang="en-AU" sz="2000" dirty="0"/>
              <a:t>IF poisoning use the codes from the Table of Drugs</a:t>
            </a:r>
          </a:p>
        </p:txBody>
      </p:sp>
      <p:sp>
        <p:nvSpPr>
          <p:cNvPr id="4" name="Slide Number Placeholder 3">
            <a:extLst>
              <a:ext uri="{FF2B5EF4-FFF2-40B4-BE49-F238E27FC236}">
                <a16:creationId xmlns:a16="http://schemas.microsoft.com/office/drawing/2014/main" id="{160D8AA6-2A4F-6792-A178-40B14EB1F590}"/>
              </a:ext>
            </a:extLst>
          </p:cNvPr>
          <p:cNvSpPr>
            <a:spLocks noGrp="1"/>
          </p:cNvSpPr>
          <p:nvPr>
            <p:ph type="sldNum" sz="quarter" idx="17"/>
          </p:nvPr>
        </p:nvSpPr>
        <p:spPr/>
        <p:txBody>
          <a:bodyPr/>
          <a:lstStyle/>
          <a:p>
            <a:fld id="{256D3EEF-DE4E-429D-8EC4-DDC531AFF587}" type="slidenum">
              <a:rPr lang="en-US" smtClean="0"/>
              <a:pPr/>
              <a:t>20</a:t>
            </a:fld>
            <a:endParaRPr lang="en-US" dirty="0"/>
          </a:p>
        </p:txBody>
      </p:sp>
    </p:spTree>
    <p:extLst>
      <p:ext uri="{BB962C8B-B14F-4D97-AF65-F5344CB8AC3E}">
        <p14:creationId xmlns:p14="http://schemas.microsoft.com/office/powerpoint/2010/main" val="939639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C65018-8B20-FD8B-7777-E7FDD98E2FB6}"/>
              </a:ext>
            </a:extLst>
          </p:cNvPr>
          <p:cNvSpPr>
            <a:spLocks noGrp="1"/>
          </p:cNvSpPr>
          <p:nvPr>
            <p:ph type="body" sz="quarter" idx="13"/>
          </p:nvPr>
        </p:nvSpPr>
        <p:spPr/>
        <p:txBody>
          <a:bodyPr/>
          <a:lstStyle/>
          <a:p>
            <a:r>
              <a:rPr lang="en-AU" dirty="0"/>
              <a:t>Viral Pericarditis – do we also assign a code for virus?</a:t>
            </a:r>
          </a:p>
          <a:p>
            <a:endParaRPr lang="en-AU" dirty="0"/>
          </a:p>
          <a:p>
            <a:r>
              <a:rPr lang="en-AU" dirty="0"/>
              <a:t>The in</a:t>
            </a:r>
          </a:p>
        </p:txBody>
      </p:sp>
      <p:sp>
        <p:nvSpPr>
          <p:cNvPr id="3" name="Content Placeholder 2">
            <a:extLst>
              <a:ext uri="{FF2B5EF4-FFF2-40B4-BE49-F238E27FC236}">
                <a16:creationId xmlns:a16="http://schemas.microsoft.com/office/drawing/2014/main" id="{45B5719A-A9D7-B5F7-D8A3-C0DFC835B8E9}"/>
              </a:ext>
            </a:extLst>
          </p:cNvPr>
          <p:cNvSpPr>
            <a:spLocks noGrp="1"/>
          </p:cNvSpPr>
          <p:nvPr>
            <p:ph sz="quarter" idx="15"/>
          </p:nvPr>
        </p:nvSpPr>
        <p:spPr/>
        <p:txBody>
          <a:bodyPr/>
          <a:lstStyle/>
          <a:p>
            <a:r>
              <a:rPr lang="en-AU" dirty="0"/>
              <a:t>The index entry for viral pericarditis is:</a:t>
            </a:r>
          </a:p>
          <a:p>
            <a:pPr marL="811213"/>
            <a:r>
              <a:rPr lang="en-AU" b="1" dirty="0"/>
              <a:t>Pericarditis</a:t>
            </a:r>
          </a:p>
          <a:p>
            <a:pPr marL="811213"/>
            <a:r>
              <a:rPr lang="en-AU" dirty="0"/>
              <a:t>- Viral </a:t>
            </a:r>
          </a:p>
          <a:p>
            <a:r>
              <a:rPr lang="en-AU" dirty="0"/>
              <a:t>See the instruction in the Tabular List for i30.1</a:t>
            </a:r>
          </a:p>
          <a:p>
            <a:r>
              <a:rPr lang="en-AU" i="1" dirty="0"/>
              <a:t>Use additional code (B95 – B97) to identify infectious agent</a:t>
            </a:r>
          </a:p>
          <a:p>
            <a:endParaRPr lang="en-AU" i="1" dirty="0"/>
          </a:p>
          <a:p>
            <a:r>
              <a:rPr lang="en-AU" i="1" dirty="0"/>
              <a:t>YES a second code B97.8 Virus as the cause of disease classified elsewhere </a:t>
            </a:r>
            <a:r>
              <a:rPr lang="en-AU" dirty="0"/>
              <a:t>should also be assigned</a:t>
            </a:r>
          </a:p>
        </p:txBody>
      </p:sp>
      <p:sp>
        <p:nvSpPr>
          <p:cNvPr id="4" name="Slide Number Placeholder 3">
            <a:extLst>
              <a:ext uri="{FF2B5EF4-FFF2-40B4-BE49-F238E27FC236}">
                <a16:creationId xmlns:a16="http://schemas.microsoft.com/office/drawing/2014/main" id="{D74D4ECC-38BE-4C5D-F4E1-29864E7C4AB0}"/>
              </a:ext>
            </a:extLst>
          </p:cNvPr>
          <p:cNvSpPr>
            <a:spLocks noGrp="1"/>
          </p:cNvSpPr>
          <p:nvPr>
            <p:ph type="sldNum" sz="quarter" idx="17"/>
          </p:nvPr>
        </p:nvSpPr>
        <p:spPr/>
        <p:txBody>
          <a:bodyPr/>
          <a:lstStyle/>
          <a:p>
            <a:fld id="{256D3EEF-DE4E-429D-8EC4-DDC531AFF587}" type="slidenum">
              <a:rPr lang="en-US" smtClean="0"/>
              <a:pPr/>
              <a:t>21</a:t>
            </a:fld>
            <a:endParaRPr lang="en-US" dirty="0"/>
          </a:p>
        </p:txBody>
      </p:sp>
    </p:spTree>
    <p:extLst>
      <p:ext uri="{BB962C8B-B14F-4D97-AF65-F5344CB8AC3E}">
        <p14:creationId xmlns:p14="http://schemas.microsoft.com/office/powerpoint/2010/main" val="4204513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8D3FC2-DCE9-FA7F-50BC-9431EAAE15A3}"/>
              </a:ext>
            </a:extLst>
          </p:cNvPr>
          <p:cNvSpPr>
            <a:spLocks noGrp="1"/>
          </p:cNvSpPr>
          <p:nvPr>
            <p:ph type="body" sz="quarter" idx="13"/>
          </p:nvPr>
        </p:nvSpPr>
        <p:spPr/>
        <p:txBody>
          <a:bodyPr/>
          <a:lstStyle/>
          <a:p>
            <a:r>
              <a:rPr lang="en-AU" dirty="0"/>
              <a:t>Hypotension due to General Anaesthesia</a:t>
            </a:r>
          </a:p>
          <a:p>
            <a:r>
              <a:rPr lang="en-AU" dirty="0"/>
              <a:t>See </a:t>
            </a:r>
          </a:p>
        </p:txBody>
      </p:sp>
      <p:sp>
        <p:nvSpPr>
          <p:cNvPr id="3" name="Content Placeholder 2">
            <a:extLst>
              <a:ext uri="{FF2B5EF4-FFF2-40B4-BE49-F238E27FC236}">
                <a16:creationId xmlns:a16="http://schemas.microsoft.com/office/drawing/2014/main" id="{DFE884F7-2DD2-4E38-419D-F7E94602B269}"/>
              </a:ext>
            </a:extLst>
          </p:cNvPr>
          <p:cNvSpPr>
            <a:spLocks noGrp="1"/>
          </p:cNvSpPr>
          <p:nvPr>
            <p:ph sz="quarter" idx="15"/>
          </p:nvPr>
        </p:nvSpPr>
        <p:spPr/>
        <p:txBody>
          <a:bodyPr/>
          <a:lstStyle/>
          <a:p>
            <a:r>
              <a:rPr lang="en-AU" dirty="0"/>
              <a:t>See Coding Rule Q3616 Hypotension due to anaesthesia</a:t>
            </a:r>
          </a:p>
          <a:p>
            <a:endParaRPr lang="en-AU" dirty="0"/>
          </a:p>
          <a:p>
            <a:pPr marR="0" algn="l"/>
            <a:r>
              <a:rPr lang="en-GB" sz="2400" b="0" i="0" u="none" strike="noStrike" baseline="0" dirty="0">
                <a:latin typeface="Arial" panose="020B0604020202020204" pitchFamily="34" charset="0"/>
              </a:rPr>
              <a:t> “ for hypotension specified as due to anaesthesia, assign:</a:t>
            </a:r>
          </a:p>
          <a:p>
            <a:pPr lvl="1"/>
            <a:r>
              <a:rPr lang="en-GB" b="0" i="0" u="none" strike="noStrike" baseline="0" dirty="0">
                <a:solidFill>
                  <a:srgbClr val="020202"/>
                </a:solidFill>
                <a:latin typeface="Arial" panose="020B0604020202020204" pitchFamily="34" charset="0"/>
              </a:rPr>
              <a:t>T88.59 </a:t>
            </a:r>
            <a:r>
              <a:rPr lang="en-GB" b="0" i="1" u="none" strike="noStrike" baseline="0" dirty="0">
                <a:solidFill>
                  <a:srgbClr val="020202"/>
                </a:solidFill>
                <a:latin typeface="Arial" panose="020B0604020202020204" pitchFamily="34" charset="0"/>
              </a:rPr>
              <a:t>Complications of anaesthesia, not elsewhere classified</a:t>
            </a:r>
            <a:r>
              <a:rPr lang="en-GB" b="0" i="0" u="none" strike="noStrike" baseline="0" dirty="0">
                <a:solidFill>
                  <a:srgbClr val="020202"/>
                </a:solidFill>
                <a:latin typeface="Aptos Narrow" panose="020B0004020202020204" pitchFamily="34" charset="0"/>
              </a:rPr>
              <a:t>.</a:t>
            </a:r>
          </a:p>
          <a:p>
            <a:pPr lvl="1"/>
            <a:r>
              <a:rPr lang="en-AU" b="0" i="0" u="none" strike="noStrike" baseline="0" dirty="0">
                <a:solidFill>
                  <a:srgbClr val="020202"/>
                </a:solidFill>
                <a:latin typeface="Arial" panose="020B0604020202020204" pitchFamily="34" charset="0"/>
              </a:rPr>
              <a:t>I95.8 </a:t>
            </a:r>
            <a:r>
              <a:rPr lang="en-AU" b="0" i="1" u="none" strike="noStrike" baseline="0" dirty="0">
                <a:solidFill>
                  <a:srgbClr val="020202"/>
                </a:solidFill>
                <a:latin typeface="Arial" panose="020B0604020202020204" pitchFamily="34" charset="0"/>
              </a:rPr>
              <a:t>Other hypotension</a:t>
            </a:r>
          </a:p>
          <a:p>
            <a:pPr lvl="1"/>
            <a:r>
              <a:rPr lang="en-GB" b="0" i="0" u="none" strike="noStrike" baseline="0" dirty="0">
                <a:solidFill>
                  <a:srgbClr val="020202"/>
                </a:solidFill>
                <a:latin typeface="Arial" panose="020B0604020202020204" pitchFamily="34" charset="0"/>
              </a:rPr>
              <a:t>Y48.- </a:t>
            </a:r>
            <a:r>
              <a:rPr lang="en-GB" b="0" i="1" u="none" strike="noStrike" baseline="0" dirty="0">
                <a:solidFill>
                  <a:srgbClr val="020202"/>
                </a:solidFill>
                <a:latin typeface="Arial" panose="020B0604020202020204" pitchFamily="34" charset="0"/>
              </a:rPr>
              <a:t>Anaesthetics and therapeutic gases</a:t>
            </a:r>
            <a:endParaRPr lang="en-GB" b="0" i="0" u="none" strike="noStrike" baseline="0" dirty="0">
              <a:solidFill>
                <a:srgbClr val="020202"/>
              </a:solidFill>
              <a:latin typeface="Arial" panose="020B0604020202020204" pitchFamily="34" charset="0"/>
            </a:endParaRPr>
          </a:p>
          <a:p>
            <a:pPr lvl="1"/>
            <a:r>
              <a:rPr lang="en-GB" b="0" i="0" u="none" strike="noStrike" baseline="0" dirty="0">
                <a:solidFill>
                  <a:srgbClr val="020202"/>
                </a:solidFill>
                <a:latin typeface="Arial" panose="020B0604020202020204" pitchFamily="34" charset="0"/>
              </a:rPr>
              <a:t>Y92.2x </a:t>
            </a:r>
            <a:r>
              <a:rPr lang="en-GB" b="0" i="1" u="none" strike="noStrike" baseline="0" dirty="0">
                <a:solidFill>
                  <a:srgbClr val="020202"/>
                </a:solidFill>
                <a:latin typeface="Arial" panose="020B0604020202020204" pitchFamily="34" charset="0"/>
              </a:rPr>
              <a:t>Place of occurrence, health service area </a:t>
            </a:r>
            <a:endParaRPr lang="en-AU" dirty="0"/>
          </a:p>
        </p:txBody>
      </p:sp>
      <p:sp>
        <p:nvSpPr>
          <p:cNvPr id="4" name="Slide Number Placeholder 3">
            <a:extLst>
              <a:ext uri="{FF2B5EF4-FFF2-40B4-BE49-F238E27FC236}">
                <a16:creationId xmlns:a16="http://schemas.microsoft.com/office/drawing/2014/main" id="{696B79FF-78CE-0DAE-FDC9-E62EAEF1EA41}"/>
              </a:ext>
            </a:extLst>
          </p:cNvPr>
          <p:cNvSpPr>
            <a:spLocks noGrp="1"/>
          </p:cNvSpPr>
          <p:nvPr>
            <p:ph type="sldNum" sz="quarter" idx="17"/>
          </p:nvPr>
        </p:nvSpPr>
        <p:spPr/>
        <p:txBody>
          <a:bodyPr/>
          <a:lstStyle/>
          <a:p>
            <a:fld id="{256D3EEF-DE4E-429D-8EC4-DDC531AFF587}" type="slidenum">
              <a:rPr lang="en-US" smtClean="0"/>
              <a:pPr/>
              <a:t>22</a:t>
            </a:fld>
            <a:endParaRPr lang="en-US" dirty="0"/>
          </a:p>
        </p:txBody>
      </p:sp>
    </p:spTree>
    <p:extLst>
      <p:ext uri="{BB962C8B-B14F-4D97-AF65-F5344CB8AC3E}">
        <p14:creationId xmlns:p14="http://schemas.microsoft.com/office/powerpoint/2010/main" val="221959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3296963-C6DE-40DA-A37B-7ECA12C2F75B}"/>
              </a:ext>
            </a:extLst>
          </p:cNvPr>
          <p:cNvSpPr>
            <a:spLocks noGrp="1"/>
          </p:cNvSpPr>
          <p:nvPr>
            <p:ph type="body" sz="quarter" idx="13"/>
          </p:nvPr>
        </p:nvSpPr>
        <p:spPr/>
        <p:txBody>
          <a:bodyPr/>
          <a:lstStyle/>
          <a:p>
            <a:r>
              <a:rPr lang="en-AU" dirty="0"/>
              <a:t>Adverse effect </a:t>
            </a:r>
            <a:r>
              <a:rPr lang="en-AU"/>
              <a:t>of drugs</a:t>
            </a:r>
          </a:p>
        </p:txBody>
      </p:sp>
      <p:sp>
        <p:nvSpPr>
          <p:cNvPr id="3" name="Content Placeholder 2">
            <a:extLst>
              <a:ext uri="{FF2B5EF4-FFF2-40B4-BE49-F238E27FC236}">
                <a16:creationId xmlns:a16="http://schemas.microsoft.com/office/drawing/2014/main" id="{E4FA3074-B453-59E2-BF6B-8AC0D059E5ED}"/>
              </a:ext>
            </a:extLst>
          </p:cNvPr>
          <p:cNvSpPr>
            <a:spLocks noGrp="1"/>
          </p:cNvSpPr>
          <p:nvPr>
            <p:ph sz="quarter" idx="15"/>
          </p:nvPr>
        </p:nvSpPr>
        <p:spPr/>
        <p:txBody>
          <a:bodyPr/>
          <a:lstStyle/>
          <a:p>
            <a:pPr>
              <a:lnSpc>
                <a:spcPct val="107000"/>
              </a:lnSpc>
              <a:spcAft>
                <a:spcPts val="800"/>
              </a:spcAft>
            </a:pPr>
            <a:r>
              <a:rPr lang="en-AU" dirty="0"/>
              <a:t>QUESTION: </a:t>
            </a:r>
            <a:r>
              <a:rPr lang="sl-SI" sz="1800" kern="100" dirty="0">
                <a:effectLst/>
                <a:latin typeface="Aptos" panose="020B0004020202020204" pitchFamily="34" charset="0"/>
                <a:ea typeface="Aptos" panose="020B0004020202020204" pitchFamily="34" charset="0"/>
                <a:cs typeface="Times New Roman" panose="02020603050405020304" pitchFamily="18" charset="0"/>
              </a:rPr>
              <a:t> </a:t>
            </a:r>
            <a:r>
              <a:rPr lang="sl-SI" sz="2400" kern="100" dirty="0">
                <a:effectLst/>
                <a:latin typeface="Aptos" panose="020B0004020202020204" pitchFamily="34" charset="0"/>
                <a:ea typeface="Aptos" panose="020B0004020202020204" pitchFamily="34" charset="0"/>
                <a:cs typeface="Times New Roman" panose="02020603050405020304" pitchFamily="18" charset="0"/>
              </a:rPr>
              <a:t>when should one use the code y445, simply when any adverse effect due to application (did not find any meaningful explanation)? should Y9224/23 be co coded to it? you can answer in the adverse effects part of the presentation</a:t>
            </a:r>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AU" sz="2400" kern="100" dirty="0">
                <a:effectLst/>
                <a:latin typeface="Aptos" panose="020B0004020202020204" pitchFamily="34" charset="0"/>
                <a:ea typeface="Aptos" panose="020B0004020202020204" pitchFamily="34" charset="0"/>
                <a:cs typeface="Times New Roman" panose="02020603050405020304" pitchFamily="18" charset="0"/>
              </a:rPr>
              <a:t>ANSWER:</a:t>
            </a:r>
          </a:p>
          <a:p>
            <a:pPr>
              <a:lnSpc>
                <a:spcPct val="107000"/>
              </a:lnSpc>
              <a:spcAft>
                <a:spcPts val="800"/>
              </a:spcAft>
            </a:pPr>
            <a:r>
              <a:rPr lang="en-AU" sz="2400" kern="100" dirty="0">
                <a:latin typeface="Aptos" panose="020B0004020202020204" pitchFamily="34" charset="0"/>
                <a:ea typeface="Aptos" panose="020B0004020202020204" pitchFamily="34" charset="0"/>
                <a:cs typeface="Times New Roman" panose="02020603050405020304" pitchFamily="18" charset="0"/>
              </a:rPr>
              <a:t>Y44.5 </a:t>
            </a:r>
            <a:r>
              <a:rPr lang="en-AU" sz="2400" i="1" kern="100" dirty="0">
                <a:latin typeface="Aptos" panose="020B0004020202020204" pitchFamily="34" charset="0"/>
                <a:ea typeface="Aptos" panose="020B0004020202020204" pitchFamily="34" charset="0"/>
                <a:cs typeface="Times New Roman" panose="02020603050405020304" pitchFamily="18" charset="0"/>
              </a:rPr>
              <a:t>Adverse effect of thrombolytic drugs </a:t>
            </a:r>
            <a:r>
              <a:rPr lang="en-AU" sz="2400" kern="100" dirty="0">
                <a:latin typeface="Aptos" panose="020B0004020202020204" pitchFamily="34" charset="0"/>
                <a:ea typeface="Aptos" panose="020B0004020202020204" pitchFamily="34" charset="0"/>
                <a:cs typeface="Times New Roman" panose="02020603050405020304" pitchFamily="18" charset="0"/>
              </a:rPr>
              <a:t>is used when there is an adverse effect of a medicine prescribed by a clinician and/or administered by a clinician.</a:t>
            </a:r>
          </a:p>
          <a:p>
            <a:pPr>
              <a:lnSpc>
                <a:spcPct val="107000"/>
              </a:lnSpc>
              <a:spcAft>
                <a:spcPts val="800"/>
              </a:spcAft>
            </a:pPr>
            <a:r>
              <a:rPr lang="en-AU" sz="2400" kern="100" dirty="0">
                <a:latin typeface="Aptos" panose="020B0004020202020204" pitchFamily="34" charset="0"/>
                <a:ea typeface="Aptos" panose="020B0004020202020204" pitchFamily="34" charset="0"/>
                <a:cs typeface="Times New Roman" panose="02020603050405020304" pitchFamily="18" charset="0"/>
              </a:rPr>
              <a:t>Y44.5 is not assigned if a code for the manifestation can be assigned.</a:t>
            </a:r>
          </a:p>
          <a:p>
            <a:pPr>
              <a:lnSpc>
                <a:spcPct val="107000"/>
              </a:lnSpc>
              <a:spcAft>
                <a:spcPts val="800"/>
              </a:spcAft>
            </a:pPr>
            <a:r>
              <a:rPr lang="en-AU" sz="2400" i="1" kern="100" dirty="0">
                <a:effectLst/>
                <a:latin typeface="Aptos" panose="020B0004020202020204" pitchFamily="34" charset="0"/>
                <a:ea typeface="Aptos" panose="020B0004020202020204" pitchFamily="34" charset="0"/>
                <a:cs typeface="Times New Roman" panose="02020603050405020304" pitchFamily="18" charset="0"/>
              </a:rPr>
              <a:t>Y9224/3 is assigned for adverse effect of drugs</a:t>
            </a:r>
          </a:p>
          <a:p>
            <a:pPr>
              <a:lnSpc>
                <a:spcPct val="107000"/>
              </a:lnSpc>
              <a:spcAft>
                <a:spcPts val="800"/>
              </a:spcAft>
            </a:pPr>
            <a:r>
              <a:rPr lang="en-AU" sz="2400" i="1" kern="100" dirty="0">
                <a:latin typeface="Aptos" panose="020B0004020202020204" pitchFamily="34" charset="0"/>
                <a:ea typeface="Aptos" panose="020B0004020202020204" pitchFamily="34" charset="0"/>
                <a:cs typeface="Times New Roman" panose="02020603050405020304" pitchFamily="18" charset="0"/>
              </a:rPr>
              <a:t>U73.- is NOT assigned for adverse effect of drugs</a:t>
            </a:r>
            <a:endParaRPr lang="en-AU" sz="2400" i="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AU" sz="2400" kern="100" dirty="0">
              <a:latin typeface="Aptos" panose="020B0004020202020204" pitchFamily="34" charset="0"/>
              <a:ea typeface="Aptos" panose="020B0004020202020204" pitchFamily="34" charset="0"/>
              <a:cs typeface="Times New Roman" panose="02020603050405020304" pitchFamily="18" charset="0"/>
            </a:endParaRPr>
          </a:p>
          <a:p>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AU" dirty="0"/>
          </a:p>
        </p:txBody>
      </p:sp>
      <p:sp>
        <p:nvSpPr>
          <p:cNvPr id="4" name="Slide Number Placeholder 3">
            <a:extLst>
              <a:ext uri="{FF2B5EF4-FFF2-40B4-BE49-F238E27FC236}">
                <a16:creationId xmlns:a16="http://schemas.microsoft.com/office/drawing/2014/main" id="{8FF0F479-2101-403D-42B9-46256162C209}"/>
              </a:ext>
            </a:extLst>
          </p:cNvPr>
          <p:cNvSpPr>
            <a:spLocks noGrp="1"/>
          </p:cNvSpPr>
          <p:nvPr>
            <p:ph type="sldNum" sz="quarter" idx="17"/>
          </p:nvPr>
        </p:nvSpPr>
        <p:spPr/>
        <p:txBody>
          <a:bodyPr/>
          <a:lstStyle/>
          <a:p>
            <a:fld id="{256D3EEF-DE4E-429D-8EC4-DDC531AFF587}" type="slidenum">
              <a:rPr lang="en-US" smtClean="0"/>
              <a:pPr/>
              <a:t>23</a:t>
            </a:fld>
            <a:endParaRPr lang="en-US" dirty="0"/>
          </a:p>
        </p:txBody>
      </p:sp>
    </p:spTree>
    <p:extLst>
      <p:ext uri="{BB962C8B-B14F-4D97-AF65-F5344CB8AC3E}">
        <p14:creationId xmlns:p14="http://schemas.microsoft.com/office/powerpoint/2010/main" val="4154938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03612" y="1014551"/>
            <a:ext cx="6984776" cy="2800767"/>
          </a:xfrm>
          <a:prstGeom prst="rect">
            <a:avLst/>
          </a:prstGeom>
          <a:noFill/>
        </p:spPr>
        <p:txBody>
          <a:bodyPr wrap="square" rtlCol="0">
            <a:spAutoFit/>
          </a:bodyPr>
          <a:lstStyle/>
          <a:p>
            <a:pPr algn="ctr"/>
            <a:r>
              <a:rPr lang="en-AU" sz="3200" dirty="0">
                <a:solidFill>
                  <a:prstClr val="white"/>
                </a:solidFill>
                <a:latin typeface="Georgia" pitchFamily="18" charset="0"/>
              </a:rPr>
              <a:t>Your queries</a:t>
            </a:r>
          </a:p>
          <a:p>
            <a:pPr algn="ctr"/>
            <a:endParaRPr lang="en-AU" sz="3200" dirty="0">
              <a:solidFill>
                <a:prstClr val="white"/>
              </a:solidFill>
              <a:latin typeface="Georgia" pitchFamily="18" charset="0"/>
            </a:endParaRPr>
          </a:p>
          <a:p>
            <a:pPr algn="ctr"/>
            <a:r>
              <a:rPr lang="en-AU" sz="3200" dirty="0">
                <a:solidFill>
                  <a:prstClr val="white"/>
                </a:solidFill>
                <a:latin typeface="Georgia" pitchFamily="18" charset="0"/>
              </a:rPr>
              <a:t>ICD-10-AM 11</a:t>
            </a:r>
            <a:r>
              <a:rPr lang="en-AU" sz="3200" baseline="30000" dirty="0">
                <a:solidFill>
                  <a:prstClr val="white"/>
                </a:solidFill>
                <a:latin typeface="Georgia" pitchFamily="18" charset="0"/>
              </a:rPr>
              <a:t>th</a:t>
            </a:r>
            <a:r>
              <a:rPr lang="en-AU" sz="3200" dirty="0">
                <a:solidFill>
                  <a:prstClr val="white"/>
                </a:solidFill>
                <a:latin typeface="Georgia" pitchFamily="18" charset="0"/>
              </a:rPr>
              <a:t> edition</a:t>
            </a:r>
          </a:p>
          <a:p>
            <a:pPr algn="ctr"/>
            <a:endParaRPr lang="en-AU" sz="3200" dirty="0">
              <a:solidFill>
                <a:prstClr val="white"/>
              </a:solidFill>
              <a:latin typeface="Georgia" pitchFamily="18" charset="0"/>
            </a:endParaRPr>
          </a:p>
          <a:p>
            <a:pPr algn="ctr"/>
            <a:endParaRPr lang="en-AU" sz="4800" dirty="0">
              <a:solidFill>
                <a:prstClr val="white"/>
              </a:solidFill>
              <a:latin typeface="Georgia" pitchFamily="18" charset="0"/>
            </a:endParaRPr>
          </a:p>
        </p:txBody>
      </p:sp>
      <p:sp>
        <p:nvSpPr>
          <p:cNvPr id="7" name="Slide Number Placeholder 6"/>
          <p:cNvSpPr>
            <a:spLocks noGrp="1"/>
          </p:cNvSpPr>
          <p:nvPr>
            <p:ph type="sldNum" sz="quarter" idx="11"/>
          </p:nvPr>
        </p:nvSpPr>
        <p:spPr/>
        <p:txBody>
          <a:bodyPr/>
          <a:lstStyle/>
          <a:p>
            <a:fld id="{256D3EEF-DE4E-429D-8EC4-DDC531AFF587}" type="slidenum">
              <a:rPr lang="en-US">
                <a:solidFill>
                  <a:srgbClr val="262626"/>
                </a:solidFill>
                <a:latin typeface="Calibri"/>
              </a:rPr>
              <a:pPr/>
              <a:t>24</a:t>
            </a:fld>
            <a:endParaRPr lang="en-US" dirty="0">
              <a:solidFill>
                <a:srgbClr val="262626"/>
              </a:solidFill>
              <a:latin typeface="Calibri"/>
            </a:endParaRPr>
          </a:p>
        </p:txBody>
      </p:sp>
      <p:sp>
        <p:nvSpPr>
          <p:cNvPr id="3" name="Footer Placeholder 2">
            <a:extLst>
              <a:ext uri="{FF2B5EF4-FFF2-40B4-BE49-F238E27FC236}">
                <a16:creationId xmlns:a16="http://schemas.microsoft.com/office/drawing/2014/main" id="{053C748B-79C4-4C4B-886D-04138ED4B425}"/>
              </a:ext>
            </a:extLst>
          </p:cNvPr>
          <p:cNvSpPr>
            <a:spLocks noGrp="1"/>
          </p:cNvSpPr>
          <p:nvPr>
            <p:ph type="ftr" sz="quarter" idx="12"/>
          </p:nvPr>
        </p:nvSpPr>
        <p:spPr>
          <a:xfrm>
            <a:off x="2503305" y="6154271"/>
            <a:ext cx="2862470" cy="703729"/>
          </a:xfrm>
        </p:spPr>
        <p:txBody>
          <a:bodyPr/>
          <a:lstStyle/>
          <a:p>
            <a:r>
              <a:rPr lang="en-US" sz="1400" dirty="0">
                <a:solidFill>
                  <a:srgbClr val="00B0F0"/>
                </a:solidFill>
              </a:rPr>
              <a:t>Clinical Coding Education</a:t>
            </a:r>
          </a:p>
          <a:p>
            <a:r>
              <a:rPr lang="en-US" sz="1100" dirty="0">
                <a:solidFill>
                  <a:srgbClr val="00B0F0"/>
                </a:solidFill>
              </a:rPr>
              <a:t>clinicalcodingeducation.com</a:t>
            </a:r>
          </a:p>
          <a:p>
            <a:endParaRPr lang="en-US" sz="900" dirty="0"/>
          </a:p>
        </p:txBody>
      </p:sp>
    </p:spTree>
    <p:extLst>
      <p:ext uri="{BB962C8B-B14F-4D97-AF65-F5344CB8AC3E}">
        <p14:creationId xmlns:p14="http://schemas.microsoft.com/office/powerpoint/2010/main" val="383470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AE3C49-8403-3B41-A759-4A9BA8E21AFD}"/>
              </a:ext>
            </a:extLst>
          </p:cNvPr>
          <p:cNvSpPr>
            <a:spLocks noGrp="1"/>
          </p:cNvSpPr>
          <p:nvPr>
            <p:ph type="body" sz="quarter" idx="13"/>
          </p:nvPr>
        </p:nvSpPr>
        <p:spPr/>
        <p:txBody>
          <a:bodyPr/>
          <a:lstStyle/>
          <a:p>
            <a:r>
              <a:rPr lang="en-AU" dirty="0"/>
              <a:t>QUESTION: Coding non-traumatic Crush syndrome</a:t>
            </a:r>
          </a:p>
        </p:txBody>
      </p:sp>
      <p:sp>
        <p:nvSpPr>
          <p:cNvPr id="3" name="Content Placeholder 2">
            <a:extLst>
              <a:ext uri="{FF2B5EF4-FFF2-40B4-BE49-F238E27FC236}">
                <a16:creationId xmlns:a16="http://schemas.microsoft.com/office/drawing/2014/main" id="{03084144-7E93-0071-0A35-90427B78BE19}"/>
              </a:ext>
            </a:extLst>
          </p:cNvPr>
          <p:cNvSpPr>
            <a:spLocks noGrp="1"/>
          </p:cNvSpPr>
          <p:nvPr>
            <p:ph sz="quarter" idx="15"/>
          </p:nvPr>
        </p:nvSpPr>
        <p:spPr>
          <a:xfrm>
            <a:off x="406401" y="1135848"/>
            <a:ext cx="11429999" cy="5112568"/>
          </a:xfrm>
        </p:spPr>
        <p:txBody>
          <a:bodyPr>
            <a:normAutofit/>
          </a:bodyPr>
          <a:lstStyle/>
          <a:p>
            <a:r>
              <a:rPr lang="en-AU" sz="2400" dirty="0">
                <a:latin typeface="Aptos" panose="020B0004020202020204" pitchFamily="34" charset="0"/>
                <a:ea typeface="Aptos" panose="020B0004020202020204" pitchFamily="34" charset="0"/>
                <a:cs typeface="Times New Roman" panose="02020603050405020304" pitchFamily="18" charset="0"/>
              </a:rPr>
              <a:t>E</a:t>
            </a:r>
            <a:r>
              <a:rPr lang="en-AU" sz="2400" dirty="0">
                <a:effectLst/>
                <a:latin typeface="Aptos" panose="020B0004020202020204" pitchFamily="34" charset="0"/>
                <a:ea typeface="Aptos" panose="020B0004020202020204" pitchFamily="34" charset="0"/>
                <a:cs typeface="Times New Roman" panose="02020603050405020304" pitchFamily="18" charset="0"/>
              </a:rPr>
              <a:t>lderly patient is bedridden due to pneumonia, </a:t>
            </a:r>
          </a:p>
          <a:p>
            <a:r>
              <a:rPr lang="en-AU" sz="2400" dirty="0">
                <a:latin typeface="Aptos" panose="020B0004020202020204" pitchFamily="34" charset="0"/>
                <a:ea typeface="Aptos" panose="020B0004020202020204" pitchFamily="34" charset="0"/>
                <a:cs typeface="Times New Roman" panose="02020603050405020304" pitchFamily="18" charset="0"/>
              </a:rPr>
              <a:t>O</a:t>
            </a:r>
            <a:r>
              <a:rPr lang="en-AU" sz="2400" dirty="0">
                <a:effectLst/>
                <a:latin typeface="Aptos" panose="020B0004020202020204" pitchFamily="34" charset="0"/>
                <a:ea typeface="Aptos" panose="020B0004020202020204" pitchFamily="34" charset="0"/>
                <a:cs typeface="Times New Roman" panose="02020603050405020304" pitchFamily="18" charset="0"/>
              </a:rPr>
              <a:t>n admission high myoglobin - rhabdomyolysis occurred, </a:t>
            </a:r>
          </a:p>
          <a:p>
            <a:r>
              <a:rPr lang="en-AU" sz="2400" dirty="0">
                <a:latin typeface="Aptos" panose="020B0004020202020204" pitchFamily="34" charset="0"/>
                <a:ea typeface="Aptos" panose="020B0004020202020204" pitchFamily="34" charset="0"/>
                <a:cs typeface="Times New Roman" panose="02020603050405020304" pitchFamily="18" charset="0"/>
              </a:rPr>
              <a:t>A</a:t>
            </a:r>
            <a:r>
              <a:rPr lang="en-AU" sz="2400" dirty="0">
                <a:effectLst/>
                <a:latin typeface="Aptos" panose="020B0004020202020204" pitchFamily="34" charset="0"/>
                <a:ea typeface="Aptos" panose="020B0004020202020204" pitchFamily="34" charset="0"/>
                <a:cs typeface="Times New Roman" panose="02020603050405020304" pitchFamily="18" charset="0"/>
              </a:rPr>
              <a:t>dmitted due to pneumonia. </a:t>
            </a:r>
          </a:p>
          <a:p>
            <a:r>
              <a:rPr lang="en-AU" sz="2400" dirty="0">
                <a:effectLst/>
                <a:latin typeface="Aptos" panose="020B0004020202020204" pitchFamily="34" charset="0"/>
                <a:ea typeface="Aptos" panose="020B0004020202020204" pitchFamily="34" charset="0"/>
                <a:cs typeface="Times New Roman" panose="02020603050405020304" pitchFamily="18" charset="0"/>
              </a:rPr>
              <a:t>We would still like to code non-traumatic Crush syndrome as an accompanying diagnosis because more frequent blood count checks are required, parenteral hydration of glucose-saline solutions, and renal function is CKD stage 3 but has not significantly deteriorated</a:t>
            </a:r>
            <a:endParaRPr lang="en-AU" sz="2400" dirty="0"/>
          </a:p>
        </p:txBody>
      </p:sp>
      <p:sp>
        <p:nvSpPr>
          <p:cNvPr id="4" name="Slide Number Placeholder 3">
            <a:extLst>
              <a:ext uri="{FF2B5EF4-FFF2-40B4-BE49-F238E27FC236}">
                <a16:creationId xmlns:a16="http://schemas.microsoft.com/office/drawing/2014/main" id="{5EAC9047-8E62-F644-8BDF-EA40011F7686}"/>
              </a:ext>
            </a:extLst>
          </p:cNvPr>
          <p:cNvSpPr>
            <a:spLocks noGrp="1"/>
          </p:cNvSpPr>
          <p:nvPr>
            <p:ph type="sldNum" sz="quarter" idx="17"/>
          </p:nvPr>
        </p:nvSpPr>
        <p:spPr/>
        <p:txBody>
          <a:bodyPr/>
          <a:lstStyle/>
          <a:p>
            <a:fld id="{256D3EEF-DE4E-429D-8EC4-DDC531AFF587}" type="slidenum">
              <a:rPr lang="en-US" smtClean="0"/>
              <a:pPr/>
              <a:t>3</a:t>
            </a:fld>
            <a:endParaRPr lang="en-US" dirty="0"/>
          </a:p>
        </p:txBody>
      </p:sp>
    </p:spTree>
    <p:extLst>
      <p:ext uri="{BB962C8B-B14F-4D97-AF65-F5344CB8AC3E}">
        <p14:creationId xmlns:p14="http://schemas.microsoft.com/office/powerpoint/2010/main" val="246092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2D64FB-F005-AC25-D1BE-33904F17653A}"/>
              </a:ext>
            </a:extLst>
          </p:cNvPr>
          <p:cNvSpPr>
            <a:spLocks noGrp="1"/>
          </p:cNvSpPr>
          <p:nvPr>
            <p:ph type="body" sz="quarter" idx="13"/>
          </p:nvPr>
        </p:nvSpPr>
        <p:spPr/>
        <p:txBody>
          <a:bodyPr/>
          <a:lstStyle/>
          <a:p>
            <a:r>
              <a:rPr lang="en-AU" dirty="0"/>
              <a:t>ANSWER: Potential codes</a:t>
            </a:r>
          </a:p>
        </p:txBody>
      </p:sp>
      <p:sp>
        <p:nvSpPr>
          <p:cNvPr id="3" name="Content Placeholder 2">
            <a:extLst>
              <a:ext uri="{FF2B5EF4-FFF2-40B4-BE49-F238E27FC236}">
                <a16:creationId xmlns:a16="http://schemas.microsoft.com/office/drawing/2014/main" id="{F32AC8C7-C47B-ADED-2203-B6561FDA99D9}"/>
              </a:ext>
            </a:extLst>
          </p:cNvPr>
          <p:cNvSpPr>
            <a:spLocks noGrp="1"/>
          </p:cNvSpPr>
          <p:nvPr>
            <p:ph sz="quarter" idx="15"/>
          </p:nvPr>
        </p:nvSpPr>
        <p:spPr/>
        <p:txBody>
          <a:bodyPr/>
          <a:lstStyle/>
          <a:p>
            <a:r>
              <a:rPr lang="en-AU" b="1" dirty="0"/>
              <a:t>Crush</a:t>
            </a:r>
          </a:p>
          <a:p>
            <a:pPr marL="457200" indent="-457200">
              <a:buFontTx/>
              <a:buChar char="-"/>
            </a:pPr>
            <a:r>
              <a:rPr lang="en-AU" dirty="0"/>
              <a:t>Crush Syndrome T79.5 Traumatic anuria</a:t>
            </a:r>
          </a:p>
          <a:p>
            <a:pPr marL="457200" indent="-457200">
              <a:buFontTx/>
              <a:buChar char="-"/>
            </a:pPr>
            <a:r>
              <a:rPr lang="en-AU" dirty="0"/>
              <a:t>Rhabdomyolysis </a:t>
            </a:r>
          </a:p>
          <a:p>
            <a:pPr marL="1200150" lvl="1" indent="-457200">
              <a:buFontTx/>
              <a:buChar char="-"/>
            </a:pPr>
            <a:r>
              <a:rPr lang="en-AU" dirty="0"/>
              <a:t>M62.89 Other specified disorders of muscle, unspecified site</a:t>
            </a:r>
          </a:p>
          <a:p>
            <a:pPr marL="1200150" lvl="1" indent="-457200">
              <a:buFontTx/>
              <a:buChar char="-"/>
            </a:pPr>
            <a:r>
              <a:rPr lang="en-AU" dirty="0"/>
              <a:t>T79.6 Traumatic </a:t>
            </a:r>
            <a:r>
              <a:rPr lang="en-AU" dirty="0" err="1"/>
              <a:t>ischaemia</a:t>
            </a:r>
            <a:r>
              <a:rPr lang="en-AU" dirty="0"/>
              <a:t> of muscle – Used for documentation of “long lie” which can be due to long-term immobilisation in a hospital or elsewhere.</a:t>
            </a:r>
          </a:p>
          <a:p>
            <a:pPr marL="1200150" lvl="1" indent="-457200">
              <a:buFontTx/>
              <a:buChar char="-"/>
            </a:pPr>
            <a:endParaRPr lang="en-AU" dirty="0"/>
          </a:p>
          <a:p>
            <a:pPr marL="457200" lvl="1" indent="-457200">
              <a:buFontTx/>
              <a:buChar char="-"/>
            </a:pPr>
            <a:r>
              <a:rPr lang="en-AU" dirty="0"/>
              <a:t>N179 acute kidney failure</a:t>
            </a:r>
          </a:p>
          <a:p>
            <a:pPr marL="457200" lvl="1" indent="-457200">
              <a:buFontTx/>
              <a:buChar char="-"/>
            </a:pPr>
            <a:r>
              <a:rPr lang="en-AU" dirty="0"/>
              <a:t>N18.3 Chronic Kidney Failure, stage 3</a:t>
            </a:r>
          </a:p>
          <a:p>
            <a:pPr marL="457200" indent="-457200">
              <a:buFontTx/>
              <a:buChar char="-"/>
            </a:pPr>
            <a:endParaRPr lang="en-AU" b="1" dirty="0"/>
          </a:p>
          <a:p>
            <a:pPr marL="457200" indent="-457200">
              <a:buFontTx/>
              <a:buChar char="-"/>
            </a:pPr>
            <a:endParaRPr lang="en-AU" b="1" dirty="0"/>
          </a:p>
        </p:txBody>
      </p:sp>
      <p:sp>
        <p:nvSpPr>
          <p:cNvPr id="4" name="Slide Number Placeholder 3">
            <a:extLst>
              <a:ext uri="{FF2B5EF4-FFF2-40B4-BE49-F238E27FC236}">
                <a16:creationId xmlns:a16="http://schemas.microsoft.com/office/drawing/2014/main" id="{FBF78573-CF89-5731-B475-5EED88DE210A}"/>
              </a:ext>
            </a:extLst>
          </p:cNvPr>
          <p:cNvSpPr>
            <a:spLocks noGrp="1"/>
          </p:cNvSpPr>
          <p:nvPr>
            <p:ph type="sldNum" sz="quarter" idx="17"/>
          </p:nvPr>
        </p:nvSpPr>
        <p:spPr/>
        <p:txBody>
          <a:bodyPr/>
          <a:lstStyle/>
          <a:p>
            <a:fld id="{256D3EEF-DE4E-429D-8EC4-DDC531AFF587}" type="slidenum">
              <a:rPr lang="en-US" smtClean="0"/>
              <a:pPr/>
              <a:t>4</a:t>
            </a:fld>
            <a:endParaRPr lang="en-US" dirty="0"/>
          </a:p>
        </p:txBody>
      </p:sp>
    </p:spTree>
    <p:extLst>
      <p:ext uri="{BB962C8B-B14F-4D97-AF65-F5344CB8AC3E}">
        <p14:creationId xmlns:p14="http://schemas.microsoft.com/office/powerpoint/2010/main" val="45127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E875713-44B1-B860-D1EB-DAAFF71FE06E}"/>
              </a:ext>
            </a:extLst>
          </p:cNvPr>
          <p:cNvSpPr>
            <a:spLocks noGrp="1"/>
          </p:cNvSpPr>
          <p:nvPr>
            <p:ph type="body" sz="quarter" idx="13"/>
          </p:nvPr>
        </p:nvSpPr>
        <p:spPr/>
        <p:txBody>
          <a:bodyPr/>
          <a:lstStyle/>
          <a:p>
            <a:r>
              <a:rPr lang="en-AU" dirty="0"/>
              <a:t>ANSWER: Coding Rule Q3448 </a:t>
            </a:r>
          </a:p>
        </p:txBody>
      </p:sp>
      <p:sp>
        <p:nvSpPr>
          <p:cNvPr id="3" name="Content Placeholder 2">
            <a:extLst>
              <a:ext uri="{FF2B5EF4-FFF2-40B4-BE49-F238E27FC236}">
                <a16:creationId xmlns:a16="http://schemas.microsoft.com/office/drawing/2014/main" id="{1098B2A5-7150-401A-A318-46E79FB41C6E}"/>
              </a:ext>
            </a:extLst>
          </p:cNvPr>
          <p:cNvSpPr>
            <a:spLocks noGrp="1"/>
          </p:cNvSpPr>
          <p:nvPr>
            <p:ph sz="quarter" idx="15"/>
          </p:nvPr>
        </p:nvSpPr>
        <p:spPr/>
        <p:txBody>
          <a:bodyPr/>
          <a:lstStyle/>
          <a:p>
            <a:pPr>
              <a:lnSpc>
                <a:spcPct val="115000"/>
              </a:lnSpc>
              <a:spcAft>
                <a:spcPts val="800"/>
              </a:spcAf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CLASSIFICATION</a:t>
            </a:r>
            <a:endParaRPr lang="en-AU"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Assign T79.6 </a:t>
            </a:r>
            <a:r>
              <a:rPr lang="en-AU" sz="1800" i="1" kern="100" dirty="0">
                <a:effectLst/>
                <a:latin typeface="Aptos" panose="020B0004020202020204" pitchFamily="34" charset="0"/>
                <a:ea typeface="Aptos" panose="020B0004020202020204" pitchFamily="34" charset="0"/>
                <a:cs typeface="Times New Roman" panose="02020603050405020304" pitchFamily="18" charset="0"/>
              </a:rPr>
              <a:t>Traumatic </a:t>
            </a:r>
            <a:r>
              <a:rPr lang="en-AU" sz="1800" i="1" kern="100" dirty="0" err="1">
                <a:effectLst/>
                <a:latin typeface="Aptos" panose="020B0004020202020204" pitchFamily="34" charset="0"/>
                <a:ea typeface="Aptos" panose="020B0004020202020204" pitchFamily="34" charset="0"/>
                <a:cs typeface="Times New Roman" panose="02020603050405020304" pitchFamily="18" charset="0"/>
              </a:rPr>
              <a:t>ischaemia</a:t>
            </a:r>
            <a:r>
              <a:rPr lang="en-AU" sz="1800" i="1" kern="100" dirty="0">
                <a:effectLst/>
                <a:latin typeface="Aptos" panose="020B0004020202020204" pitchFamily="34" charset="0"/>
                <a:ea typeface="Aptos" panose="020B0004020202020204" pitchFamily="34" charset="0"/>
                <a:cs typeface="Times New Roman" panose="02020603050405020304" pitchFamily="18" charset="0"/>
              </a:rPr>
              <a:t> of muscle</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 where rhabdomyolysis is documented as due to prolonged immobilisation (</a:t>
            </a:r>
            <a:r>
              <a:rPr lang="en-AU" sz="1800" kern="100" dirty="0" err="1">
                <a:effectLst/>
                <a:latin typeface="Aptos" panose="020B0004020202020204" pitchFamily="34" charset="0"/>
                <a:ea typeface="Aptos" panose="020B0004020202020204" pitchFamily="34" charset="0"/>
                <a:cs typeface="Times New Roman" panose="02020603050405020304" pitchFamily="18" charset="0"/>
              </a:rPr>
              <a:t>ie</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 'long lie') after a fall.</a:t>
            </a:r>
          </a:p>
          <a:p>
            <a:pPr>
              <a:lnSpc>
                <a:spcPct val="115000"/>
              </a:lnSpc>
              <a:spcAft>
                <a:spcPts val="800"/>
              </a:spcAft>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Follow the ICD-10-AM Alphabetic Index:</a:t>
            </a:r>
          </a:p>
          <a:p>
            <a:pPr marL="623888">
              <a:lnSpc>
                <a:spcPct val="115000"/>
              </a:lnSpc>
              <a:spcAft>
                <a:spcPts val="800"/>
              </a:spcAf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Rhabdomyolysis</a:t>
            </a:r>
            <a:endParaRPr lang="en-AU" sz="1800" kern="100" dirty="0">
              <a:effectLst/>
              <a:latin typeface="Aptos" panose="020B0004020202020204" pitchFamily="34" charset="0"/>
              <a:ea typeface="Aptos" panose="020B0004020202020204" pitchFamily="34" charset="0"/>
              <a:cs typeface="Times New Roman" panose="02020603050405020304" pitchFamily="18" charset="0"/>
            </a:endParaRPr>
          </a:p>
          <a:p>
            <a:pPr marL="623888">
              <a:lnSpc>
                <a:spcPct val="115000"/>
              </a:lnSpc>
              <a:spcAft>
                <a:spcPts val="800"/>
              </a:spcAft>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 traumatic T79.6 </a:t>
            </a:r>
            <a:r>
              <a:rPr lang="en-AU" sz="1800" dirty="0"/>
              <a:t>Traumatic </a:t>
            </a:r>
            <a:r>
              <a:rPr lang="en-AU" sz="1800" dirty="0" err="1"/>
              <a:t>ischaemia</a:t>
            </a:r>
            <a:r>
              <a:rPr lang="en-AU" sz="1800" dirty="0"/>
              <a:t> of muscle </a:t>
            </a:r>
            <a:endParaRPr lang="en-AU"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Also assign applicable external cause, place of occurrence and activity codes.</a:t>
            </a:r>
          </a:p>
          <a:p>
            <a:pPr>
              <a:lnSpc>
                <a:spcPct val="115000"/>
              </a:lnSpc>
              <a:spcAft>
                <a:spcPts val="800"/>
              </a:spcAft>
            </a:pPr>
            <a:r>
              <a:rPr lang="en-AU" sz="1800" u="sng" kern="100" dirty="0">
                <a:latin typeface="Aptos" panose="020B0004020202020204" pitchFamily="34" charset="0"/>
                <a:ea typeface="Aptos" panose="020B0004020202020204" pitchFamily="34" charset="0"/>
                <a:cs typeface="Times New Roman" panose="02020603050405020304" pitchFamily="18" charset="0"/>
              </a:rPr>
              <a:t>External cause</a:t>
            </a:r>
            <a:r>
              <a:rPr lang="en-AU" sz="1800" kern="100" dirty="0">
                <a:latin typeface="Aptos" panose="020B0004020202020204" pitchFamily="34" charset="0"/>
                <a:ea typeface="Aptos" panose="020B0004020202020204" pitchFamily="34" charset="0"/>
                <a:cs typeface="Times New Roman" panose="02020603050405020304" pitchFamily="18" charset="0"/>
              </a:rPr>
              <a:t>: X58 Exposure to other specified factors.</a:t>
            </a:r>
          </a:p>
          <a:p>
            <a:pPr>
              <a:lnSpc>
                <a:spcPct val="115000"/>
              </a:lnSpc>
              <a:spcAft>
                <a:spcPts val="800"/>
              </a:spcAft>
            </a:pPr>
            <a:endParaRPr lang="en-AU"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AU" dirty="0"/>
          </a:p>
        </p:txBody>
      </p:sp>
      <p:sp>
        <p:nvSpPr>
          <p:cNvPr id="4" name="Slide Number Placeholder 3">
            <a:extLst>
              <a:ext uri="{FF2B5EF4-FFF2-40B4-BE49-F238E27FC236}">
                <a16:creationId xmlns:a16="http://schemas.microsoft.com/office/drawing/2014/main" id="{E5B4E5DB-4178-5A02-B1C2-6F52567F7F2C}"/>
              </a:ext>
            </a:extLst>
          </p:cNvPr>
          <p:cNvSpPr>
            <a:spLocks noGrp="1"/>
          </p:cNvSpPr>
          <p:nvPr>
            <p:ph type="sldNum" sz="quarter" idx="17"/>
          </p:nvPr>
        </p:nvSpPr>
        <p:spPr/>
        <p:txBody>
          <a:bodyPr/>
          <a:lstStyle/>
          <a:p>
            <a:fld id="{256D3EEF-DE4E-429D-8EC4-DDC531AFF587}" type="slidenum">
              <a:rPr lang="en-US" smtClean="0"/>
              <a:pPr/>
              <a:t>5</a:t>
            </a:fld>
            <a:endParaRPr lang="en-US" dirty="0"/>
          </a:p>
        </p:txBody>
      </p:sp>
    </p:spTree>
    <p:extLst>
      <p:ext uri="{BB962C8B-B14F-4D97-AF65-F5344CB8AC3E}">
        <p14:creationId xmlns:p14="http://schemas.microsoft.com/office/powerpoint/2010/main" val="312561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502522-B053-9177-36BF-E8D161EAE503}"/>
              </a:ext>
            </a:extLst>
          </p:cNvPr>
          <p:cNvSpPr>
            <a:spLocks noGrp="1"/>
          </p:cNvSpPr>
          <p:nvPr>
            <p:ph type="body" sz="quarter" idx="13"/>
          </p:nvPr>
        </p:nvSpPr>
        <p:spPr/>
        <p:txBody>
          <a:bodyPr/>
          <a:lstStyle/>
          <a:p>
            <a:r>
              <a:rPr lang="en-AU" dirty="0"/>
              <a:t>Coding FFRR/RFR with coronary angiography</a:t>
            </a:r>
          </a:p>
        </p:txBody>
      </p:sp>
      <p:sp>
        <p:nvSpPr>
          <p:cNvPr id="3" name="Content Placeholder 2">
            <a:extLst>
              <a:ext uri="{FF2B5EF4-FFF2-40B4-BE49-F238E27FC236}">
                <a16:creationId xmlns:a16="http://schemas.microsoft.com/office/drawing/2014/main" id="{8B192BDD-6DC1-6124-C5E4-0C73D7E2931A}"/>
              </a:ext>
            </a:extLst>
          </p:cNvPr>
          <p:cNvSpPr>
            <a:spLocks noGrp="1"/>
          </p:cNvSpPr>
          <p:nvPr>
            <p:ph sz="quarter" idx="15"/>
          </p:nvPr>
        </p:nvSpPr>
        <p:spPr>
          <a:xfrm>
            <a:off x="583044" y="2319699"/>
            <a:ext cx="11429999" cy="5112568"/>
          </a:xfrm>
        </p:spPr>
        <p:txBody>
          <a:bodyPr/>
          <a:lstStyle/>
          <a:p>
            <a:pPr marL="628650"/>
            <a:r>
              <a:rPr lang="en-AU" dirty="0"/>
              <a:t>See the index entry:</a:t>
            </a:r>
          </a:p>
          <a:p>
            <a:pPr marL="1527175"/>
            <a:r>
              <a:rPr lang="en-AU" sz="2400" b="1" kern="100" dirty="0">
                <a:solidFill>
                  <a:srgbClr val="156082"/>
                </a:solidFill>
                <a:effectLst/>
                <a:latin typeface="Aptos" panose="020B0004020202020204" pitchFamily="34" charset="0"/>
                <a:ea typeface="Aptos" panose="020B0004020202020204" pitchFamily="34" charset="0"/>
                <a:cs typeface="Times New Roman" panose="02020603050405020304" pitchFamily="18" charset="0"/>
              </a:rPr>
              <a:t>FFR (fractional flow reserve) coronary 38241-00</a:t>
            </a:r>
            <a:endParaRPr lang="en-AU" sz="2400" kern="100" dirty="0">
              <a:effectLst/>
              <a:latin typeface="Aptos" panose="020B0004020202020204" pitchFamily="34" charset="0"/>
              <a:ea typeface="Aptos" panose="020B0004020202020204" pitchFamily="34" charset="0"/>
              <a:cs typeface="Times New Roman" panose="02020603050405020304" pitchFamily="18" charset="0"/>
            </a:endParaRPr>
          </a:p>
          <a:p>
            <a:pPr marL="628650"/>
            <a:endParaRPr lang="en-AU" dirty="0">
              <a:highlight>
                <a:srgbClr val="FFFF00"/>
              </a:highlight>
            </a:endParaRPr>
          </a:p>
        </p:txBody>
      </p:sp>
      <p:sp>
        <p:nvSpPr>
          <p:cNvPr id="4" name="Slide Number Placeholder 3">
            <a:extLst>
              <a:ext uri="{FF2B5EF4-FFF2-40B4-BE49-F238E27FC236}">
                <a16:creationId xmlns:a16="http://schemas.microsoft.com/office/drawing/2014/main" id="{1A07857C-1313-1741-D793-DC4ABB2E292E}"/>
              </a:ext>
            </a:extLst>
          </p:cNvPr>
          <p:cNvSpPr>
            <a:spLocks noGrp="1"/>
          </p:cNvSpPr>
          <p:nvPr>
            <p:ph type="sldNum" sz="quarter" idx="17"/>
          </p:nvPr>
        </p:nvSpPr>
        <p:spPr/>
        <p:txBody>
          <a:bodyPr/>
          <a:lstStyle/>
          <a:p>
            <a:fld id="{256D3EEF-DE4E-429D-8EC4-DDC531AFF587}" type="slidenum">
              <a:rPr lang="en-US" smtClean="0"/>
              <a:pPr/>
              <a:t>6</a:t>
            </a:fld>
            <a:endParaRPr lang="en-US" dirty="0"/>
          </a:p>
        </p:txBody>
      </p:sp>
    </p:spTree>
    <p:extLst>
      <p:ext uri="{BB962C8B-B14F-4D97-AF65-F5344CB8AC3E}">
        <p14:creationId xmlns:p14="http://schemas.microsoft.com/office/powerpoint/2010/main" val="61392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C1DBF7-3B83-1EB4-A4D3-BD4BC6664DC7}"/>
              </a:ext>
            </a:extLst>
          </p:cNvPr>
          <p:cNvSpPr>
            <a:spLocks noGrp="1"/>
          </p:cNvSpPr>
          <p:nvPr>
            <p:ph type="body" sz="quarter" idx="13"/>
          </p:nvPr>
        </p:nvSpPr>
        <p:spPr/>
        <p:txBody>
          <a:bodyPr/>
          <a:lstStyle/>
          <a:p>
            <a:r>
              <a:rPr lang="en-AU" dirty="0"/>
              <a:t>Chemoprophylaxis for contact</a:t>
            </a:r>
          </a:p>
        </p:txBody>
      </p:sp>
      <p:sp>
        <p:nvSpPr>
          <p:cNvPr id="3" name="Content Placeholder 2">
            <a:extLst>
              <a:ext uri="{FF2B5EF4-FFF2-40B4-BE49-F238E27FC236}">
                <a16:creationId xmlns:a16="http://schemas.microsoft.com/office/drawing/2014/main" id="{C21CFE17-2379-7E7C-C92C-33DE1F230D74}"/>
              </a:ext>
            </a:extLst>
          </p:cNvPr>
          <p:cNvSpPr>
            <a:spLocks noGrp="1"/>
          </p:cNvSpPr>
          <p:nvPr>
            <p:ph sz="quarter" idx="15"/>
          </p:nvPr>
        </p:nvSpPr>
        <p:spPr/>
        <p:txBody>
          <a:bodyPr>
            <a:normAutofit/>
          </a:bodyPr>
          <a:lstStyle/>
          <a:p>
            <a:pPr marL="0" lvl="6" indent="0">
              <a:buNone/>
            </a:pPr>
            <a:r>
              <a:rPr lang="en-AU" sz="2400" dirty="0"/>
              <a:t>What diagnosis can we code if a patient is taking a chemoprophylaxis with oseltamivir (Tamiflu) because of contact with positive patient?  </a:t>
            </a:r>
          </a:p>
          <a:p>
            <a:pPr marL="0" lvl="6" indent="0">
              <a:buNone/>
            </a:pPr>
            <a:endParaRPr lang="en-AU" dirty="0"/>
          </a:p>
          <a:p>
            <a:pPr marL="1433513"/>
            <a:r>
              <a:rPr lang="en-AU" b="1" dirty="0"/>
              <a:t>Contact</a:t>
            </a:r>
            <a:r>
              <a:rPr lang="en-AU" dirty="0"/>
              <a:t>, (with)</a:t>
            </a:r>
          </a:p>
          <a:p>
            <a:pPr marL="1433513"/>
            <a:r>
              <a:rPr lang="en-AU" dirty="0"/>
              <a:t>- viral</a:t>
            </a:r>
          </a:p>
          <a:p>
            <a:pPr marL="1433513"/>
            <a:r>
              <a:rPr lang="en-AU" dirty="0"/>
              <a:t>- - disease Z20.8</a:t>
            </a:r>
          </a:p>
          <a:p>
            <a:pPr marL="1433513"/>
            <a:r>
              <a:rPr lang="en-AU" dirty="0"/>
              <a:t> </a:t>
            </a:r>
          </a:p>
          <a:p>
            <a:pPr marL="1433513"/>
            <a:r>
              <a:rPr lang="en-AU" b="1" dirty="0"/>
              <a:t>Prophylactic</a:t>
            </a:r>
            <a:endParaRPr lang="en-AU" dirty="0"/>
          </a:p>
          <a:p>
            <a:pPr marL="1433513"/>
            <a:r>
              <a:rPr lang="en-AU" dirty="0"/>
              <a:t>- chemotherapy Z29.2</a:t>
            </a:r>
          </a:p>
          <a:p>
            <a:pPr marL="0" lvl="6" indent="0">
              <a:buNone/>
            </a:pPr>
            <a:endParaRPr lang="en-AU" dirty="0"/>
          </a:p>
          <a:p>
            <a:pPr marL="0" lvl="6" indent="0">
              <a:buNone/>
            </a:pPr>
            <a:endParaRPr lang="en-AU" dirty="0"/>
          </a:p>
        </p:txBody>
      </p:sp>
      <p:sp>
        <p:nvSpPr>
          <p:cNvPr id="4" name="Slide Number Placeholder 3">
            <a:extLst>
              <a:ext uri="{FF2B5EF4-FFF2-40B4-BE49-F238E27FC236}">
                <a16:creationId xmlns:a16="http://schemas.microsoft.com/office/drawing/2014/main" id="{245587B2-568D-1BC3-169D-CD299B8BFFBB}"/>
              </a:ext>
            </a:extLst>
          </p:cNvPr>
          <p:cNvSpPr>
            <a:spLocks noGrp="1"/>
          </p:cNvSpPr>
          <p:nvPr>
            <p:ph type="sldNum" sz="quarter" idx="17"/>
          </p:nvPr>
        </p:nvSpPr>
        <p:spPr/>
        <p:txBody>
          <a:bodyPr/>
          <a:lstStyle/>
          <a:p>
            <a:fld id="{256D3EEF-DE4E-429D-8EC4-DDC531AFF587}" type="slidenum">
              <a:rPr lang="en-US" smtClean="0"/>
              <a:pPr/>
              <a:t>7</a:t>
            </a:fld>
            <a:endParaRPr lang="en-US" dirty="0"/>
          </a:p>
        </p:txBody>
      </p:sp>
    </p:spTree>
    <p:extLst>
      <p:ext uri="{BB962C8B-B14F-4D97-AF65-F5344CB8AC3E}">
        <p14:creationId xmlns:p14="http://schemas.microsoft.com/office/powerpoint/2010/main" val="1975437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E597B60-856D-8AA9-6E4F-2D47D86A1CC1}"/>
              </a:ext>
            </a:extLst>
          </p:cNvPr>
          <p:cNvSpPr>
            <a:spLocks noGrp="1"/>
          </p:cNvSpPr>
          <p:nvPr>
            <p:ph type="body" sz="quarter" idx="13"/>
          </p:nvPr>
        </p:nvSpPr>
        <p:spPr/>
        <p:txBody>
          <a:bodyPr/>
          <a:lstStyle/>
          <a:p>
            <a:r>
              <a:rPr lang="en-AU" dirty="0"/>
              <a:t>When can i50.0 be coded as the Principal Diagnosis?</a:t>
            </a:r>
          </a:p>
        </p:txBody>
      </p:sp>
      <p:sp>
        <p:nvSpPr>
          <p:cNvPr id="3" name="Content Placeholder 2">
            <a:extLst>
              <a:ext uri="{FF2B5EF4-FFF2-40B4-BE49-F238E27FC236}">
                <a16:creationId xmlns:a16="http://schemas.microsoft.com/office/drawing/2014/main" id="{4D694FB1-950E-6FB6-2454-4688B1E7BF1E}"/>
              </a:ext>
            </a:extLst>
          </p:cNvPr>
          <p:cNvSpPr>
            <a:spLocks noGrp="1"/>
          </p:cNvSpPr>
          <p:nvPr>
            <p:ph sz="quarter" idx="15"/>
          </p:nvPr>
        </p:nvSpPr>
        <p:spPr/>
        <p:txBody>
          <a:bodyPr/>
          <a:lstStyle/>
          <a:p>
            <a:pPr marL="514350" indent="-514350">
              <a:buAutoNum type="arabicPeriod"/>
            </a:pPr>
            <a:r>
              <a:rPr lang="en-AU" dirty="0"/>
              <a:t>When can i50.0 be coded as the Principal Diagnosis</a:t>
            </a:r>
          </a:p>
          <a:p>
            <a:pPr marL="514350" indent="-514350">
              <a:buAutoNum type="arabicPeriod"/>
            </a:pPr>
            <a:r>
              <a:rPr lang="en-AU" dirty="0"/>
              <a:t>When should i50.0 be assigned as an additional Dx, </a:t>
            </a:r>
            <a:r>
              <a:rPr lang="en-AU" dirty="0" err="1"/>
              <a:t>eg</a:t>
            </a:r>
            <a:r>
              <a:rPr lang="en-AU" dirty="0"/>
              <a:t> pt with pleural effusion</a:t>
            </a:r>
          </a:p>
          <a:p>
            <a:pPr marL="514350" indent="-514350">
              <a:buAutoNum type="arabicPeriod"/>
            </a:pPr>
            <a:endParaRPr lang="en-AU" dirty="0"/>
          </a:p>
          <a:p>
            <a:r>
              <a:rPr lang="en-AU" dirty="0"/>
              <a:t>ANSWER</a:t>
            </a:r>
          </a:p>
          <a:p>
            <a:pPr defTabSz="446088"/>
            <a:r>
              <a:rPr lang="en-AU" dirty="0"/>
              <a:t>1.	When it is documented as the reason for admission</a:t>
            </a:r>
          </a:p>
          <a:p>
            <a:pPr defTabSz="446088"/>
            <a:r>
              <a:rPr lang="en-AU" dirty="0"/>
              <a:t>2.	When it meets the criteria for ACS 0002</a:t>
            </a:r>
          </a:p>
          <a:p>
            <a:pPr marL="1257300" lvl="1" indent="-514350">
              <a:buFont typeface="Arial" panose="020B0604020202020204" pitchFamily="34" charset="0"/>
              <a:buChar char="•"/>
            </a:pPr>
            <a:r>
              <a:rPr lang="en-AU" dirty="0"/>
              <a:t>Investigated, treated, monitored</a:t>
            </a:r>
          </a:p>
          <a:p>
            <a:pPr marL="514350" indent="-514350">
              <a:buFont typeface="Arial" panose="020B0604020202020204" pitchFamily="34" charset="0"/>
              <a:buChar char="•"/>
            </a:pPr>
            <a:endParaRPr lang="en-AU" dirty="0"/>
          </a:p>
        </p:txBody>
      </p:sp>
      <p:sp>
        <p:nvSpPr>
          <p:cNvPr id="4" name="Slide Number Placeholder 3">
            <a:extLst>
              <a:ext uri="{FF2B5EF4-FFF2-40B4-BE49-F238E27FC236}">
                <a16:creationId xmlns:a16="http://schemas.microsoft.com/office/drawing/2014/main" id="{49D1810D-2E1E-10CE-1D30-4EFB600DF417}"/>
              </a:ext>
            </a:extLst>
          </p:cNvPr>
          <p:cNvSpPr>
            <a:spLocks noGrp="1"/>
          </p:cNvSpPr>
          <p:nvPr>
            <p:ph type="sldNum" sz="quarter" idx="17"/>
          </p:nvPr>
        </p:nvSpPr>
        <p:spPr/>
        <p:txBody>
          <a:bodyPr/>
          <a:lstStyle/>
          <a:p>
            <a:fld id="{256D3EEF-DE4E-429D-8EC4-DDC531AFF587}" type="slidenum">
              <a:rPr lang="en-US" smtClean="0"/>
              <a:pPr/>
              <a:t>8</a:t>
            </a:fld>
            <a:endParaRPr lang="en-US" dirty="0"/>
          </a:p>
        </p:txBody>
      </p:sp>
    </p:spTree>
    <p:extLst>
      <p:ext uri="{BB962C8B-B14F-4D97-AF65-F5344CB8AC3E}">
        <p14:creationId xmlns:p14="http://schemas.microsoft.com/office/powerpoint/2010/main" val="4105932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E19DD4-80E3-A899-639A-2092C3FBDCB5}"/>
              </a:ext>
            </a:extLst>
          </p:cNvPr>
          <p:cNvSpPr>
            <a:spLocks noGrp="1"/>
          </p:cNvSpPr>
          <p:nvPr>
            <p:ph type="body" sz="quarter" idx="13"/>
          </p:nvPr>
        </p:nvSpPr>
        <p:spPr/>
        <p:txBody>
          <a:bodyPr/>
          <a:lstStyle/>
          <a:p>
            <a:r>
              <a:rPr lang="en-AU" dirty="0"/>
              <a:t>Pleural effusion</a:t>
            </a:r>
          </a:p>
        </p:txBody>
      </p:sp>
      <p:sp>
        <p:nvSpPr>
          <p:cNvPr id="3" name="Content Placeholder 2">
            <a:extLst>
              <a:ext uri="{FF2B5EF4-FFF2-40B4-BE49-F238E27FC236}">
                <a16:creationId xmlns:a16="http://schemas.microsoft.com/office/drawing/2014/main" id="{FE615CDD-9360-6E7E-04BE-65849864C459}"/>
              </a:ext>
            </a:extLst>
          </p:cNvPr>
          <p:cNvSpPr>
            <a:spLocks noGrp="1"/>
          </p:cNvSpPr>
          <p:nvPr>
            <p:ph sz="quarter" idx="15"/>
          </p:nvPr>
        </p:nvSpPr>
        <p:spPr>
          <a:xfrm>
            <a:off x="332740" y="1208584"/>
            <a:ext cx="11429999" cy="5112568"/>
          </a:xfrm>
        </p:spPr>
        <p:txBody>
          <a:bodyPr>
            <a:normAutofit/>
          </a:bodyPr>
          <a:lstStyle/>
          <a:p>
            <a:pPr marL="457200" indent="-457200">
              <a:buAutoNum type="arabicPeriod"/>
            </a:pPr>
            <a:r>
              <a:rPr lang="en-AU" sz="2400" dirty="0">
                <a:effectLst/>
                <a:latin typeface="Calibri" panose="020F0502020204030204" pitchFamily="34" charset="0"/>
                <a:ea typeface="Aptos" panose="020B0004020202020204" pitchFamily="34" charset="0"/>
              </a:rPr>
              <a:t>When is code J90 – Pleural effusion, not elsewhere specified used and when J91 – Pleural effusion in diseases classified elsewhere used?</a:t>
            </a:r>
          </a:p>
          <a:p>
            <a:pPr marL="457200" indent="-457200">
              <a:buAutoNum type="arabicPeriod"/>
            </a:pPr>
            <a:r>
              <a:rPr lang="en-AU" sz="2400" dirty="0">
                <a:effectLst/>
                <a:latin typeface="Calibri" panose="020F0502020204030204" pitchFamily="34" charset="0"/>
                <a:ea typeface="Aptos" panose="020B0004020202020204" pitchFamily="34" charset="0"/>
              </a:rPr>
              <a:t>In which cases can pleural effusion be coded as an additional diagnosis?</a:t>
            </a:r>
          </a:p>
          <a:p>
            <a:endParaRPr lang="en-AU" sz="2400" dirty="0"/>
          </a:p>
          <a:p>
            <a:pPr marL="457200" indent="-457200">
              <a:buAutoNum type="arabicPeriod"/>
            </a:pPr>
            <a:r>
              <a:rPr lang="en-AU" sz="2400" dirty="0"/>
              <a:t>Use the index </a:t>
            </a:r>
            <a:r>
              <a:rPr lang="en-AU" sz="2400" b="1" dirty="0"/>
              <a:t>Effusion, - p</a:t>
            </a:r>
            <a:r>
              <a:rPr lang="en-AU" sz="2400" dirty="0"/>
              <a:t>leura and follow the modifiers OR use the default code.   </a:t>
            </a:r>
          </a:p>
          <a:p>
            <a:pPr marL="457200" indent="-457200">
              <a:buAutoNum type="arabicPeriod"/>
            </a:pPr>
            <a:endParaRPr lang="en-AU" sz="2400" dirty="0"/>
          </a:p>
          <a:p>
            <a:pPr defTabSz="536575"/>
            <a:r>
              <a:rPr lang="en-AU" sz="2400" dirty="0"/>
              <a:t>2.	J91 cannot be coded for any condition other than:</a:t>
            </a:r>
          </a:p>
          <a:p>
            <a:pPr marL="446088"/>
            <a:r>
              <a:rPr lang="en-AU" sz="2400" b="1" dirty="0"/>
              <a:t>Chylothorax</a:t>
            </a:r>
          </a:p>
          <a:p>
            <a:pPr marL="446088"/>
            <a:r>
              <a:rPr lang="en-AU" sz="2400" dirty="0"/>
              <a:t>- filarial B74.9 and J91</a:t>
            </a:r>
          </a:p>
          <a:p>
            <a:pPr marL="446088"/>
            <a:endParaRPr lang="en-AU" sz="2400" b="1" dirty="0"/>
          </a:p>
          <a:p>
            <a:pPr marL="446088"/>
            <a:r>
              <a:rPr lang="en-AU" sz="2400" b="1" dirty="0"/>
              <a:t>FOLLOW THE INDEX</a:t>
            </a:r>
          </a:p>
        </p:txBody>
      </p:sp>
      <p:sp>
        <p:nvSpPr>
          <p:cNvPr id="4" name="Slide Number Placeholder 3">
            <a:extLst>
              <a:ext uri="{FF2B5EF4-FFF2-40B4-BE49-F238E27FC236}">
                <a16:creationId xmlns:a16="http://schemas.microsoft.com/office/drawing/2014/main" id="{AB9415A1-C2D4-CA01-1CDC-1D19C77356EB}"/>
              </a:ext>
            </a:extLst>
          </p:cNvPr>
          <p:cNvSpPr>
            <a:spLocks noGrp="1"/>
          </p:cNvSpPr>
          <p:nvPr>
            <p:ph type="sldNum" sz="quarter" idx="17"/>
          </p:nvPr>
        </p:nvSpPr>
        <p:spPr/>
        <p:txBody>
          <a:bodyPr/>
          <a:lstStyle/>
          <a:p>
            <a:fld id="{256D3EEF-DE4E-429D-8EC4-DDC531AFF587}" type="slidenum">
              <a:rPr lang="en-US" smtClean="0"/>
              <a:pPr/>
              <a:t>9</a:t>
            </a:fld>
            <a:endParaRPr lang="en-US" dirty="0"/>
          </a:p>
        </p:txBody>
      </p:sp>
    </p:spTree>
    <p:extLst>
      <p:ext uri="{BB962C8B-B14F-4D97-AF65-F5344CB8AC3E}">
        <p14:creationId xmlns:p14="http://schemas.microsoft.com/office/powerpoint/2010/main" val="2488919685"/>
      </p:ext>
    </p:extLst>
  </p:cSld>
  <p:clrMapOvr>
    <a:masterClrMapping/>
  </p:clrMapOvr>
</p:sld>
</file>

<file path=ppt/theme/theme1.xml><?xml version="1.0" encoding="utf-8"?>
<a:theme xmlns:a="http://schemas.openxmlformats.org/drawingml/2006/main" name="Pitchbook">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5045</TotalTime>
  <Words>1796</Words>
  <Application>Microsoft Office PowerPoint</Application>
  <PresentationFormat>Širokozaslonsko</PresentationFormat>
  <Paragraphs>218</Paragraphs>
  <Slides>24</Slides>
  <Notes>10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24</vt:i4>
      </vt:variant>
    </vt:vector>
  </HeadingPairs>
  <TitlesOfParts>
    <vt:vector size="31" baseType="lpstr">
      <vt:lpstr>Aptos</vt:lpstr>
      <vt:lpstr>Aptos Narrow</vt:lpstr>
      <vt:lpstr>Arial</vt:lpstr>
      <vt:lpstr>Calibri</vt:lpstr>
      <vt:lpstr>Century</vt:lpstr>
      <vt:lpstr>Georgia</vt:lpstr>
      <vt:lpstr>Pitchbook</vt:lpstr>
      <vt:lpstr>Prepared by:  Anna Coote</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dc:creator>
  <cp:lastModifiedBy>Martina Zorko-Kodelja</cp:lastModifiedBy>
  <cp:revision>199</cp:revision>
  <dcterms:created xsi:type="dcterms:W3CDTF">2020-08-15T04:34:47Z</dcterms:created>
  <dcterms:modified xsi:type="dcterms:W3CDTF">2025-06-10T08:53:17Z</dcterms:modified>
</cp:coreProperties>
</file>