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489" r:id="rId3"/>
    <p:sldId id="482" r:id="rId4"/>
    <p:sldId id="483" r:id="rId5"/>
    <p:sldId id="484" r:id="rId6"/>
    <p:sldId id="486" r:id="rId7"/>
    <p:sldId id="487" r:id="rId8"/>
    <p:sldId id="492" r:id="rId9"/>
    <p:sldId id="490" r:id="rId10"/>
    <p:sldId id="491" r:id="rId11"/>
    <p:sldId id="4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AF227-0140-48B7-BACE-47319D4CC4B4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3BA3-C4A8-4B09-AB0B-D556097066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541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019F3-8596-4028-9847-CBD3A185B07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57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0E8A-E3D9-45E6-8C9B-F2F85B52DA1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8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D29C3-7E9C-9A87-CD88-397A38DD8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A98890-D4FA-CB0E-80DD-D5670EEDEC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FAE6AD-D558-6364-8B85-65D0B4346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Insertion, - pacemaker - - cardiac, - - - generator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Insertion, - electrode, - -  cardiac, - - - pacemaker, - - - - permanent, - - - - - transvenous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E71DE-5164-8D72-51D3-A7E9DF4E66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0E8A-E3D9-45E6-8C9B-F2F85B52DA1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14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A69F7-2BF7-ABA6-9380-D3B819E85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9A5AD1-C7BE-17EE-E748-5216CBB1CF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01D679-C168-0E83-7577-DDF14146F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F1963-4394-086F-901D-6D669CD80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0E8A-E3D9-45E6-8C9B-F2F85B52DA1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29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D2A47-975F-38D0-D620-C99B9A2C5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DDD25D-9602-760E-ED9E-2EEAE85ADC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FBBF98-58ED-8A97-CB4F-3462E1B1FD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Insertion, electrode, - - cardiac, - - - defibrillator, - - - - permanent, - - - - - transvenous AND - - - - - ventricle, left.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Note also code R ventricle – code also in </a:t>
            </a:r>
            <a:r>
              <a:rPr lang="en-AU" dirty="0" err="1"/>
              <a:t>Tabl</a:t>
            </a:r>
            <a:r>
              <a:rPr lang="en-AU" dirty="0"/>
              <a:t>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F8AFA-4CA7-268C-83FC-FA9A60667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0E8A-E3D9-45E6-8C9B-F2F85B52DA1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7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Z450 - </a:t>
            </a:r>
            <a:r>
              <a:rPr lang="en-AU" dirty="0" err="1"/>
              <a:t>eHRoL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33BA3-C4A8-4B09-AB0B-D5560970667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49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Z45.0 + Dx code if meets ACS 0002</a:t>
            </a:r>
          </a:p>
          <a:p>
            <a:r>
              <a:rPr lang="en-AU" dirty="0"/>
              <a:t>11</a:t>
            </a:r>
            <a:r>
              <a:rPr lang="en-AU" baseline="30000" dirty="0"/>
              <a:t>th</a:t>
            </a:r>
            <a:r>
              <a:rPr lang="en-AU" dirty="0"/>
              <a:t> edition July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33BA3-C4A8-4B09-AB0B-D5560970667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38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13AA9-927A-5161-F9B9-8918C7407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6C7DD6-0FE3-514D-8823-6CCFA5A852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58E351-4151-5F93-0FE5-502EF4BB35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5DF43-871C-FF07-48BD-60EC1900D3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40E8A-E3D9-45E6-8C9B-F2F85B52DA1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82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9353-535F-11CC-70D1-BDEE50AF4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48FE1-86B7-D0D8-FC54-9D741E917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E05C-E585-A2A3-D86A-CAA36D8B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3FE68-8BF4-0B6E-CA85-B976F657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72F0-B84B-3E55-60CB-B696D6F5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19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ECB9E-985F-CEF2-2613-D0F842AC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C3F29-5C29-3E4C-68B5-9636FC342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28BAD-1851-4913-CE10-4F12A69B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DFB1-DFE1-7423-AA4B-3DA0BA04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D0C15-A9DE-870C-EF67-8E7AAB8A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12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A3157-5D23-B3D9-F50C-70ECD0202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5D0D5-EE7F-A567-C303-9B9792738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A7978-1D2C-ECB3-1572-91313B79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64ADF-4CC2-0B25-2527-455126F6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5435-FD42-8B1F-B949-994BC546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25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1430000" cy="67173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0" hangingPunct="1">
              <a:defRPr kumimoji="0" sz="32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399" y="1124744"/>
            <a:ext cx="11429999" cy="51125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10515600" y="6477000"/>
            <a:ext cx="1320800" cy="304800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B0E59A4-16AC-4FB3-97C8-BC344E503F9D}"/>
              </a:ext>
            </a:extLst>
          </p:cNvPr>
          <p:cNvSpPr txBox="1">
            <a:spLocks/>
          </p:cNvSpPr>
          <p:nvPr userDrawn="1"/>
        </p:nvSpPr>
        <p:spPr>
          <a:xfrm>
            <a:off x="3846443" y="6309320"/>
            <a:ext cx="4611757" cy="475793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Clinical Coding Education		   eHealth Education </a:t>
            </a:r>
          </a:p>
        </p:txBody>
      </p:sp>
      <p:pic>
        <p:nvPicPr>
          <p:cNvPr id="15" name="Picture 14" descr="Logo, icon, company name&#10;&#10;Description automatically generated">
            <a:extLst>
              <a:ext uri="{FF2B5EF4-FFF2-40B4-BE49-F238E27FC236}">
                <a16:creationId xmlns:a16="http://schemas.microsoft.com/office/drawing/2014/main" id="{8FF09510-EFAE-445D-99BD-5A88B175E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6995"/>
            <a:ext cx="437207" cy="454806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57A44C0-52AC-4F96-8F0E-0D34863F8E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22" y="6235143"/>
            <a:ext cx="553278" cy="55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33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12192000" cy="1143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04800" y="4114800"/>
            <a:ext cx="115824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304800" y="4706112"/>
            <a:ext cx="11582400" cy="277368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10613887" y="6412103"/>
            <a:ext cx="136144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>
          <a:xfrm>
            <a:off x="2534478" y="6136438"/>
            <a:ext cx="2862470" cy="70372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Clinical Coding Education   </a:t>
            </a:r>
          </a:p>
          <a:p>
            <a:r>
              <a:rPr lang="en-US" dirty="0"/>
              <a:t>clinicalcodingeducation.com</a:t>
            </a:r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12192000" cy="4038600"/>
          </a:xfrm>
          <a:prstGeom prst="rect">
            <a:avLst/>
          </a:prstGeom>
          <a:solidFill>
            <a:srgbClr val="0000CC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12192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pic>
        <p:nvPicPr>
          <p:cNvPr id="7" name="Picture 6" descr="Logo, icon, company name&#10;&#10;Description automatically generated">
            <a:extLst>
              <a:ext uri="{FF2B5EF4-FFF2-40B4-BE49-F238E27FC236}">
                <a16:creationId xmlns:a16="http://schemas.microsoft.com/office/drawing/2014/main" id="{867AFBE7-C5F5-4EC5-9BCF-8F5F99DFB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75" y="5089714"/>
            <a:ext cx="1451624" cy="1510058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02EE322B-B352-4342-A973-A360FA0445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113" y="5050099"/>
            <a:ext cx="3109623" cy="120231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85CD257-DB42-4B58-B535-A7D6B8299F37}"/>
              </a:ext>
            </a:extLst>
          </p:cNvPr>
          <p:cNvSpPr txBox="1">
            <a:spLocks/>
          </p:cNvSpPr>
          <p:nvPr userDrawn="1"/>
        </p:nvSpPr>
        <p:spPr>
          <a:xfrm>
            <a:off x="8257597" y="6171707"/>
            <a:ext cx="2207478" cy="8561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eHealth Education</a:t>
            </a:r>
          </a:p>
          <a:p>
            <a:pPr algn="r"/>
            <a:r>
              <a:rPr lang="en-US" dirty="0"/>
              <a:t>ehe.edu.au</a:t>
            </a:r>
          </a:p>
        </p:txBody>
      </p:sp>
    </p:spTree>
    <p:extLst>
      <p:ext uri="{BB962C8B-B14F-4D97-AF65-F5344CB8AC3E}">
        <p14:creationId xmlns:p14="http://schemas.microsoft.com/office/powerpoint/2010/main" val="9666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1430000" cy="67173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0" hangingPunct="1">
              <a:defRPr kumimoji="0" sz="32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399" y="1124744"/>
            <a:ext cx="11429999" cy="51125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10515600" y="6477000"/>
            <a:ext cx="1320800" cy="304800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B0E59A4-16AC-4FB3-97C8-BC344E503F9D}"/>
              </a:ext>
            </a:extLst>
          </p:cNvPr>
          <p:cNvSpPr txBox="1">
            <a:spLocks/>
          </p:cNvSpPr>
          <p:nvPr userDrawn="1"/>
        </p:nvSpPr>
        <p:spPr>
          <a:xfrm>
            <a:off x="3846443" y="6309320"/>
            <a:ext cx="4611757" cy="475793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Clinical Coding Education		   eHealth Education </a:t>
            </a:r>
          </a:p>
        </p:txBody>
      </p:sp>
      <p:pic>
        <p:nvPicPr>
          <p:cNvPr id="15" name="Picture 14" descr="Logo, icon, company name&#10;&#10;Description automatically generated">
            <a:extLst>
              <a:ext uri="{FF2B5EF4-FFF2-40B4-BE49-F238E27FC236}">
                <a16:creationId xmlns:a16="http://schemas.microsoft.com/office/drawing/2014/main" id="{8FF09510-EFAE-445D-99BD-5A88B175E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26995"/>
            <a:ext cx="437207" cy="454806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57A44C0-52AC-4F96-8F0E-0D34863F8E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22" y="6235143"/>
            <a:ext cx="553278" cy="55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12192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04800" y="4114800"/>
            <a:ext cx="11651974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04800"/>
          </a:xfrm>
          <a:prstGeom prst="rect">
            <a:avLst/>
          </a:prstGeo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3023659" y="6477000"/>
            <a:ext cx="4978400" cy="304800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>
                <a:solidFill>
                  <a:schemeClr val="bg1"/>
                </a:solidFill>
              </a:rPr>
              <a:t>Clinical Coding Education    clinicalcodingeducation.com</a:t>
            </a:r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52859" y="6477000"/>
            <a:ext cx="136144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12192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42631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0999"/>
            <a:ext cx="11356028" cy="503583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sz="24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>
          <a:xfrm>
            <a:off x="10441628" y="6477000"/>
            <a:ext cx="13208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5246643" y="6480313"/>
            <a:ext cx="2177887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algn="l"/>
            <a:r>
              <a:rPr lang="en-US"/>
              <a:t>Clinical Coding Education    clinicalcodingeducation.com</a:t>
            </a:r>
            <a:endParaRPr lang="en-US" dirty="0"/>
          </a:p>
        </p:txBody>
      </p:sp>
      <p:pic>
        <p:nvPicPr>
          <p:cNvPr id="10" name="Picture 9" descr="Logo, icon, company name&#10;&#10;Description automatically generated">
            <a:extLst>
              <a:ext uri="{FF2B5EF4-FFF2-40B4-BE49-F238E27FC236}">
                <a16:creationId xmlns:a16="http://schemas.microsoft.com/office/drawing/2014/main" id="{FE2C6770-0805-4D08-9441-02D71F7E7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76" y="6515097"/>
            <a:ext cx="219759" cy="2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99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88839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44284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73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54EA-0B2D-FC96-0E07-B5D4EC19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DF76E-344F-D8D8-C239-340BB90D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6F5D-BD76-5AB4-04FE-9D026B9C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D8BD-42C9-EB7E-0B21-6E5A56C1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600F5-A417-D9EF-4CCB-4F8E0125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192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07696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402336" y="609600"/>
            <a:ext cx="10765536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046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65380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58928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58887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58887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58928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58928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9667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5888736" y="381000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5888736" y="609600"/>
            <a:ext cx="5283200" cy="5638800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4064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023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4023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064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4064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28519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4023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5892800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5888736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5888736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5892800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5892800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3077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10464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410464" y="609600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06400" y="234086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406400" y="256946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10464" y="4291584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410464" y="4520184"/>
            <a:ext cx="5283200" cy="1728216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5892800" y="381000"/>
            <a:ext cx="5283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5892800" y="609600"/>
            <a:ext cx="5283200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5888736" y="3319272"/>
            <a:ext cx="5287264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  <a:endParaRPr kumimoji="0"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5888736" y="3547872"/>
            <a:ext cx="5287264" cy="2706624"/>
          </a:xfrm>
        </p:spPr>
        <p:txBody>
          <a:bodyPr/>
          <a:lstStyle/>
          <a:p>
            <a:pPr lvl="0" eaLnBrk="1" latinLnBrk="1" hangingPunct="1"/>
            <a:r>
              <a:rPr lang="en-US"/>
              <a:t>Click to 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27970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11480800" y="381000"/>
            <a:ext cx="711200" cy="5867400"/>
          </a:xfrm>
          <a:prstGeom prst="rect">
            <a:avLst/>
          </a:prstGeom>
        </p:spPr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8288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8" name="Rectangle 6"/>
          <p:cNvSpPr/>
          <p:nvPr/>
        </p:nvSpPr>
        <p:spPr>
          <a:xfrm>
            <a:off x="18288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6" name="Rectangle 6"/>
          <p:cNvSpPr/>
          <p:nvPr/>
        </p:nvSpPr>
        <p:spPr>
          <a:xfrm>
            <a:off x="46736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5" name="Rectangle 6"/>
          <p:cNvSpPr/>
          <p:nvPr/>
        </p:nvSpPr>
        <p:spPr>
          <a:xfrm>
            <a:off x="46736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1" name="Rectangle 6"/>
          <p:cNvSpPr/>
          <p:nvPr/>
        </p:nvSpPr>
        <p:spPr>
          <a:xfrm>
            <a:off x="7518400" y="14478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" name="Rectangle 6"/>
          <p:cNvSpPr/>
          <p:nvPr/>
        </p:nvSpPr>
        <p:spPr>
          <a:xfrm>
            <a:off x="7518400" y="3886200"/>
            <a:ext cx="22352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20320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20320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48768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48768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7721600" y="16002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7721600" y="4038600"/>
            <a:ext cx="1828800" cy="685800"/>
          </a:xfrm>
        </p:spPr>
        <p:txBody>
          <a:bodyPr/>
          <a:lstStyle/>
          <a:p>
            <a:r>
              <a:rPr kumimoji="0" lang="en-US" dirty="0"/>
              <a:t>Company</a:t>
            </a:r>
            <a:r>
              <a:rPr kumimoji="0" lang="en-US" baseline="0" dirty="0"/>
              <a:t> Logo</a:t>
            </a:r>
            <a:endParaRPr kumimoji="0"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20320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20320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768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48768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7721600" y="28956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7721600" y="5334000"/>
            <a:ext cx="18288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320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20320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48768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48768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7721600" y="32004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7721600" y="5638800"/>
            <a:ext cx="18288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20320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20320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48768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48768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7721600" y="22860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7721600" y="4724400"/>
            <a:ext cx="18288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406400" y="381000"/>
            <a:ext cx="107696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 eaLnBrk="1" latinLnBrk="1" hangingPunct="1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>
          <a:xfrm>
            <a:off x="9347200" y="76200"/>
            <a:ext cx="1828800" cy="228600"/>
          </a:xfrm>
          <a:prstGeom prst="rect">
            <a:avLst/>
          </a:prstGeom>
        </p:spPr>
        <p:txBody>
          <a:bodyPr/>
          <a:lstStyle/>
          <a:p>
            <a:pPr algn="r"/>
            <a:endParaRPr kumimoji="0" lang="en-US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>
          <a:xfrm>
            <a:off x="3119669" y="6477000"/>
            <a:ext cx="4978400" cy="3048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Clinical Coding Education    clinicalcodingeducation.com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02958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381000"/>
            <a:ext cx="107696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406400" y="609600"/>
            <a:ext cx="10769600" cy="5638800"/>
          </a:xfrm>
        </p:spPr>
        <p:txBody>
          <a:bodyPr/>
          <a:lstStyle/>
          <a:p>
            <a:pPr lvl="0" eaLnBrk="1" latinLnBrk="1" hangingPunct="1"/>
            <a:r>
              <a:rPr lang="en-US" dirty="0"/>
              <a:t>Click to edit Master text styles</a:t>
            </a:r>
          </a:p>
          <a:p>
            <a:pPr lvl="1" eaLnBrk="1" latinLnBrk="1" hangingPunct="1"/>
            <a:r>
              <a:rPr lang="en-US" dirty="0"/>
              <a:t>Second level</a:t>
            </a:r>
          </a:p>
          <a:p>
            <a:pPr lvl="2" eaLnBrk="1" latinLnBrk="1" hangingPunct="1"/>
            <a:r>
              <a:rPr lang="en-US" dirty="0"/>
              <a:t>Third level</a:t>
            </a:r>
          </a:p>
          <a:p>
            <a:pPr lvl="3" eaLnBrk="1" latinLnBrk="1" hangingPunct="1"/>
            <a:r>
              <a:rPr lang="en-US" dirty="0"/>
              <a:t>Fourth level</a:t>
            </a:r>
          </a:p>
          <a:p>
            <a:pPr lvl="4" eaLnBrk="1" latinLnBrk="1" hangingPunct="1"/>
            <a:r>
              <a:rPr lang="en-US" dirty="0"/>
              <a:t>Fifth level</a:t>
            </a:r>
            <a:endParaRPr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© 2014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‹#›                             </a:t>
            </a:r>
            <a:endParaRPr lang="en-US" dirty="0"/>
          </a:p>
        </p:txBody>
      </p:sp>
      <p:pic>
        <p:nvPicPr>
          <p:cNvPr id="9" name="Picture 8" descr="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" y="5943600"/>
            <a:ext cx="1219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4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5307-E75A-503D-E3B1-00D12C8B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73842-ED8A-0F0D-E80B-189352D9F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09CC-18CD-02A2-D2F8-745975BE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7396D-E800-5F60-7936-A528D3D6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64A27-8346-2BE9-9B23-0CCB1272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51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616F-34A1-0C43-04A0-4C7C732D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D899-1310-4D6D-E357-5C65A2515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DB620-F879-55C4-3C1A-913CE1A7E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A264D-2078-2548-97D7-2C2C5F13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C4FA6-CFE2-A028-6341-6D5DE2E6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46A10-087A-071F-FF6E-68192C5D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74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5355-05B5-0EE8-7039-71D8C8FC2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D4CD8-0D90-76B3-180A-4436321F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87ACC-816A-77EE-CF97-FB515508A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28D4C-E371-8103-BC46-9F08ECDE7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459E-2717-6A24-A161-6F6BD51EE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16012-DD8C-837A-A99B-EFB833B0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94881-146F-E0EF-42D3-291CDED0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DD58C-D2AD-B895-15BA-1367442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25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D026-0917-13BF-FFC8-D21168BE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76EDA-0981-8163-E81B-B53DF0A6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7F437-6419-0624-FF01-980E483E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59285-4FED-24C0-B581-ACE2985C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251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B76AC-5908-DC6A-C155-F1DCE76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5A99C-6170-6F18-4D6C-CFBFF0F6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ED457-C13D-B365-3BD8-1993017A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54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BE5C-BA7F-C19A-440A-05F91963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EE32-E2C3-F338-CEA1-73646598F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8D482-FF04-EA6A-551E-509C221B0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652FB-044D-C530-13C3-8C983931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E1737-B3F9-3980-4668-3970A689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FBB02-F2F1-A6E1-F21C-F629C7D0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5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D1EA-5D5A-5622-D4FE-A49EB7CF8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D70CA-62DE-EE96-C65B-6B26B6DF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DAACB-C0B5-6022-E34F-A5672A04C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3A8D0-DAB4-C463-9D69-C7D017F0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CBEBD-F0C3-EB68-99F3-A1B5B90B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2D568-8D11-0D02-C154-929F652C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6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AF783-E2D0-1BD6-0F95-F5D3B3287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FF903-5CDE-4C7A-95FC-B2A4697B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FB898-6CDB-9F4C-D50A-0AF63AAD8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7591-0FAC-4E4E-AEF1-F3F55CF2386D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075F2-9D6B-C8BE-74B4-BF3EE1168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EB970-2746-7DEB-712A-1508456AA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D803-59E6-4668-909A-3827389101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11480800" y="0"/>
            <a:ext cx="7112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06400" y="1222512"/>
            <a:ext cx="10769600" cy="50258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1" hangingPunct="1"/>
            <a:r>
              <a:rPr kumimoji="0" lang="en-US" dirty="0"/>
              <a:t>Click to edit Master text styles</a:t>
            </a:r>
          </a:p>
          <a:p>
            <a:pPr lvl="1" eaLnBrk="1" latinLnBrk="1" hangingPunct="1"/>
            <a:r>
              <a:rPr kumimoji="0" lang="en-US" dirty="0"/>
              <a:t>Second level</a:t>
            </a:r>
          </a:p>
          <a:p>
            <a:pPr lvl="2" eaLnBrk="1" latinLnBrk="1" hangingPunct="1"/>
            <a:r>
              <a:rPr kumimoji="0" lang="en-US" dirty="0"/>
              <a:t>Third level</a:t>
            </a:r>
          </a:p>
          <a:p>
            <a:pPr lvl="3" eaLnBrk="1" latinLnBrk="1" hangingPunct="1"/>
            <a:r>
              <a:rPr kumimoji="0" lang="en-US" dirty="0"/>
              <a:t>Fourth level</a:t>
            </a:r>
          </a:p>
          <a:p>
            <a:pPr lvl="4" eaLnBrk="1" latinLnBrk="1" hangingPunct="1"/>
            <a:r>
              <a:rPr kumimoji="0" lang="en-US" dirty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9855200" y="6492874"/>
            <a:ext cx="13208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/>
            </a:lvl1pPr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016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en-US" sz="1800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B02E7540-06D3-441A-ABA5-5C042055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6"/>
            <a:ext cx="10947400" cy="628786"/>
          </a:xfrm>
          <a:prstGeom prst="rect">
            <a:avLst/>
          </a:prstGeom>
          <a:solidFill>
            <a:srgbClr val="2073A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87C3AB6-A48E-4CE4-8C3E-07873280D7F0}"/>
              </a:ext>
            </a:extLst>
          </p:cNvPr>
          <p:cNvSpPr txBox="1">
            <a:spLocks/>
          </p:cNvSpPr>
          <p:nvPr userDrawn="1"/>
        </p:nvSpPr>
        <p:spPr>
          <a:xfrm>
            <a:off x="3812875" y="6476999"/>
            <a:ext cx="4456482" cy="304800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000" kern="1200">
                <a:solidFill>
                  <a:sysClr val="windowText" lastClr="000000"/>
                </a:solidFill>
                <a:latin typeface="Century" panose="0204060405050502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0" i="1" dirty="0">
                <a:latin typeface="+mj-lt"/>
              </a:rPr>
              <a:t>    Clinical Coding Education                    eHealth Education </a:t>
            </a:r>
          </a:p>
        </p:txBody>
      </p:sp>
      <p:pic>
        <p:nvPicPr>
          <p:cNvPr id="16" name="Picture 15" descr="Logo, icon, company name&#10;&#10;Description automatically generated">
            <a:extLst>
              <a:ext uri="{FF2B5EF4-FFF2-40B4-BE49-F238E27FC236}">
                <a16:creationId xmlns:a16="http://schemas.microsoft.com/office/drawing/2014/main" id="{A787A683-F366-4BCD-ACA7-8EA80964CAB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80" y="6378571"/>
            <a:ext cx="422782" cy="43980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C476F60-33D3-4929-AC86-CBD63CA8A70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33" y="6248399"/>
            <a:ext cx="549275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8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1752600" y="4114800"/>
            <a:ext cx="8129614" cy="533400"/>
          </a:xfrm>
        </p:spPr>
        <p:txBody>
          <a:bodyPr>
            <a:normAutofit/>
          </a:bodyPr>
          <a:lstStyle/>
          <a:p>
            <a:r>
              <a:rPr lang="en-US" dirty="0"/>
              <a:t>Prepared by:  </a:t>
            </a:r>
            <a:r>
              <a:rPr lang="en-US" cap="none" dirty="0"/>
              <a:t>Anna Coote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3612" y="1077900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Pacemakers and Defibrillators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6D3EEF-DE4E-429D-8EC4-DDC531AFF587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C748B-79C4-4C4B-886D-04138ED4B4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Clinical Coding Education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" panose="02040604050505020304" pitchFamily="18" charset="0"/>
                <a:ea typeface="+mn-ea"/>
                <a:cs typeface="+mn-cs"/>
              </a:rPr>
              <a:t>clinicalcodingeducation.com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02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23F23-D8CA-7AC3-D3BC-96E05179A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9B1BB71-2143-8D3C-EF3D-9115B6997C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81000"/>
            <a:ext cx="11430000" cy="671736"/>
          </a:xfrm>
        </p:spPr>
        <p:txBody>
          <a:bodyPr/>
          <a:lstStyle/>
          <a:p>
            <a:r>
              <a:rPr lang="en-AU" dirty="0"/>
              <a:t>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143E-649C-8719-2565-2F473EA84C0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890" y="1052736"/>
            <a:ext cx="11429999" cy="5112568"/>
          </a:xfrm>
        </p:spPr>
        <p:txBody>
          <a:bodyPr/>
          <a:lstStyle/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can I use 902119-00 Revision or relocation of skin pocket for cardiac pacemaker or defibrillator?</a:t>
            </a: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 in the index using the lead terms:</a:t>
            </a:r>
          </a:p>
          <a:p>
            <a:pPr lvl="1"/>
            <a:r>
              <a:rPr lang="en-A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Debridement</a:t>
            </a:r>
          </a:p>
          <a:p>
            <a:pPr lvl="1"/>
            <a:r>
              <a:rPr lang="en-A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Relocation </a:t>
            </a:r>
          </a:p>
          <a:p>
            <a:pPr lvl="1"/>
            <a:r>
              <a:rPr lang="en-A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</a:p>
          <a:p>
            <a:pPr lvl="1"/>
            <a:endParaRPr lang="en-AU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A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used for initial insertion</a:t>
            </a:r>
          </a:p>
          <a:p>
            <a:pPr marL="0" indent="0">
              <a:buNone/>
            </a:pPr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3738F-F277-B67A-8C6A-3FDF2C2F79E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2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BBA870-7304-CEAD-B2E1-8F3C2F2882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4727" y="356828"/>
            <a:ext cx="11430000" cy="671736"/>
          </a:xfrm>
        </p:spPr>
        <p:txBody>
          <a:bodyPr/>
          <a:lstStyle/>
          <a:p>
            <a:r>
              <a:rPr lang="en-AU" dirty="0"/>
              <a:t>Pacemaker and Defibrillator (AICD)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BA47E-11EA-68E0-B187-5F99732E89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890" y="1052736"/>
            <a:ext cx="11429999" cy="5112568"/>
          </a:xfrm>
        </p:spPr>
        <p:txBody>
          <a:bodyPr/>
          <a:lstStyle/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transvenous when not specified</a:t>
            </a: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 lead term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Insertion</a:t>
            </a: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the lead terms for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Pacemaker </a:t>
            </a:r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for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Defibrillator (AICD)</a:t>
            </a: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defibrillator note the options for 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- with replacement</a:t>
            </a: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that electrodes are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index</a:t>
            </a:r>
          </a:p>
          <a:p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electrodes note the options for 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Permanent </a:t>
            </a:r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AU" sz="36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Temporary</a:t>
            </a:r>
            <a:endParaRPr lang="en-AU" sz="36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7178A-D746-422C-72E3-43101FC7D3A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78916-32C3-7271-7424-9DDA417A8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71A9B0-DEC4-3062-2AC2-4FA5F095AB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81000"/>
            <a:ext cx="11430000" cy="671736"/>
          </a:xfrm>
        </p:spPr>
        <p:txBody>
          <a:bodyPr/>
          <a:lstStyle/>
          <a:p>
            <a:r>
              <a:rPr lang="en-AU" dirty="0"/>
              <a:t>Pacemaker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79AF-B570-0063-B169-44CF0963CBD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890" y="1052736"/>
            <a:ext cx="11429999" cy="5112568"/>
          </a:xfrm>
        </p:spPr>
        <p:txBody>
          <a:bodyPr/>
          <a:lstStyle/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4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 marL="0" indent="0">
              <a:buNone/>
            </a:pPr>
            <a:r>
              <a:rPr lang="en-AU" sz="4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Admitted for implant of dual chamber pacemaker (RA and RV) and electrodes</a:t>
            </a:r>
          </a:p>
          <a:p>
            <a:endParaRPr lang="en-AU" sz="40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176B0-F964-2E27-0E86-824EE54329F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59BB4F-9584-9C3B-3A09-DA8B2D488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E4B0B6-D5FB-0820-2F9C-63DC9F8C59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81000"/>
            <a:ext cx="11430000" cy="671736"/>
          </a:xfrm>
        </p:spPr>
        <p:txBody>
          <a:bodyPr/>
          <a:lstStyle/>
          <a:p>
            <a:r>
              <a:rPr lang="en-AU" dirty="0"/>
              <a:t>Pacemaker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54653-3A2D-23C7-8E93-6E5793A98AF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7890" y="1052736"/>
            <a:ext cx="11429999" cy="5112568"/>
          </a:xfrm>
        </p:spPr>
        <p:txBody>
          <a:bodyPr/>
          <a:lstStyle/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38353-00 Insertion of subcutaneous cardiac pacemaker generator</a:t>
            </a:r>
          </a:p>
          <a:p>
            <a:pPr marL="0" indent="0">
              <a:buNone/>
            </a:pPr>
            <a:endParaRPr lang="en-AU" sz="36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>
              <a:buNone/>
            </a:pPr>
            <a:r>
              <a:rPr lang="en-AU" sz="36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38350-00 Insertion of permanent transvenous electrode into other heart chamber for subcutaneous cardiac pacemaker</a:t>
            </a:r>
          </a:p>
          <a:p>
            <a:endParaRPr lang="en-AU" sz="24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E3953-59BF-1792-6716-6BC456BB3D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9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C1CAF-DE9B-9E90-7168-E9FC69F41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BAB0D2-DE50-D3C0-32D8-D322321B96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81000"/>
            <a:ext cx="11430000" cy="671736"/>
          </a:xfrm>
        </p:spPr>
        <p:txBody>
          <a:bodyPr/>
          <a:lstStyle/>
          <a:p>
            <a:r>
              <a:rPr lang="en-AU" dirty="0"/>
              <a:t>Defibrillator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8CC8-4073-1485-AD87-594A39476C4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53462" y="1052736"/>
            <a:ext cx="11429999" cy="5112568"/>
          </a:xfrm>
        </p:spPr>
        <p:txBody>
          <a:bodyPr/>
          <a:lstStyle/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ts val="1491"/>
              </a:lnSpc>
              <a:buNone/>
            </a:pPr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l">
              <a:lnSpc>
                <a:spcPts val="1491"/>
              </a:lnSpc>
              <a:buNone/>
            </a:pPr>
            <a:endParaRPr lang="en-US" sz="12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l">
              <a:lnSpc>
                <a:spcPts val="1491"/>
              </a:lnSpc>
              <a:buNone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Patient admitted for insertion of defibrillator under LA </a:t>
            </a:r>
          </a:p>
          <a:p>
            <a:pPr marL="0" indent="0" algn="l">
              <a:lnSpc>
                <a:spcPts val="1491"/>
              </a:lnSpc>
              <a:buNone/>
            </a:pPr>
            <a:endParaRPr lang="en-US" sz="3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lnSpc>
                <a:spcPts val="1491"/>
              </a:lnSpc>
              <a:buNone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L and  R ventricle and electrodes</a:t>
            </a:r>
          </a:p>
          <a:p>
            <a:pPr marL="0" indent="0" algn="l">
              <a:lnSpc>
                <a:spcPts val="1491"/>
              </a:lnSpc>
              <a:buNone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        </a:t>
            </a:r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41D23-511D-93FE-023A-EBBE22C727E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7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ADC2AF-8841-0EC0-3035-D6F883FFF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Defibrillator (AICD) procedure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C6A4-C24C-DD7D-3BD0-C2848786D69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000" y="1364432"/>
            <a:ext cx="11429999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38393-00 Insertion of cardiac defibrillator generator</a:t>
            </a:r>
          </a:p>
          <a:p>
            <a:pPr marL="0" indent="0">
              <a:buNone/>
            </a:pPr>
            <a:r>
              <a:rPr lang="en-AU" sz="3600" dirty="0"/>
              <a:t>38390-01 Insertion of permanent transvenous electrode into left ventricle for cardiac defibrillator</a:t>
            </a:r>
          </a:p>
          <a:p>
            <a:pPr marL="0" indent="0">
              <a:buNone/>
            </a:pPr>
            <a:r>
              <a:rPr lang="en-AU" sz="3600" dirty="0"/>
              <a:t>38390-02 Insertion of permanent transvenous electrode into other heart chamber(s) for cardiac defibrillator</a:t>
            </a:r>
          </a:p>
        </p:txBody>
      </p:sp>
    </p:spTree>
    <p:extLst>
      <p:ext uri="{BB962C8B-B14F-4D97-AF65-F5344CB8AC3E}">
        <p14:creationId xmlns:p14="http://schemas.microsoft.com/office/powerpoint/2010/main" val="207025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E23BFB-A83F-6F5D-250F-F687081DA3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Diagnosis codes for pacemaker/defibrillator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4C2F-2E8A-1E11-161D-90138CD9C3E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Assign the code for the condition requiring the pacemaker (AF, long QT syndrome, sinus node dysfunction, etc.)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Where a diagnosis for insertion of a pacemaker is not provided, assign code Z45.0 </a:t>
            </a:r>
            <a:r>
              <a:rPr lang="en-AU" i="1" dirty="0"/>
              <a:t>Adjustment and management of cardiac device</a:t>
            </a:r>
          </a:p>
        </p:txBody>
      </p:sp>
    </p:spTree>
    <p:extLst>
      <p:ext uri="{BB962C8B-B14F-4D97-AF65-F5344CB8AC3E}">
        <p14:creationId xmlns:p14="http://schemas.microsoft.com/office/powerpoint/2010/main" val="90431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811D82-11AA-AF94-81EF-075D64DB73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Diagnosis codes for pacemaker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0FC0E-9921-B7F0-876D-B757C9B7A52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/>
              <a:t>Replacement of Generator Battery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/>
              <a:t>Z45.0 </a:t>
            </a:r>
            <a:r>
              <a:rPr lang="en-AU" i="1" dirty="0"/>
              <a:t>Adjustment and management of cardiac device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/>
              <a:t>(See </a:t>
            </a:r>
            <a:r>
              <a:rPr lang="en-AU" u="sng" dirty="0"/>
              <a:t>Coding Rule TN198</a:t>
            </a:r>
            <a:r>
              <a:rPr lang="en-AU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/>
              <a:t>Pacemaker status code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dirty="0"/>
              <a:t>Z95.0 </a:t>
            </a:r>
            <a:r>
              <a:rPr lang="en-AU" i="1" dirty="0"/>
              <a:t>Presence of cardiac device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sng" strike="noStrike" baseline="0" dirty="0"/>
              <a:t>Coding Rule Q3709 </a:t>
            </a:r>
            <a:r>
              <a:rPr lang="en-US" sz="2400" b="0" i="0" u="none" strike="noStrike" baseline="0" dirty="0"/>
              <a:t>(</a:t>
            </a:r>
            <a:r>
              <a:rPr lang="en-US" sz="2400" b="1" i="0" u="none" strike="noStrike" baseline="0" dirty="0"/>
              <a:t>15/12/22</a:t>
            </a:r>
            <a:r>
              <a:rPr lang="en-US" sz="2400" b="0" i="0" u="none" strike="noStrike" baseline="0" dirty="0"/>
              <a:t>) 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 baseline="0" dirty="0"/>
              <a:t>Where an intervention is performed that meets the definition in </a:t>
            </a:r>
            <a:r>
              <a:rPr lang="en-US" sz="2400" b="0" i="0" u="none" strike="noStrike" baseline="0" dirty="0">
                <a:solidFill>
                  <a:srgbClr val="020202"/>
                </a:solidFill>
              </a:rPr>
              <a:t>ACS 0016 </a:t>
            </a:r>
            <a:r>
              <a:rPr lang="en-US" sz="2400" b="0" i="1" u="none" strike="noStrike" baseline="0" dirty="0">
                <a:solidFill>
                  <a:srgbClr val="020202"/>
                </a:solidFill>
              </a:rPr>
              <a:t>General procedure guidelines</a:t>
            </a:r>
            <a:r>
              <a:rPr lang="en-US" sz="2400" b="0" i="0" u="none" strike="noStrike" baseline="0" dirty="0">
                <a:solidFill>
                  <a:srgbClr val="020202"/>
                </a:solidFill>
              </a:rPr>
              <a:t>, assign Z95.0 </a:t>
            </a:r>
            <a:r>
              <a:rPr lang="en-US" sz="2400" b="0" i="1" u="none" strike="noStrike" baseline="0" dirty="0">
                <a:solidFill>
                  <a:srgbClr val="020202"/>
                </a:solidFill>
              </a:rPr>
              <a:t>Presence of cardiac device</a:t>
            </a:r>
            <a:r>
              <a:rPr lang="en-US" sz="2400" b="0" i="0" u="none" strike="noStrike" baseline="0" dirty="0">
                <a:solidFill>
                  <a:srgbClr val="020202"/>
                </a:solidFill>
              </a:rPr>
              <a:t> to identify that the patient's CIED function is at risk from intervention related EMI.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0" i="0" u="none" strike="noStrike" baseline="0" dirty="0">
              <a:solidFill>
                <a:srgbClr val="020202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AU" dirty="0"/>
          </a:p>
          <a:p>
            <a:pPr marL="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869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CB3D2A-0AF4-D97D-D6DC-64DA2B34C2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47084"/>
            <a:ext cx="11430000" cy="67173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ACS 0936 Cardiac Pacemakers and Implanted Defibrillators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E494-D422-66CE-AF2A-FC390B9C834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4550" y="975886"/>
            <a:ext cx="11429999" cy="5382383"/>
          </a:xfrm>
        </p:spPr>
        <p:txBody>
          <a:bodyPr/>
          <a:lstStyle/>
          <a:p>
            <a:r>
              <a:rPr lang="en-AU" dirty="0"/>
              <a:t>When a temporary electrode is withdrawn and a permanent pacemaker is inserted, the permanent pacemaker is coded as an initial insertion, not a replacement</a:t>
            </a:r>
          </a:p>
          <a:p>
            <a:r>
              <a:rPr lang="en-AU" dirty="0"/>
              <a:t>TESTING of pacemaker is not coded for the episode where the pacemaker is inserted.</a:t>
            </a:r>
          </a:p>
          <a:p>
            <a:r>
              <a:rPr lang="en-AU" dirty="0"/>
              <a:t>TESTING is coded where it is the reason for admission, or is required during a later admission for another condition.</a:t>
            </a:r>
          </a:p>
          <a:p>
            <a:r>
              <a:rPr lang="en-AU" dirty="0"/>
              <a:t>REPLACEMENT: Confirm the part replaced – the electrodes, the generator/battery, or both.</a:t>
            </a:r>
          </a:p>
          <a:p>
            <a:r>
              <a:rPr lang="en-AU" dirty="0"/>
              <a:t>ADJUSTMENT: repositioning or revision</a:t>
            </a:r>
          </a:p>
          <a:p>
            <a:pPr marL="457200" lvl="1" indent="0">
              <a:buNone/>
            </a:pPr>
            <a:r>
              <a:rPr lang="en-AU" dirty="0"/>
              <a:t>90203-05 </a:t>
            </a:r>
            <a:r>
              <a:rPr lang="en-AU" i="1" dirty="0"/>
              <a:t>Adjustment of cardiac pacemaker 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90203-06 </a:t>
            </a:r>
            <a:r>
              <a:rPr lang="en-AU" i="1" dirty="0"/>
              <a:t>Adjustment of defibrillator pacemaker 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180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tchbook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543</Words>
  <Application>Microsoft Office PowerPoint</Application>
  <PresentationFormat>Widescreen</PresentationFormat>
  <Paragraphs>99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Georgia</vt:lpstr>
      <vt:lpstr>Office Theme</vt:lpstr>
      <vt:lpstr>Pitchbook</vt:lpstr>
      <vt:lpstr>Prepared by:  Anna Coote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Coote</dc:creator>
  <cp:lastModifiedBy>Anna Coote</cp:lastModifiedBy>
  <cp:revision>5</cp:revision>
  <dcterms:created xsi:type="dcterms:W3CDTF">2024-11-14T00:29:41Z</dcterms:created>
  <dcterms:modified xsi:type="dcterms:W3CDTF">2024-11-15T00:58:53Z</dcterms:modified>
</cp:coreProperties>
</file>