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3"/>
  </p:notesMasterIdLst>
  <p:sldIdLst>
    <p:sldId id="489" r:id="rId3"/>
    <p:sldId id="482" r:id="rId4"/>
    <p:sldId id="483" r:id="rId5"/>
    <p:sldId id="484" r:id="rId6"/>
    <p:sldId id="486" r:id="rId7"/>
    <p:sldId id="487" r:id="rId8"/>
    <p:sldId id="492" r:id="rId9"/>
    <p:sldId id="490" r:id="rId10"/>
    <p:sldId id="491" r:id="rId11"/>
    <p:sldId id="48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8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BAF227-0140-48B7-BACE-47319D4CC4B4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33BA3-C4A8-4B09-AB0B-D5560970667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541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A019F3-8596-4028-9847-CBD3A185B07A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5576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C40E8A-E3D9-45E6-8C9B-F2F85B52DA15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0867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7D29C3-7E9C-9A87-CD88-397A38DD8E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BA98890-D4FA-CB0E-80DD-D5670EEDEC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4FAE6AD-D558-6364-8B85-65D0B43460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Insertion, - pacemaker - - cardiac, - - - generator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Insertion, - electrode, - -  cardiac, - - - pacemaker, - - - - permanent, - - - - - transvenous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FE71DE-5164-8D72-51D3-A7E9DF4E66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C40E8A-E3D9-45E6-8C9B-F2F85B52DA15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5143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1A69F7-2BF7-ABA6-9380-D3B819E851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39A5AD1-C7BE-17EE-E748-5216CBB1CF6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B01D679-C168-0E83-7577-DDF14146FC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EF1963-4394-086F-901D-6D669CD80D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C40E8A-E3D9-45E6-8C9B-F2F85B52DA15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7293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1D2A47-975F-38D0-D620-C99B9A2C5B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CDDD25D-9602-760E-ED9E-2EEAE85ADC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DFBBF98-58ED-8A97-CB4F-3462E1B1FD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Insertion, electrode, - - cardiac, - - - defibrillator, - - - - permanent, - - - - - transvenous AND - - - - - ventricle, left.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Note also code R ventricle – code also in </a:t>
            </a:r>
            <a:r>
              <a:rPr lang="en-AU" dirty="0" err="1"/>
              <a:t>Tabl</a:t>
            </a:r>
            <a:r>
              <a:rPr lang="en-AU" dirty="0"/>
              <a:t> List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F8AFA-4CA7-268C-83FC-FA9A60667E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C40E8A-E3D9-45E6-8C9B-F2F85B52DA15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279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Z450 - </a:t>
            </a:r>
            <a:r>
              <a:rPr lang="en-AU" dirty="0" err="1"/>
              <a:t>eHRoL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933BA3-C4A8-4B09-AB0B-D5560970667F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74969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Z45.0 + Dx code if meets ACS 0002</a:t>
            </a:r>
          </a:p>
          <a:p>
            <a:r>
              <a:rPr lang="en-AU" dirty="0"/>
              <a:t>11</a:t>
            </a:r>
            <a:r>
              <a:rPr lang="en-AU" baseline="30000" dirty="0"/>
              <a:t>th</a:t>
            </a:r>
            <a:r>
              <a:rPr lang="en-AU" dirty="0"/>
              <a:t> edition July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933BA3-C4A8-4B09-AB0B-D5560970667F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4383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313AA9-927A-5161-F9B9-8918C74073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16C7DD6-0FE3-514D-8823-6CCFA5A8526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F58E351-4151-5F93-0FE5-502EF4BB35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95DF43-871C-FF07-48BD-60EC1900D3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C40E8A-E3D9-45E6-8C9B-F2F85B52DA15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3820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79353-535F-11CC-70D1-BDEE50AF41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948FE1-86B7-D0D8-FC54-9D741E917A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BE05C-E585-A2A3-D86A-CAA36D8B1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7591-0FAC-4E4E-AEF1-F3F55CF2386D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73FE68-8BF4-0B6E-CA85-B976F6573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7172F0-B84B-3E55-60CB-B696D6F59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803-59E6-4668-909A-382738910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6194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ECB9E-985F-CEF2-2613-D0F842ACD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7C3F29-5C29-3E4C-68B5-9636FC342F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28BAD-1851-4913-CE10-4F12A69B1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7591-0FAC-4E4E-AEF1-F3F55CF2386D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6DFB1-DFE1-7423-AA4B-3DA0BA041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D0C15-A9DE-870C-EF67-8E7AAB8A7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803-59E6-4668-909A-382738910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0122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CA3157-5D23-B3D9-F50C-70ECD02021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35D0D5-EE7F-A567-C303-9B97927385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5A7978-1D2C-ECB3-1572-91313B799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7591-0FAC-4E4E-AEF1-F3F55CF2386D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F64ADF-4CC2-0B25-2527-455126F67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45435-FD42-8B1F-B949-994BC546D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803-59E6-4668-909A-382738910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8258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06400" y="381000"/>
            <a:ext cx="11430000" cy="671736"/>
          </a:xfrm>
          <a:solidFill>
            <a:schemeClr val="accent6">
              <a:shade val="75000"/>
            </a:schemeClr>
          </a:solidFill>
        </p:spPr>
        <p:txBody>
          <a:bodyPr>
            <a:noAutofit/>
          </a:bodyPr>
          <a:lstStyle>
            <a:lvl1pPr eaLnBrk="1" latinLnBrk="0" hangingPunct="1">
              <a:defRPr kumimoji="0" sz="32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406399" y="1124744"/>
            <a:ext cx="11429999" cy="511256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1" hangingPunct="1"/>
            <a:r>
              <a:rPr lang="en-US" dirty="0"/>
              <a:t>Click to edit Master text styles</a:t>
            </a:r>
          </a:p>
          <a:p>
            <a:pPr lvl="1" eaLnBrk="1" latinLnBrk="1" hangingPunct="1"/>
            <a:r>
              <a:rPr lang="en-US" dirty="0"/>
              <a:t>Second level</a:t>
            </a:r>
          </a:p>
          <a:p>
            <a:pPr lvl="2" eaLnBrk="1" latinLnBrk="1" hangingPunct="1"/>
            <a:r>
              <a:rPr lang="en-US" dirty="0"/>
              <a:t>Third level</a:t>
            </a:r>
          </a:p>
          <a:p>
            <a:pPr lvl="3" eaLnBrk="1" latinLnBrk="1" hangingPunct="1"/>
            <a:r>
              <a:rPr lang="en-US" dirty="0"/>
              <a:t>Fourth level</a:t>
            </a:r>
          </a:p>
          <a:p>
            <a:pPr lvl="4" eaLnBrk="1" latinLnBrk="1" hangingPunct="1"/>
            <a:r>
              <a:rPr lang="en-US" dirty="0"/>
              <a:t>Fifth level</a:t>
            </a:r>
            <a:endParaRPr dirty="0"/>
          </a:p>
        </p:txBody>
      </p:sp>
      <p:sp>
        <p:nvSpPr>
          <p:cNvPr id="10" name="Rectangle 10"/>
          <p:cNvSpPr>
            <a:spLocks noGrp="1"/>
          </p:cNvSpPr>
          <p:nvPr>
            <p:ph type="sldNum" sz="quarter" idx="17"/>
          </p:nvPr>
        </p:nvSpPr>
        <p:spPr>
          <a:xfrm>
            <a:off x="10515600" y="6477000"/>
            <a:ext cx="1320800" cy="304800"/>
          </a:xfrm>
        </p:spPr>
        <p:txBody>
          <a:bodyPr/>
          <a:lstStyle>
            <a:lvl1pPr>
              <a:defRPr sz="1200" b="1"/>
            </a:lvl1pPr>
            <a:extLst/>
          </a:lstStyle>
          <a:p>
            <a:fld id="{256D3EEF-DE4E-429D-8EC4-DDC531AFF58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1B0E59A4-16AC-4FB3-97C8-BC344E503F9D}"/>
              </a:ext>
            </a:extLst>
          </p:cNvPr>
          <p:cNvSpPr txBox="1">
            <a:spLocks/>
          </p:cNvSpPr>
          <p:nvPr userDrawn="1"/>
        </p:nvSpPr>
        <p:spPr>
          <a:xfrm>
            <a:off x="3846443" y="6309320"/>
            <a:ext cx="4611757" cy="475793"/>
          </a:xfrm>
          <a:prstGeom prst="rect">
            <a:avLst/>
          </a:prstGeom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000" kern="1200">
                <a:solidFill>
                  <a:sysClr val="windowText" lastClr="000000"/>
                </a:solidFill>
                <a:latin typeface="Century" panose="02040604050505020304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        Clinical Coding Education		   eHealth Education </a:t>
            </a:r>
          </a:p>
        </p:txBody>
      </p:sp>
      <p:pic>
        <p:nvPicPr>
          <p:cNvPr id="15" name="Picture 14" descr="Logo, icon, company name&#10;&#10;Description automatically generated">
            <a:extLst>
              <a:ext uri="{FF2B5EF4-FFF2-40B4-BE49-F238E27FC236}">
                <a16:creationId xmlns:a16="http://schemas.microsoft.com/office/drawing/2014/main" id="{8FF09510-EFAE-445D-99BD-5A88B175E9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6326995"/>
            <a:ext cx="437207" cy="454806"/>
          </a:xfrm>
          <a:prstGeom prst="rect">
            <a:avLst/>
          </a:prstGeom>
        </p:spPr>
      </p:pic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D57A44C0-52AC-4F96-8F0E-0D34863F8EA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4922" y="6235143"/>
            <a:ext cx="553278" cy="55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7336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/>
          <p:nvPr userDrawn="1"/>
        </p:nvSpPr>
        <p:spPr>
          <a:xfrm>
            <a:off x="0" y="3505200"/>
            <a:ext cx="12192000" cy="1143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sz="1800" dirty="0"/>
          </a:p>
        </p:txBody>
      </p:sp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304800" y="4114800"/>
            <a:ext cx="11582400" cy="533400"/>
          </a:xfrm>
          <a:prstGeom prst="rect">
            <a:avLst/>
          </a:prstGeom>
          <a:noFill/>
        </p:spPr>
        <p:txBody>
          <a:bodyPr vert="horz"/>
          <a:lstStyle>
            <a:lvl1pPr algn="l" eaLnBrk="1" latinLnBrk="0" hangingPunct="1">
              <a:defRPr kumimoji="0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pPr eaLnBrk="1" latinLnBrk="1" hangingPunct="1"/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Rectangle 3"/>
          <p:cNvSpPr>
            <a:spLocks noGrp="1"/>
          </p:cNvSpPr>
          <p:nvPr>
            <p:ph type="subTitle" idx="1" hasCustomPrompt="1"/>
          </p:nvPr>
        </p:nvSpPr>
        <p:spPr>
          <a:xfrm>
            <a:off x="304800" y="4706112"/>
            <a:ext cx="11582400" cy="277368"/>
          </a:xfrm>
          <a:solidFill>
            <a:schemeClr val="bg1"/>
          </a:solidFill>
        </p:spPr>
        <p:txBody>
          <a:bodyPr/>
          <a:lstStyle>
            <a:lvl1pPr marL="0" indent="0" algn="l" eaLnBrk="1" latinLnBrk="0" hangingPunct="1">
              <a:buNone/>
              <a:defRPr kumimoji="0" sz="1100" b="1">
                <a:solidFill>
                  <a:schemeClr val="accent4">
                    <a:shade val="50000"/>
                  </a:schemeClr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r>
              <a:rPr kumimoji="0" lang="en-US" dirty="0"/>
              <a:t>Click to add author information</a:t>
            </a:r>
          </a:p>
        </p:txBody>
      </p:sp>
      <p:sp>
        <p:nvSpPr>
          <p:cNvPr id="15" name="Rectangle 15"/>
          <p:cNvSpPr>
            <a:spLocks noGrp="1"/>
          </p:cNvSpPr>
          <p:nvPr>
            <p:ph type="sldNum" sz="quarter" idx="11"/>
          </p:nvPr>
        </p:nvSpPr>
        <p:spPr>
          <a:xfrm>
            <a:off x="10613887" y="6412103"/>
            <a:ext cx="1361440" cy="304800"/>
          </a:xfrm>
        </p:spPr>
        <p:txBody>
          <a:bodyPr anchor="ctr"/>
          <a:lstStyle/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16" name="Rectangle 16"/>
          <p:cNvSpPr>
            <a:spLocks noGrp="1"/>
          </p:cNvSpPr>
          <p:nvPr>
            <p:ph type="ftr" sz="quarter" idx="12"/>
          </p:nvPr>
        </p:nvSpPr>
        <p:spPr>
          <a:xfrm>
            <a:off x="2534478" y="6136438"/>
            <a:ext cx="2862470" cy="703729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entury" panose="02040604050505020304" pitchFamily="18" charset="0"/>
              </a:defRPr>
            </a:lvl1pPr>
          </a:lstStyle>
          <a:p>
            <a:r>
              <a:rPr lang="en-US" dirty="0"/>
              <a:t>Clinical Coding Education   </a:t>
            </a:r>
          </a:p>
          <a:p>
            <a:r>
              <a:rPr lang="en-US" dirty="0"/>
              <a:t>clinicalcodingeducation.com</a:t>
            </a:r>
          </a:p>
        </p:txBody>
      </p:sp>
      <p:sp>
        <p:nvSpPr>
          <p:cNvPr id="8" name="Rectangle 10"/>
          <p:cNvSpPr/>
          <p:nvPr userDrawn="1"/>
        </p:nvSpPr>
        <p:spPr>
          <a:xfrm>
            <a:off x="0" y="0"/>
            <a:ext cx="12192000" cy="4038600"/>
          </a:xfrm>
          <a:prstGeom prst="rect">
            <a:avLst/>
          </a:prstGeom>
          <a:solidFill>
            <a:srgbClr val="0000CC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sz="1800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4645880"/>
            <a:ext cx="12192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sz="1800" dirty="0"/>
          </a:p>
        </p:txBody>
      </p:sp>
      <p:pic>
        <p:nvPicPr>
          <p:cNvPr id="7" name="Picture 6" descr="Logo, icon, company name&#10;&#10;Description automatically generated">
            <a:extLst>
              <a:ext uri="{FF2B5EF4-FFF2-40B4-BE49-F238E27FC236}">
                <a16:creationId xmlns:a16="http://schemas.microsoft.com/office/drawing/2014/main" id="{867AFBE7-C5F5-4EC5-9BCF-8F5F99DFB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575" y="5089714"/>
            <a:ext cx="1451624" cy="1510058"/>
          </a:xfrm>
          <a:prstGeom prst="rect">
            <a:avLst/>
          </a:prstGeom>
        </p:spPr>
      </p:pic>
      <p:pic>
        <p:nvPicPr>
          <p:cNvPr id="14" name="Picture 13" descr="A picture containing text&#10;&#10;Description automatically generated">
            <a:extLst>
              <a:ext uri="{FF2B5EF4-FFF2-40B4-BE49-F238E27FC236}">
                <a16:creationId xmlns:a16="http://schemas.microsoft.com/office/drawing/2014/main" id="{02EE322B-B352-4342-A973-A360FA04453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113" y="5050099"/>
            <a:ext cx="3109623" cy="1202315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D85CD257-DB42-4B58-B535-A7D6B8299F37}"/>
              </a:ext>
            </a:extLst>
          </p:cNvPr>
          <p:cNvSpPr txBox="1">
            <a:spLocks/>
          </p:cNvSpPr>
          <p:nvPr userDrawn="1"/>
        </p:nvSpPr>
        <p:spPr>
          <a:xfrm>
            <a:off x="8257597" y="6171707"/>
            <a:ext cx="2207478" cy="85612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/>
              <a:t>eHealth Education</a:t>
            </a:r>
          </a:p>
          <a:p>
            <a:pPr algn="r"/>
            <a:r>
              <a:rPr lang="en-US" dirty="0"/>
              <a:t>ehe.edu.au</a:t>
            </a:r>
          </a:p>
        </p:txBody>
      </p:sp>
    </p:spTree>
    <p:extLst>
      <p:ext uri="{BB962C8B-B14F-4D97-AF65-F5344CB8AC3E}">
        <p14:creationId xmlns:p14="http://schemas.microsoft.com/office/powerpoint/2010/main" val="966627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06400" y="381000"/>
            <a:ext cx="11430000" cy="671736"/>
          </a:xfrm>
          <a:solidFill>
            <a:schemeClr val="accent6">
              <a:shade val="75000"/>
            </a:schemeClr>
          </a:solidFill>
        </p:spPr>
        <p:txBody>
          <a:bodyPr>
            <a:noAutofit/>
          </a:bodyPr>
          <a:lstStyle>
            <a:lvl1pPr eaLnBrk="1" latinLnBrk="0" hangingPunct="1">
              <a:defRPr kumimoji="0" sz="32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406399" y="1124744"/>
            <a:ext cx="11429999" cy="511256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1" hangingPunct="1"/>
            <a:r>
              <a:rPr lang="en-US" dirty="0"/>
              <a:t>Click to edit Master text styles</a:t>
            </a:r>
          </a:p>
          <a:p>
            <a:pPr lvl="1" eaLnBrk="1" latinLnBrk="1" hangingPunct="1"/>
            <a:r>
              <a:rPr lang="en-US" dirty="0"/>
              <a:t>Second level</a:t>
            </a:r>
          </a:p>
          <a:p>
            <a:pPr lvl="2" eaLnBrk="1" latinLnBrk="1" hangingPunct="1"/>
            <a:r>
              <a:rPr lang="en-US" dirty="0"/>
              <a:t>Third level</a:t>
            </a:r>
          </a:p>
          <a:p>
            <a:pPr lvl="3" eaLnBrk="1" latinLnBrk="1" hangingPunct="1"/>
            <a:r>
              <a:rPr lang="en-US" dirty="0"/>
              <a:t>Fourth level</a:t>
            </a:r>
          </a:p>
          <a:p>
            <a:pPr lvl="4" eaLnBrk="1" latinLnBrk="1" hangingPunct="1"/>
            <a:r>
              <a:rPr lang="en-US" dirty="0"/>
              <a:t>Fifth level</a:t>
            </a:r>
            <a:endParaRPr dirty="0"/>
          </a:p>
        </p:txBody>
      </p:sp>
      <p:sp>
        <p:nvSpPr>
          <p:cNvPr id="10" name="Rectangle 10"/>
          <p:cNvSpPr>
            <a:spLocks noGrp="1"/>
          </p:cNvSpPr>
          <p:nvPr>
            <p:ph type="sldNum" sz="quarter" idx="17"/>
          </p:nvPr>
        </p:nvSpPr>
        <p:spPr>
          <a:xfrm>
            <a:off x="10515600" y="6477000"/>
            <a:ext cx="1320800" cy="304800"/>
          </a:xfrm>
        </p:spPr>
        <p:txBody>
          <a:bodyPr/>
          <a:lstStyle>
            <a:lvl1pPr>
              <a:defRPr sz="1200" b="1"/>
            </a:lvl1pPr>
            <a:extLst/>
          </a:lstStyle>
          <a:p>
            <a:fld id="{256D3EEF-DE4E-429D-8EC4-DDC531AFF58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1B0E59A4-16AC-4FB3-97C8-BC344E503F9D}"/>
              </a:ext>
            </a:extLst>
          </p:cNvPr>
          <p:cNvSpPr txBox="1">
            <a:spLocks/>
          </p:cNvSpPr>
          <p:nvPr userDrawn="1"/>
        </p:nvSpPr>
        <p:spPr>
          <a:xfrm>
            <a:off x="3846443" y="6309320"/>
            <a:ext cx="4611757" cy="475793"/>
          </a:xfrm>
          <a:prstGeom prst="rect">
            <a:avLst/>
          </a:prstGeom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000" kern="1200">
                <a:solidFill>
                  <a:sysClr val="windowText" lastClr="000000"/>
                </a:solidFill>
                <a:latin typeface="Century" panose="02040604050505020304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        Clinical Coding Education		   eHealth Education </a:t>
            </a:r>
          </a:p>
        </p:txBody>
      </p:sp>
      <p:pic>
        <p:nvPicPr>
          <p:cNvPr id="15" name="Picture 14" descr="Logo, icon, company name&#10;&#10;Description automatically generated">
            <a:extLst>
              <a:ext uri="{FF2B5EF4-FFF2-40B4-BE49-F238E27FC236}">
                <a16:creationId xmlns:a16="http://schemas.microsoft.com/office/drawing/2014/main" id="{8FF09510-EFAE-445D-99BD-5A88B175E9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6326995"/>
            <a:ext cx="437207" cy="454806"/>
          </a:xfrm>
          <a:prstGeom prst="rect">
            <a:avLst/>
          </a:prstGeom>
        </p:spPr>
      </p:pic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D57A44C0-52AC-4F96-8F0E-0D34863F8EA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4922" y="6235143"/>
            <a:ext cx="553278" cy="55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30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038600"/>
            <a:ext cx="12192000" cy="6096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sz="1800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304800" y="4114800"/>
            <a:ext cx="11651974" cy="533400"/>
          </a:xfrm>
          <a:prstGeom prst="rect">
            <a:avLst/>
          </a:prstGeom>
          <a:noFill/>
        </p:spPr>
        <p:txBody>
          <a:bodyPr vert="horz"/>
          <a:lstStyle>
            <a:lvl1pPr algn="l" eaLnBrk="1" latinLnBrk="0" hangingPunct="1">
              <a:defRPr kumimoji="0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>
          <a:xfrm>
            <a:off x="304800" y="6477000"/>
            <a:ext cx="2133600" cy="304800"/>
          </a:xfrm>
          <a:prstGeom prst="rect">
            <a:avLst/>
          </a:prstGeom>
        </p:spPr>
        <p:txBody>
          <a:bodyPr anchor="ctr"/>
          <a:lstStyle>
            <a:lvl1pPr algn="l" eaLnBrk="1" latinLnBrk="0" hangingPunct="1">
              <a:defRPr kumimoji="0">
                <a:solidFill>
                  <a:srgbClr val="A0A0A0"/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>
          <a:xfrm>
            <a:off x="3023659" y="6477000"/>
            <a:ext cx="4978400" cy="304800"/>
          </a:xfrm>
          <a:prstGeom prst="rect">
            <a:avLst/>
          </a:prstGeom>
        </p:spPr>
        <p:txBody>
          <a:bodyPr/>
          <a:lstStyle>
            <a:lvl1pPr eaLnBrk="1" latinLnBrk="0" hangingPunct="1">
              <a:defRPr kumimoji="0">
                <a:solidFill>
                  <a:schemeClr val="bg1"/>
                </a:solidFill>
              </a:defRPr>
            </a:lvl1pPr>
            <a:extLst/>
          </a:lstStyle>
          <a:p>
            <a:r>
              <a:rPr kumimoji="0" lang="en-US">
                <a:solidFill>
                  <a:schemeClr val="bg1"/>
                </a:solidFill>
              </a:rPr>
              <a:t>Clinical Coding Education    clinicalcodingeducation.com</a:t>
            </a:r>
            <a:endParaRPr kumimoji="0"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052859" y="6477000"/>
            <a:ext cx="1361440" cy="304800"/>
          </a:xfrm>
        </p:spPr>
        <p:txBody>
          <a:bodyPr anchor="ctr"/>
          <a:lstStyle/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4645880"/>
            <a:ext cx="12192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sz="1800" dirty="0"/>
          </a:p>
        </p:txBody>
      </p:sp>
    </p:spTree>
    <p:extLst>
      <p:ext uri="{BB962C8B-B14F-4D97-AF65-F5344CB8AC3E}">
        <p14:creationId xmlns:p14="http://schemas.microsoft.com/office/powerpoint/2010/main" val="3426314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ing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06400" y="380999"/>
            <a:ext cx="11356028" cy="503583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0" hangingPunct="1">
              <a:defRPr kumimoji="0" sz="24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5"/>
          </p:nvPr>
        </p:nvSpPr>
        <p:spPr>
          <a:xfrm>
            <a:off x="10441628" y="6477000"/>
            <a:ext cx="1320800" cy="304800"/>
          </a:xfrm>
        </p:spPr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>
          <a:xfrm>
            <a:off x="5246643" y="6480313"/>
            <a:ext cx="2177887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entury" panose="02040604050505020304" pitchFamily="18" charset="0"/>
              </a:defRPr>
            </a:lvl1pPr>
          </a:lstStyle>
          <a:p>
            <a:pPr algn="l"/>
            <a:r>
              <a:rPr lang="en-US"/>
              <a:t>Clinical Coding Education    clinicalcodingeducation.com</a:t>
            </a:r>
            <a:endParaRPr lang="en-US" dirty="0"/>
          </a:p>
        </p:txBody>
      </p:sp>
      <p:pic>
        <p:nvPicPr>
          <p:cNvPr id="10" name="Picture 9" descr="Logo, icon, company name&#10;&#10;Description automatically generated">
            <a:extLst>
              <a:ext uri="{FF2B5EF4-FFF2-40B4-BE49-F238E27FC236}">
                <a16:creationId xmlns:a16="http://schemas.microsoft.com/office/drawing/2014/main" id="{FE2C6770-0805-4D08-9441-02D71F7E70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6276" y="6515097"/>
            <a:ext cx="219759" cy="22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8991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>
          <a:xfrm>
            <a:off x="11480800" y="381000"/>
            <a:ext cx="711200" cy="5867400"/>
          </a:xfrm>
          <a:prstGeom prst="rect">
            <a:avLst/>
          </a:prstGeom>
        </p:spPr>
        <p:txBody>
          <a:bodyPr/>
          <a:lstStyle/>
          <a:p>
            <a:pPr eaLnBrk="1" latinLnBrk="1" hangingPunct="1"/>
            <a:r>
              <a:rPr lang="en-US"/>
              <a:t>Click to edit Master title style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06400" y="381000"/>
            <a:ext cx="5287264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9" name="Rectangle 11"/>
          <p:cNvSpPr>
            <a:spLocks noGrp="1"/>
          </p:cNvSpPr>
          <p:nvPr>
            <p:ph sz="quarter" idx="15"/>
          </p:nvPr>
        </p:nvSpPr>
        <p:spPr>
          <a:xfrm>
            <a:off x="406400" y="609600"/>
            <a:ext cx="5283200" cy="5638800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5888736" y="381000"/>
            <a:ext cx="5287264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7"/>
          </p:nvPr>
        </p:nvSpPr>
        <p:spPr>
          <a:xfrm>
            <a:off x="5888736" y="609600"/>
            <a:ext cx="5283200" cy="5638800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18"/>
          </p:nvPr>
        </p:nvSpPr>
        <p:spPr>
          <a:xfrm>
            <a:off x="9347200" y="76200"/>
            <a:ext cx="1828800" cy="228600"/>
          </a:xfrm>
          <a:prstGeom prst="rect">
            <a:avLst/>
          </a:prstGeom>
        </p:spPr>
        <p:txBody>
          <a:bodyPr/>
          <a:lstStyle/>
          <a:p>
            <a:pPr algn="r"/>
            <a:endParaRPr kumimoji="0" lang="en-US" dirty="0"/>
          </a:p>
        </p:txBody>
      </p:sp>
      <p:sp>
        <p:nvSpPr>
          <p:cNvPr id="16" name="Rectangle 1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17" name="Rectangle 17"/>
          <p:cNvSpPr>
            <a:spLocks noGrp="1"/>
          </p:cNvSpPr>
          <p:nvPr>
            <p:ph type="ftr" sz="quarter" idx="20"/>
          </p:nvPr>
        </p:nvSpPr>
        <p:spPr>
          <a:xfrm>
            <a:off x="3119669" y="6477000"/>
            <a:ext cx="4978400" cy="304800"/>
          </a:xfrm>
          <a:prstGeom prst="rect">
            <a:avLst/>
          </a:prstGeom>
        </p:spPr>
        <p:txBody>
          <a:bodyPr/>
          <a:lstStyle/>
          <a:p>
            <a:r>
              <a:rPr kumimoji="0" lang="en-US"/>
              <a:t>Clinical Coding Education    clinicalcodingeducation.com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3888398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2 left, 1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>
          <a:xfrm>
            <a:off x="11480800" y="381000"/>
            <a:ext cx="711200" cy="5867400"/>
          </a:xfrm>
          <a:prstGeom prst="rect">
            <a:avLst/>
          </a:prstGeom>
        </p:spPr>
        <p:txBody>
          <a:bodyPr/>
          <a:lstStyle/>
          <a:p>
            <a:pPr eaLnBrk="1" latinLnBrk="1" hangingPunct="1"/>
            <a:r>
              <a:rPr lang="en-US"/>
              <a:t>Click to edit Master title style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06400" y="381000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  <a:endParaRPr kumimoji="0" lang="en-US"/>
          </a:p>
        </p:txBody>
      </p:sp>
      <p:sp>
        <p:nvSpPr>
          <p:cNvPr id="18" name="Rectangle 11"/>
          <p:cNvSpPr>
            <a:spLocks noGrp="1"/>
          </p:cNvSpPr>
          <p:nvPr>
            <p:ph sz="quarter" idx="15"/>
          </p:nvPr>
        </p:nvSpPr>
        <p:spPr>
          <a:xfrm>
            <a:off x="406400" y="609600"/>
            <a:ext cx="5283200" cy="2706624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02336" y="3319272"/>
            <a:ext cx="5287264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  <a:endParaRPr kumimoji="0" lang="en-US"/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402336" y="3547872"/>
            <a:ext cx="5287264" cy="2706624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20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5888736" y="381000"/>
            <a:ext cx="5287264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9"/>
          </p:nvPr>
        </p:nvSpPr>
        <p:spPr>
          <a:xfrm>
            <a:off x="5888736" y="609600"/>
            <a:ext cx="5283200" cy="5638800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20"/>
          </p:nvPr>
        </p:nvSpPr>
        <p:spPr>
          <a:xfrm>
            <a:off x="9347200" y="76200"/>
            <a:ext cx="1828800" cy="228600"/>
          </a:xfrm>
          <a:prstGeom prst="rect">
            <a:avLst/>
          </a:prstGeom>
        </p:spPr>
        <p:txBody>
          <a:bodyPr/>
          <a:lstStyle/>
          <a:p>
            <a:pPr algn="r"/>
            <a:endParaRPr kumimoji="0" lang="en-US" dirty="0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2"/>
          </p:nvPr>
        </p:nvSpPr>
        <p:spPr>
          <a:xfrm>
            <a:off x="3119669" y="6477000"/>
            <a:ext cx="4978400" cy="304800"/>
          </a:xfrm>
          <a:prstGeom prst="rect">
            <a:avLst/>
          </a:prstGeom>
        </p:spPr>
        <p:txBody>
          <a:bodyPr/>
          <a:lstStyle/>
          <a:p>
            <a:r>
              <a:rPr kumimoji="0" lang="en-US"/>
              <a:t>Clinical Coding Education    clinicalcodingeducation.com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442848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1 Left, 2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/>
          </p:cNvSpPr>
          <p:nvPr>
            <p:ph type="title"/>
          </p:nvPr>
        </p:nvSpPr>
        <p:spPr>
          <a:xfrm>
            <a:off x="11480800" y="381000"/>
            <a:ext cx="711200" cy="5867400"/>
          </a:xfrm>
          <a:prstGeom prst="rect">
            <a:avLst/>
          </a:prstGeom>
        </p:spPr>
        <p:txBody>
          <a:bodyPr/>
          <a:lstStyle/>
          <a:p>
            <a:pPr eaLnBrk="1" latinLnBrk="1" hangingPunct="1"/>
            <a:r>
              <a:rPr lang="en-US"/>
              <a:t>Click to edit Master title style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06400" y="381000"/>
            <a:ext cx="5287264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5"/>
          </p:nvPr>
        </p:nvSpPr>
        <p:spPr>
          <a:xfrm>
            <a:off x="406400" y="609600"/>
            <a:ext cx="5283200" cy="5638800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5892800" y="381000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  <a:endParaRPr kumimoji="0" lang="en-US"/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5892800" y="609600"/>
            <a:ext cx="5283200" cy="2706624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5888736" y="3319272"/>
            <a:ext cx="5287264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  <a:endParaRPr kumimoji="0" lang="en-US"/>
          </a:p>
        </p:txBody>
      </p:sp>
      <p:sp>
        <p:nvSpPr>
          <p:cNvPr id="20" name="Rectangle 11"/>
          <p:cNvSpPr>
            <a:spLocks noGrp="1"/>
          </p:cNvSpPr>
          <p:nvPr>
            <p:ph sz="quarter" idx="19"/>
          </p:nvPr>
        </p:nvSpPr>
        <p:spPr>
          <a:xfrm>
            <a:off x="5888736" y="3547872"/>
            <a:ext cx="5287264" cy="2706624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21" name="Rectangle 21"/>
          <p:cNvSpPr>
            <a:spLocks noGrp="1"/>
          </p:cNvSpPr>
          <p:nvPr>
            <p:ph type="dt" sz="half" idx="20"/>
          </p:nvPr>
        </p:nvSpPr>
        <p:spPr>
          <a:xfrm>
            <a:off x="9347200" y="76200"/>
            <a:ext cx="1828800" cy="228600"/>
          </a:xfrm>
          <a:prstGeom prst="rect">
            <a:avLst/>
          </a:prstGeom>
        </p:spPr>
        <p:txBody>
          <a:bodyPr/>
          <a:lstStyle/>
          <a:p>
            <a:pPr algn="r"/>
            <a:endParaRPr kumimoji="0" lang="en-US" dirty="0"/>
          </a:p>
        </p:txBody>
      </p:sp>
      <p:sp>
        <p:nvSpPr>
          <p:cNvPr id="22" name="Rectangle 2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2"/>
          </p:nvPr>
        </p:nvSpPr>
        <p:spPr>
          <a:xfrm>
            <a:off x="3119669" y="6477000"/>
            <a:ext cx="4978400" cy="304800"/>
          </a:xfrm>
          <a:prstGeom prst="rect">
            <a:avLst/>
          </a:prstGeom>
        </p:spPr>
        <p:txBody>
          <a:bodyPr/>
          <a:lstStyle/>
          <a:p>
            <a:r>
              <a:rPr kumimoji="0" lang="en-US"/>
              <a:t>Clinical Coding Education    clinicalcodingeducation.com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147378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A54EA-0B2D-FC96-0E07-B5D4EC190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DF76E-344F-D8D8-C239-340BB90D5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56F5D-BD76-5AB4-04FE-9D026B9C5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7591-0FAC-4E4E-AEF1-F3F55CF2386D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AD8BD-42C9-EB7E-0B21-6E5A56C1C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600F5-A417-D9EF-4CCB-4F8E0125D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803-59E6-4668-909A-382738910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71926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1 Top, 2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>
          <a:xfrm>
            <a:off x="11480800" y="381000"/>
            <a:ext cx="711200" cy="5867400"/>
          </a:xfrm>
          <a:prstGeom prst="rect">
            <a:avLst/>
          </a:prstGeom>
        </p:spPr>
        <p:txBody>
          <a:bodyPr/>
          <a:lstStyle/>
          <a:p>
            <a:pPr eaLnBrk="1" latinLnBrk="1" hangingPunct="1"/>
            <a:r>
              <a:rPr lang="en-US"/>
              <a:t>Click to edit Master title style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06400" y="381000"/>
            <a:ext cx="107696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5"/>
          </p:nvPr>
        </p:nvSpPr>
        <p:spPr>
          <a:xfrm>
            <a:off x="402336" y="609600"/>
            <a:ext cx="10765536" cy="2706624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7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02336" y="3319272"/>
            <a:ext cx="5287264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  <a:endParaRPr kumimoji="0" lang="en-US"/>
          </a:p>
        </p:txBody>
      </p:sp>
      <p:sp>
        <p:nvSpPr>
          <p:cNvPr id="18" name="Rectangle 11"/>
          <p:cNvSpPr>
            <a:spLocks noGrp="1"/>
          </p:cNvSpPr>
          <p:nvPr>
            <p:ph sz="quarter" idx="17"/>
          </p:nvPr>
        </p:nvSpPr>
        <p:spPr>
          <a:xfrm>
            <a:off x="402336" y="3547872"/>
            <a:ext cx="5287264" cy="2706624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5888736" y="3319272"/>
            <a:ext cx="5287264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  <a:endParaRPr kumimoji="0" lang="en-US"/>
          </a:p>
        </p:txBody>
      </p:sp>
      <p:sp>
        <p:nvSpPr>
          <p:cNvPr id="23" name="Rectangle 11"/>
          <p:cNvSpPr>
            <a:spLocks noGrp="1"/>
          </p:cNvSpPr>
          <p:nvPr>
            <p:ph sz="quarter" idx="21"/>
          </p:nvPr>
        </p:nvSpPr>
        <p:spPr>
          <a:xfrm>
            <a:off x="5888736" y="3547872"/>
            <a:ext cx="5287264" cy="2706624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9" name="Rectangle 19"/>
          <p:cNvSpPr>
            <a:spLocks noGrp="1"/>
          </p:cNvSpPr>
          <p:nvPr>
            <p:ph type="dt" sz="half" idx="22"/>
          </p:nvPr>
        </p:nvSpPr>
        <p:spPr>
          <a:xfrm>
            <a:off x="9347200" y="76200"/>
            <a:ext cx="1828800" cy="228600"/>
          </a:xfrm>
          <a:prstGeom prst="rect">
            <a:avLst/>
          </a:prstGeom>
        </p:spPr>
        <p:txBody>
          <a:bodyPr/>
          <a:lstStyle/>
          <a:p>
            <a:pPr algn="r"/>
            <a:endParaRPr kumimoji="0" lang="en-US" dirty="0"/>
          </a:p>
        </p:txBody>
      </p:sp>
      <p:sp>
        <p:nvSpPr>
          <p:cNvPr id="20" name="Rectangle 20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4"/>
          </p:nvPr>
        </p:nvSpPr>
        <p:spPr>
          <a:xfrm>
            <a:off x="3119669" y="6477000"/>
            <a:ext cx="4978400" cy="304800"/>
          </a:xfrm>
          <a:prstGeom prst="rect">
            <a:avLst/>
          </a:prstGeom>
        </p:spPr>
        <p:txBody>
          <a:bodyPr/>
          <a:lstStyle/>
          <a:p>
            <a:r>
              <a:rPr kumimoji="0" lang="en-US"/>
              <a:t>Clinical Coding Education    clinicalcodingeducation.com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8104649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>
          <a:xfrm>
            <a:off x="11480800" y="381000"/>
            <a:ext cx="711200" cy="5867400"/>
          </a:xfrm>
          <a:prstGeom prst="rect">
            <a:avLst/>
          </a:prstGeom>
        </p:spPr>
        <p:txBody>
          <a:bodyPr/>
          <a:lstStyle/>
          <a:p>
            <a:pPr eaLnBrk="1" latinLnBrk="1" hangingPunct="1"/>
            <a:r>
              <a:rPr lang="en-US"/>
              <a:t>Click to edit Master title style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06400" y="381000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  <a:endParaRPr kumimoji="0" lang="en-US"/>
          </a:p>
        </p:txBody>
      </p:sp>
      <p:sp>
        <p:nvSpPr>
          <p:cNvPr id="17" name="Rectangle 11"/>
          <p:cNvSpPr>
            <a:spLocks noGrp="1"/>
          </p:cNvSpPr>
          <p:nvPr>
            <p:ph sz="quarter" idx="15"/>
          </p:nvPr>
        </p:nvSpPr>
        <p:spPr>
          <a:xfrm>
            <a:off x="406400" y="609600"/>
            <a:ext cx="5283200" cy="2706624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02336" y="3319272"/>
            <a:ext cx="5287264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  <a:endParaRPr kumimoji="0" lang="en-US"/>
          </a:p>
        </p:txBody>
      </p:sp>
      <p:sp>
        <p:nvSpPr>
          <p:cNvPr id="20" name="Rectangle 11"/>
          <p:cNvSpPr>
            <a:spLocks noGrp="1"/>
          </p:cNvSpPr>
          <p:nvPr>
            <p:ph sz="quarter" idx="17"/>
          </p:nvPr>
        </p:nvSpPr>
        <p:spPr>
          <a:xfrm>
            <a:off x="402336" y="3547872"/>
            <a:ext cx="5287264" cy="2706624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5892800" y="381000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  <a:endParaRPr kumimoji="0" lang="en-US"/>
          </a:p>
        </p:txBody>
      </p:sp>
      <p:sp>
        <p:nvSpPr>
          <p:cNvPr id="24" name="Rectangle 11"/>
          <p:cNvSpPr>
            <a:spLocks noGrp="1"/>
          </p:cNvSpPr>
          <p:nvPr>
            <p:ph sz="quarter" idx="19"/>
          </p:nvPr>
        </p:nvSpPr>
        <p:spPr>
          <a:xfrm>
            <a:off x="5892800" y="609600"/>
            <a:ext cx="5283200" cy="2706624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5888736" y="3319272"/>
            <a:ext cx="5287264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  <a:endParaRPr kumimoji="0" lang="en-US"/>
          </a:p>
        </p:txBody>
      </p:sp>
      <p:sp>
        <p:nvSpPr>
          <p:cNvPr id="26" name="Rectangle 11"/>
          <p:cNvSpPr>
            <a:spLocks noGrp="1"/>
          </p:cNvSpPr>
          <p:nvPr>
            <p:ph sz="quarter" idx="21"/>
          </p:nvPr>
        </p:nvSpPr>
        <p:spPr>
          <a:xfrm>
            <a:off x="5888736" y="3547872"/>
            <a:ext cx="5287264" cy="2706624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23" name="Rectangle 23"/>
          <p:cNvSpPr>
            <a:spLocks noGrp="1"/>
          </p:cNvSpPr>
          <p:nvPr>
            <p:ph type="dt" sz="half" idx="22"/>
          </p:nvPr>
        </p:nvSpPr>
        <p:spPr>
          <a:xfrm>
            <a:off x="9347200" y="76200"/>
            <a:ext cx="1828800" cy="228600"/>
          </a:xfrm>
          <a:prstGeom prst="rect">
            <a:avLst/>
          </a:prstGeom>
        </p:spPr>
        <p:txBody>
          <a:bodyPr/>
          <a:lstStyle/>
          <a:p>
            <a:pPr algn="r"/>
            <a:endParaRPr kumimoji="0" lang="en-US" dirty="0"/>
          </a:p>
        </p:txBody>
      </p:sp>
      <p:sp>
        <p:nvSpPr>
          <p:cNvPr id="27" name="Rectangle 27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28" name="Rectangle 28"/>
          <p:cNvSpPr>
            <a:spLocks noGrp="1"/>
          </p:cNvSpPr>
          <p:nvPr>
            <p:ph type="ftr" sz="quarter" idx="24"/>
          </p:nvPr>
        </p:nvSpPr>
        <p:spPr>
          <a:xfrm>
            <a:off x="3119669" y="6477000"/>
            <a:ext cx="4978400" cy="304800"/>
          </a:xfrm>
          <a:prstGeom prst="rect">
            <a:avLst/>
          </a:prstGeom>
        </p:spPr>
        <p:txBody>
          <a:bodyPr/>
          <a:lstStyle/>
          <a:p>
            <a:r>
              <a:rPr kumimoji="0" lang="en-US"/>
              <a:t>Clinical Coding Education    clinicalcodingeducation.com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653807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1 Left, 3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>
          <a:xfrm>
            <a:off x="11480800" y="381000"/>
            <a:ext cx="711200" cy="5867400"/>
          </a:xfrm>
          <a:prstGeom prst="rect">
            <a:avLst/>
          </a:prstGeom>
        </p:spPr>
        <p:txBody>
          <a:bodyPr/>
          <a:lstStyle/>
          <a:p>
            <a:pPr eaLnBrk="1" latinLnBrk="1" hangingPunct="1"/>
            <a:r>
              <a:rPr lang="en-US"/>
              <a:t>Click to edit Master title style</a:t>
            </a:r>
            <a:endParaRPr/>
          </a:p>
        </p:txBody>
      </p:sp>
      <p:sp>
        <p:nvSpPr>
          <p:cNvPr id="10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5892800" y="381000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8" name="Rectangle 11"/>
          <p:cNvSpPr>
            <a:spLocks noGrp="1"/>
          </p:cNvSpPr>
          <p:nvPr>
            <p:ph sz="quarter" idx="16"/>
          </p:nvPr>
        </p:nvSpPr>
        <p:spPr>
          <a:xfrm>
            <a:off x="5892800" y="609600"/>
            <a:ext cx="5283200" cy="1728216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06400" y="381000"/>
            <a:ext cx="5287264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5"/>
          </p:nvPr>
        </p:nvSpPr>
        <p:spPr>
          <a:xfrm>
            <a:off x="406400" y="609600"/>
            <a:ext cx="5283200" cy="5638800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5888736" y="2340864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18"/>
          </p:nvPr>
        </p:nvSpPr>
        <p:spPr>
          <a:xfrm>
            <a:off x="5888736" y="2569464"/>
            <a:ext cx="5283200" cy="1728216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5892800" y="4291584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20"/>
          </p:nvPr>
        </p:nvSpPr>
        <p:spPr>
          <a:xfrm>
            <a:off x="5892800" y="4520184"/>
            <a:ext cx="5283200" cy="1728216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>
          <a:xfrm>
            <a:off x="9347200" y="76200"/>
            <a:ext cx="1828800" cy="228600"/>
          </a:xfrm>
          <a:prstGeom prst="rect">
            <a:avLst/>
          </a:prstGeom>
        </p:spPr>
        <p:txBody>
          <a:bodyPr/>
          <a:lstStyle/>
          <a:p>
            <a:pPr algn="r"/>
            <a:endParaRPr kumimoji="0" lang="en-US" dirty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21" name="Rectangle 21"/>
          <p:cNvSpPr>
            <a:spLocks noGrp="1"/>
          </p:cNvSpPr>
          <p:nvPr>
            <p:ph type="ftr" sz="quarter" idx="23"/>
          </p:nvPr>
        </p:nvSpPr>
        <p:spPr>
          <a:xfrm>
            <a:off x="3119669" y="6477000"/>
            <a:ext cx="4978400" cy="304800"/>
          </a:xfrm>
          <a:prstGeom prst="rect">
            <a:avLst/>
          </a:prstGeom>
        </p:spPr>
        <p:txBody>
          <a:bodyPr/>
          <a:lstStyle/>
          <a:p>
            <a:r>
              <a:rPr kumimoji="0" lang="en-US"/>
              <a:t>Clinical Coding Education    clinicalcodingeducation.com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966776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3 Left, 1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11480800" y="381000"/>
            <a:ext cx="711200" cy="5867400"/>
          </a:xfrm>
          <a:prstGeom prst="rect">
            <a:avLst/>
          </a:prstGeom>
        </p:spPr>
        <p:txBody>
          <a:bodyPr/>
          <a:lstStyle/>
          <a:p>
            <a:pPr eaLnBrk="1" latinLnBrk="1" hangingPunct="1"/>
            <a:r>
              <a:rPr lang="en-US"/>
              <a:t>Click to edit Master title style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5888736" y="381000"/>
            <a:ext cx="5287264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5"/>
          </p:nvPr>
        </p:nvSpPr>
        <p:spPr>
          <a:xfrm>
            <a:off x="5888736" y="609600"/>
            <a:ext cx="5283200" cy="5638800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06400" y="381000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10" name="Rectangle 11"/>
          <p:cNvSpPr>
            <a:spLocks noGrp="1"/>
          </p:cNvSpPr>
          <p:nvPr>
            <p:ph sz="quarter" idx="16"/>
          </p:nvPr>
        </p:nvSpPr>
        <p:spPr>
          <a:xfrm>
            <a:off x="406400" y="609600"/>
            <a:ext cx="5283200" cy="1728216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402336" y="2340864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8"/>
          </p:nvPr>
        </p:nvSpPr>
        <p:spPr>
          <a:xfrm>
            <a:off x="402336" y="2569464"/>
            <a:ext cx="5283200" cy="1728216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06400" y="4291584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0"/>
          </p:nvPr>
        </p:nvSpPr>
        <p:spPr>
          <a:xfrm>
            <a:off x="406400" y="4520184"/>
            <a:ext cx="5283200" cy="1728216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>
          <a:xfrm>
            <a:off x="9347200" y="76200"/>
            <a:ext cx="1828800" cy="228600"/>
          </a:xfrm>
          <a:prstGeom prst="rect">
            <a:avLst/>
          </a:prstGeom>
        </p:spPr>
        <p:txBody>
          <a:bodyPr/>
          <a:lstStyle/>
          <a:p>
            <a:pPr algn="r"/>
            <a:endParaRPr kumimoji="0" lang="en-US" dirty="0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23"/>
          </p:nvPr>
        </p:nvSpPr>
        <p:spPr>
          <a:xfrm>
            <a:off x="3119669" y="6477000"/>
            <a:ext cx="4978400" cy="304800"/>
          </a:xfrm>
          <a:prstGeom prst="rect">
            <a:avLst/>
          </a:prstGeom>
        </p:spPr>
        <p:txBody>
          <a:bodyPr/>
          <a:lstStyle/>
          <a:p>
            <a:r>
              <a:rPr kumimoji="0" lang="en-US"/>
              <a:t>Clinical Coding Education    clinicalcodingeducation.com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3285199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2 Left, 3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11480800" y="381000"/>
            <a:ext cx="711200" cy="5867400"/>
          </a:xfrm>
          <a:prstGeom prst="rect">
            <a:avLst/>
          </a:prstGeom>
        </p:spPr>
        <p:txBody>
          <a:bodyPr/>
          <a:lstStyle/>
          <a:p>
            <a:pPr eaLnBrk="1" latinLnBrk="1" hangingPunct="1"/>
            <a:r>
              <a:rPr lang="en-US"/>
              <a:t>Click to edit Master title style</a:t>
            </a:r>
            <a:endParaRPr/>
          </a:p>
        </p:txBody>
      </p:sp>
      <p:sp>
        <p:nvSpPr>
          <p:cNvPr id="2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06400" y="381000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  <a:endParaRPr kumimoji="0" lang="en-US"/>
          </a:p>
        </p:txBody>
      </p:sp>
      <p:sp>
        <p:nvSpPr>
          <p:cNvPr id="24" name="Rectangle 11"/>
          <p:cNvSpPr>
            <a:spLocks noGrp="1"/>
          </p:cNvSpPr>
          <p:nvPr>
            <p:ph sz="quarter" idx="15"/>
          </p:nvPr>
        </p:nvSpPr>
        <p:spPr>
          <a:xfrm>
            <a:off x="406400" y="609600"/>
            <a:ext cx="5283200" cy="2706624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02336" y="3319272"/>
            <a:ext cx="5287264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  <a:endParaRPr kumimoji="0" lang="en-US"/>
          </a:p>
        </p:txBody>
      </p:sp>
      <p:sp>
        <p:nvSpPr>
          <p:cNvPr id="26" name="Rectangle 11"/>
          <p:cNvSpPr>
            <a:spLocks noGrp="1"/>
          </p:cNvSpPr>
          <p:nvPr>
            <p:ph sz="quarter" idx="17"/>
          </p:nvPr>
        </p:nvSpPr>
        <p:spPr>
          <a:xfrm>
            <a:off x="402336" y="3547872"/>
            <a:ext cx="5287264" cy="2706624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28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5892800" y="381000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29" name="Rectangle 11"/>
          <p:cNvSpPr>
            <a:spLocks noGrp="1"/>
          </p:cNvSpPr>
          <p:nvPr>
            <p:ph sz="quarter" idx="18"/>
          </p:nvPr>
        </p:nvSpPr>
        <p:spPr>
          <a:xfrm>
            <a:off x="5892800" y="609600"/>
            <a:ext cx="5283200" cy="1728216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5888736" y="2340864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32" name="Rectangle 11"/>
          <p:cNvSpPr>
            <a:spLocks noGrp="1"/>
          </p:cNvSpPr>
          <p:nvPr>
            <p:ph sz="quarter" idx="20"/>
          </p:nvPr>
        </p:nvSpPr>
        <p:spPr>
          <a:xfrm>
            <a:off x="5888736" y="2569464"/>
            <a:ext cx="5283200" cy="1728216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33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5892800" y="4291584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34" name="Rectangle 11"/>
          <p:cNvSpPr>
            <a:spLocks noGrp="1"/>
          </p:cNvSpPr>
          <p:nvPr>
            <p:ph sz="quarter" idx="22"/>
          </p:nvPr>
        </p:nvSpPr>
        <p:spPr>
          <a:xfrm>
            <a:off x="5892800" y="4520184"/>
            <a:ext cx="5283200" cy="1728216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6" name="Rectangle 16"/>
          <p:cNvSpPr>
            <a:spLocks noGrp="1"/>
          </p:cNvSpPr>
          <p:nvPr>
            <p:ph type="dt" sz="half" idx="23"/>
          </p:nvPr>
        </p:nvSpPr>
        <p:spPr>
          <a:xfrm>
            <a:off x="9347200" y="76200"/>
            <a:ext cx="1828800" cy="228600"/>
          </a:xfrm>
          <a:prstGeom prst="rect">
            <a:avLst/>
          </a:prstGeom>
        </p:spPr>
        <p:txBody>
          <a:bodyPr/>
          <a:lstStyle/>
          <a:p>
            <a:pPr algn="r"/>
            <a:endParaRPr kumimoji="0" lang="en-US" dirty="0"/>
          </a:p>
        </p:txBody>
      </p:sp>
      <p:sp>
        <p:nvSpPr>
          <p:cNvPr id="17" name="Rectangle 1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25"/>
          </p:nvPr>
        </p:nvSpPr>
        <p:spPr>
          <a:xfrm>
            <a:off x="3119669" y="6477000"/>
            <a:ext cx="4978400" cy="304800"/>
          </a:xfrm>
          <a:prstGeom prst="rect">
            <a:avLst/>
          </a:prstGeom>
        </p:spPr>
        <p:txBody>
          <a:bodyPr/>
          <a:lstStyle/>
          <a:p>
            <a:r>
              <a:rPr kumimoji="0" lang="en-US"/>
              <a:t>Clinical Coding Education    clinicalcodingeducation.com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2730779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3 Left, 2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>
          <a:xfrm>
            <a:off x="11480800" y="381000"/>
            <a:ext cx="711200" cy="5867400"/>
          </a:xfrm>
          <a:prstGeom prst="rect">
            <a:avLst/>
          </a:prstGeom>
        </p:spPr>
        <p:txBody>
          <a:bodyPr/>
          <a:lstStyle/>
          <a:p>
            <a:pPr eaLnBrk="1" latinLnBrk="1" hangingPunct="1"/>
            <a:r>
              <a:rPr lang="en-US"/>
              <a:t>Click to edit Master title style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10464" y="381000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22" name="Rectangle 11"/>
          <p:cNvSpPr>
            <a:spLocks noGrp="1"/>
          </p:cNvSpPr>
          <p:nvPr>
            <p:ph sz="quarter" idx="16"/>
          </p:nvPr>
        </p:nvSpPr>
        <p:spPr>
          <a:xfrm>
            <a:off x="410464" y="609600"/>
            <a:ext cx="5283200" cy="1728216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406400" y="2340864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8"/>
          </p:nvPr>
        </p:nvSpPr>
        <p:spPr>
          <a:xfrm>
            <a:off x="406400" y="2569464"/>
            <a:ext cx="5283200" cy="1728216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27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10464" y="4291584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28" name="Rectangle 11"/>
          <p:cNvSpPr>
            <a:spLocks noGrp="1"/>
          </p:cNvSpPr>
          <p:nvPr>
            <p:ph sz="quarter" idx="20"/>
          </p:nvPr>
        </p:nvSpPr>
        <p:spPr>
          <a:xfrm>
            <a:off x="410464" y="4520184"/>
            <a:ext cx="5283200" cy="1728216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5892800" y="381000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  <a:endParaRPr kumimoji="0" lang="en-US"/>
          </a:p>
        </p:txBody>
      </p:sp>
      <p:sp>
        <p:nvSpPr>
          <p:cNvPr id="13" name="Rectangle 11"/>
          <p:cNvSpPr>
            <a:spLocks noGrp="1"/>
          </p:cNvSpPr>
          <p:nvPr>
            <p:ph sz="quarter" idx="22"/>
          </p:nvPr>
        </p:nvSpPr>
        <p:spPr>
          <a:xfrm>
            <a:off x="5892800" y="609600"/>
            <a:ext cx="5283200" cy="2706624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23" hasCustomPrompt="1"/>
          </p:nvPr>
        </p:nvSpPr>
        <p:spPr>
          <a:xfrm>
            <a:off x="5888736" y="3319272"/>
            <a:ext cx="5287264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  <a:endParaRPr kumimoji="0" lang="en-US"/>
          </a:p>
        </p:txBody>
      </p:sp>
      <p:sp>
        <p:nvSpPr>
          <p:cNvPr id="16" name="Rectangle 11"/>
          <p:cNvSpPr>
            <a:spLocks noGrp="1"/>
          </p:cNvSpPr>
          <p:nvPr>
            <p:ph sz="quarter" idx="24"/>
          </p:nvPr>
        </p:nvSpPr>
        <p:spPr>
          <a:xfrm>
            <a:off x="5888736" y="3547872"/>
            <a:ext cx="5287264" cy="2706624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5"/>
          </p:nvPr>
        </p:nvSpPr>
        <p:spPr>
          <a:xfrm>
            <a:off x="9347200" y="76200"/>
            <a:ext cx="1828800" cy="228600"/>
          </a:xfrm>
          <a:prstGeom prst="rect">
            <a:avLst/>
          </a:prstGeom>
        </p:spPr>
        <p:txBody>
          <a:bodyPr/>
          <a:lstStyle/>
          <a:p>
            <a:pPr algn="r"/>
            <a:endParaRPr kumimoji="0" lang="en-US" dirty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7"/>
          </p:nvPr>
        </p:nvSpPr>
        <p:spPr>
          <a:xfrm>
            <a:off x="3119669" y="6477000"/>
            <a:ext cx="4978400" cy="304800"/>
          </a:xfrm>
          <a:prstGeom prst="rect">
            <a:avLst/>
          </a:prstGeom>
        </p:spPr>
        <p:txBody>
          <a:bodyPr/>
          <a:lstStyle/>
          <a:p>
            <a:r>
              <a:rPr kumimoji="0" lang="en-US"/>
              <a:t>Clinical Coding Education    clinicalcodingeducation.com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3279700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bst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/>
          </p:cNvSpPr>
          <p:nvPr>
            <p:ph type="title"/>
          </p:nvPr>
        </p:nvSpPr>
        <p:spPr>
          <a:xfrm>
            <a:off x="11480800" y="381000"/>
            <a:ext cx="711200" cy="5867400"/>
          </a:xfrm>
          <a:prstGeom prst="rect">
            <a:avLst/>
          </a:prstGeom>
        </p:spPr>
        <p:txBody>
          <a:bodyPr/>
          <a:lstStyle/>
          <a:p>
            <a:pPr eaLnBrk="1" latinLnBrk="1" hangingPunct="1"/>
            <a:r>
              <a:rPr lang="en-US"/>
              <a:t>Click to edit Master title style</a:t>
            </a:r>
            <a:endParaRPr/>
          </a:p>
        </p:txBody>
      </p:sp>
      <p:sp>
        <p:nvSpPr>
          <p:cNvPr id="9" name="Rectangle 6"/>
          <p:cNvSpPr/>
          <p:nvPr/>
        </p:nvSpPr>
        <p:spPr>
          <a:xfrm>
            <a:off x="1828800" y="1447800"/>
            <a:ext cx="22352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sz="1800" dirty="0"/>
          </a:p>
        </p:txBody>
      </p:sp>
      <p:sp>
        <p:nvSpPr>
          <p:cNvPr id="8" name="Rectangle 6"/>
          <p:cNvSpPr/>
          <p:nvPr/>
        </p:nvSpPr>
        <p:spPr>
          <a:xfrm>
            <a:off x="1828800" y="3886200"/>
            <a:ext cx="22352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sz="1800" dirty="0"/>
          </a:p>
        </p:txBody>
      </p:sp>
      <p:sp>
        <p:nvSpPr>
          <p:cNvPr id="26" name="Rectangle 6"/>
          <p:cNvSpPr/>
          <p:nvPr/>
        </p:nvSpPr>
        <p:spPr>
          <a:xfrm>
            <a:off x="4673600" y="1447800"/>
            <a:ext cx="22352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sz="1800" dirty="0"/>
          </a:p>
        </p:txBody>
      </p:sp>
      <p:sp>
        <p:nvSpPr>
          <p:cNvPr id="25" name="Rectangle 6"/>
          <p:cNvSpPr/>
          <p:nvPr/>
        </p:nvSpPr>
        <p:spPr>
          <a:xfrm>
            <a:off x="4673600" y="3886200"/>
            <a:ext cx="22352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sz="1800" dirty="0"/>
          </a:p>
        </p:txBody>
      </p:sp>
      <p:sp>
        <p:nvSpPr>
          <p:cNvPr id="31" name="Rectangle 6"/>
          <p:cNvSpPr/>
          <p:nvPr/>
        </p:nvSpPr>
        <p:spPr>
          <a:xfrm>
            <a:off x="7518400" y="1447800"/>
            <a:ext cx="22352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sz="1800" dirty="0"/>
          </a:p>
        </p:txBody>
      </p:sp>
      <p:sp>
        <p:nvSpPr>
          <p:cNvPr id="3" name="Rectangle 6"/>
          <p:cNvSpPr/>
          <p:nvPr/>
        </p:nvSpPr>
        <p:spPr>
          <a:xfrm>
            <a:off x="7518400" y="3886200"/>
            <a:ext cx="22352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sz="1800" dirty="0"/>
          </a:p>
        </p:txBody>
      </p:sp>
      <p:sp>
        <p:nvSpPr>
          <p:cNvPr id="24" name="Rectangle 10"/>
          <p:cNvSpPr>
            <a:spLocks noGrp="1"/>
          </p:cNvSpPr>
          <p:nvPr>
            <p:ph type="pic" sz="quarter" idx="13" hasCustomPrompt="1"/>
          </p:nvPr>
        </p:nvSpPr>
        <p:spPr>
          <a:xfrm>
            <a:off x="2032000" y="1600200"/>
            <a:ext cx="1828800" cy="685800"/>
          </a:xfrm>
        </p:spPr>
        <p:txBody>
          <a:bodyPr/>
          <a:lstStyle/>
          <a:p>
            <a:r>
              <a:rPr kumimoji="0" lang="en-US" dirty="0"/>
              <a:t>Company</a:t>
            </a:r>
            <a:r>
              <a:rPr kumimoji="0" lang="en-US" baseline="0" dirty="0"/>
              <a:t> Logo</a:t>
            </a:r>
            <a:endParaRPr kumimoji="0" lang="en-US" dirty="0"/>
          </a:p>
        </p:txBody>
      </p:sp>
      <p:sp>
        <p:nvSpPr>
          <p:cNvPr id="19" name="Rectangle 10"/>
          <p:cNvSpPr>
            <a:spLocks noGrp="1"/>
          </p:cNvSpPr>
          <p:nvPr>
            <p:ph type="pic" sz="quarter" idx="29" hasCustomPrompt="1"/>
          </p:nvPr>
        </p:nvSpPr>
        <p:spPr>
          <a:xfrm>
            <a:off x="2032000" y="4038600"/>
            <a:ext cx="1828800" cy="685800"/>
          </a:xfrm>
        </p:spPr>
        <p:txBody>
          <a:bodyPr/>
          <a:lstStyle/>
          <a:p>
            <a:r>
              <a:rPr kumimoji="0" lang="en-US" dirty="0"/>
              <a:t>Company</a:t>
            </a:r>
            <a:r>
              <a:rPr kumimoji="0" lang="en-US" baseline="0" dirty="0"/>
              <a:t> Logo</a:t>
            </a:r>
            <a:endParaRPr kumimoji="0" lang="en-US" dirty="0"/>
          </a:p>
        </p:txBody>
      </p:sp>
      <p:sp>
        <p:nvSpPr>
          <p:cNvPr id="27" name="Rectangle 10"/>
          <p:cNvSpPr>
            <a:spLocks noGrp="1"/>
          </p:cNvSpPr>
          <p:nvPr>
            <p:ph type="pic" sz="quarter" idx="17" hasCustomPrompt="1"/>
          </p:nvPr>
        </p:nvSpPr>
        <p:spPr>
          <a:xfrm>
            <a:off x="4876800" y="1600200"/>
            <a:ext cx="1828800" cy="685800"/>
          </a:xfrm>
        </p:spPr>
        <p:txBody>
          <a:bodyPr/>
          <a:lstStyle/>
          <a:p>
            <a:r>
              <a:rPr kumimoji="0" lang="en-US" dirty="0"/>
              <a:t>Company</a:t>
            </a:r>
            <a:r>
              <a:rPr kumimoji="0" lang="en-US" baseline="0" dirty="0"/>
              <a:t> Logo</a:t>
            </a:r>
            <a:endParaRPr kumimoji="0"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pic" sz="quarter" idx="30" hasCustomPrompt="1"/>
          </p:nvPr>
        </p:nvSpPr>
        <p:spPr>
          <a:xfrm>
            <a:off x="4876800" y="4038600"/>
            <a:ext cx="1828800" cy="685800"/>
          </a:xfrm>
        </p:spPr>
        <p:txBody>
          <a:bodyPr/>
          <a:lstStyle/>
          <a:p>
            <a:r>
              <a:rPr kumimoji="0" lang="en-US" dirty="0"/>
              <a:t>Company</a:t>
            </a:r>
            <a:r>
              <a:rPr kumimoji="0" lang="en-US" baseline="0" dirty="0"/>
              <a:t> Logo</a:t>
            </a:r>
            <a:endParaRPr kumimoji="0" lang="en-US" dirty="0"/>
          </a:p>
        </p:txBody>
      </p:sp>
      <p:sp>
        <p:nvSpPr>
          <p:cNvPr id="4" name="Rectangle 10"/>
          <p:cNvSpPr>
            <a:spLocks noGrp="1"/>
          </p:cNvSpPr>
          <p:nvPr>
            <p:ph type="pic" sz="quarter" idx="21" hasCustomPrompt="1"/>
          </p:nvPr>
        </p:nvSpPr>
        <p:spPr>
          <a:xfrm>
            <a:off x="7721600" y="1600200"/>
            <a:ext cx="1828800" cy="685800"/>
          </a:xfrm>
        </p:spPr>
        <p:txBody>
          <a:bodyPr/>
          <a:lstStyle/>
          <a:p>
            <a:r>
              <a:rPr kumimoji="0" lang="en-US" dirty="0"/>
              <a:t>Company</a:t>
            </a:r>
            <a:r>
              <a:rPr kumimoji="0" lang="en-US" baseline="0" dirty="0"/>
              <a:t> Logo</a:t>
            </a:r>
            <a:endParaRPr kumimoji="0" lang="en-US" dirty="0"/>
          </a:p>
        </p:txBody>
      </p:sp>
      <p:sp>
        <p:nvSpPr>
          <p:cNvPr id="15" name="Rectangle 10"/>
          <p:cNvSpPr>
            <a:spLocks noGrp="1"/>
          </p:cNvSpPr>
          <p:nvPr>
            <p:ph type="pic" sz="quarter" idx="31" hasCustomPrompt="1"/>
          </p:nvPr>
        </p:nvSpPr>
        <p:spPr>
          <a:xfrm>
            <a:off x="7721600" y="4038600"/>
            <a:ext cx="1828800" cy="685800"/>
          </a:xfrm>
        </p:spPr>
        <p:txBody>
          <a:bodyPr/>
          <a:lstStyle/>
          <a:p>
            <a:r>
              <a:rPr kumimoji="0" lang="en-US" dirty="0"/>
              <a:t>Company</a:t>
            </a:r>
            <a:r>
              <a:rPr kumimoji="0" lang="en-US" baseline="0" dirty="0"/>
              <a:t> Logo</a:t>
            </a:r>
            <a:endParaRPr kumimoji="0" lang="en-US" dirty="0"/>
          </a:p>
        </p:txBody>
      </p:sp>
      <p:sp>
        <p:nvSpPr>
          <p:cNvPr id="7" name="Rectangle 12"/>
          <p:cNvSpPr>
            <a:spLocks noGrp="1"/>
          </p:cNvSpPr>
          <p:nvPr>
            <p:ph type="body" sz="quarter" idx="14" hasCustomPrompt="1"/>
          </p:nvPr>
        </p:nvSpPr>
        <p:spPr>
          <a:xfrm>
            <a:off x="2032000" y="2895600"/>
            <a:ext cx="18288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kumimoji="0" lang="en-US" dirty="0"/>
              <a:t>Amount</a:t>
            </a:r>
          </a:p>
        </p:txBody>
      </p:sp>
      <p:sp>
        <p:nvSpPr>
          <p:cNvPr id="28" name="Rectangle 12"/>
          <p:cNvSpPr>
            <a:spLocks noGrp="1"/>
          </p:cNvSpPr>
          <p:nvPr>
            <p:ph type="body" sz="quarter" idx="33" hasCustomPrompt="1"/>
          </p:nvPr>
        </p:nvSpPr>
        <p:spPr>
          <a:xfrm>
            <a:off x="2032000" y="5334000"/>
            <a:ext cx="18288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kumimoji="0" lang="en-US" dirty="0"/>
              <a:t>Amount</a:t>
            </a:r>
          </a:p>
        </p:txBody>
      </p:sp>
      <p:sp>
        <p:nvSpPr>
          <p:cNvPr id="30" name="Rectangle 12"/>
          <p:cNvSpPr>
            <a:spLocks noGrp="1"/>
          </p:cNvSpPr>
          <p:nvPr>
            <p:ph type="body" sz="quarter" idx="18" hasCustomPrompt="1"/>
          </p:nvPr>
        </p:nvSpPr>
        <p:spPr>
          <a:xfrm>
            <a:off x="4876800" y="2895600"/>
            <a:ext cx="18288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kumimoji="0" lang="en-US" dirty="0"/>
              <a:t>Amount</a:t>
            </a:r>
          </a:p>
        </p:txBody>
      </p:sp>
      <p:sp>
        <p:nvSpPr>
          <p:cNvPr id="13" name="Rectangle 12"/>
          <p:cNvSpPr>
            <a:spLocks noGrp="1"/>
          </p:cNvSpPr>
          <p:nvPr>
            <p:ph type="body" sz="quarter" idx="34" hasCustomPrompt="1"/>
          </p:nvPr>
        </p:nvSpPr>
        <p:spPr>
          <a:xfrm>
            <a:off x="4876800" y="5334000"/>
            <a:ext cx="18288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kumimoji="0" lang="en-US" dirty="0"/>
              <a:t>Amount</a:t>
            </a:r>
          </a:p>
        </p:txBody>
      </p:sp>
      <p:sp>
        <p:nvSpPr>
          <p:cNvPr id="14" name="Rectangle 12"/>
          <p:cNvSpPr>
            <a:spLocks noGrp="1"/>
          </p:cNvSpPr>
          <p:nvPr>
            <p:ph type="body" sz="quarter" idx="22" hasCustomPrompt="1"/>
          </p:nvPr>
        </p:nvSpPr>
        <p:spPr>
          <a:xfrm>
            <a:off x="7721600" y="2895600"/>
            <a:ext cx="18288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kumimoji="0" lang="en-US" dirty="0"/>
              <a:t>Amount</a:t>
            </a:r>
          </a:p>
        </p:txBody>
      </p:sp>
      <p:sp>
        <p:nvSpPr>
          <p:cNvPr id="2" name="Rectangle 12"/>
          <p:cNvSpPr>
            <a:spLocks noGrp="1"/>
          </p:cNvSpPr>
          <p:nvPr>
            <p:ph type="body" sz="quarter" idx="35" hasCustomPrompt="1"/>
          </p:nvPr>
        </p:nvSpPr>
        <p:spPr>
          <a:xfrm>
            <a:off x="7721600" y="5334000"/>
            <a:ext cx="18288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kumimoji="0" lang="en-US" dirty="0"/>
              <a:t>Amount</a:t>
            </a:r>
          </a:p>
        </p:txBody>
      </p:sp>
      <p:sp>
        <p:nvSpPr>
          <p:cNvPr id="44" name="Rectangle 11"/>
          <p:cNvSpPr>
            <a:spLocks noGrp="1"/>
          </p:cNvSpPr>
          <p:nvPr>
            <p:ph type="body" sz="quarter" idx="15" hasCustomPrompt="1"/>
          </p:nvPr>
        </p:nvSpPr>
        <p:spPr>
          <a:xfrm>
            <a:off x="2032000" y="3200400"/>
            <a:ext cx="18288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kumimoji="0" lang="en-US" dirty="0"/>
              <a:t>Date</a:t>
            </a:r>
          </a:p>
        </p:txBody>
      </p:sp>
      <p:sp>
        <p:nvSpPr>
          <p:cNvPr id="35" name="Rectangle 11"/>
          <p:cNvSpPr>
            <a:spLocks noGrp="1"/>
          </p:cNvSpPr>
          <p:nvPr>
            <p:ph type="body" sz="quarter" idx="37" hasCustomPrompt="1"/>
          </p:nvPr>
        </p:nvSpPr>
        <p:spPr>
          <a:xfrm>
            <a:off x="2032000" y="5638800"/>
            <a:ext cx="18288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kumimoji="0" lang="en-US" dirty="0"/>
              <a:t>Date</a:t>
            </a:r>
          </a:p>
        </p:txBody>
      </p:sp>
      <p:sp>
        <p:nvSpPr>
          <p:cNvPr id="34" name="Rectangle 11"/>
          <p:cNvSpPr>
            <a:spLocks noGrp="1"/>
          </p:cNvSpPr>
          <p:nvPr>
            <p:ph type="body" sz="quarter" idx="19" hasCustomPrompt="1"/>
          </p:nvPr>
        </p:nvSpPr>
        <p:spPr>
          <a:xfrm>
            <a:off x="4876800" y="3200400"/>
            <a:ext cx="18288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kumimoji="0" lang="en-US" dirty="0"/>
              <a:t>Date</a:t>
            </a:r>
          </a:p>
        </p:txBody>
      </p:sp>
      <p:sp>
        <p:nvSpPr>
          <p:cNvPr id="40" name="Rectangle 11"/>
          <p:cNvSpPr>
            <a:spLocks noGrp="1"/>
          </p:cNvSpPr>
          <p:nvPr>
            <p:ph type="body" sz="quarter" idx="38" hasCustomPrompt="1"/>
          </p:nvPr>
        </p:nvSpPr>
        <p:spPr>
          <a:xfrm>
            <a:off x="4876800" y="5638800"/>
            <a:ext cx="18288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kumimoji="0" lang="en-US" dirty="0"/>
              <a:t>Date</a:t>
            </a:r>
          </a:p>
        </p:txBody>
      </p:sp>
      <p:sp>
        <p:nvSpPr>
          <p:cNvPr id="38" name="Rectangle 11"/>
          <p:cNvSpPr>
            <a:spLocks noGrp="1"/>
          </p:cNvSpPr>
          <p:nvPr>
            <p:ph type="body" sz="quarter" idx="23" hasCustomPrompt="1"/>
          </p:nvPr>
        </p:nvSpPr>
        <p:spPr>
          <a:xfrm>
            <a:off x="7721600" y="3200400"/>
            <a:ext cx="18288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kumimoji="0" lang="en-US" dirty="0"/>
              <a:t>Date</a:t>
            </a:r>
          </a:p>
        </p:txBody>
      </p:sp>
      <p:sp>
        <p:nvSpPr>
          <p:cNvPr id="33" name="Rectangle 11"/>
          <p:cNvSpPr>
            <a:spLocks noGrp="1"/>
          </p:cNvSpPr>
          <p:nvPr>
            <p:ph type="body" sz="quarter" idx="39" hasCustomPrompt="1"/>
          </p:nvPr>
        </p:nvSpPr>
        <p:spPr>
          <a:xfrm>
            <a:off x="7721600" y="5638800"/>
            <a:ext cx="18288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kumimoji="0" lang="en-US" dirty="0"/>
              <a:t>Date</a:t>
            </a:r>
          </a:p>
        </p:txBody>
      </p:sp>
      <p:sp>
        <p:nvSpPr>
          <p:cNvPr id="5" name="Rectangle 14"/>
          <p:cNvSpPr>
            <a:spLocks noGrp="1"/>
          </p:cNvSpPr>
          <p:nvPr>
            <p:ph type="body" sz="quarter" idx="16" hasCustomPrompt="1"/>
          </p:nvPr>
        </p:nvSpPr>
        <p:spPr>
          <a:xfrm>
            <a:off x="2032000" y="2286000"/>
            <a:ext cx="18288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kumimoji="0" lang="en-US" dirty="0"/>
              <a:t>Description</a:t>
            </a:r>
          </a:p>
        </p:txBody>
      </p:sp>
      <p:sp>
        <p:nvSpPr>
          <p:cNvPr id="56" name="Rectangle 14"/>
          <p:cNvSpPr>
            <a:spLocks noGrp="1"/>
          </p:cNvSpPr>
          <p:nvPr>
            <p:ph type="body" sz="quarter" idx="41" hasCustomPrompt="1"/>
          </p:nvPr>
        </p:nvSpPr>
        <p:spPr>
          <a:xfrm>
            <a:off x="2032000" y="4724400"/>
            <a:ext cx="18288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kumimoji="0" lang="en-US" dirty="0"/>
              <a:t>Description</a:t>
            </a:r>
          </a:p>
        </p:txBody>
      </p:sp>
      <p:sp>
        <p:nvSpPr>
          <p:cNvPr id="62" name="Rectangle 14"/>
          <p:cNvSpPr>
            <a:spLocks noGrp="1"/>
          </p:cNvSpPr>
          <p:nvPr>
            <p:ph type="body" sz="quarter" idx="20" hasCustomPrompt="1"/>
          </p:nvPr>
        </p:nvSpPr>
        <p:spPr>
          <a:xfrm>
            <a:off x="4876800" y="2286000"/>
            <a:ext cx="18288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kumimoji="0" lang="en-US" dirty="0"/>
              <a:t>Description</a:t>
            </a:r>
          </a:p>
        </p:txBody>
      </p:sp>
      <p:sp>
        <p:nvSpPr>
          <p:cNvPr id="37" name="Rectangle 14"/>
          <p:cNvSpPr>
            <a:spLocks noGrp="1"/>
          </p:cNvSpPr>
          <p:nvPr>
            <p:ph type="body" sz="quarter" idx="42" hasCustomPrompt="1"/>
          </p:nvPr>
        </p:nvSpPr>
        <p:spPr>
          <a:xfrm>
            <a:off x="4876800" y="4724400"/>
            <a:ext cx="18288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kumimoji="0" lang="en-US" dirty="0"/>
              <a:t>Description</a:t>
            </a:r>
          </a:p>
        </p:txBody>
      </p:sp>
      <p:sp>
        <p:nvSpPr>
          <p:cNvPr id="41" name="Rectangle 14"/>
          <p:cNvSpPr>
            <a:spLocks noGrp="1"/>
          </p:cNvSpPr>
          <p:nvPr>
            <p:ph type="body" sz="quarter" idx="24" hasCustomPrompt="1"/>
          </p:nvPr>
        </p:nvSpPr>
        <p:spPr>
          <a:xfrm>
            <a:off x="7721600" y="2286000"/>
            <a:ext cx="18288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kumimoji="0" lang="en-US" dirty="0"/>
              <a:t>Description</a:t>
            </a:r>
          </a:p>
        </p:txBody>
      </p:sp>
      <p:sp>
        <p:nvSpPr>
          <p:cNvPr id="52" name="Rectangle 14"/>
          <p:cNvSpPr>
            <a:spLocks noGrp="1"/>
          </p:cNvSpPr>
          <p:nvPr>
            <p:ph type="body" sz="quarter" idx="43" hasCustomPrompt="1"/>
          </p:nvPr>
        </p:nvSpPr>
        <p:spPr>
          <a:xfrm>
            <a:off x="7721600" y="4724400"/>
            <a:ext cx="18288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kumimoji="0" lang="en-US" dirty="0"/>
              <a:t>Description</a:t>
            </a:r>
          </a:p>
        </p:txBody>
      </p:sp>
      <p:sp>
        <p:nvSpPr>
          <p:cNvPr id="39" name="Rectangle 51"/>
          <p:cNvSpPr>
            <a:spLocks noGrp="1"/>
          </p:cNvSpPr>
          <p:nvPr>
            <p:ph type="body" sz="quarter" idx="46"/>
          </p:nvPr>
        </p:nvSpPr>
        <p:spPr>
          <a:xfrm>
            <a:off x="406400" y="381000"/>
            <a:ext cx="10769600" cy="838200"/>
          </a:xfrm>
        </p:spPr>
        <p:txBody>
          <a:bodyPr/>
          <a:lstStyle>
            <a:lvl1pPr eaLnBrk="1" latinLnBrk="0" hangingPunct="1">
              <a:defRPr kumimoji="0" sz="1200"/>
            </a:lvl1pPr>
            <a:extLst/>
          </a:lstStyle>
          <a:p>
            <a:pPr lvl="0" eaLnBrk="1" latinLnBrk="1" hangingPunct="1"/>
            <a:r>
              <a:rPr lang="en-US"/>
              <a:t>Click to edit Master text styles</a:t>
            </a:r>
          </a:p>
        </p:txBody>
      </p:sp>
      <p:sp>
        <p:nvSpPr>
          <p:cNvPr id="42" name="Rectangle 42"/>
          <p:cNvSpPr>
            <a:spLocks noGrp="1"/>
          </p:cNvSpPr>
          <p:nvPr>
            <p:ph type="dt" sz="half" idx="47"/>
          </p:nvPr>
        </p:nvSpPr>
        <p:spPr>
          <a:xfrm>
            <a:off x="9347200" y="76200"/>
            <a:ext cx="1828800" cy="228600"/>
          </a:xfrm>
          <a:prstGeom prst="rect">
            <a:avLst/>
          </a:prstGeom>
        </p:spPr>
        <p:txBody>
          <a:bodyPr/>
          <a:lstStyle/>
          <a:p>
            <a:pPr algn="r"/>
            <a:endParaRPr kumimoji="0" lang="en-US" dirty="0"/>
          </a:p>
        </p:txBody>
      </p:sp>
      <p:sp>
        <p:nvSpPr>
          <p:cNvPr id="43" name="Rectangle 43"/>
          <p:cNvSpPr>
            <a:spLocks noGrp="1"/>
          </p:cNvSpPr>
          <p:nvPr>
            <p:ph type="sldNum" sz="quarter" idx="48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45" name="Rectangle 45"/>
          <p:cNvSpPr>
            <a:spLocks noGrp="1"/>
          </p:cNvSpPr>
          <p:nvPr>
            <p:ph type="ftr" sz="quarter" idx="49"/>
          </p:nvPr>
        </p:nvSpPr>
        <p:spPr>
          <a:xfrm>
            <a:off x="3119669" y="6477000"/>
            <a:ext cx="4978400" cy="304800"/>
          </a:xfrm>
          <a:prstGeom prst="rect">
            <a:avLst/>
          </a:prstGeom>
        </p:spPr>
        <p:txBody>
          <a:bodyPr/>
          <a:lstStyle/>
          <a:p>
            <a:r>
              <a:rPr kumimoji="0" lang="en-US"/>
              <a:t>Clinical Coding Education    clinicalcodingeducation.com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029585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4_1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1" hangingPunct="1"/>
            <a:r>
              <a:rPr lang="en-US"/>
              <a:t>Click to edit Master title style</a:t>
            </a:r>
            <a:endParaRPr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06400" y="381000"/>
            <a:ext cx="107696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406400" y="609600"/>
            <a:ext cx="10769600" cy="5638800"/>
          </a:xfrm>
        </p:spPr>
        <p:txBody>
          <a:bodyPr/>
          <a:lstStyle/>
          <a:p>
            <a:pPr lvl="0" eaLnBrk="1" latinLnBrk="1" hangingPunct="1"/>
            <a:r>
              <a:rPr lang="en-US" dirty="0"/>
              <a:t>Click to edit Master text styles</a:t>
            </a:r>
          </a:p>
          <a:p>
            <a:pPr lvl="1" eaLnBrk="1" latinLnBrk="1" hangingPunct="1"/>
            <a:r>
              <a:rPr lang="en-US" dirty="0"/>
              <a:t>Second level</a:t>
            </a:r>
          </a:p>
          <a:p>
            <a:pPr lvl="2" eaLnBrk="1" latinLnBrk="1" hangingPunct="1"/>
            <a:r>
              <a:rPr lang="en-US" dirty="0"/>
              <a:t>Third level</a:t>
            </a:r>
          </a:p>
          <a:p>
            <a:pPr lvl="3" eaLnBrk="1" latinLnBrk="1" hangingPunct="1"/>
            <a:r>
              <a:rPr lang="en-US" dirty="0"/>
              <a:t>Fourth level</a:t>
            </a:r>
          </a:p>
          <a:p>
            <a:pPr lvl="4" eaLnBrk="1" latinLnBrk="1" hangingPunct="1"/>
            <a:r>
              <a:rPr lang="en-US" dirty="0"/>
              <a:t>Fifth level</a:t>
            </a:r>
            <a:endParaRPr dirty="0"/>
          </a:p>
        </p:txBody>
      </p:sp>
      <p:sp>
        <p:nvSpPr>
          <p:cNvPr id="10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US" dirty="0">
                <a:solidFill>
                  <a:srgbClr val="262626"/>
                </a:solidFill>
              </a:rPr>
              <a:t>© 2014</a:t>
            </a:r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/>
              <a:t>‹#›                             </a:t>
            </a:r>
            <a:endParaRPr lang="en-US" dirty="0"/>
          </a:p>
        </p:txBody>
      </p:sp>
      <p:pic>
        <p:nvPicPr>
          <p:cNvPr id="9" name="Picture 8" descr="7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1920" y="5943600"/>
            <a:ext cx="12192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049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C5307-E75A-503D-E3B1-00D12C8B5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473842-ED8A-0F0D-E80B-189352D9F4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C09CC-18CD-02A2-D2F8-745975BEA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7591-0FAC-4E4E-AEF1-F3F55CF2386D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7396D-E800-5F60-7936-A528D3D67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364A27-8346-2BE9-9B23-0CCB1272E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803-59E6-4668-909A-382738910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4519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7616F-34A1-0C43-04A0-4C7C732D3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FD899-1310-4D6D-E357-5C65A2515B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6DB620-F879-55C4-3C1A-913CE1A7EF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A264D-2078-2548-97D7-2C2C5F133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7591-0FAC-4E4E-AEF1-F3F55CF2386D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DC4FA6-CFE2-A028-6341-6D5DE2E6B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346A10-087A-071F-FF6E-68192C5D3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803-59E6-4668-909A-382738910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4745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B5355-05B5-0EE8-7039-71D8C8FC2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D4CD8-0D90-76B3-180A-4436321FB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D87ACC-816A-77EE-CF97-FB515508A0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D28D4C-E371-8103-BC46-9F08ECDE7A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C5459E-2717-6A24-A161-6F6BD51EEA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716012-DD8C-837A-A99B-EFB833B02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7591-0FAC-4E4E-AEF1-F3F55CF2386D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D94881-146F-E0EF-42D3-291CDED08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ADD58C-D2AD-B895-15BA-1367442F0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803-59E6-4668-909A-382738910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1259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DD026-0917-13BF-FFC8-D21168BE6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D76EDA-0981-8163-E81B-B53DF0A6A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7591-0FAC-4E4E-AEF1-F3F55CF2386D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37F437-6419-0624-FF01-980E483ED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559285-4FED-24C0-B581-ACE2985C7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803-59E6-4668-909A-382738910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2513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3B76AC-5908-DC6A-C155-F1DCE7642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7591-0FAC-4E4E-AEF1-F3F55CF2386D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E5A99C-6170-6F18-4D6C-CFBFF0F6B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ED457-C13D-B365-3BD8-1993017A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803-59E6-4668-909A-382738910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4547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BBE5C-BA7F-C19A-440A-05F919630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1EE32-E2C3-F338-CEA1-73646598F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78D482-FF04-EA6A-551E-509C221B08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C652FB-044D-C530-13C3-8C9839315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7591-0FAC-4E4E-AEF1-F3F55CF2386D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CE1737-B3F9-3980-4668-3970A689E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AFBB02-F2F1-A6E1-F21C-F629C7D07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803-59E6-4668-909A-382738910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757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3D1EA-5D5A-5622-D4FE-A49EB7CF8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6D70CA-62DE-EE96-C65B-6B26B6DF20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5DAACB-C0B5-6022-E34F-A5672A04C7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03A8D0-DAB4-C463-9D69-C7D017F09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7591-0FAC-4E4E-AEF1-F3F55CF2386D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9CBEBD-F0C3-EB68-99F3-A1B5B90BC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B2D568-8D11-0D02-C154-929F652C4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803-59E6-4668-909A-382738910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5269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2AF783-E2D0-1BD6-0F95-F5D3B3287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9FF903-5CDE-4C7A-95FC-B2A4697B9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1FB898-6CDB-9F4C-D50A-0AF63AAD86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67591-0FAC-4E4E-AEF1-F3F55CF2386D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075F2-9D6B-C8BE-74B4-BF3EE11685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EB970-2746-7DEB-712A-1508456AA6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3D803-59E6-4668-909A-382738910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958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/>
          <p:cNvSpPr/>
          <p:nvPr/>
        </p:nvSpPr>
        <p:spPr>
          <a:xfrm>
            <a:off x="11480800" y="0"/>
            <a:ext cx="7112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sz="1800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406400" y="1222512"/>
            <a:ext cx="10769600" cy="502588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1" hangingPunct="1"/>
            <a:r>
              <a:rPr kumimoji="0" lang="en-US" dirty="0"/>
              <a:t>Click to edit Master text styles</a:t>
            </a:r>
          </a:p>
          <a:p>
            <a:pPr lvl="1" eaLnBrk="1" latinLnBrk="1" hangingPunct="1"/>
            <a:r>
              <a:rPr kumimoji="0" lang="en-US" dirty="0"/>
              <a:t>Second level</a:t>
            </a:r>
          </a:p>
          <a:p>
            <a:pPr lvl="2" eaLnBrk="1" latinLnBrk="1" hangingPunct="1"/>
            <a:r>
              <a:rPr kumimoji="0" lang="en-US" dirty="0"/>
              <a:t>Third level</a:t>
            </a:r>
          </a:p>
          <a:p>
            <a:pPr lvl="3" eaLnBrk="1" latinLnBrk="1" hangingPunct="1"/>
            <a:r>
              <a:rPr kumimoji="0" lang="en-US" dirty="0"/>
              <a:t>Fourth level</a:t>
            </a:r>
          </a:p>
          <a:p>
            <a:pPr lvl="4" eaLnBrk="1" latinLnBrk="1" hangingPunct="1"/>
            <a:r>
              <a:rPr kumimoji="0" lang="en-US" dirty="0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9855200" y="6492874"/>
            <a:ext cx="1320800" cy="304800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000"/>
            </a:lvl1pPr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1016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sz="1800" dirty="0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B02E7540-06D3-441A-ABA5-5C0420557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365126"/>
            <a:ext cx="10947400" cy="628786"/>
          </a:xfrm>
          <a:prstGeom prst="rect">
            <a:avLst/>
          </a:prstGeom>
          <a:solidFill>
            <a:srgbClr val="2073AE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787C3AB6-A48E-4CE4-8C3E-07873280D7F0}"/>
              </a:ext>
            </a:extLst>
          </p:cNvPr>
          <p:cNvSpPr txBox="1">
            <a:spLocks/>
          </p:cNvSpPr>
          <p:nvPr userDrawn="1"/>
        </p:nvSpPr>
        <p:spPr>
          <a:xfrm>
            <a:off x="3812875" y="6476999"/>
            <a:ext cx="4456482" cy="304800"/>
          </a:xfrm>
          <a:prstGeom prst="rect">
            <a:avLst/>
          </a:prstGeom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000" kern="1200">
                <a:solidFill>
                  <a:sysClr val="windowText" lastClr="000000"/>
                </a:solidFill>
                <a:latin typeface="Century" panose="02040604050505020304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0" i="1" dirty="0">
                <a:latin typeface="+mj-lt"/>
              </a:rPr>
              <a:t>    Clinical Coding Education                    eHealth Education </a:t>
            </a:r>
          </a:p>
        </p:txBody>
      </p:sp>
      <p:pic>
        <p:nvPicPr>
          <p:cNvPr id="16" name="Picture 15" descr="Logo, icon, company name&#10;&#10;Description automatically generated">
            <a:extLst>
              <a:ext uri="{FF2B5EF4-FFF2-40B4-BE49-F238E27FC236}">
                <a16:creationId xmlns:a16="http://schemas.microsoft.com/office/drawing/2014/main" id="{A787A683-F366-4BCD-ACA7-8EA80964CAB9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380" y="6378571"/>
            <a:ext cx="422782" cy="439800"/>
          </a:xfrm>
          <a:prstGeom prst="rect">
            <a:avLst/>
          </a:prstGeom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6C476F60-33D3-4929-AC86-CBD63CA8A701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5933" y="6248399"/>
            <a:ext cx="549275" cy="54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788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2400" cap="small" spc="0" baseline="0">
          <a:solidFill>
            <a:schemeClr val="bg1"/>
          </a:solidFill>
          <a:latin typeface="+mj-lt"/>
          <a:ea typeface="+mj-ea"/>
          <a:cs typeface="+mj-cs"/>
        </a:defRPr>
      </a:lvl1pPr>
      <a:extLst/>
    </p:titleStyle>
    <p:bodyStyle>
      <a:lvl1pPr marL="0" marR="0" indent="0" algn="l" rtl="0" eaLnBrk="1" latinLnBrk="0" hangingPunct="1">
        <a:spcBef>
          <a:spcPct val="20000"/>
        </a:spcBef>
        <a:buFontTx/>
        <a:buNone/>
        <a:defRPr kumimoji="0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Tx/>
        <a:buNone/>
        <a:defRPr kumimoji="0"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Tx/>
        <a:buNone/>
        <a:defRPr kumimoji="0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Tx/>
        <a:buNone/>
        <a:defRPr kumimoji="0" sz="2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Tx/>
        <a:buNone/>
        <a:defRPr kumimoji="0" sz="24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1752600" y="4114800"/>
            <a:ext cx="8129614" cy="533400"/>
          </a:xfrm>
        </p:spPr>
        <p:txBody>
          <a:bodyPr>
            <a:normAutofit/>
          </a:bodyPr>
          <a:lstStyle/>
          <a:p>
            <a:r>
              <a:rPr lang="en-US" dirty="0"/>
              <a:t>Prepared by:  </a:t>
            </a:r>
            <a:r>
              <a:rPr lang="en-US" cap="none" dirty="0"/>
              <a:t>Anna Coote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03612" y="1077900"/>
            <a:ext cx="69847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Pacemakers and Defibrillators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6D3EEF-DE4E-429D-8EC4-DDC531AFF587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3C748B-79C4-4C4B-886D-04138ED4B42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+mn-cs"/>
              </a:rPr>
              <a:t>Clinical Coding Education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+mn-cs"/>
              </a:rPr>
              <a:t>clinicalcodingeducation.com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6023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923F23-D8CA-7AC3-D3BC-96E05179AA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9B1BB71-2143-8D3C-EF3D-9115B6997C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381000"/>
            <a:ext cx="11430000" cy="671736"/>
          </a:xfrm>
        </p:spPr>
        <p:txBody>
          <a:bodyPr/>
          <a:lstStyle/>
          <a:p>
            <a:r>
              <a:rPr lang="en-AU" dirty="0"/>
              <a:t>Query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2143E-649C-8719-2565-2F473EA84C0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27890" y="1052736"/>
            <a:ext cx="11429999" cy="5112568"/>
          </a:xfrm>
        </p:spPr>
        <p:txBody>
          <a:bodyPr/>
          <a:lstStyle/>
          <a:p>
            <a:endParaRPr lang="en-AU" sz="1800" dirty="0">
              <a:solidFill>
                <a:srgbClr val="7030A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AU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can I use 902119-00 Revision or relocation of skin pocket for cardiac pacemaker or defibrillator?</a:t>
            </a:r>
          </a:p>
          <a:p>
            <a:pPr marL="0" indent="0">
              <a:buNone/>
            </a:pPr>
            <a:r>
              <a:rPr lang="en-AU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Found in the index using the lead terms:</a:t>
            </a:r>
          </a:p>
          <a:p>
            <a:pPr lvl="1"/>
            <a:r>
              <a:rPr lang="en-AU" sz="28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Debridement</a:t>
            </a:r>
          </a:p>
          <a:p>
            <a:pPr lvl="1"/>
            <a:r>
              <a:rPr lang="en-AU" sz="28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Relocation </a:t>
            </a:r>
          </a:p>
          <a:p>
            <a:pPr lvl="1"/>
            <a:r>
              <a:rPr lang="en-AU" sz="28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Revision</a:t>
            </a:r>
          </a:p>
          <a:p>
            <a:pPr lvl="1"/>
            <a:endParaRPr lang="en-AU" sz="2800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AU" sz="28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 used for initial insertion</a:t>
            </a:r>
          </a:p>
          <a:p>
            <a:pPr marL="0" indent="0">
              <a:buNone/>
            </a:pPr>
            <a:endParaRPr lang="en-AU" sz="1800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sz="1800" dirty="0">
              <a:solidFill>
                <a:srgbClr val="7030A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sz="1800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D3738F-F277-B67A-8C6A-3FDF2C2F79E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56D3EEF-DE4E-429D-8EC4-DDC531AFF58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120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8BBA870-7304-CEAD-B2E1-8F3C2F2882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4727" y="356828"/>
            <a:ext cx="11430000" cy="671736"/>
          </a:xfrm>
        </p:spPr>
        <p:txBody>
          <a:bodyPr/>
          <a:lstStyle/>
          <a:p>
            <a:r>
              <a:rPr lang="en-AU" dirty="0"/>
              <a:t>Pacemaker and Defibrillator (AICD) coding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BA47E-11EA-68E0-B187-5F99732E89F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27890" y="1052736"/>
            <a:ext cx="11429999" cy="5112568"/>
          </a:xfrm>
        </p:spPr>
        <p:txBody>
          <a:bodyPr/>
          <a:lstStyle/>
          <a:p>
            <a:endParaRPr lang="en-AU" sz="1800" dirty="0">
              <a:solidFill>
                <a:srgbClr val="7030A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sz="36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Assume transvenous when not specified</a:t>
            </a:r>
          </a:p>
          <a:p>
            <a:r>
              <a:rPr lang="en-AU" sz="36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the lead term </a:t>
            </a:r>
            <a:r>
              <a:rPr lang="en-AU" sz="36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Insertion</a:t>
            </a:r>
          </a:p>
          <a:p>
            <a:r>
              <a:rPr lang="en-AU" sz="36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Note the lead terms for </a:t>
            </a:r>
            <a:r>
              <a:rPr lang="en-AU" sz="36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Pacemaker </a:t>
            </a:r>
            <a:r>
              <a:rPr lang="en-AU" sz="36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for </a:t>
            </a:r>
            <a:r>
              <a:rPr lang="en-AU" sz="36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Defibrillator (AICD)</a:t>
            </a:r>
          </a:p>
          <a:p>
            <a:r>
              <a:rPr lang="en-AU" sz="36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defibrillator note the options for  </a:t>
            </a:r>
            <a:r>
              <a:rPr lang="en-AU" sz="36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- with replacement</a:t>
            </a:r>
          </a:p>
          <a:p>
            <a:r>
              <a:rPr lang="en-AU" sz="36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Note that electrodes are </a:t>
            </a:r>
            <a:r>
              <a:rPr lang="en-AU" sz="36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Leads</a:t>
            </a:r>
            <a:r>
              <a:rPr lang="en-AU" sz="36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the index</a:t>
            </a:r>
          </a:p>
          <a:p>
            <a:r>
              <a:rPr lang="en-AU" sz="36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electrodes note the options for </a:t>
            </a:r>
            <a:r>
              <a:rPr lang="en-AU" sz="36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Permanent </a:t>
            </a:r>
            <a:r>
              <a:rPr lang="en-AU" sz="36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AU" sz="36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Temporary</a:t>
            </a:r>
            <a:endParaRPr lang="en-AU" sz="3600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sz="1800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sz="1800" dirty="0">
              <a:solidFill>
                <a:srgbClr val="7030A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sz="1800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77178A-D746-422C-72E3-43101FC7D3A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56D3EEF-DE4E-429D-8EC4-DDC531AFF58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0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578916-32C3-7271-7424-9DDA417A85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771A9B0-DEC4-3062-2AC2-4FA5F095AB8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381000"/>
            <a:ext cx="11430000" cy="671736"/>
          </a:xfrm>
        </p:spPr>
        <p:txBody>
          <a:bodyPr/>
          <a:lstStyle/>
          <a:p>
            <a:r>
              <a:rPr lang="en-AU" dirty="0"/>
              <a:t>Pacemaker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079AF-B570-0063-B169-44CF0963CBD0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27890" y="1052736"/>
            <a:ext cx="11429999" cy="5112568"/>
          </a:xfrm>
        </p:spPr>
        <p:txBody>
          <a:bodyPr/>
          <a:lstStyle/>
          <a:p>
            <a:endParaRPr lang="en-AU" sz="1800" dirty="0">
              <a:solidFill>
                <a:srgbClr val="7030A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AU" sz="40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</a:p>
          <a:p>
            <a:pPr marL="0" indent="0">
              <a:buNone/>
            </a:pPr>
            <a:r>
              <a:rPr lang="en-AU" sz="40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Admitted for implant of dual chamber pacemaker (RA and RV) and electrodes</a:t>
            </a:r>
          </a:p>
          <a:p>
            <a:endParaRPr lang="en-AU" sz="4000" dirty="0">
              <a:solidFill>
                <a:srgbClr val="7030A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sz="1800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4176B0-F964-2E27-0E86-824EE54329F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56D3EEF-DE4E-429D-8EC4-DDC531AFF58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918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59BB4F-9584-9C3B-3A09-DA8B2D4887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9E4B0B6-D5FB-0820-2F9C-63DC9F8C59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381000"/>
            <a:ext cx="11430000" cy="671736"/>
          </a:xfrm>
        </p:spPr>
        <p:txBody>
          <a:bodyPr/>
          <a:lstStyle/>
          <a:p>
            <a:r>
              <a:rPr lang="en-AU" dirty="0"/>
              <a:t>Pacemaker answers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54653-3A2D-23C7-8E93-6E5793A98AF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27890" y="1052736"/>
            <a:ext cx="11429999" cy="5112568"/>
          </a:xfrm>
        </p:spPr>
        <p:txBody>
          <a:bodyPr/>
          <a:lstStyle/>
          <a:p>
            <a:endParaRPr lang="en-AU" sz="1800" dirty="0">
              <a:solidFill>
                <a:srgbClr val="7030A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AU" sz="36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38353-00 Insertion of subcutaneous cardiac pacemaker generator</a:t>
            </a:r>
          </a:p>
          <a:p>
            <a:pPr marL="0" indent="0">
              <a:buNone/>
            </a:pPr>
            <a:endParaRPr lang="en-AU" sz="3600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0">
              <a:buNone/>
            </a:pPr>
            <a:r>
              <a:rPr lang="en-AU" sz="36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38350-00 Insertion of permanent transvenous electrode into other heart chamber for subcutaneous cardiac pacemaker</a:t>
            </a:r>
          </a:p>
          <a:p>
            <a:endParaRPr lang="en-AU" sz="2400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sz="1800" dirty="0">
              <a:solidFill>
                <a:srgbClr val="7030A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sz="1800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DE3953-59BF-1792-6716-6BC456BB3D3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56D3EEF-DE4E-429D-8EC4-DDC531AFF58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097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9C1CAF-DE9B-9E90-7168-E9FC69F41E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6BAB0D2-DE50-D3C0-32D8-D322321B96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381000"/>
            <a:ext cx="11430000" cy="671736"/>
          </a:xfrm>
        </p:spPr>
        <p:txBody>
          <a:bodyPr/>
          <a:lstStyle/>
          <a:p>
            <a:r>
              <a:rPr lang="en-AU" dirty="0"/>
              <a:t>Defibrillator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28CC8-4073-1485-AD87-594A39476C4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253462" y="1052736"/>
            <a:ext cx="11429999" cy="5112568"/>
          </a:xfrm>
        </p:spPr>
        <p:txBody>
          <a:bodyPr/>
          <a:lstStyle/>
          <a:p>
            <a:endParaRPr lang="en-AU" sz="1800" dirty="0">
              <a:solidFill>
                <a:srgbClr val="7030A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ts val="1491"/>
              </a:lnSpc>
              <a:buNone/>
            </a:pPr>
            <a:r>
              <a:rPr lang="en-US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indent="0" algn="l">
              <a:lnSpc>
                <a:spcPts val="1491"/>
              </a:lnSpc>
              <a:buNone/>
            </a:pPr>
            <a:endParaRPr lang="en-US" sz="1200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 algn="l">
              <a:lnSpc>
                <a:spcPts val="1491"/>
              </a:lnSpc>
              <a:buNone/>
            </a:pPr>
            <a:r>
              <a:rPr lang="en-US" sz="3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Patient admitted for insertion of defibrillator under LA </a:t>
            </a:r>
          </a:p>
          <a:p>
            <a:pPr marL="0" indent="0" algn="l">
              <a:lnSpc>
                <a:spcPts val="1491"/>
              </a:lnSpc>
              <a:buNone/>
            </a:pPr>
            <a:endParaRPr lang="en-US" sz="3200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lnSpc>
                <a:spcPts val="1491"/>
              </a:lnSpc>
              <a:buNone/>
            </a:pPr>
            <a:r>
              <a:rPr lang="en-US" sz="3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to L and  R ventricle and electrodes</a:t>
            </a:r>
          </a:p>
          <a:p>
            <a:pPr marL="0" indent="0" algn="l">
              <a:lnSpc>
                <a:spcPts val="1491"/>
              </a:lnSpc>
              <a:buNone/>
            </a:pPr>
            <a:r>
              <a:rPr lang="en-US" sz="20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        </a:t>
            </a:r>
            <a:endParaRPr lang="en-AU" sz="1800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sz="1800" dirty="0">
              <a:solidFill>
                <a:srgbClr val="7030A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sz="1800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341D23-511D-93FE-023A-EBBE22C727E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56D3EEF-DE4E-429D-8EC4-DDC531AFF58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373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2ADC2AF-8841-0EC0-3035-D6F883FFF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/>
              <a:t>Defibrillator (AICD) procedure codes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0C6A4-C24C-DD7D-3BD0-C2848786D69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81000" y="1364432"/>
            <a:ext cx="11429999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3600" dirty="0"/>
              <a:t>38393-00 Insertion of cardiac defibrillator generator</a:t>
            </a:r>
          </a:p>
          <a:p>
            <a:pPr marL="0" indent="0">
              <a:buNone/>
            </a:pPr>
            <a:r>
              <a:rPr lang="en-AU" sz="3600" dirty="0"/>
              <a:t>38390-01 Insertion of permanent transvenous electrode into left ventricle for cardiac defibrillator</a:t>
            </a:r>
          </a:p>
          <a:p>
            <a:pPr marL="0" indent="0">
              <a:buNone/>
            </a:pPr>
            <a:r>
              <a:rPr lang="en-AU" sz="3600" dirty="0"/>
              <a:t>38390-02 Insertion of permanent transvenous electrode into other heart chamber(s) for cardiac defibrillator</a:t>
            </a:r>
          </a:p>
        </p:txBody>
      </p:sp>
    </p:spTree>
    <p:extLst>
      <p:ext uri="{BB962C8B-B14F-4D97-AF65-F5344CB8AC3E}">
        <p14:creationId xmlns:p14="http://schemas.microsoft.com/office/powerpoint/2010/main" val="2070254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EE23BFB-A83F-6F5D-250F-F687081DA37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/>
              <a:t>Diagnosis codes for pacemaker/defibrillator insertion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84C2F-2E8A-1E11-161D-90138CD9C3EA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Assign the code for the condition requiring the pacemaker (AF, long QT syndrome, sinus node dysfunction, etc.)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Where a diagnosis for insertion of a pacemaker is not provided, assign code Z45.0 </a:t>
            </a:r>
            <a:r>
              <a:rPr lang="en-AU" i="1" dirty="0"/>
              <a:t>Adjustment and management of cardiac device</a:t>
            </a:r>
          </a:p>
        </p:txBody>
      </p:sp>
    </p:spTree>
    <p:extLst>
      <p:ext uri="{BB962C8B-B14F-4D97-AF65-F5344CB8AC3E}">
        <p14:creationId xmlns:p14="http://schemas.microsoft.com/office/powerpoint/2010/main" val="904319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6811D82-11AA-AF94-81EF-075D64DB73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Diagnosis codes for pacemaker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0FC0E-9921-B7F0-876D-B757C9B7A52F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dirty="0"/>
              <a:t>Replacement of Generator Battery 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dirty="0"/>
              <a:t>Z45.0 </a:t>
            </a:r>
            <a:r>
              <a:rPr lang="en-AU" i="1" dirty="0"/>
              <a:t>Adjustment and management of cardiac device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dirty="0"/>
              <a:t>(See </a:t>
            </a:r>
            <a:r>
              <a:rPr lang="en-AU" u="sng" dirty="0"/>
              <a:t>Coding Rule TN198</a:t>
            </a:r>
            <a:r>
              <a:rPr lang="en-AU" dirty="0"/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dirty="0"/>
              <a:t>Pacemaker status code 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dirty="0"/>
              <a:t>Z95.0 </a:t>
            </a:r>
            <a:r>
              <a:rPr lang="en-AU" i="1" dirty="0"/>
              <a:t>Presence of cardiac device</a:t>
            </a:r>
          </a:p>
          <a:p>
            <a:pPr marL="4572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0" i="0" u="sng" strike="noStrike" baseline="0" dirty="0"/>
              <a:t>Coding Rule Q3709 </a:t>
            </a:r>
            <a:r>
              <a:rPr lang="en-US" sz="2400" b="0" i="0" u="none" strike="noStrike" baseline="0" dirty="0"/>
              <a:t>(</a:t>
            </a:r>
            <a:r>
              <a:rPr lang="en-US" sz="2400" b="1" i="0" u="none" strike="noStrike" baseline="0" dirty="0"/>
              <a:t>15/12/22</a:t>
            </a:r>
            <a:r>
              <a:rPr lang="en-US" sz="2400" b="0" i="0" u="none" strike="noStrike" baseline="0" dirty="0"/>
              <a:t>) </a:t>
            </a:r>
          </a:p>
          <a:p>
            <a:pPr marL="4572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0" i="0" u="none" strike="noStrike" baseline="0" dirty="0"/>
              <a:t>Where an intervention is performed that meets the definition in </a:t>
            </a:r>
            <a:r>
              <a:rPr lang="en-US" sz="2400" b="0" i="0" u="none" strike="noStrike" baseline="0" dirty="0">
                <a:solidFill>
                  <a:srgbClr val="020202"/>
                </a:solidFill>
              </a:rPr>
              <a:t>ACS 0016 </a:t>
            </a:r>
            <a:r>
              <a:rPr lang="en-US" sz="2400" b="0" i="1" u="none" strike="noStrike" baseline="0" dirty="0">
                <a:solidFill>
                  <a:srgbClr val="020202"/>
                </a:solidFill>
              </a:rPr>
              <a:t>General procedure guidelines</a:t>
            </a:r>
            <a:r>
              <a:rPr lang="en-US" sz="2400" b="0" i="0" u="none" strike="noStrike" baseline="0" dirty="0">
                <a:solidFill>
                  <a:srgbClr val="020202"/>
                </a:solidFill>
              </a:rPr>
              <a:t>, assign Z95.0 </a:t>
            </a:r>
            <a:r>
              <a:rPr lang="en-US" sz="2400" b="0" i="1" u="none" strike="noStrike" baseline="0" dirty="0">
                <a:solidFill>
                  <a:srgbClr val="020202"/>
                </a:solidFill>
              </a:rPr>
              <a:t>Presence of cardiac device</a:t>
            </a:r>
            <a:r>
              <a:rPr lang="en-US" sz="2400" b="0" i="0" u="none" strike="noStrike" baseline="0" dirty="0">
                <a:solidFill>
                  <a:srgbClr val="020202"/>
                </a:solidFill>
              </a:rPr>
              <a:t> to identify that the patient's CIED function is at risk from intervention related EMI.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b="0" i="0" u="none" strike="noStrike" baseline="0" dirty="0">
              <a:solidFill>
                <a:srgbClr val="020202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AU" dirty="0"/>
          </a:p>
          <a:p>
            <a:pPr marL="0" indent="0">
              <a:lnSpc>
                <a:spcPct val="100000"/>
              </a:lnSpc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58696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0CB3D2A-0AF4-D97D-D6DC-64DA2B34C2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147084"/>
            <a:ext cx="11430000" cy="671736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ACS 0936 Cardiac Pacemakers and Implanted Defibrillators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FE494-D422-66CE-AF2A-FC390B9C834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244550" y="975886"/>
            <a:ext cx="11429999" cy="5382383"/>
          </a:xfrm>
        </p:spPr>
        <p:txBody>
          <a:bodyPr/>
          <a:lstStyle/>
          <a:p>
            <a:r>
              <a:rPr lang="en-AU" dirty="0"/>
              <a:t>When a temporary electrode is withdrawn and a permanent pacemaker is inserted, the permanent pacemaker is coded as an initial insertion, not a replacement</a:t>
            </a:r>
          </a:p>
          <a:p>
            <a:r>
              <a:rPr lang="en-AU" dirty="0"/>
              <a:t>TESTING of pacemaker is not coded for the episode where the pacemaker is inserted.</a:t>
            </a:r>
          </a:p>
          <a:p>
            <a:r>
              <a:rPr lang="en-AU" dirty="0"/>
              <a:t>TESTING is coded where it is the reason for admission, or is required during a later admission for another condition.</a:t>
            </a:r>
          </a:p>
          <a:p>
            <a:r>
              <a:rPr lang="en-AU" dirty="0"/>
              <a:t>REPLACEMENT: Confirm the part replaced – the electrodes, the generator/battery, or both.</a:t>
            </a:r>
          </a:p>
          <a:p>
            <a:r>
              <a:rPr lang="en-AU" dirty="0"/>
              <a:t>ADJUSTMENT: repositioning or revision</a:t>
            </a:r>
          </a:p>
          <a:p>
            <a:pPr marL="457200" lvl="1" indent="0">
              <a:buNone/>
            </a:pPr>
            <a:r>
              <a:rPr lang="en-AU" dirty="0"/>
              <a:t>90203-05 </a:t>
            </a:r>
            <a:r>
              <a:rPr lang="en-AU" i="1" dirty="0"/>
              <a:t>Adjustment of cardiac pacemaker </a:t>
            </a:r>
            <a:endParaRPr lang="en-AU" dirty="0"/>
          </a:p>
          <a:p>
            <a:pPr marL="457200" lvl="1" indent="0">
              <a:buNone/>
            </a:pPr>
            <a:r>
              <a:rPr lang="en-AU" dirty="0"/>
              <a:t>90203-06 </a:t>
            </a:r>
            <a:r>
              <a:rPr lang="en-AU" i="1" dirty="0"/>
              <a:t>Adjustment of defibrillator pacemaker </a:t>
            </a: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8180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itchbook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543</Words>
  <Application>Microsoft Office PowerPoint</Application>
  <PresentationFormat>Widescreen</PresentationFormat>
  <Paragraphs>99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Century</vt:lpstr>
      <vt:lpstr>Georgia</vt:lpstr>
      <vt:lpstr>Office Theme</vt:lpstr>
      <vt:lpstr>Pitchbook</vt:lpstr>
      <vt:lpstr>Prepared by:  Anna Coote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Coote</dc:creator>
  <cp:lastModifiedBy>Anna Coote</cp:lastModifiedBy>
  <cp:revision>5</cp:revision>
  <dcterms:created xsi:type="dcterms:W3CDTF">2024-11-14T00:29:41Z</dcterms:created>
  <dcterms:modified xsi:type="dcterms:W3CDTF">2024-11-15T00:58:53Z</dcterms:modified>
</cp:coreProperties>
</file>