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8"/>
  </p:notesMasterIdLst>
  <p:sldIdLst>
    <p:sldId id="489" r:id="rId3"/>
    <p:sldId id="510" r:id="rId4"/>
    <p:sldId id="497" r:id="rId5"/>
    <p:sldId id="498" r:id="rId6"/>
    <p:sldId id="500" r:id="rId7"/>
    <p:sldId id="499" r:id="rId8"/>
    <p:sldId id="503" r:id="rId9"/>
    <p:sldId id="502" r:id="rId10"/>
    <p:sldId id="501" r:id="rId11"/>
    <p:sldId id="504" r:id="rId12"/>
    <p:sldId id="507" r:id="rId13"/>
    <p:sldId id="508" r:id="rId14"/>
    <p:sldId id="505" r:id="rId15"/>
    <p:sldId id="506" r:id="rId16"/>
    <p:sldId id="50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31BA5-4E7A-4B6A-9E04-44BC08ECE8C2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14A23-711C-4C09-B5C8-E8F33DF45C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0532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019F3-8596-4028-9847-CBD3A185B07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57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 means that facial droop with hemiplegia is coded only as hemiplegia G83.81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4A23-711C-4C09-B5C8-E8F33DF45C0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564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 is the first admission for paraplegia/quadriplegia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4A23-711C-4C09-B5C8-E8F33DF45C0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6674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In this case the patient is being treated for the para/quadriplegia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4A23-711C-4C09-B5C8-E8F33DF45C0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467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12192000" cy="1143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304800" y="4114800"/>
            <a:ext cx="11582400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304800" y="4706112"/>
            <a:ext cx="11582400" cy="277368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en-US" dirty="0"/>
              <a:t>Click to add author information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10613887" y="6412103"/>
            <a:ext cx="1361440" cy="304800"/>
          </a:xfrm>
        </p:spPr>
        <p:txBody>
          <a:bodyPr anchor="ctr"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>
          <a:xfrm>
            <a:off x="2534478" y="6136438"/>
            <a:ext cx="2862470" cy="70372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entury" panose="02040604050505020304" pitchFamily="18" charset="0"/>
              </a:defRPr>
            </a:lvl1pPr>
          </a:lstStyle>
          <a:p>
            <a:r>
              <a:rPr lang="en-US" dirty="0"/>
              <a:t>Clinical Coding Education   </a:t>
            </a:r>
          </a:p>
          <a:p>
            <a:r>
              <a:rPr lang="en-US" dirty="0"/>
              <a:t>clinicalcodingeducation.com</a:t>
            </a:r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12192000" cy="4038600"/>
          </a:xfrm>
          <a:prstGeom prst="rect">
            <a:avLst/>
          </a:prstGeom>
          <a:solidFill>
            <a:srgbClr val="0000CC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12192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pic>
        <p:nvPicPr>
          <p:cNvPr id="7" name="Picture 6" descr="Logo, icon, company name&#10;&#10;Description automatically generated">
            <a:extLst>
              <a:ext uri="{FF2B5EF4-FFF2-40B4-BE49-F238E27FC236}">
                <a16:creationId xmlns:a16="http://schemas.microsoft.com/office/drawing/2014/main" id="{867AFBE7-C5F5-4EC5-9BCF-8F5F99DFB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75" y="5089714"/>
            <a:ext cx="1451624" cy="1510058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02EE322B-B352-4342-A973-A360FA0445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113" y="5050099"/>
            <a:ext cx="3109623" cy="120231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85CD257-DB42-4B58-B535-A7D6B8299F37}"/>
              </a:ext>
            </a:extLst>
          </p:cNvPr>
          <p:cNvSpPr txBox="1">
            <a:spLocks/>
          </p:cNvSpPr>
          <p:nvPr userDrawn="1"/>
        </p:nvSpPr>
        <p:spPr>
          <a:xfrm>
            <a:off x="8257597" y="6171707"/>
            <a:ext cx="2207478" cy="8561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Century" panose="0204060405050502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eHealth Education</a:t>
            </a:r>
          </a:p>
          <a:p>
            <a:pPr algn="r"/>
            <a:r>
              <a:rPr lang="en-US" dirty="0"/>
              <a:t>ehe.edu.au</a:t>
            </a:r>
          </a:p>
        </p:txBody>
      </p:sp>
    </p:spTree>
    <p:extLst>
      <p:ext uri="{BB962C8B-B14F-4D97-AF65-F5344CB8AC3E}">
        <p14:creationId xmlns:p14="http://schemas.microsoft.com/office/powerpoint/2010/main" val="57070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5892800" y="609600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5888736" y="234086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5888736" y="256946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5892800" y="429158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5892800" y="452018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5761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5888736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5888736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064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406400" y="609600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02336" y="234086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402336" y="256946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06400" y="429158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406400" y="452018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6024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023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4023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5892800" y="609600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5888736" y="234086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5888736" y="256946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5892800" y="429158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5892800" y="452018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3138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10464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410464" y="609600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06400" y="234086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406400" y="256946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10464" y="4291584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410464" y="4520184"/>
            <a:ext cx="5283200" cy="1728216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58928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58887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58887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99956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828800" y="14478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8" name="Rectangle 6"/>
          <p:cNvSpPr/>
          <p:nvPr/>
        </p:nvSpPr>
        <p:spPr>
          <a:xfrm>
            <a:off x="1828800" y="38862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26" name="Rectangle 6"/>
          <p:cNvSpPr/>
          <p:nvPr/>
        </p:nvSpPr>
        <p:spPr>
          <a:xfrm>
            <a:off x="4673600" y="14478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25" name="Rectangle 6"/>
          <p:cNvSpPr/>
          <p:nvPr/>
        </p:nvSpPr>
        <p:spPr>
          <a:xfrm>
            <a:off x="4673600" y="38862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31" name="Rectangle 6"/>
          <p:cNvSpPr/>
          <p:nvPr/>
        </p:nvSpPr>
        <p:spPr>
          <a:xfrm>
            <a:off x="7518400" y="14478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3" name="Rectangle 6"/>
          <p:cNvSpPr/>
          <p:nvPr/>
        </p:nvSpPr>
        <p:spPr>
          <a:xfrm>
            <a:off x="7518400" y="3886200"/>
            <a:ext cx="22352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2032000" y="16002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2032000" y="40386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4876800" y="16002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4876800" y="40386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7721600" y="16002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7721600" y="4038600"/>
            <a:ext cx="1828800" cy="685800"/>
          </a:xfrm>
        </p:spPr>
        <p:txBody>
          <a:bodyPr/>
          <a:lstStyle/>
          <a:p>
            <a:r>
              <a:rPr kumimoji="0" lang="en-US" dirty="0"/>
              <a:t>Company</a:t>
            </a:r>
            <a:r>
              <a:rPr kumimoji="0" lang="en-US" baseline="0" dirty="0"/>
              <a:t> Logo</a:t>
            </a:r>
            <a:endParaRPr kumimoji="0"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2032000" y="28956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2032000" y="53340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4876800" y="28956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4876800" y="53340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7721600" y="28956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7721600" y="5334000"/>
            <a:ext cx="18288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/>
              <a:t>Amount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2000" y="32004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2032000" y="56388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4876800" y="32004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4876800" y="56388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7721600" y="32004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7721600" y="5638800"/>
            <a:ext cx="18288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/>
              <a:t>Date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2032000" y="22860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2032000" y="47244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4876800" y="22860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4876800" y="47244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7721600" y="22860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7721600" y="4724400"/>
            <a:ext cx="18288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/>
              <a:t>Description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406400" y="381000"/>
            <a:ext cx="10769600" cy="838200"/>
          </a:xfrm>
        </p:spPr>
        <p:txBody>
          <a:bodyPr/>
          <a:lstStyle>
            <a:lvl1pPr eaLnBrk="1" latinLnBrk="0" hangingPunct="1">
              <a:defRPr kumimoji="0" sz="1200"/>
            </a:lvl1pPr>
            <a:extLst/>
          </a:lstStyle>
          <a:p>
            <a:pPr lvl="0" eaLnBrk="1" latinLnBrk="1" hangingPunct="1"/>
            <a:r>
              <a:rPr lang="en-US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12764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107696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10769600" cy="5638800"/>
          </a:xfrm>
        </p:spPr>
        <p:txBody>
          <a:bodyPr/>
          <a:lstStyle/>
          <a:p>
            <a:pPr lvl="0" eaLnBrk="1" latinLnBrk="1" hangingPunct="1"/>
            <a:r>
              <a:rPr lang="en-US" dirty="0"/>
              <a:t>Click to edit Master text styles</a:t>
            </a:r>
          </a:p>
          <a:p>
            <a:pPr lvl="1" eaLnBrk="1" latinLnBrk="1" hangingPunct="1"/>
            <a:r>
              <a:rPr lang="en-US" dirty="0"/>
              <a:t>Second level</a:t>
            </a:r>
          </a:p>
          <a:p>
            <a:pPr lvl="2" eaLnBrk="1" latinLnBrk="1" hangingPunct="1"/>
            <a:r>
              <a:rPr lang="en-US" dirty="0"/>
              <a:t>Third level</a:t>
            </a:r>
          </a:p>
          <a:p>
            <a:pPr lvl="3" eaLnBrk="1" latinLnBrk="1" hangingPunct="1"/>
            <a:r>
              <a:rPr lang="en-US" dirty="0"/>
              <a:t>Fourth level</a:t>
            </a:r>
          </a:p>
          <a:p>
            <a:pPr lvl="4" eaLnBrk="1" latinLnBrk="1" hangingPunct="1"/>
            <a:r>
              <a:rPr lang="en-US" dirty="0"/>
              <a:t>Fifth level</a:t>
            </a:r>
            <a:endParaRPr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US" dirty="0">
                <a:solidFill>
                  <a:srgbClr val="262626"/>
                </a:solidFill>
              </a:rPr>
              <a:t>© 2014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‹#›                             </a:t>
            </a:r>
            <a:endParaRPr lang="en-US" dirty="0"/>
          </a:p>
        </p:txBody>
      </p:sp>
      <p:pic>
        <p:nvPicPr>
          <p:cNvPr id="9" name="Picture 8" descr="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" y="5943600"/>
            <a:ext cx="12192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30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79353-535F-11CC-70D1-BDEE50AF4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948FE1-86B7-D0D8-FC54-9D741E917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E05C-E585-A2A3-D86A-CAA36D8B1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3FE68-8BF4-0B6E-CA85-B976F657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172F0-B84B-3E55-60CB-B696D6F5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9332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54EA-0B2D-FC96-0E07-B5D4EC190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DF76E-344F-D8D8-C239-340BB90D5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56F5D-BD76-5AB4-04FE-9D026B9C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AD8BD-42C9-EB7E-0B21-6E5A56C1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600F5-A417-D9EF-4CCB-4F8E0125D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0726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C5307-E75A-503D-E3B1-00D12C8B5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73842-ED8A-0F0D-E80B-189352D9F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09CC-18CD-02A2-D2F8-745975BE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7396D-E800-5F60-7936-A528D3D67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64A27-8346-2BE9-9B23-0CCB1272E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985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616F-34A1-0C43-04A0-4C7C732D3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D899-1310-4D6D-E357-5C65A2515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DB620-F879-55C4-3C1A-913CE1A7E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A264D-2078-2548-97D7-2C2C5F133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C4FA6-CFE2-A028-6341-6D5DE2E6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46A10-087A-071F-FF6E-68192C5D3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46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11430000" cy="671736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0" hangingPunct="1">
              <a:defRPr kumimoji="0" sz="32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406399" y="1124744"/>
            <a:ext cx="11429999" cy="511256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1" hangingPunct="1"/>
            <a:r>
              <a:rPr lang="en-US" dirty="0"/>
              <a:t>Click to edit Master text styles</a:t>
            </a:r>
          </a:p>
          <a:p>
            <a:pPr lvl="1" eaLnBrk="1" latinLnBrk="1" hangingPunct="1"/>
            <a:r>
              <a:rPr lang="en-US" dirty="0"/>
              <a:t>Second level</a:t>
            </a:r>
          </a:p>
          <a:p>
            <a:pPr lvl="2" eaLnBrk="1" latinLnBrk="1" hangingPunct="1"/>
            <a:r>
              <a:rPr lang="en-US" dirty="0"/>
              <a:t>Third level</a:t>
            </a:r>
          </a:p>
          <a:p>
            <a:pPr lvl="3" eaLnBrk="1" latinLnBrk="1" hangingPunct="1"/>
            <a:r>
              <a:rPr lang="en-US" dirty="0"/>
              <a:t>Fourth level</a:t>
            </a:r>
          </a:p>
          <a:p>
            <a:pPr lvl="4" eaLnBrk="1" latinLnBrk="1" hangingPunct="1"/>
            <a:r>
              <a:rPr lang="en-US" dirty="0"/>
              <a:t>Fifth level</a:t>
            </a:r>
            <a:endParaRPr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>
          <a:xfrm>
            <a:off x="10515600" y="6477000"/>
            <a:ext cx="1320800" cy="304800"/>
          </a:xfrm>
        </p:spPr>
        <p:txBody>
          <a:bodyPr/>
          <a:lstStyle>
            <a:lvl1pPr>
              <a:defRPr sz="1200" b="1"/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1B0E59A4-16AC-4FB3-97C8-BC344E503F9D}"/>
              </a:ext>
            </a:extLst>
          </p:cNvPr>
          <p:cNvSpPr txBox="1">
            <a:spLocks/>
          </p:cNvSpPr>
          <p:nvPr userDrawn="1"/>
        </p:nvSpPr>
        <p:spPr>
          <a:xfrm>
            <a:off x="3846443" y="6309320"/>
            <a:ext cx="4611757" cy="475793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000" kern="1200">
                <a:solidFill>
                  <a:sysClr val="windowText" lastClr="000000"/>
                </a:solidFill>
                <a:latin typeface="Century" panose="0204060405050502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      Clinical Coding Education		   eHealth Education </a:t>
            </a:r>
          </a:p>
        </p:txBody>
      </p:sp>
      <p:pic>
        <p:nvPicPr>
          <p:cNvPr id="15" name="Picture 14" descr="Logo, icon, company name&#10;&#10;Description automatically generated">
            <a:extLst>
              <a:ext uri="{FF2B5EF4-FFF2-40B4-BE49-F238E27FC236}">
                <a16:creationId xmlns:a16="http://schemas.microsoft.com/office/drawing/2014/main" id="{8FF09510-EFAE-445D-99BD-5A88B175E9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326995"/>
            <a:ext cx="437207" cy="454806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57A44C0-52AC-4F96-8F0E-0D34863F8E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22" y="6235143"/>
            <a:ext cx="553278" cy="55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5089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B5355-05B5-0EE8-7039-71D8C8FC2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D4CD8-0D90-76B3-180A-4436321FB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D87ACC-816A-77EE-CF97-FB515508A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D28D4C-E371-8103-BC46-9F08ECDE7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459E-2717-6A24-A161-6F6BD51EE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716012-DD8C-837A-A99B-EFB833B02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D94881-146F-E0EF-42D3-291CDED0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ADD58C-D2AD-B895-15BA-1367442F0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8937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DD026-0917-13BF-FFC8-D21168BE6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76EDA-0981-8163-E81B-B53DF0A6A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7F437-6419-0624-FF01-980E483E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559285-4FED-24C0-B581-ACE2985C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7240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B76AC-5908-DC6A-C155-F1DCE7642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5A99C-6170-6F18-4D6C-CFBFF0F6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ED457-C13D-B365-3BD8-1993017A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79570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BBE5C-BA7F-C19A-440A-05F919630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1EE32-E2C3-F338-CEA1-73646598F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8D482-FF04-EA6A-551E-509C221B0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652FB-044D-C530-13C3-8C9839315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E1737-B3F9-3980-4668-3970A689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FBB02-F2F1-A6E1-F21C-F629C7D0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2573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3D1EA-5D5A-5622-D4FE-A49EB7CF8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6D70CA-62DE-EE96-C65B-6B26B6DF2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DAACB-C0B5-6022-E34F-A5672A04C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3A8D0-DAB4-C463-9D69-C7D017F0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9CBEBD-F0C3-EB68-99F3-A1B5B90B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2D568-8D11-0D02-C154-929F652C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7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ECB9E-985F-CEF2-2613-D0F842ACD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C3F29-5C29-3E4C-68B5-9636FC342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28BAD-1851-4913-CE10-4F12A69B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DFB1-DFE1-7423-AA4B-3DA0BA041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D0C15-A9DE-870C-EF67-8E7AAB8A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67715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CA3157-5D23-B3D9-F50C-70ECD0202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5D0D5-EE7F-A567-C303-9B9792738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A7978-1D2C-ECB3-1572-91313B799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64ADF-4CC2-0B25-2527-455126F6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5435-FD42-8B1F-B949-994BC546D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4916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11430000" cy="671736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0" hangingPunct="1">
              <a:defRPr kumimoji="0" sz="32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406399" y="1124744"/>
            <a:ext cx="11429999" cy="511256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1" hangingPunct="1"/>
            <a:r>
              <a:rPr lang="en-US" dirty="0"/>
              <a:t>Click to edit Master text styles</a:t>
            </a:r>
          </a:p>
          <a:p>
            <a:pPr lvl="1" eaLnBrk="1" latinLnBrk="1" hangingPunct="1"/>
            <a:r>
              <a:rPr lang="en-US" dirty="0"/>
              <a:t>Second level</a:t>
            </a:r>
          </a:p>
          <a:p>
            <a:pPr lvl="2" eaLnBrk="1" latinLnBrk="1" hangingPunct="1"/>
            <a:r>
              <a:rPr lang="en-US" dirty="0"/>
              <a:t>Third level</a:t>
            </a:r>
          </a:p>
          <a:p>
            <a:pPr lvl="3" eaLnBrk="1" latinLnBrk="1" hangingPunct="1"/>
            <a:r>
              <a:rPr lang="en-US" dirty="0"/>
              <a:t>Fourth level</a:t>
            </a:r>
          </a:p>
          <a:p>
            <a:pPr lvl="4" eaLnBrk="1" latinLnBrk="1" hangingPunct="1"/>
            <a:r>
              <a:rPr lang="en-US" dirty="0"/>
              <a:t>Fifth level</a:t>
            </a:r>
            <a:endParaRPr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>
          <a:xfrm>
            <a:off x="10515600" y="6477000"/>
            <a:ext cx="1320800" cy="304800"/>
          </a:xfrm>
        </p:spPr>
        <p:txBody>
          <a:bodyPr/>
          <a:lstStyle>
            <a:lvl1pPr>
              <a:defRPr sz="1200" b="1"/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1B0E59A4-16AC-4FB3-97C8-BC344E503F9D}"/>
              </a:ext>
            </a:extLst>
          </p:cNvPr>
          <p:cNvSpPr txBox="1">
            <a:spLocks/>
          </p:cNvSpPr>
          <p:nvPr userDrawn="1"/>
        </p:nvSpPr>
        <p:spPr>
          <a:xfrm>
            <a:off x="3846443" y="6309320"/>
            <a:ext cx="4611757" cy="475793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000" kern="1200">
                <a:solidFill>
                  <a:sysClr val="windowText" lastClr="000000"/>
                </a:solidFill>
                <a:latin typeface="Century" panose="0204060405050502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      Clinical Coding Education		   eHealth Education </a:t>
            </a:r>
          </a:p>
        </p:txBody>
      </p:sp>
      <p:pic>
        <p:nvPicPr>
          <p:cNvPr id="15" name="Picture 14" descr="Logo, icon, company name&#10;&#10;Description automatically generated">
            <a:extLst>
              <a:ext uri="{FF2B5EF4-FFF2-40B4-BE49-F238E27FC236}">
                <a16:creationId xmlns:a16="http://schemas.microsoft.com/office/drawing/2014/main" id="{8FF09510-EFAE-445D-99BD-5A88B175E9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326995"/>
            <a:ext cx="437207" cy="454806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57A44C0-52AC-4F96-8F0E-0D34863F8E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922" y="6235143"/>
            <a:ext cx="553278" cy="55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8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12192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304800" y="4114800"/>
            <a:ext cx="11651974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3023659" y="6477000"/>
            <a:ext cx="4978400" cy="304800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kumimoji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>
                <a:solidFill>
                  <a:schemeClr val="bg1"/>
                </a:solidFill>
              </a:rPr>
              <a:t>Clinical Coding Education    clinicalcodingeducation.com</a:t>
            </a:r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052859" y="6477000"/>
            <a:ext cx="1361440" cy="304800"/>
          </a:xfrm>
        </p:spPr>
        <p:txBody>
          <a:bodyPr anchor="ctr"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12192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11379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0999"/>
            <a:ext cx="11356028" cy="503583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0" hangingPunct="1">
              <a:defRPr kumimoji="0" sz="24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>
          <a:xfrm>
            <a:off x="10441628" y="6477000"/>
            <a:ext cx="1320800" cy="304800"/>
          </a:xfrm>
        </p:spPr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5246643" y="6480313"/>
            <a:ext cx="2177887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algn="l"/>
            <a:r>
              <a:rPr lang="en-US"/>
              <a:t>Clinical Coding Education    clinicalcodingeducation.com</a:t>
            </a:r>
            <a:endParaRPr lang="en-US" dirty="0"/>
          </a:p>
        </p:txBody>
      </p:sp>
      <p:pic>
        <p:nvPicPr>
          <p:cNvPr id="10" name="Picture 9" descr="Logo, icon, company name&#10;&#10;Description automatically generated">
            <a:extLst>
              <a:ext uri="{FF2B5EF4-FFF2-40B4-BE49-F238E27FC236}">
                <a16:creationId xmlns:a16="http://schemas.microsoft.com/office/drawing/2014/main" id="{FE2C6770-0805-4D08-9441-02D71F7E70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276" y="6515097"/>
            <a:ext cx="219759" cy="2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86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5888736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5888736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5410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023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023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5888736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5888736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925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563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58928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58887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58887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4236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107696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402336" y="609600"/>
            <a:ext cx="10765536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023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4023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58887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58887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5060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>
          <a:xfrm>
            <a:off x="11480800" y="381000"/>
            <a:ext cx="711200" cy="5867400"/>
          </a:xfrm>
          <a:prstGeom prst="rect">
            <a:avLst/>
          </a:prstGeom>
        </p:spPr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4064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023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4023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5892800" y="381000"/>
            <a:ext cx="5283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5892800" y="609600"/>
            <a:ext cx="5283200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5888736" y="3319272"/>
            <a:ext cx="5287264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5888736" y="3547872"/>
            <a:ext cx="5287264" cy="2706624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>
          <a:xfrm>
            <a:off x="9347200" y="76200"/>
            <a:ext cx="1828800" cy="228600"/>
          </a:xfrm>
          <a:prstGeom prst="rect">
            <a:avLst/>
          </a:prstGeom>
        </p:spPr>
        <p:txBody>
          <a:bodyPr/>
          <a:lstStyle/>
          <a:p>
            <a:pPr algn="r"/>
            <a:endParaRPr kumimoji="0" lang="en-US" dirty="0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>
          <a:xfrm>
            <a:off x="3119669" y="6477000"/>
            <a:ext cx="4978400" cy="3048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Clinical Coding Education    clinicalcodingeducation.com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3148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11480800" y="0"/>
            <a:ext cx="7112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406400" y="1222512"/>
            <a:ext cx="10769600" cy="502588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1" hangingPunct="1"/>
            <a:r>
              <a:rPr kumimoji="0" lang="en-US" dirty="0"/>
              <a:t>Click to edit Master text styles</a:t>
            </a:r>
          </a:p>
          <a:p>
            <a:pPr lvl="1" eaLnBrk="1" latinLnBrk="1" hangingPunct="1"/>
            <a:r>
              <a:rPr kumimoji="0" lang="en-US" dirty="0"/>
              <a:t>Second level</a:t>
            </a:r>
          </a:p>
          <a:p>
            <a:pPr lvl="2" eaLnBrk="1" latinLnBrk="1" hangingPunct="1"/>
            <a:r>
              <a:rPr kumimoji="0" lang="en-US" dirty="0"/>
              <a:t>Third level</a:t>
            </a:r>
          </a:p>
          <a:p>
            <a:pPr lvl="3" eaLnBrk="1" latinLnBrk="1" hangingPunct="1"/>
            <a:r>
              <a:rPr kumimoji="0" lang="en-US" dirty="0"/>
              <a:t>Fourth level</a:t>
            </a:r>
          </a:p>
          <a:p>
            <a:pPr lvl="4" eaLnBrk="1" latinLnBrk="1" hangingPunct="1"/>
            <a:r>
              <a:rPr kumimoji="0" lang="en-US" dirty="0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9855200" y="6492874"/>
            <a:ext cx="13208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00"/>
            </a:lvl1pPr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016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sz="1800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B02E7540-06D3-441A-ABA5-5C0420557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6"/>
            <a:ext cx="10947400" cy="628786"/>
          </a:xfrm>
          <a:prstGeom prst="rect">
            <a:avLst/>
          </a:prstGeom>
          <a:solidFill>
            <a:srgbClr val="2073AE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787C3AB6-A48E-4CE4-8C3E-07873280D7F0}"/>
              </a:ext>
            </a:extLst>
          </p:cNvPr>
          <p:cNvSpPr txBox="1">
            <a:spLocks/>
          </p:cNvSpPr>
          <p:nvPr userDrawn="1"/>
        </p:nvSpPr>
        <p:spPr>
          <a:xfrm>
            <a:off x="3812875" y="6476999"/>
            <a:ext cx="4456482" cy="304800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000" kern="1200">
                <a:solidFill>
                  <a:sysClr val="windowText" lastClr="000000"/>
                </a:solidFill>
                <a:latin typeface="Century" panose="02040604050505020304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0" i="1" dirty="0">
                <a:latin typeface="+mj-lt"/>
              </a:rPr>
              <a:t>    Clinical Coding Education                    eHealth Education </a:t>
            </a:r>
          </a:p>
        </p:txBody>
      </p:sp>
      <p:pic>
        <p:nvPicPr>
          <p:cNvPr id="16" name="Picture 15" descr="Logo, icon, company name&#10;&#10;Description automatically generated">
            <a:extLst>
              <a:ext uri="{FF2B5EF4-FFF2-40B4-BE49-F238E27FC236}">
                <a16:creationId xmlns:a16="http://schemas.microsoft.com/office/drawing/2014/main" id="{A787A683-F366-4BCD-ACA7-8EA80964CAB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80" y="6378571"/>
            <a:ext cx="422782" cy="43980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C476F60-33D3-4929-AC86-CBD63CA8A701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933" y="6248399"/>
            <a:ext cx="549275" cy="54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25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sz="24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AF783-E2D0-1BD6-0F95-F5D3B3287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FF903-5CDE-4C7A-95FC-B2A4697B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FB898-6CDB-9F4C-D50A-0AF63AAD86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67591-0FAC-4E4E-AEF1-F3F55CF2386D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075F2-9D6B-C8BE-74B4-BF3EE1168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EB970-2746-7DEB-712A-1508456AA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3D803-59E6-4668-909A-382738910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662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1752600" y="4114800"/>
            <a:ext cx="8129614" cy="533400"/>
          </a:xfrm>
        </p:spPr>
        <p:txBody>
          <a:bodyPr>
            <a:normAutofit/>
          </a:bodyPr>
          <a:lstStyle/>
          <a:p>
            <a:r>
              <a:rPr lang="en-US" dirty="0"/>
              <a:t>Prepared by:  </a:t>
            </a:r>
            <a:r>
              <a:rPr lang="en-US" cap="none" dirty="0"/>
              <a:t>Anna Coote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44124" y="1131062"/>
            <a:ext cx="69847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Quadriplegia, Paraplegia and Hemiplegia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6D3EEF-DE4E-429D-8EC4-DDC531AFF587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3C748B-79C4-4C4B-886D-04138ED4B42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+mn-cs"/>
              </a:rPr>
              <a:t>Clinical Coding Education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+mn-cs"/>
              </a:rPr>
              <a:t>clinicalcodingeducation.com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02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5E7EAFC-9D04-6417-D3BD-11231713CF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Admission for chronic phase of paraplegia/quadriplegia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8827E-EE24-2303-3E55-AC81BACF3FB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07645" indent="0">
              <a:buNone/>
            </a:pPr>
            <a:r>
              <a:rPr lang="en-AU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Subsequent chronic phase of paraplegia/quadriplegia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 indent="-20955"/>
            <a:r>
              <a:rPr lang="en-AU" b="1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FIRST</a:t>
            </a:r>
            <a:r>
              <a:rPr lang="en-AU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assign code </a:t>
            </a:r>
            <a:r>
              <a:rPr lang="en-AU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G82.-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0430"/>
            <a:r>
              <a:rPr lang="en-AU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previous condition which is no longer present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/>
            <a:r>
              <a:rPr lang="en-AU" sz="2800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THEN</a:t>
            </a:r>
            <a:r>
              <a:rPr lang="en-A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assign a sequela code</a:t>
            </a:r>
            <a:endParaRPr lang="en-A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30350"/>
            <a:r>
              <a:rPr lang="en-AU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OR</a:t>
            </a:r>
            <a:r>
              <a:rPr lang="en-AU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Z code for personal history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30350"/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 indent="-20955"/>
            <a:r>
              <a:rPr lang="en-AU" b="1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FIRST</a:t>
            </a:r>
            <a:r>
              <a:rPr lang="en-AU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assign code </a:t>
            </a:r>
            <a:r>
              <a:rPr lang="en-AU" dirty="0">
                <a:effectLst/>
                <a:highlight>
                  <a:srgbClr val="C0C0C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G82.-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0430"/>
            <a:r>
              <a:rPr lang="en-AU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chronic condition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/>
            <a:r>
              <a:rPr lang="en-AU" sz="2800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THEN</a:t>
            </a:r>
            <a:r>
              <a:rPr lang="en-A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assign a code for the chronic condition</a:t>
            </a:r>
            <a:endParaRPr lang="en-A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30350"/>
            <a:r>
              <a:rPr lang="en-AU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OR</a:t>
            </a:r>
            <a:r>
              <a:rPr lang="en-AU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Z code for personal history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003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FC481-CA00-D8EA-F251-20262D2C0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8B08F9-BC3A-6FF9-98BE-4006E87625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Where g82 does not meet criteria for ACS 0002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E03FB-C42D-F3DD-7C06-2D57C3792FD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8130" y="1837125"/>
            <a:ext cx="11429999" cy="5112568"/>
          </a:xfrm>
        </p:spPr>
        <p:txBody>
          <a:bodyPr/>
          <a:lstStyle/>
          <a:p>
            <a:pPr marL="0" indent="0">
              <a:buNone/>
            </a:pPr>
            <a:r>
              <a:rPr lang="en-AU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Initial acute phase of paraplegia/quadriplegia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8200"/>
            <a:r>
              <a:rPr lang="en-AU" sz="3200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en-AU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G82.- does not meet criteria for ACS 0002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/>
            <a:r>
              <a:rPr lang="en-AU" sz="3200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THEN</a:t>
            </a:r>
            <a:r>
              <a:rPr lang="en-AU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code the reason for admission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30350"/>
            <a:r>
              <a:rPr lang="en-AU" sz="3200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WITH</a:t>
            </a:r>
            <a:r>
              <a:rPr lang="en-AU" sz="3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U80.5 supplementary code for chroni</a:t>
            </a:r>
            <a:r>
              <a:rPr lang="en-AU" sz="3200" dirty="0">
                <a:latin typeface="Calibri" panose="020F0502020204030204" pitchFamily="34" charset="0"/>
                <a:ea typeface="Times New Roman" panose="02020603050405020304" pitchFamily="18" charset="0"/>
              </a:rPr>
              <a:t>c conditions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1464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35D4E-59C7-8104-E8E9-35ECACD5CD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B276ED-2727-094F-B918-5F0C9A2F15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Initial admission for acute phase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D97881-4D61-9DCA-6FA8-169837637A24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2097536037"/>
              </p:ext>
            </p:extLst>
          </p:nvPr>
        </p:nvGraphicFramePr>
        <p:xfrm>
          <a:off x="406400" y="1323997"/>
          <a:ext cx="11430000" cy="44251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82578">
                  <a:extLst>
                    <a:ext uri="{9D8B030D-6E8A-4147-A177-3AD203B41FA5}">
                      <a16:colId xmlns:a16="http://schemas.microsoft.com/office/drawing/2014/main" val="2834823641"/>
                    </a:ext>
                  </a:extLst>
                </a:gridCol>
                <a:gridCol w="2678906">
                  <a:extLst>
                    <a:ext uri="{9D8B030D-6E8A-4147-A177-3AD203B41FA5}">
                      <a16:colId xmlns:a16="http://schemas.microsoft.com/office/drawing/2014/main" val="3664930364"/>
                    </a:ext>
                  </a:extLst>
                </a:gridCol>
                <a:gridCol w="5268516">
                  <a:extLst>
                    <a:ext uri="{9D8B030D-6E8A-4147-A177-3AD203B41FA5}">
                      <a16:colId xmlns:a16="http://schemas.microsoft.com/office/drawing/2014/main" val="959954562"/>
                    </a:ext>
                  </a:extLst>
                </a:gridCol>
              </a:tblGrid>
              <a:tr h="2309811">
                <a:tc gridSpan="3">
                  <a:txBody>
                    <a:bodyPr/>
                    <a:lstStyle/>
                    <a:p>
                      <a:r>
                        <a:rPr lang="en-AU" sz="2000" b="1" dirty="0">
                          <a:solidFill>
                            <a:schemeClr val="tx1"/>
                          </a:solidFill>
                          <a:effectLst/>
                        </a:rPr>
                        <a:t>Principal Diagnosis</a:t>
                      </a:r>
                      <a:r>
                        <a:rPr lang="en-AU" sz="2000" b="0" dirty="0">
                          <a:solidFill>
                            <a:schemeClr val="tx1"/>
                          </a:solidFill>
                          <a:effectLst/>
                        </a:rPr>
                        <a:t>:  </a:t>
                      </a:r>
                      <a:r>
                        <a:rPr lang="en-AU" sz="2000" dirty="0">
                          <a:solidFill>
                            <a:schemeClr val="tx1"/>
                          </a:solidFill>
                          <a:effectLst/>
                        </a:rPr>
                        <a:t>Spastic paraparesis of unclear aetiology</a:t>
                      </a:r>
                    </a:p>
                    <a:p>
                      <a:r>
                        <a:rPr lang="en-A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Presentation</a:t>
                      </a:r>
                      <a:r>
                        <a:rPr lang="en-A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history of progressive ataxia, lower limb weakness, sensory changes and bowel and bladder dysfunction</a:t>
                      </a:r>
                    </a:p>
                    <a:p>
                      <a:r>
                        <a:rPr lang="en-A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# Spastic paraparesis</a:t>
                      </a:r>
                    </a:p>
                    <a:p>
                      <a:r>
                        <a:rPr lang="en-A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Onset last year of gait instability, postural instability, and lower limb weakness; becoming progressively worse, requiring a SPS for mobilising .</a:t>
                      </a:r>
                    </a:p>
                    <a:p>
                      <a:r>
                        <a:rPr lang="en-A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6/12 of bladder/bowel dysfunction, reporting incomplete voiding</a:t>
                      </a:r>
                    </a:p>
                    <a:p>
                      <a:r>
                        <a:rPr lang="en-A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# Atonic Urinary retention</a:t>
                      </a:r>
                    </a:p>
                    <a:p>
                      <a:r>
                        <a:rPr lang="en-A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High post-void residuals requiring catheterisation for urinary retention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656081"/>
                  </a:ext>
                </a:extLst>
              </a:tr>
              <a:tr h="515436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Principal Diagnosis: 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G82.10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Spastic paraplegia, unspecified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962959"/>
                  </a:ext>
                </a:extLst>
              </a:tr>
              <a:tr h="720487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Associated Diagnosis/es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strike="noStrike" dirty="0">
                          <a:effectLst/>
                        </a:rPr>
                        <a:t>N31.2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Flaccid neuropathic bladder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6575561"/>
                  </a:ext>
                </a:extLst>
              </a:tr>
              <a:tr h="446062">
                <a:tc>
                  <a:txBody>
                    <a:bodyPr/>
                    <a:lstStyle/>
                    <a:p>
                      <a:endParaRPr lang="en-A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5543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785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89EE3D-1273-9F91-ECE5-E7DA3693DF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3A6BC2-7FDC-6C69-748F-5BA622FE0AC9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883940620"/>
              </p:ext>
            </p:extLst>
          </p:nvPr>
        </p:nvGraphicFramePr>
        <p:xfrm>
          <a:off x="771096" y="1398425"/>
          <a:ext cx="9361732" cy="47578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52403">
                  <a:extLst>
                    <a:ext uri="{9D8B030D-6E8A-4147-A177-3AD203B41FA5}">
                      <a16:colId xmlns:a16="http://schemas.microsoft.com/office/drawing/2014/main" val="3344185397"/>
                    </a:ext>
                  </a:extLst>
                </a:gridCol>
                <a:gridCol w="2194156">
                  <a:extLst>
                    <a:ext uri="{9D8B030D-6E8A-4147-A177-3AD203B41FA5}">
                      <a16:colId xmlns:a16="http://schemas.microsoft.com/office/drawing/2014/main" val="3933224534"/>
                    </a:ext>
                  </a:extLst>
                </a:gridCol>
                <a:gridCol w="4315173">
                  <a:extLst>
                    <a:ext uri="{9D8B030D-6E8A-4147-A177-3AD203B41FA5}">
                      <a16:colId xmlns:a16="http://schemas.microsoft.com/office/drawing/2014/main" val="4183054588"/>
                    </a:ext>
                  </a:extLst>
                </a:gridCol>
              </a:tblGrid>
              <a:tr h="2216724">
                <a:tc gridSpan="3"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29 year old male admitted for change of SPC.  Patient is a quadriplegic as a result of a motorbike accident 4 years ago.  The patient has incomplete flaccid quadriplegia.  Change of SPC performed uneventfully on the ward.  During the admission nursing staff noted a developing pressure sore, with erythema and an impending ulcer, which was dressed and the community nurses were asked to keep an eye on this area.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525662"/>
                  </a:ext>
                </a:extLst>
              </a:tr>
              <a:tr h="423517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Principal Diagnosis: 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Z466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Change of SPC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4146110"/>
                  </a:ext>
                </a:extLst>
              </a:tr>
              <a:tr h="1694069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Associated Diagnosis/es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strike="sngStrike" dirty="0">
                          <a:effectLst/>
                        </a:rPr>
                        <a:t>G8236</a:t>
                      </a:r>
                      <a:endParaRPr lang="en-AU" sz="2000" dirty="0">
                        <a:effectLst/>
                      </a:endParaRPr>
                    </a:p>
                    <a:p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</a:endParaRPr>
                    </a:p>
                    <a:p>
                      <a:r>
                        <a:rPr lang="en-AU" sz="2000" dirty="0">
                          <a:effectLst/>
                        </a:rPr>
                        <a:t>L89.0</a:t>
                      </a:r>
                    </a:p>
                    <a:p>
                      <a:r>
                        <a:rPr lang="en-AU" sz="2000" dirty="0">
                          <a:effectLst/>
                        </a:rPr>
                        <a:t>U80.5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Incomplete flaccid quadriplegia – does not meet ACS 0002</a:t>
                      </a:r>
                    </a:p>
                    <a:p>
                      <a:r>
                        <a:rPr lang="en-AU" sz="2000" dirty="0">
                          <a:effectLst/>
                        </a:rPr>
                        <a:t>Pressure sore with erythema</a:t>
                      </a:r>
                    </a:p>
                    <a:p>
                      <a:r>
                        <a:rPr lang="en-AU" sz="2000" dirty="0">
                          <a:effectLst/>
                        </a:rPr>
                        <a:t>Incomplete flaccid quadriplegia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6423618"/>
                  </a:ext>
                </a:extLst>
              </a:tr>
              <a:tr h="423517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Principal Procedure: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solidFill>
                            <a:schemeClr val="tx1"/>
                          </a:solidFill>
                          <a:effectLst/>
                        </a:rPr>
                        <a:t>36800-02 [1092]</a:t>
                      </a:r>
                      <a:endParaRPr lang="en-A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Replace SPC – See ACS 0042</a:t>
                      </a:r>
                      <a:endParaRPr lang="en-A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390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895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AD4574-EBAB-FE94-146E-B849F1EDF1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47F1CD4-D931-3F33-5BA4-8A78448F87C7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311175546"/>
              </p:ext>
            </p:extLst>
          </p:nvPr>
        </p:nvGraphicFramePr>
        <p:xfrm>
          <a:off x="406399" y="1375919"/>
          <a:ext cx="10779051" cy="49668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84242">
                  <a:extLst>
                    <a:ext uri="{9D8B030D-6E8A-4147-A177-3AD203B41FA5}">
                      <a16:colId xmlns:a16="http://schemas.microsoft.com/office/drawing/2014/main" val="4084856146"/>
                    </a:ext>
                  </a:extLst>
                </a:gridCol>
                <a:gridCol w="2526340">
                  <a:extLst>
                    <a:ext uri="{9D8B030D-6E8A-4147-A177-3AD203B41FA5}">
                      <a16:colId xmlns:a16="http://schemas.microsoft.com/office/drawing/2014/main" val="3593546058"/>
                    </a:ext>
                  </a:extLst>
                </a:gridCol>
                <a:gridCol w="4968469">
                  <a:extLst>
                    <a:ext uri="{9D8B030D-6E8A-4147-A177-3AD203B41FA5}">
                      <a16:colId xmlns:a16="http://schemas.microsoft.com/office/drawing/2014/main" val="3781845023"/>
                    </a:ext>
                  </a:extLst>
                </a:gridCol>
              </a:tblGrid>
              <a:tr h="1411771">
                <a:tc gridSpan="3">
                  <a:txBody>
                    <a:bodyPr/>
                    <a:lstStyle/>
                    <a:p>
                      <a:r>
                        <a:rPr lang="en-AU" sz="2400" dirty="0">
                          <a:effectLst/>
                        </a:rPr>
                        <a:t>25 year old male admitted via ED after a motorbike accident.  He skidded off the road on his on-road motorbike and hit a large tree.  Multiple injuries including a thoracic spinal cord injury at T2/3/4 resulting in complete quadriplegia.</a:t>
                      </a:r>
                      <a:endParaRPr lang="en-A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15001"/>
                  </a:ext>
                </a:extLst>
              </a:tr>
              <a:tr h="470590">
                <a:tc>
                  <a:txBody>
                    <a:bodyPr/>
                    <a:lstStyle/>
                    <a:p>
                      <a:r>
                        <a:rPr lang="en-AU" sz="2400">
                          <a:effectLst/>
                        </a:rPr>
                        <a:t>Principal Diagnosis: </a:t>
                      </a:r>
                      <a:endParaRPr lang="en-A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400" dirty="0">
                          <a:solidFill>
                            <a:schemeClr val="tx1"/>
                          </a:solidFill>
                          <a:effectLst/>
                        </a:rPr>
                        <a:t>S24.11</a:t>
                      </a:r>
                      <a:endParaRPr lang="en-A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400">
                          <a:effectLst/>
                        </a:rPr>
                        <a:t>Complete lesion of thoracic spinal cord</a:t>
                      </a:r>
                      <a:endParaRPr lang="en-A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6423790"/>
                  </a:ext>
                </a:extLst>
              </a:tr>
              <a:tr h="2823542">
                <a:tc>
                  <a:txBody>
                    <a:bodyPr/>
                    <a:lstStyle/>
                    <a:p>
                      <a:r>
                        <a:rPr lang="en-AU" sz="2400">
                          <a:effectLst/>
                        </a:rPr>
                        <a:t>Associated Diagnosis/es</a:t>
                      </a:r>
                      <a:endParaRPr lang="en-A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400" dirty="0">
                          <a:solidFill>
                            <a:schemeClr val="tx1"/>
                          </a:solidFill>
                          <a:effectLst/>
                        </a:rPr>
                        <a:t>S24.72</a:t>
                      </a:r>
                    </a:p>
                    <a:p>
                      <a:r>
                        <a:rPr lang="en-AU" sz="2400" dirty="0">
                          <a:solidFill>
                            <a:schemeClr val="tx1"/>
                          </a:solidFill>
                          <a:effectLst/>
                        </a:rPr>
                        <a:t>S24.73</a:t>
                      </a:r>
                    </a:p>
                    <a:p>
                      <a:endParaRPr lang="en-AU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AU" sz="2400" dirty="0">
                          <a:solidFill>
                            <a:schemeClr val="tx1"/>
                          </a:solidFill>
                          <a:effectLst/>
                        </a:rPr>
                        <a:t>V27.41</a:t>
                      </a:r>
                    </a:p>
                    <a:p>
                      <a:r>
                        <a:rPr lang="en-AU" sz="2400" dirty="0">
                          <a:solidFill>
                            <a:schemeClr val="tx1"/>
                          </a:solidFill>
                          <a:effectLst/>
                        </a:rPr>
                        <a:t>Y92.49</a:t>
                      </a:r>
                    </a:p>
                    <a:p>
                      <a:r>
                        <a:rPr lang="en-AU" sz="2400" dirty="0">
                          <a:solidFill>
                            <a:schemeClr val="tx1"/>
                          </a:solidFill>
                          <a:effectLst/>
                        </a:rPr>
                        <a:t>U73.9</a:t>
                      </a:r>
                    </a:p>
                    <a:p>
                      <a:r>
                        <a:rPr lang="en-A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400" dirty="0">
                          <a:effectLst/>
                        </a:rPr>
                        <a:t>T2/3 spinal injury</a:t>
                      </a:r>
                    </a:p>
                    <a:p>
                      <a:r>
                        <a:rPr lang="en-AU" sz="2400" dirty="0">
                          <a:effectLst/>
                        </a:rPr>
                        <a:t>T4 Spinal injury</a:t>
                      </a:r>
                    </a:p>
                    <a:p>
                      <a:endParaRPr lang="en-AU" sz="2400" dirty="0">
                        <a:effectLst/>
                      </a:endParaRPr>
                    </a:p>
                    <a:p>
                      <a:r>
                        <a:rPr lang="en-AU" sz="2400" dirty="0">
                          <a:effectLst/>
                        </a:rPr>
                        <a:t>MB skidded off road and hit tree</a:t>
                      </a:r>
                    </a:p>
                    <a:p>
                      <a:r>
                        <a:rPr lang="en-AU" sz="2400" dirty="0">
                          <a:effectLst/>
                        </a:rPr>
                        <a:t>Rider of on-road MB</a:t>
                      </a:r>
                    </a:p>
                    <a:p>
                      <a:r>
                        <a:rPr lang="en-AU" sz="2400" dirty="0">
                          <a:effectLst/>
                        </a:rPr>
                        <a:t>Unknown activity</a:t>
                      </a:r>
                      <a:endParaRPr lang="en-A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637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199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99AEC8-C594-3645-E758-D49A78C2D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6DA9E5-1E34-D4EF-FD84-2C6AF2E959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66DAF-FBA1-89B1-3685-B9B401AF6D1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084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466A07-08CD-31DB-A538-4F3BBBD9DD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Quadriplegia, Paraplegia and Hemiplegia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CED51-A64B-E53E-C11D-8D202342A66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48389" y="1486251"/>
            <a:ext cx="11429999" cy="5112568"/>
          </a:xfrm>
        </p:spPr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See ACS 0625 Quadriplegia and Paraplegia, Nontraumatic</a:t>
            </a:r>
          </a:p>
        </p:txBody>
      </p:sp>
    </p:spTree>
    <p:extLst>
      <p:ext uri="{BB962C8B-B14F-4D97-AF65-F5344CB8AC3E}">
        <p14:creationId xmlns:p14="http://schemas.microsoft.com/office/powerpoint/2010/main" val="162286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17A1E8-8377-C8BF-DAC8-C659020AD1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Hemiplegia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E9E93-8D40-071D-95BD-27115B013C6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06399" y="1124744"/>
            <a:ext cx="8546215" cy="5112568"/>
          </a:xfrm>
        </p:spPr>
        <p:txBody>
          <a:bodyPr/>
          <a:lstStyle/>
          <a:p>
            <a:pPr marL="0" indent="0">
              <a:buNone/>
            </a:pPr>
            <a:r>
              <a:rPr lang="en-AU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Hemiplegia</a:t>
            </a: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(also called hemiparesis) is can be a sequela or an associated diagnosis for a Cerebrovascular accident or stroke</a:t>
            </a:r>
            <a:r>
              <a:rPr lang="en-AU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en-AU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Note </a:t>
            </a: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left-sided and right-sided weakness is coded as hemiplegia.  </a:t>
            </a:r>
          </a:p>
          <a:p>
            <a:pPr marL="0" indent="0">
              <a:buNone/>
            </a:pP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Note that hemiplegia is a symptom of a Cerebrovascular accident, and is not coded if the hemiplegia resolves during the episode for treatment of the Cerebrovascular accident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507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A6D8DE-B432-277C-6FF0-50A5604B98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Index entries for Hemiplegia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1FAD8-577C-A541-3EDF-2E6039C5603C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Hemiparalysis – (see also Hemiplegia) G81.9</a:t>
            </a:r>
          </a:p>
          <a:p>
            <a:pPr marL="0" indent="0">
              <a:buNone/>
            </a:pPr>
            <a:r>
              <a:rPr lang="en-AU" dirty="0"/>
              <a:t>Hemiparesis – (see also Hemiplegia) G81.9</a:t>
            </a:r>
          </a:p>
          <a:p>
            <a:pPr marL="0" indent="0">
              <a:buNone/>
            </a:pPr>
            <a:r>
              <a:rPr lang="en-AU" dirty="0"/>
              <a:t>Hemiplegia G81.9</a:t>
            </a:r>
          </a:p>
          <a:p>
            <a:pPr marL="0" indent="0">
              <a:buNone/>
            </a:pPr>
            <a:r>
              <a:rPr lang="en-AU" dirty="0"/>
              <a:t>- facial – See </a:t>
            </a:r>
            <a:r>
              <a:rPr lang="en-AU" dirty="0">
                <a:solidFill>
                  <a:srgbClr val="0070C0"/>
                </a:solidFill>
              </a:rPr>
              <a:t>Paralysis/Facial</a:t>
            </a:r>
          </a:p>
          <a:p>
            <a:pPr>
              <a:buFontTx/>
              <a:buChar char="-"/>
            </a:pPr>
            <a:r>
              <a:rPr lang="en-AU" dirty="0" err="1"/>
              <a:t>flacid</a:t>
            </a:r>
            <a:r>
              <a:rPr lang="en-AU" dirty="0"/>
              <a:t> G81.0</a:t>
            </a:r>
          </a:p>
          <a:p>
            <a:pPr>
              <a:buFontTx/>
              <a:buChar char="-"/>
            </a:pPr>
            <a:r>
              <a:rPr lang="en-AU" dirty="0"/>
              <a:t>spastic G81.1</a:t>
            </a:r>
          </a:p>
        </p:txBody>
      </p:sp>
    </p:spTree>
    <p:extLst>
      <p:ext uri="{BB962C8B-B14F-4D97-AF65-F5344CB8AC3E}">
        <p14:creationId xmlns:p14="http://schemas.microsoft.com/office/powerpoint/2010/main" val="144290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FD33D1B-F156-6E2C-412B-4945EE11ED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Index entry for facial hemiplegia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3355B-D2EF-2E67-0BCD-8806F4B4DAC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692938" y="1667005"/>
            <a:ext cx="11429999" cy="5112568"/>
          </a:xfrm>
        </p:spPr>
        <p:txBody>
          <a:bodyPr/>
          <a:lstStyle/>
          <a:p>
            <a:pPr marL="0" indent="0">
              <a:buNone/>
            </a:pPr>
            <a:r>
              <a:rPr lang="en-AU" b="1" dirty="0"/>
              <a:t>Paralysis</a:t>
            </a:r>
          </a:p>
          <a:p>
            <a:pPr marL="0" indent="0">
              <a:buNone/>
            </a:pPr>
            <a:r>
              <a:rPr lang="en-AU" dirty="0"/>
              <a:t>- facial </a:t>
            </a:r>
          </a:p>
          <a:p>
            <a:pPr>
              <a:buFontTx/>
              <a:buChar char="-"/>
            </a:pPr>
            <a:r>
              <a:rPr lang="en-AU" dirty="0"/>
              <a:t>- due to</a:t>
            </a:r>
          </a:p>
          <a:p>
            <a:pPr>
              <a:buFontTx/>
              <a:buChar char="-"/>
            </a:pPr>
            <a:r>
              <a:rPr lang="en-AU" dirty="0"/>
              <a:t>- - - cerebrovascular accident G83.81</a:t>
            </a:r>
          </a:p>
          <a:p>
            <a:pPr marL="0" indent="0">
              <a:buNone/>
            </a:pPr>
            <a:r>
              <a:rPr lang="en-AU" dirty="0"/>
              <a:t>- - - - with hemiplegia – see </a:t>
            </a:r>
            <a:r>
              <a:rPr lang="en-AU" dirty="0">
                <a:solidFill>
                  <a:srgbClr val="0070C0"/>
                </a:solidFill>
              </a:rPr>
              <a:t>Hemiplegia</a:t>
            </a:r>
          </a:p>
        </p:txBody>
      </p:sp>
    </p:spTree>
    <p:extLst>
      <p:ext uri="{BB962C8B-B14F-4D97-AF65-F5344CB8AC3E}">
        <p14:creationId xmlns:p14="http://schemas.microsoft.com/office/powerpoint/2010/main" val="40987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9EF3A8-85C9-F786-485F-90446F35C7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Tabular List entry for Facial hemiplegia/paralysis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3E241-F0E4-8869-CB11-47EF87BC4D62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AU" sz="3200" b="0" i="0" u="none" strike="noStrike" baseline="30000" dirty="0">
              <a:latin typeface="Wingdings" panose="05000000000000000000" pitchFamily="2" charset="2"/>
            </a:endParaRPr>
          </a:p>
          <a:p>
            <a:pPr marL="0" indent="0">
              <a:buNone/>
            </a:pPr>
            <a:r>
              <a:rPr lang="en-AU" sz="3200" b="0" i="0" u="none" strike="noStrike" baseline="30000" dirty="0">
                <a:latin typeface="Wingdings" panose="05000000000000000000" pitchFamily="2" charset="2"/>
              </a:rPr>
              <a:t>µ</a:t>
            </a:r>
            <a:r>
              <a:rPr lang="en-AU" sz="3200" b="0" i="0" u="none" strike="noStrike" baseline="30000" dirty="0">
                <a:latin typeface="Arial" panose="020B0604020202020204" pitchFamily="34" charset="0"/>
              </a:rPr>
              <a:t>G83.81	Facial paralysis due to cerebrovascular accident  </a:t>
            </a:r>
          </a:p>
          <a:p>
            <a:pPr marL="0" indent="0">
              <a:buNone/>
            </a:pPr>
            <a:r>
              <a:rPr lang="en-AU" sz="3200" b="0" i="0" u="none" strike="noStrike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Ñ</a:t>
            </a:r>
            <a:r>
              <a:rPr lang="en-AU" sz="32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sz="3200" b="0" i="0" u="none" strike="noStrike" baseline="30000" dirty="0">
                <a:solidFill>
                  <a:srgbClr val="020202"/>
                </a:solidFill>
                <a:latin typeface="Arial" panose="020B0604020202020204" pitchFamily="34" charset="0"/>
              </a:rPr>
              <a:t>0604</a:t>
            </a:r>
            <a:endParaRPr lang="en-AU" sz="3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3200" b="0" i="0" u="none" strike="noStrike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Facial:</a:t>
            </a:r>
            <a:endParaRPr lang="en-AU" sz="3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sz="2800" b="0" i="0" u="none" strike="noStrike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 droop due to cerebrovascular accident</a:t>
            </a:r>
            <a:endParaRPr lang="en-US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AU" sz="2800" b="0" i="0" u="none" strike="noStrike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 hemiplegia due to cerebrovascular accident</a:t>
            </a:r>
            <a:endParaRPr lang="en-AU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sz="2800" b="0" i="0" u="none" strike="noStrike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 weakness due to cerebrovascular accident</a:t>
            </a:r>
          </a:p>
          <a:p>
            <a:pPr marL="457200" lvl="1" indent="0">
              <a:buNone/>
            </a:pPr>
            <a:endParaRPr lang="en-US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AU" sz="3200" b="1" i="1" u="none" strike="noStrike" baseline="30000" dirty="0">
                <a:latin typeface="Times New Roman" panose="02020603050405020304" pitchFamily="18" charset="0"/>
              </a:rPr>
              <a:t>Excludes:</a:t>
            </a:r>
            <a:r>
              <a:rPr lang="en-AU" sz="3200" b="0" i="0" u="none" strike="noStrike" baseline="30000" dirty="0">
                <a:latin typeface="Times New Roman" panose="02020603050405020304" pitchFamily="18" charset="0"/>
              </a:rPr>
              <a:t>	Bell's palsy (</a:t>
            </a:r>
            <a:r>
              <a:rPr lang="en-AU" sz="3200" b="0" i="0" u="none" strike="noStrike" baseline="30000" dirty="0">
                <a:solidFill>
                  <a:srgbClr val="020202"/>
                </a:solidFill>
                <a:latin typeface="Times New Roman" panose="02020603050405020304" pitchFamily="18" charset="0"/>
              </a:rPr>
              <a:t>G51.0)</a:t>
            </a:r>
            <a:endParaRPr lang="en-AU" sz="3200" b="0" i="0" u="none" strike="noStrike" baseline="0" dirty="0">
              <a:solidFill>
                <a:srgbClr val="020202"/>
              </a:solidFill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AU" sz="3200" b="0" i="0" u="none" strike="noStrike" baseline="30000" dirty="0">
                <a:latin typeface="Times New Roman" panose="02020603050405020304" pitchFamily="18" charset="0"/>
              </a:rPr>
              <a:t>facial paralysis due to:</a:t>
            </a:r>
            <a:endParaRPr lang="en-AU" sz="3200" b="0" i="0" u="none" strike="noStrike" baseline="0" dirty="0">
              <a:latin typeface="Times New Roman" panose="02020603050405020304" pitchFamily="18" charset="0"/>
            </a:endParaRPr>
          </a:p>
          <a:p>
            <a:pPr lvl="2"/>
            <a:r>
              <a:rPr lang="en-AU" sz="2600" b="0" i="0" u="none" strike="noStrike" baseline="30000" dirty="0">
                <a:latin typeface="Times New Roman" panose="02020603050405020304" pitchFamily="18" charset="0"/>
              </a:rPr>
              <a:t> birth trauma (</a:t>
            </a:r>
            <a:r>
              <a:rPr lang="en-AU" sz="2600" b="0" i="0" u="none" strike="noStrike" baseline="30000" dirty="0">
                <a:solidFill>
                  <a:srgbClr val="020202"/>
                </a:solidFill>
                <a:latin typeface="Times New Roman" panose="02020603050405020304" pitchFamily="18" charset="0"/>
              </a:rPr>
              <a:t>P11.3)</a:t>
            </a:r>
            <a:endParaRPr lang="en-AU" sz="2600" b="0" i="0" u="none" strike="noStrike" baseline="0" dirty="0">
              <a:solidFill>
                <a:srgbClr val="020202"/>
              </a:solidFill>
              <a:latin typeface="Times New Roman" panose="02020603050405020304" pitchFamily="18" charset="0"/>
            </a:endParaRPr>
          </a:p>
          <a:p>
            <a:pPr lvl="2"/>
            <a:r>
              <a:rPr lang="en-AU" sz="2600" b="0" i="0" u="none" strike="noStrike" baseline="30000" dirty="0">
                <a:latin typeface="Times New Roman" panose="02020603050405020304" pitchFamily="18" charset="0"/>
              </a:rPr>
              <a:t> facial nerve disorder (</a:t>
            </a:r>
            <a:r>
              <a:rPr lang="en-AU" sz="2600" b="0" i="0" u="none" strike="noStrike" baseline="30000" dirty="0">
                <a:solidFill>
                  <a:srgbClr val="020202"/>
                </a:solidFill>
                <a:latin typeface="Times New Roman" panose="02020603050405020304" pitchFamily="18" charset="0"/>
              </a:rPr>
              <a:t>G51.0)</a:t>
            </a:r>
            <a:endParaRPr lang="en-AU" sz="2600" b="0" i="0" u="none" strike="noStrike" baseline="0" dirty="0">
              <a:solidFill>
                <a:srgbClr val="020202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425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0408C-C862-D432-260B-87DCA7E28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2185A1-D6ED-B2C8-BACB-65B5160452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G82 4</a:t>
            </a:r>
            <a:r>
              <a:rPr lang="en-AU" baseline="30000" dirty="0"/>
              <a:t>th</a:t>
            </a:r>
            <a:r>
              <a:rPr lang="en-AU" dirty="0"/>
              <a:t> digits for Tetraplegia and Paraplegia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2D29A-F32E-F0B4-238B-90DDDD80A56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799264" y="1364432"/>
            <a:ext cx="11429999" cy="511256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G82.0- 	Flaccid paraplegia</a:t>
            </a:r>
          </a:p>
          <a:p>
            <a:pPr marL="0" indent="0">
              <a:buNone/>
            </a:pPr>
            <a:r>
              <a:rPr lang="en-AU" dirty="0"/>
              <a:t>G82.1- 	Spastic paraplegia</a:t>
            </a:r>
          </a:p>
          <a:p>
            <a:pPr marL="0" indent="0">
              <a:buNone/>
            </a:pPr>
            <a:r>
              <a:rPr lang="en-AU" dirty="0"/>
              <a:t>G82.2-	 Paraplegia unspecified</a:t>
            </a:r>
          </a:p>
          <a:p>
            <a:pPr marL="0" indent="0">
              <a:buNone/>
            </a:pPr>
            <a:r>
              <a:rPr lang="en-AU" dirty="0"/>
              <a:t>G82.3-	Flaccid tetraplegia</a:t>
            </a:r>
          </a:p>
          <a:p>
            <a:pPr marL="0" indent="0">
              <a:buNone/>
            </a:pPr>
            <a:r>
              <a:rPr lang="en-AU" dirty="0"/>
              <a:t>G82.4-	Spastic tetraplegia</a:t>
            </a:r>
          </a:p>
          <a:p>
            <a:pPr marL="0" indent="0">
              <a:buNone/>
            </a:pPr>
            <a:r>
              <a:rPr lang="en-AU" dirty="0"/>
              <a:t>G82.5-	Tetraplegia unspecified</a:t>
            </a:r>
          </a:p>
        </p:txBody>
      </p:sp>
    </p:spTree>
    <p:extLst>
      <p:ext uri="{BB962C8B-B14F-4D97-AF65-F5344CB8AC3E}">
        <p14:creationId xmlns:p14="http://schemas.microsoft.com/office/powerpoint/2010/main" val="1278494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460F6A-6BF3-8B07-5ECC-6CCA32256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1A0FCE-F863-DAA3-252D-CE656C6FF1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G82 fifth digits for Paraplegia and Tetraplegia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DA80F-F374-31EC-CB54-A450D2B60ED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171404" y="1364432"/>
            <a:ext cx="11429999" cy="5112568"/>
          </a:xfrm>
        </p:spPr>
        <p:txBody>
          <a:bodyPr/>
          <a:lstStyle/>
          <a:p>
            <a:pPr marL="0" indent="0">
              <a:buNone/>
            </a:pPr>
            <a:r>
              <a:rPr lang="en-AU" sz="3200" b="0" i="0" u="none" strike="noStrike" baseline="30000" dirty="0">
                <a:latin typeface="Arial" panose="020B0604020202020204" pitchFamily="34" charset="0"/>
              </a:rPr>
              <a:t>0 unspecified</a:t>
            </a:r>
            <a:endParaRPr lang="en-AU" sz="32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3200" b="0" i="0" u="none" strike="noStrike" baseline="30000" dirty="0">
                <a:latin typeface="Arial" panose="020B0604020202020204" pitchFamily="34" charset="0"/>
              </a:rPr>
              <a:t>1 unspecified, acute</a:t>
            </a:r>
            <a:endParaRPr lang="en-AU" sz="32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3200" b="0" i="0" u="none" strike="noStrike" baseline="30000" dirty="0">
                <a:latin typeface="Arial" panose="020B0604020202020204" pitchFamily="34" charset="0"/>
              </a:rPr>
              <a:t>2 unspecified, chronic</a:t>
            </a:r>
            <a:endParaRPr lang="en-AU" sz="32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3200" b="0" i="0" u="none" strike="noStrike" baseline="30000" dirty="0">
                <a:latin typeface="Arial" panose="020B0604020202020204" pitchFamily="34" charset="0"/>
              </a:rPr>
              <a:t>3 complete, acute</a:t>
            </a:r>
            <a:endParaRPr lang="en-AU" sz="32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3200" b="0" i="0" u="none" strike="noStrike" baseline="30000" dirty="0">
                <a:latin typeface="Arial" panose="020B0604020202020204" pitchFamily="34" charset="0"/>
              </a:rPr>
              <a:t>4 complete, chronic</a:t>
            </a:r>
            <a:endParaRPr lang="en-AU" sz="32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3200" b="0" i="0" u="none" strike="noStrike" baseline="30000" dirty="0">
                <a:latin typeface="Arial" panose="020B0604020202020204" pitchFamily="34" charset="0"/>
              </a:rPr>
              <a:t>5 incomplete, acute</a:t>
            </a:r>
            <a:endParaRPr lang="en-AU" sz="32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3200" baseline="30000" dirty="0">
                <a:latin typeface="Arial" panose="020B0604020202020204" pitchFamily="34" charset="0"/>
              </a:rPr>
              <a:t>6 </a:t>
            </a:r>
            <a:r>
              <a:rPr lang="en-AU" sz="3200" b="0" i="0" u="none" strike="noStrike" baseline="30000" dirty="0">
                <a:latin typeface="Arial" panose="020B0604020202020204" pitchFamily="34" charset="0"/>
              </a:rPr>
              <a:t>incomplete, chronic</a:t>
            </a:r>
            <a:endParaRPr lang="en-AU" sz="32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48629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70BB8-410A-4204-4F5D-00F8A0978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75A03A-D2D4-1C3A-B16E-B66E5EED18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Acute phase - Non-traumatic paraplegia and quadriplegia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71E68-8354-C335-0481-88678E5F003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777999" y="1364432"/>
            <a:ext cx="11429999" cy="5112568"/>
          </a:xfrm>
        </p:spPr>
        <p:txBody>
          <a:bodyPr/>
          <a:lstStyle/>
          <a:p>
            <a:endParaRPr lang="en-AU" dirty="0"/>
          </a:p>
          <a:p>
            <a:pPr marL="0" indent="0">
              <a:buNone/>
            </a:pPr>
            <a:r>
              <a:rPr lang="en-AU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Initial acute phase of paraplegia/quadriplegia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8200"/>
            <a:r>
              <a:rPr lang="en-AU" sz="3200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en-AU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disease causing a spinal cord lesion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/>
            <a:r>
              <a:rPr lang="en-AU" sz="3200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THEN</a:t>
            </a:r>
            <a:r>
              <a:rPr lang="en-AU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code G82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30350"/>
            <a:r>
              <a:rPr lang="en-AU" sz="3200" dirty="0">
                <a:solidFill>
                  <a:srgbClr val="FFFFFF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WITH</a:t>
            </a:r>
            <a:r>
              <a:rPr lang="en-AU" sz="3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fifth digit for “acute” (.1, .3 or .5)</a:t>
            </a:r>
            <a:endParaRPr lang="en-A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3544456"/>
      </p:ext>
    </p:extLst>
  </p:cSld>
  <p:clrMapOvr>
    <a:masterClrMapping/>
  </p:clrMapOvr>
</p:sld>
</file>

<file path=ppt/theme/theme1.xml><?xml version="1.0" encoding="utf-8"?>
<a:theme xmlns:a="http://schemas.openxmlformats.org/drawingml/2006/main" name="Pitchbook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764</Words>
  <Application>Microsoft Office PowerPoint</Application>
  <PresentationFormat>Widescreen</PresentationFormat>
  <Paragraphs>131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Century</vt:lpstr>
      <vt:lpstr>Georgia</vt:lpstr>
      <vt:lpstr>Symbol</vt:lpstr>
      <vt:lpstr>Times New Roman</vt:lpstr>
      <vt:lpstr>Wingdings</vt:lpstr>
      <vt:lpstr>Pitchbook</vt:lpstr>
      <vt:lpstr>1_Office Theme</vt:lpstr>
      <vt:lpstr>Prepared by:  Anna Coote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Coote</dc:creator>
  <cp:lastModifiedBy>Anna Coote</cp:lastModifiedBy>
  <cp:revision>3</cp:revision>
  <dcterms:created xsi:type="dcterms:W3CDTF">2024-11-14T01:34:08Z</dcterms:created>
  <dcterms:modified xsi:type="dcterms:W3CDTF">2024-11-15T07:15:57Z</dcterms:modified>
</cp:coreProperties>
</file>