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5"/>
  </p:notesMasterIdLst>
  <p:sldIdLst>
    <p:sldId id="358" r:id="rId2"/>
    <p:sldId id="371" r:id="rId3"/>
    <p:sldId id="372" r:id="rId4"/>
    <p:sldId id="370" r:id="rId5"/>
    <p:sldId id="373" r:id="rId6"/>
    <p:sldId id="374" r:id="rId7"/>
    <p:sldId id="367" r:id="rId8"/>
    <p:sldId id="361" r:id="rId9"/>
    <p:sldId id="362" r:id="rId10"/>
    <p:sldId id="365" r:id="rId11"/>
    <p:sldId id="363" r:id="rId12"/>
    <p:sldId id="364" r:id="rId13"/>
    <p:sldId id="366" r:id="rId14"/>
    <p:sldId id="369" r:id="rId15"/>
    <p:sldId id="368" r:id="rId16"/>
    <p:sldId id="375" r:id="rId17"/>
    <p:sldId id="376" r:id="rId18"/>
    <p:sldId id="377" r:id="rId19"/>
    <p:sldId id="378" r:id="rId20"/>
    <p:sldId id="379" r:id="rId21"/>
    <p:sldId id="381" r:id="rId22"/>
    <p:sldId id="380" r:id="rId23"/>
    <p:sldId id="387" r:id="rId24"/>
    <p:sldId id="382" r:id="rId25"/>
    <p:sldId id="383" r:id="rId26"/>
    <p:sldId id="384" r:id="rId27"/>
    <p:sldId id="385" r:id="rId28"/>
    <p:sldId id="386" r:id="rId29"/>
    <p:sldId id="388" r:id="rId30"/>
    <p:sldId id="389" r:id="rId31"/>
    <p:sldId id="390" r:id="rId32"/>
    <p:sldId id="391" r:id="rId33"/>
    <p:sldId id="410" r:id="rId34"/>
    <p:sldId id="392" r:id="rId35"/>
    <p:sldId id="414" r:id="rId36"/>
    <p:sldId id="421" r:id="rId37"/>
    <p:sldId id="393" r:id="rId38"/>
    <p:sldId id="395" r:id="rId39"/>
    <p:sldId id="399" r:id="rId40"/>
    <p:sldId id="396" r:id="rId41"/>
    <p:sldId id="394" r:id="rId42"/>
    <p:sldId id="397" r:id="rId43"/>
    <p:sldId id="398" r:id="rId44"/>
    <p:sldId id="400" r:id="rId45"/>
    <p:sldId id="401" r:id="rId46"/>
    <p:sldId id="420" r:id="rId47"/>
    <p:sldId id="402" r:id="rId48"/>
    <p:sldId id="403" r:id="rId49"/>
    <p:sldId id="404" r:id="rId50"/>
    <p:sldId id="408" r:id="rId51"/>
    <p:sldId id="405" r:id="rId52"/>
    <p:sldId id="409" r:id="rId53"/>
    <p:sldId id="406" r:id="rId54"/>
    <p:sldId id="407" r:id="rId55"/>
    <p:sldId id="411" r:id="rId56"/>
    <p:sldId id="412" r:id="rId57"/>
    <p:sldId id="413" r:id="rId58"/>
    <p:sldId id="415" r:id="rId59"/>
    <p:sldId id="416" r:id="rId60"/>
    <p:sldId id="417" r:id="rId61"/>
    <p:sldId id="418" r:id="rId62"/>
    <p:sldId id="419" r:id="rId63"/>
    <p:sldId id="422"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2073A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9" autoAdjust="0"/>
    <p:restoredTop sz="79899" autoAdjust="0"/>
  </p:normalViewPr>
  <p:slideViewPr>
    <p:cSldViewPr snapToGrid="0">
      <p:cViewPr varScale="1">
        <p:scale>
          <a:sx n="81" d="100"/>
          <a:sy n="81" d="100"/>
        </p:scale>
        <p:origin x="240" y="84"/>
      </p:cViewPr>
      <p:guideLst/>
    </p:cSldViewPr>
  </p:slideViewPr>
  <p:outlineViewPr>
    <p:cViewPr>
      <p:scale>
        <a:sx n="33" d="100"/>
        <a:sy n="33" d="100"/>
      </p:scale>
      <p:origin x="0" y="-85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3654" y="9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6C2F4-B633-4102-B108-9039F1EF70B3}" type="datetimeFigureOut">
              <a:rPr lang="en-AU" smtClean="0"/>
              <a:t>22/01/2026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40E8A-E3D9-45E6-8C9B-F2F85B52DA15}" type="slidenum">
              <a:rPr lang="en-AU" smtClean="0"/>
              <a:t>‹#›</a:t>
            </a:fld>
            <a:endParaRPr lang="en-AU"/>
          </a:p>
        </p:txBody>
      </p:sp>
    </p:spTree>
    <p:extLst>
      <p:ext uri="{BB962C8B-B14F-4D97-AF65-F5344CB8AC3E}">
        <p14:creationId xmlns:p14="http://schemas.microsoft.com/office/powerpoint/2010/main" val="409083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5576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10</a:t>
            </a:fld>
            <a:endParaRPr lang="en-AU"/>
          </a:p>
        </p:txBody>
      </p:sp>
    </p:spTree>
    <p:extLst>
      <p:ext uri="{BB962C8B-B14F-4D97-AF65-F5344CB8AC3E}">
        <p14:creationId xmlns:p14="http://schemas.microsoft.com/office/powerpoint/2010/main" val="2393609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11</a:t>
            </a:fld>
            <a:endParaRPr lang="en-AU"/>
          </a:p>
        </p:txBody>
      </p:sp>
    </p:spTree>
    <p:extLst>
      <p:ext uri="{BB962C8B-B14F-4D97-AF65-F5344CB8AC3E}">
        <p14:creationId xmlns:p14="http://schemas.microsoft.com/office/powerpoint/2010/main" val="940213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12</a:t>
            </a:fld>
            <a:endParaRPr lang="en-AU"/>
          </a:p>
        </p:txBody>
      </p:sp>
    </p:spTree>
    <p:extLst>
      <p:ext uri="{BB962C8B-B14F-4D97-AF65-F5344CB8AC3E}">
        <p14:creationId xmlns:p14="http://schemas.microsoft.com/office/powerpoint/2010/main" val="3346403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13</a:t>
            </a:fld>
            <a:endParaRPr lang="en-AU"/>
          </a:p>
        </p:txBody>
      </p:sp>
    </p:spTree>
    <p:extLst>
      <p:ext uri="{BB962C8B-B14F-4D97-AF65-F5344CB8AC3E}">
        <p14:creationId xmlns:p14="http://schemas.microsoft.com/office/powerpoint/2010/main" val="3765329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14</a:t>
            </a:fld>
            <a:endParaRPr lang="en-AU"/>
          </a:p>
        </p:txBody>
      </p:sp>
    </p:spTree>
    <p:extLst>
      <p:ext uri="{BB962C8B-B14F-4D97-AF65-F5344CB8AC3E}">
        <p14:creationId xmlns:p14="http://schemas.microsoft.com/office/powerpoint/2010/main" val="374774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15</a:t>
            </a:fld>
            <a:endParaRPr lang="en-AU"/>
          </a:p>
        </p:txBody>
      </p:sp>
    </p:spTree>
    <p:extLst>
      <p:ext uri="{BB962C8B-B14F-4D97-AF65-F5344CB8AC3E}">
        <p14:creationId xmlns:p14="http://schemas.microsoft.com/office/powerpoint/2010/main" val="820001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16</a:t>
            </a:fld>
            <a:endParaRPr lang="en-AU"/>
          </a:p>
        </p:txBody>
      </p:sp>
    </p:spTree>
    <p:extLst>
      <p:ext uri="{BB962C8B-B14F-4D97-AF65-F5344CB8AC3E}">
        <p14:creationId xmlns:p14="http://schemas.microsoft.com/office/powerpoint/2010/main" val="18510496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17</a:t>
            </a:fld>
            <a:endParaRPr lang="en-AU"/>
          </a:p>
        </p:txBody>
      </p:sp>
    </p:spTree>
    <p:extLst>
      <p:ext uri="{BB962C8B-B14F-4D97-AF65-F5344CB8AC3E}">
        <p14:creationId xmlns:p14="http://schemas.microsoft.com/office/powerpoint/2010/main" val="2275432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18</a:t>
            </a:fld>
            <a:endParaRPr lang="en-AU"/>
          </a:p>
        </p:txBody>
      </p:sp>
    </p:spTree>
    <p:extLst>
      <p:ext uri="{BB962C8B-B14F-4D97-AF65-F5344CB8AC3E}">
        <p14:creationId xmlns:p14="http://schemas.microsoft.com/office/powerpoint/2010/main" val="2152448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19</a:t>
            </a:fld>
            <a:endParaRPr lang="en-AU"/>
          </a:p>
        </p:txBody>
      </p:sp>
    </p:spTree>
    <p:extLst>
      <p:ext uri="{BB962C8B-B14F-4D97-AF65-F5344CB8AC3E}">
        <p14:creationId xmlns:p14="http://schemas.microsoft.com/office/powerpoint/2010/main" val="444646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a:t>
            </a:fld>
            <a:endParaRPr lang="en-AU"/>
          </a:p>
        </p:txBody>
      </p:sp>
    </p:spTree>
    <p:extLst>
      <p:ext uri="{BB962C8B-B14F-4D97-AF65-F5344CB8AC3E}">
        <p14:creationId xmlns:p14="http://schemas.microsoft.com/office/powerpoint/2010/main" val="3727366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Abortion, - </a:t>
            </a:r>
            <a:r>
              <a:rPr lang="en-AU" b="0" dirty="0"/>
              <a:t>induced, - -initiation Z23.2</a:t>
            </a:r>
            <a:endParaRPr lang="en-AU" b="1" dirty="0"/>
          </a:p>
          <a:p>
            <a:r>
              <a:rPr lang="en-AU" b="1" dirty="0"/>
              <a:t>Induction, - </a:t>
            </a:r>
            <a:r>
              <a:rPr lang="en-AU" b="0" dirty="0"/>
              <a:t>abortion 910462-01</a:t>
            </a:r>
            <a:endParaRPr lang="en-AU" b="1" dirty="0"/>
          </a:p>
        </p:txBody>
      </p:sp>
      <p:sp>
        <p:nvSpPr>
          <p:cNvPr id="4" name="Slide Number Placeholder 3"/>
          <p:cNvSpPr>
            <a:spLocks noGrp="1"/>
          </p:cNvSpPr>
          <p:nvPr>
            <p:ph type="sldNum" sz="quarter" idx="5"/>
          </p:nvPr>
        </p:nvSpPr>
        <p:spPr/>
        <p:txBody>
          <a:bodyPr/>
          <a:lstStyle/>
          <a:p>
            <a:fld id="{E1C40E8A-E3D9-45E6-8C9B-F2F85B52DA15}" type="slidenum">
              <a:rPr lang="en-AU" smtClean="0"/>
              <a:t>20</a:t>
            </a:fld>
            <a:endParaRPr lang="en-AU"/>
          </a:p>
        </p:txBody>
      </p:sp>
    </p:spTree>
    <p:extLst>
      <p:ext uri="{BB962C8B-B14F-4D97-AF65-F5344CB8AC3E}">
        <p14:creationId xmlns:p14="http://schemas.microsoft.com/office/powerpoint/2010/main" val="1358269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See examples 4 &amp; 5 in ACS 1544</a:t>
            </a:r>
          </a:p>
        </p:txBody>
      </p:sp>
      <p:sp>
        <p:nvSpPr>
          <p:cNvPr id="4" name="Slide Number Placeholder 3"/>
          <p:cNvSpPr>
            <a:spLocks noGrp="1"/>
          </p:cNvSpPr>
          <p:nvPr>
            <p:ph type="sldNum" sz="quarter" idx="5"/>
          </p:nvPr>
        </p:nvSpPr>
        <p:spPr/>
        <p:txBody>
          <a:bodyPr/>
          <a:lstStyle/>
          <a:p>
            <a:fld id="{E1C40E8A-E3D9-45E6-8C9B-F2F85B52DA15}" type="slidenum">
              <a:rPr lang="en-AU" smtClean="0"/>
              <a:t>21</a:t>
            </a:fld>
            <a:endParaRPr lang="en-AU"/>
          </a:p>
        </p:txBody>
      </p:sp>
    </p:spTree>
    <p:extLst>
      <p:ext uri="{BB962C8B-B14F-4D97-AF65-F5344CB8AC3E}">
        <p14:creationId xmlns:p14="http://schemas.microsoft.com/office/powerpoint/2010/main" val="2341681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under</a:t>
            </a:r>
          </a:p>
        </p:txBody>
      </p:sp>
      <p:sp>
        <p:nvSpPr>
          <p:cNvPr id="4" name="Slide Number Placeholder 3"/>
          <p:cNvSpPr>
            <a:spLocks noGrp="1"/>
          </p:cNvSpPr>
          <p:nvPr>
            <p:ph type="sldNum" sz="quarter" idx="5"/>
          </p:nvPr>
        </p:nvSpPr>
        <p:spPr/>
        <p:txBody>
          <a:bodyPr/>
          <a:lstStyle/>
          <a:p>
            <a:fld id="{E1C40E8A-E3D9-45E6-8C9B-F2F85B52DA15}" type="slidenum">
              <a:rPr lang="en-AU" smtClean="0"/>
              <a:t>22</a:t>
            </a:fld>
            <a:endParaRPr lang="en-AU"/>
          </a:p>
        </p:txBody>
      </p:sp>
    </p:spTree>
    <p:extLst>
      <p:ext uri="{BB962C8B-B14F-4D97-AF65-F5344CB8AC3E}">
        <p14:creationId xmlns:p14="http://schemas.microsoft.com/office/powerpoint/2010/main" val="17884030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23</a:t>
            </a:fld>
            <a:endParaRPr lang="en-AU"/>
          </a:p>
        </p:txBody>
      </p:sp>
    </p:spTree>
    <p:extLst>
      <p:ext uri="{BB962C8B-B14F-4D97-AF65-F5344CB8AC3E}">
        <p14:creationId xmlns:p14="http://schemas.microsoft.com/office/powerpoint/2010/main" val="17107729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Example 18 – intussusception of appendix.</a:t>
            </a:r>
          </a:p>
        </p:txBody>
      </p:sp>
      <p:sp>
        <p:nvSpPr>
          <p:cNvPr id="4" name="Slide Number Placeholder 3"/>
          <p:cNvSpPr>
            <a:spLocks noGrp="1"/>
          </p:cNvSpPr>
          <p:nvPr>
            <p:ph type="sldNum" sz="quarter" idx="5"/>
          </p:nvPr>
        </p:nvSpPr>
        <p:spPr/>
        <p:txBody>
          <a:bodyPr/>
          <a:lstStyle/>
          <a:p>
            <a:fld id="{E1C40E8A-E3D9-45E6-8C9B-F2F85B52DA15}" type="slidenum">
              <a:rPr lang="en-AU" smtClean="0"/>
              <a:t>24</a:t>
            </a:fld>
            <a:endParaRPr lang="en-AU"/>
          </a:p>
        </p:txBody>
      </p:sp>
    </p:spTree>
    <p:extLst>
      <p:ext uri="{BB962C8B-B14F-4D97-AF65-F5344CB8AC3E}">
        <p14:creationId xmlns:p14="http://schemas.microsoft.com/office/powerpoint/2010/main" val="31171867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Example 2</a:t>
            </a:r>
          </a:p>
        </p:txBody>
      </p:sp>
      <p:sp>
        <p:nvSpPr>
          <p:cNvPr id="4" name="Slide Number Placeholder 3"/>
          <p:cNvSpPr>
            <a:spLocks noGrp="1"/>
          </p:cNvSpPr>
          <p:nvPr>
            <p:ph type="sldNum" sz="quarter" idx="5"/>
          </p:nvPr>
        </p:nvSpPr>
        <p:spPr/>
        <p:txBody>
          <a:bodyPr/>
          <a:lstStyle/>
          <a:p>
            <a:fld id="{E1C40E8A-E3D9-45E6-8C9B-F2F85B52DA15}" type="slidenum">
              <a:rPr lang="en-AU" smtClean="0"/>
              <a:t>25</a:t>
            </a:fld>
            <a:endParaRPr lang="en-AU"/>
          </a:p>
        </p:txBody>
      </p:sp>
    </p:spTree>
    <p:extLst>
      <p:ext uri="{BB962C8B-B14F-4D97-AF65-F5344CB8AC3E}">
        <p14:creationId xmlns:p14="http://schemas.microsoft.com/office/powerpoint/2010/main" val="12970175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26</a:t>
            </a:fld>
            <a:endParaRPr lang="en-AU"/>
          </a:p>
        </p:txBody>
      </p:sp>
    </p:spTree>
    <p:extLst>
      <p:ext uri="{BB962C8B-B14F-4D97-AF65-F5344CB8AC3E}">
        <p14:creationId xmlns:p14="http://schemas.microsoft.com/office/powerpoint/2010/main" val="24647868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27</a:t>
            </a:fld>
            <a:endParaRPr lang="en-AU"/>
          </a:p>
        </p:txBody>
      </p:sp>
    </p:spTree>
    <p:extLst>
      <p:ext uri="{BB962C8B-B14F-4D97-AF65-F5344CB8AC3E}">
        <p14:creationId xmlns:p14="http://schemas.microsoft.com/office/powerpoint/2010/main" val="40249568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28</a:t>
            </a:fld>
            <a:endParaRPr lang="en-AU"/>
          </a:p>
        </p:txBody>
      </p:sp>
    </p:spTree>
    <p:extLst>
      <p:ext uri="{BB962C8B-B14F-4D97-AF65-F5344CB8AC3E}">
        <p14:creationId xmlns:p14="http://schemas.microsoft.com/office/powerpoint/2010/main" val="16938585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AKI due to dehydration</a:t>
            </a:r>
          </a:p>
          <a:p>
            <a:r>
              <a:rPr lang="en-AU" dirty="0"/>
              <a:t>Site or cause then chronic pain</a:t>
            </a:r>
          </a:p>
        </p:txBody>
      </p:sp>
      <p:sp>
        <p:nvSpPr>
          <p:cNvPr id="4" name="Slide Number Placeholder 3"/>
          <p:cNvSpPr>
            <a:spLocks noGrp="1"/>
          </p:cNvSpPr>
          <p:nvPr>
            <p:ph type="sldNum" sz="quarter" idx="5"/>
          </p:nvPr>
        </p:nvSpPr>
        <p:spPr/>
        <p:txBody>
          <a:bodyPr/>
          <a:lstStyle/>
          <a:p>
            <a:fld id="{E1C40E8A-E3D9-45E6-8C9B-F2F85B52DA15}" type="slidenum">
              <a:rPr lang="en-AU" smtClean="0"/>
              <a:t>29</a:t>
            </a:fld>
            <a:endParaRPr lang="en-AU"/>
          </a:p>
        </p:txBody>
      </p:sp>
    </p:spTree>
    <p:extLst>
      <p:ext uri="{BB962C8B-B14F-4D97-AF65-F5344CB8AC3E}">
        <p14:creationId xmlns:p14="http://schemas.microsoft.com/office/powerpoint/2010/main" val="815123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err="1"/>
              <a:t>Eg</a:t>
            </a:r>
            <a:r>
              <a:rPr lang="en-AU" dirty="0"/>
              <a:t> car accident</a:t>
            </a:r>
          </a:p>
        </p:txBody>
      </p:sp>
      <p:sp>
        <p:nvSpPr>
          <p:cNvPr id="4" name="Slide Number Placeholder 3"/>
          <p:cNvSpPr>
            <a:spLocks noGrp="1"/>
          </p:cNvSpPr>
          <p:nvPr>
            <p:ph type="sldNum" sz="quarter" idx="5"/>
          </p:nvPr>
        </p:nvSpPr>
        <p:spPr/>
        <p:txBody>
          <a:bodyPr/>
          <a:lstStyle/>
          <a:p>
            <a:fld id="{E1C40E8A-E3D9-45E6-8C9B-F2F85B52DA15}" type="slidenum">
              <a:rPr lang="en-AU" smtClean="0"/>
              <a:t>3</a:t>
            </a:fld>
            <a:endParaRPr lang="en-AU"/>
          </a:p>
        </p:txBody>
      </p:sp>
    </p:spTree>
    <p:extLst>
      <p:ext uri="{BB962C8B-B14F-4D97-AF65-F5344CB8AC3E}">
        <p14:creationId xmlns:p14="http://schemas.microsoft.com/office/powerpoint/2010/main" val="5222734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30</a:t>
            </a:fld>
            <a:endParaRPr lang="en-AU"/>
          </a:p>
        </p:txBody>
      </p:sp>
    </p:spTree>
    <p:extLst>
      <p:ext uri="{BB962C8B-B14F-4D97-AF65-F5344CB8AC3E}">
        <p14:creationId xmlns:p14="http://schemas.microsoft.com/office/powerpoint/2010/main" val="41743551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31</a:t>
            </a:fld>
            <a:endParaRPr lang="en-AU"/>
          </a:p>
        </p:txBody>
      </p:sp>
    </p:spTree>
    <p:extLst>
      <p:ext uri="{BB962C8B-B14F-4D97-AF65-F5344CB8AC3E}">
        <p14:creationId xmlns:p14="http://schemas.microsoft.com/office/powerpoint/2010/main" val="37390328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32</a:t>
            </a:fld>
            <a:endParaRPr lang="en-AU"/>
          </a:p>
        </p:txBody>
      </p:sp>
    </p:spTree>
    <p:extLst>
      <p:ext uri="{BB962C8B-B14F-4D97-AF65-F5344CB8AC3E}">
        <p14:creationId xmlns:p14="http://schemas.microsoft.com/office/powerpoint/2010/main" val="13230981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33</a:t>
            </a:fld>
            <a:endParaRPr lang="en-AU"/>
          </a:p>
        </p:txBody>
      </p:sp>
    </p:spTree>
    <p:extLst>
      <p:ext uri="{BB962C8B-B14F-4D97-AF65-F5344CB8AC3E}">
        <p14:creationId xmlns:p14="http://schemas.microsoft.com/office/powerpoint/2010/main" val="32262305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34</a:t>
            </a:fld>
            <a:endParaRPr lang="en-AU"/>
          </a:p>
        </p:txBody>
      </p:sp>
    </p:spTree>
    <p:extLst>
      <p:ext uri="{BB962C8B-B14F-4D97-AF65-F5344CB8AC3E}">
        <p14:creationId xmlns:p14="http://schemas.microsoft.com/office/powerpoint/2010/main" val="37396716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35</a:t>
            </a:fld>
            <a:endParaRPr lang="en-AU"/>
          </a:p>
        </p:txBody>
      </p:sp>
    </p:spTree>
    <p:extLst>
      <p:ext uri="{BB962C8B-B14F-4D97-AF65-F5344CB8AC3E}">
        <p14:creationId xmlns:p14="http://schemas.microsoft.com/office/powerpoint/2010/main" val="40590518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37</a:t>
            </a:fld>
            <a:endParaRPr lang="en-AU"/>
          </a:p>
        </p:txBody>
      </p:sp>
    </p:spTree>
    <p:extLst>
      <p:ext uri="{BB962C8B-B14F-4D97-AF65-F5344CB8AC3E}">
        <p14:creationId xmlns:p14="http://schemas.microsoft.com/office/powerpoint/2010/main" val="2532866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Note, P codes can be assigned after the age of 28 days.</a:t>
            </a:r>
          </a:p>
        </p:txBody>
      </p:sp>
      <p:sp>
        <p:nvSpPr>
          <p:cNvPr id="4" name="Slide Number Placeholder 3"/>
          <p:cNvSpPr>
            <a:spLocks noGrp="1"/>
          </p:cNvSpPr>
          <p:nvPr>
            <p:ph type="sldNum" sz="quarter" idx="5"/>
          </p:nvPr>
        </p:nvSpPr>
        <p:spPr/>
        <p:txBody>
          <a:bodyPr/>
          <a:lstStyle/>
          <a:p>
            <a:fld id="{E1C40E8A-E3D9-45E6-8C9B-F2F85B52DA15}" type="slidenum">
              <a:rPr lang="en-AU" smtClean="0"/>
              <a:t>38</a:t>
            </a:fld>
            <a:endParaRPr lang="en-AU"/>
          </a:p>
        </p:txBody>
      </p:sp>
    </p:spTree>
    <p:extLst>
      <p:ext uri="{BB962C8B-B14F-4D97-AF65-F5344CB8AC3E}">
        <p14:creationId xmlns:p14="http://schemas.microsoft.com/office/powerpoint/2010/main" val="32472520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Go to </a:t>
            </a:r>
            <a:r>
              <a:rPr lang="en-AU" dirty="0" err="1"/>
              <a:t>TCoder</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39</a:t>
            </a:fld>
            <a:endParaRPr lang="en-AU"/>
          </a:p>
        </p:txBody>
      </p:sp>
    </p:spTree>
    <p:extLst>
      <p:ext uri="{BB962C8B-B14F-4D97-AF65-F5344CB8AC3E}">
        <p14:creationId xmlns:p14="http://schemas.microsoft.com/office/powerpoint/2010/main" val="336850151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40</a:t>
            </a:fld>
            <a:endParaRPr lang="en-AU"/>
          </a:p>
        </p:txBody>
      </p:sp>
    </p:spTree>
    <p:extLst>
      <p:ext uri="{BB962C8B-B14F-4D97-AF65-F5344CB8AC3E}">
        <p14:creationId xmlns:p14="http://schemas.microsoft.com/office/powerpoint/2010/main" val="3109843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4</a:t>
            </a:fld>
            <a:endParaRPr lang="en-AU"/>
          </a:p>
        </p:txBody>
      </p:sp>
    </p:spTree>
    <p:extLst>
      <p:ext uri="{BB962C8B-B14F-4D97-AF65-F5344CB8AC3E}">
        <p14:creationId xmlns:p14="http://schemas.microsoft.com/office/powerpoint/2010/main" val="5532763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Codes assigned to a newborn can be re-assigned for continuing care.</a:t>
            </a:r>
          </a:p>
        </p:txBody>
      </p:sp>
      <p:sp>
        <p:nvSpPr>
          <p:cNvPr id="4" name="Slide Number Placeholder 3"/>
          <p:cNvSpPr>
            <a:spLocks noGrp="1"/>
          </p:cNvSpPr>
          <p:nvPr>
            <p:ph type="sldNum" sz="quarter" idx="5"/>
          </p:nvPr>
        </p:nvSpPr>
        <p:spPr/>
        <p:txBody>
          <a:bodyPr/>
          <a:lstStyle/>
          <a:p>
            <a:fld id="{E1C40E8A-E3D9-45E6-8C9B-F2F85B52DA15}" type="slidenum">
              <a:rPr lang="en-AU" smtClean="0"/>
              <a:t>41</a:t>
            </a:fld>
            <a:endParaRPr lang="en-AU"/>
          </a:p>
        </p:txBody>
      </p:sp>
    </p:spTree>
    <p:extLst>
      <p:ext uri="{BB962C8B-B14F-4D97-AF65-F5344CB8AC3E}">
        <p14:creationId xmlns:p14="http://schemas.microsoft.com/office/powerpoint/2010/main" val="397541966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 other words ACS 0002 does not apply, IF premature, then assign a code for prematurity</a:t>
            </a:r>
          </a:p>
        </p:txBody>
      </p:sp>
      <p:sp>
        <p:nvSpPr>
          <p:cNvPr id="4" name="Slide Number Placeholder 3"/>
          <p:cNvSpPr>
            <a:spLocks noGrp="1"/>
          </p:cNvSpPr>
          <p:nvPr>
            <p:ph type="sldNum" sz="quarter" idx="5"/>
          </p:nvPr>
        </p:nvSpPr>
        <p:spPr/>
        <p:txBody>
          <a:bodyPr/>
          <a:lstStyle/>
          <a:p>
            <a:fld id="{E1C40E8A-E3D9-45E6-8C9B-F2F85B52DA15}" type="slidenum">
              <a:rPr lang="en-AU" smtClean="0"/>
              <a:t>42</a:t>
            </a:fld>
            <a:endParaRPr lang="en-AU"/>
          </a:p>
        </p:txBody>
      </p:sp>
    </p:spTree>
    <p:extLst>
      <p:ext uri="{BB962C8B-B14F-4D97-AF65-F5344CB8AC3E}">
        <p14:creationId xmlns:p14="http://schemas.microsoft.com/office/powerpoint/2010/main" val="23142495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Show examples in ACS 1605 – example 1, 2, +</a:t>
            </a:r>
          </a:p>
          <a:p>
            <a:r>
              <a:rPr lang="en-AU" dirty="0"/>
              <a:t>No statement of treatment for prematurity, does not need to meet ACS 0002 to code prematurity/</a:t>
            </a:r>
          </a:p>
          <a:p>
            <a:r>
              <a:rPr lang="en-AU" dirty="0"/>
              <a:t>ACS 1605 example 2</a:t>
            </a:r>
          </a:p>
        </p:txBody>
      </p:sp>
      <p:sp>
        <p:nvSpPr>
          <p:cNvPr id="4" name="Slide Number Placeholder 3"/>
          <p:cNvSpPr>
            <a:spLocks noGrp="1"/>
          </p:cNvSpPr>
          <p:nvPr>
            <p:ph type="sldNum" sz="quarter" idx="5"/>
          </p:nvPr>
        </p:nvSpPr>
        <p:spPr/>
        <p:txBody>
          <a:bodyPr/>
          <a:lstStyle/>
          <a:p>
            <a:fld id="{E1C40E8A-E3D9-45E6-8C9B-F2F85B52DA15}" type="slidenum">
              <a:rPr lang="en-AU" smtClean="0"/>
              <a:t>43</a:t>
            </a:fld>
            <a:endParaRPr lang="en-AU"/>
          </a:p>
        </p:txBody>
      </p:sp>
    </p:spTree>
    <p:extLst>
      <p:ext uri="{BB962C8B-B14F-4D97-AF65-F5344CB8AC3E}">
        <p14:creationId xmlns:p14="http://schemas.microsoft.com/office/powerpoint/2010/main" val="19739453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44</a:t>
            </a:fld>
            <a:endParaRPr lang="en-AU"/>
          </a:p>
        </p:txBody>
      </p:sp>
    </p:spTree>
    <p:extLst>
      <p:ext uri="{BB962C8B-B14F-4D97-AF65-F5344CB8AC3E}">
        <p14:creationId xmlns:p14="http://schemas.microsoft.com/office/powerpoint/2010/main" val="22194773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45</a:t>
            </a:fld>
            <a:endParaRPr lang="en-AU"/>
          </a:p>
        </p:txBody>
      </p:sp>
    </p:spTree>
    <p:extLst>
      <p:ext uri="{BB962C8B-B14F-4D97-AF65-F5344CB8AC3E}">
        <p14:creationId xmlns:p14="http://schemas.microsoft.com/office/powerpoint/2010/main" val="423902183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47</a:t>
            </a:fld>
            <a:endParaRPr lang="en-AU"/>
          </a:p>
        </p:txBody>
      </p:sp>
    </p:spTree>
    <p:extLst>
      <p:ext uri="{BB962C8B-B14F-4D97-AF65-F5344CB8AC3E}">
        <p14:creationId xmlns:p14="http://schemas.microsoft.com/office/powerpoint/2010/main" val="306619036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48</a:t>
            </a:fld>
            <a:endParaRPr lang="en-AU"/>
          </a:p>
        </p:txBody>
      </p:sp>
    </p:spTree>
    <p:extLst>
      <p:ext uri="{BB962C8B-B14F-4D97-AF65-F5344CB8AC3E}">
        <p14:creationId xmlns:p14="http://schemas.microsoft.com/office/powerpoint/2010/main" val="14002002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49</a:t>
            </a:fld>
            <a:endParaRPr lang="en-AU"/>
          </a:p>
        </p:txBody>
      </p:sp>
    </p:spTree>
    <p:extLst>
      <p:ext uri="{BB962C8B-B14F-4D97-AF65-F5344CB8AC3E}">
        <p14:creationId xmlns:p14="http://schemas.microsoft.com/office/powerpoint/2010/main" val="19972798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50</a:t>
            </a:fld>
            <a:endParaRPr lang="en-AU"/>
          </a:p>
        </p:txBody>
      </p:sp>
    </p:spTree>
    <p:extLst>
      <p:ext uri="{BB962C8B-B14F-4D97-AF65-F5344CB8AC3E}">
        <p14:creationId xmlns:p14="http://schemas.microsoft.com/office/powerpoint/2010/main" val="276322828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51</a:t>
            </a:fld>
            <a:endParaRPr lang="en-AU"/>
          </a:p>
        </p:txBody>
      </p:sp>
    </p:spTree>
    <p:extLst>
      <p:ext uri="{BB962C8B-B14F-4D97-AF65-F5344CB8AC3E}">
        <p14:creationId xmlns:p14="http://schemas.microsoft.com/office/powerpoint/2010/main" val="1513046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5</a:t>
            </a:fld>
            <a:endParaRPr lang="en-AU"/>
          </a:p>
        </p:txBody>
      </p:sp>
    </p:spTree>
    <p:extLst>
      <p:ext uri="{BB962C8B-B14F-4D97-AF65-F5344CB8AC3E}">
        <p14:creationId xmlns:p14="http://schemas.microsoft.com/office/powerpoint/2010/main" val="90131630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52</a:t>
            </a:fld>
            <a:endParaRPr lang="en-AU"/>
          </a:p>
        </p:txBody>
      </p:sp>
    </p:spTree>
    <p:extLst>
      <p:ext uri="{BB962C8B-B14F-4D97-AF65-F5344CB8AC3E}">
        <p14:creationId xmlns:p14="http://schemas.microsoft.com/office/powerpoint/2010/main" val="334852275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53</a:t>
            </a:fld>
            <a:endParaRPr lang="en-AU"/>
          </a:p>
        </p:txBody>
      </p:sp>
    </p:spTree>
    <p:extLst>
      <p:ext uri="{BB962C8B-B14F-4D97-AF65-F5344CB8AC3E}">
        <p14:creationId xmlns:p14="http://schemas.microsoft.com/office/powerpoint/2010/main" val="272830223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54</a:t>
            </a:fld>
            <a:endParaRPr lang="en-AU"/>
          </a:p>
        </p:txBody>
      </p:sp>
    </p:spTree>
    <p:extLst>
      <p:ext uri="{BB962C8B-B14F-4D97-AF65-F5344CB8AC3E}">
        <p14:creationId xmlns:p14="http://schemas.microsoft.com/office/powerpoint/2010/main" val="3966688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55</a:t>
            </a:fld>
            <a:endParaRPr lang="en-AU"/>
          </a:p>
        </p:txBody>
      </p:sp>
    </p:spTree>
    <p:extLst>
      <p:ext uri="{BB962C8B-B14F-4D97-AF65-F5344CB8AC3E}">
        <p14:creationId xmlns:p14="http://schemas.microsoft.com/office/powerpoint/2010/main" val="20183304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56</a:t>
            </a:fld>
            <a:endParaRPr lang="en-AU"/>
          </a:p>
        </p:txBody>
      </p:sp>
    </p:spTree>
    <p:extLst>
      <p:ext uri="{BB962C8B-B14F-4D97-AF65-F5344CB8AC3E}">
        <p14:creationId xmlns:p14="http://schemas.microsoft.com/office/powerpoint/2010/main" val="76969807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57</a:t>
            </a:fld>
            <a:endParaRPr lang="en-AU"/>
          </a:p>
        </p:txBody>
      </p:sp>
    </p:spTree>
    <p:extLst>
      <p:ext uri="{BB962C8B-B14F-4D97-AF65-F5344CB8AC3E}">
        <p14:creationId xmlns:p14="http://schemas.microsoft.com/office/powerpoint/2010/main" val="325746960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58</a:t>
            </a:fld>
            <a:endParaRPr lang="en-AU"/>
          </a:p>
        </p:txBody>
      </p:sp>
    </p:spTree>
    <p:extLst>
      <p:ext uri="{BB962C8B-B14F-4D97-AF65-F5344CB8AC3E}">
        <p14:creationId xmlns:p14="http://schemas.microsoft.com/office/powerpoint/2010/main" val="6833314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59</a:t>
            </a:fld>
            <a:endParaRPr lang="en-AU"/>
          </a:p>
        </p:txBody>
      </p:sp>
    </p:spTree>
    <p:extLst>
      <p:ext uri="{BB962C8B-B14F-4D97-AF65-F5344CB8AC3E}">
        <p14:creationId xmlns:p14="http://schemas.microsoft.com/office/powerpoint/2010/main" val="408943935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60</a:t>
            </a:fld>
            <a:endParaRPr lang="en-AU"/>
          </a:p>
        </p:txBody>
      </p:sp>
    </p:spTree>
    <p:extLst>
      <p:ext uri="{BB962C8B-B14F-4D97-AF65-F5344CB8AC3E}">
        <p14:creationId xmlns:p14="http://schemas.microsoft.com/office/powerpoint/2010/main" val="352241115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61</a:t>
            </a:fld>
            <a:endParaRPr lang="en-AU"/>
          </a:p>
        </p:txBody>
      </p:sp>
    </p:spTree>
    <p:extLst>
      <p:ext uri="{BB962C8B-B14F-4D97-AF65-F5344CB8AC3E}">
        <p14:creationId xmlns:p14="http://schemas.microsoft.com/office/powerpoint/2010/main" val="3525462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6</a:t>
            </a:fld>
            <a:endParaRPr lang="en-AU"/>
          </a:p>
        </p:txBody>
      </p:sp>
    </p:spTree>
    <p:extLst>
      <p:ext uri="{BB962C8B-B14F-4D97-AF65-F5344CB8AC3E}">
        <p14:creationId xmlns:p14="http://schemas.microsoft.com/office/powerpoint/2010/main" val="71651078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62</a:t>
            </a:fld>
            <a:endParaRPr lang="en-AU"/>
          </a:p>
        </p:txBody>
      </p:sp>
    </p:spTree>
    <p:extLst>
      <p:ext uri="{BB962C8B-B14F-4D97-AF65-F5344CB8AC3E}">
        <p14:creationId xmlns:p14="http://schemas.microsoft.com/office/powerpoint/2010/main" val="435690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63</a:t>
            </a:fld>
            <a:endParaRPr lang="en-AU"/>
          </a:p>
        </p:txBody>
      </p:sp>
    </p:spTree>
    <p:extLst>
      <p:ext uri="{BB962C8B-B14F-4D97-AF65-F5344CB8AC3E}">
        <p14:creationId xmlns:p14="http://schemas.microsoft.com/office/powerpoint/2010/main" val="609634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p>
        </p:txBody>
      </p:sp>
      <p:sp>
        <p:nvSpPr>
          <p:cNvPr id="4" name="Slide Number Placeholder 3"/>
          <p:cNvSpPr>
            <a:spLocks noGrp="1"/>
          </p:cNvSpPr>
          <p:nvPr>
            <p:ph type="sldNum" sz="quarter" idx="5"/>
          </p:nvPr>
        </p:nvSpPr>
        <p:spPr/>
        <p:txBody>
          <a:bodyPr/>
          <a:lstStyle/>
          <a:p>
            <a:fld id="{E1C40E8A-E3D9-45E6-8C9B-F2F85B52DA15}" type="slidenum">
              <a:rPr lang="en-AU" smtClean="0"/>
              <a:t>7</a:t>
            </a:fld>
            <a:endParaRPr lang="en-AU"/>
          </a:p>
        </p:txBody>
      </p:sp>
    </p:spTree>
    <p:extLst>
      <p:ext uri="{BB962C8B-B14F-4D97-AF65-F5344CB8AC3E}">
        <p14:creationId xmlns:p14="http://schemas.microsoft.com/office/powerpoint/2010/main" val="3696870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8</a:t>
            </a:fld>
            <a:endParaRPr lang="en-AU"/>
          </a:p>
        </p:txBody>
      </p:sp>
    </p:spTree>
    <p:extLst>
      <p:ext uri="{BB962C8B-B14F-4D97-AF65-F5344CB8AC3E}">
        <p14:creationId xmlns:p14="http://schemas.microsoft.com/office/powerpoint/2010/main" val="742261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9</a:t>
            </a:fld>
            <a:endParaRPr lang="en-AU"/>
          </a:p>
        </p:txBody>
      </p:sp>
    </p:spTree>
    <p:extLst>
      <p:ext uri="{BB962C8B-B14F-4D97-AF65-F5344CB8AC3E}">
        <p14:creationId xmlns:p14="http://schemas.microsoft.com/office/powerpoint/2010/main" val="3716130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sp>
        <p:nvSpPr>
          <p:cNvPr id="9" name="Rectangle 10"/>
          <p:cNvSpPr/>
          <p:nvPr userDrawn="1"/>
        </p:nvSpPr>
        <p:spPr>
          <a:xfrm>
            <a:off x="0" y="3505200"/>
            <a:ext cx="12192000" cy="1143000"/>
          </a:xfrm>
          <a:prstGeom prst="rect">
            <a:avLst/>
          </a:prstGeom>
          <a:solidFill>
            <a:schemeClr val="accent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 name="Rectangle 2"/>
          <p:cNvSpPr>
            <a:spLocks noGrp="1"/>
          </p:cNvSpPr>
          <p:nvPr>
            <p:ph type="ctrTitle"/>
          </p:nvPr>
        </p:nvSpPr>
        <p:spPr>
          <a:xfrm>
            <a:off x="304800" y="4114800"/>
            <a:ext cx="11582400"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pPr eaLnBrk="1" latinLnBrk="1" hangingPunct="1"/>
            <a:r>
              <a:rPr lang="en-US" dirty="0"/>
              <a:t>Click to edit Master title style</a:t>
            </a:r>
            <a:endParaRPr dirty="0"/>
          </a:p>
        </p:txBody>
      </p:sp>
      <p:sp>
        <p:nvSpPr>
          <p:cNvPr id="3" name="Rectangle 3"/>
          <p:cNvSpPr>
            <a:spLocks noGrp="1"/>
          </p:cNvSpPr>
          <p:nvPr>
            <p:ph type="subTitle" idx="1" hasCustomPrompt="1"/>
          </p:nvPr>
        </p:nvSpPr>
        <p:spPr>
          <a:xfrm>
            <a:off x="304800" y="4706112"/>
            <a:ext cx="11582400" cy="277368"/>
          </a:xfrm>
          <a:solidFill>
            <a:schemeClr val="bg1"/>
          </a:solidFill>
        </p:spPr>
        <p:txBody>
          <a:bodyPr/>
          <a:lstStyle>
            <a:lvl1pPr marL="0" indent="0" algn="l" eaLnBrk="1" latinLnBrk="0" hangingPunct="1">
              <a:buNone/>
              <a:defRPr kumimoji="0" sz="1100" b="1">
                <a:solidFill>
                  <a:schemeClr val="accent4">
                    <a:shade val="50000"/>
                  </a:schemeClr>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kumimoji="0" lang="en-US" dirty="0"/>
              <a:t>Click to add author information</a:t>
            </a:r>
          </a:p>
        </p:txBody>
      </p:sp>
      <p:sp>
        <p:nvSpPr>
          <p:cNvPr id="15" name="Rectangle 15"/>
          <p:cNvSpPr>
            <a:spLocks noGrp="1"/>
          </p:cNvSpPr>
          <p:nvPr>
            <p:ph type="sldNum" sz="quarter" idx="11"/>
          </p:nvPr>
        </p:nvSpPr>
        <p:spPr>
          <a:xfrm>
            <a:off x="10613887" y="6412103"/>
            <a:ext cx="1361440" cy="304800"/>
          </a:xfrm>
        </p:spPr>
        <p:txBody>
          <a:bodyPr anchor="ctr"/>
          <a:lstStyle/>
          <a:p>
            <a:pPr algn="r"/>
            <a:fld id="{256D3EEF-DE4E-429D-8EC4-DDC531AFF587}" type="slidenum">
              <a:rPr kumimoji="0" lang="en-US" sz="1000" smtClean="0"/>
              <a:pPr algn="r"/>
              <a:t>‹#›</a:t>
            </a:fld>
            <a:endParaRPr kumimoji="0" lang="en-US" dirty="0"/>
          </a:p>
        </p:txBody>
      </p:sp>
      <p:sp>
        <p:nvSpPr>
          <p:cNvPr id="16" name="Rectangle 16"/>
          <p:cNvSpPr>
            <a:spLocks noGrp="1"/>
          </p:cNvSpPr>
          <p:nvPr>
            <p:ph type="ftr" sz="quarter" idx="12"/>
          </p:nvPr>
        </p:nvSpPr>
        <p:spPr>
          <a:xfrm>
            <a:off x="2534478" y="6136438"/>
            <a:ext cx="2862470" cy="703729"/>
          </a:xfrm>
          <a:prstGeom prst="rect">
            <a:avLst/>
          </a:prstGeom>
        </p:spPr>
        <p:txBody>
          <a:bodyPr/>
          <a:lstStyle>
            <a:lvl1pPr>
              <a:defRPr sz="1600">
                <a:latin typeface="Century" panose="02040604050505020304" pitchFamily="18" charset="0"/>
              </a:defRPr>
            </a:lvl1pPr>
          </a:lstStyle>
          <a:p>
            <a:r>
              <a:rPr lang="en-US" dirty="0"/>
              <a:t>Clinical Coding Education   </a:t>
            </a:r>
          </a:p>
          <a:p>
            <a:r>
              <a:rPr lang="en-US" dirty="0"/>
              <a:t>clinicalcodingeducation.com</a:t>
            </a:r>
          </a:p>
        </p:txBody>
      </p:sp>
      <p:sp>
        <p:nvSpPr>
          <p:cNvPr id="8" name="Rectangle 10"/>
          <p:cNvSpPr/>
          <p:nvPr userDrawn="1"/>
        </p:nvSpPr>
        <p:spPr>
          <a:xfrm>
            <a:off x="0" y="0"/>
            <a:ext cx="12192000" cy="4038600"/>
          </a:xfrm>
          <a:prstGeom prst="rect">
            <a:avLst/>
          </a:prstGeom>
          <a:solidFill>
            <a:srgbClr val="0000CC"/>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2" name="Rectangle 11"/>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pic>
        <p:nvPicPr>
          <p:cNvPr id="7" name="Picture 6" descr="Logo, icon, company name&#10;&#10;Description automatically generated">
            <a:extLst>
              <a:ext uri="{FF2B5EF4-FFF2-40B4-BE49-F238E27FC236}">
                <a16:creationId xmlns:a16="http://schemas.microsoft.com/office/drawing/2014/main" id="{867AFBE7-C5F5-4EC5-9BCF-8F5F99DFBC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1575" y="5089714"/>
            <a:ext cx="1451624" cy="1510058"/>
          </a:xfrm>
          <a:prstGeom prst="rect">
            <a:avLst/>
          </a:prstGeom>
        </p:spPr>
      </p:pic>
      <p:pic>
        <p:nvPicPr>
          <p:cNvPr id="14" name="Picture 13" descr="A picture containing text&#10;&#10;Description automatically generated">
            <a:extLst>
              <a:ext uri="{FF2B5EF4-FFF2-40B4-BE49-F238E27FC236}">
                <a16:creationId xmlns:a16="http://schemas.microsoft.com/office/drawing/2014/main" id="{02EE322B-B352-4342-A973-A360FA0445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09113" y="5050099"/>
            <a:ext cx="3109623" cy="1202315"/>
          </a:xfrm>
          <a:prstGeom prst="rect">
            <a:avLst/>
          </a:prstGeom>
        </p:spPr>
      </p:pic>
      <p:sp>
        <p:nvSpPr>
          <p:cNvPr id="17" name="Rectangle 16">
            <a:extLst>
              <a:ext uri="{FF2B5EF4-FFF2-40B4-BE49-F238E27FC236}">
                <a16:creationId xmlns:a16="http://schemas.microsoft.com/office/drawing/2014/main" id="{D85CD257-DB42-4B58-B535-A7D6B8299F37}"/>
              </a:ext>
            </a:extLst>
          </p:cNvPr>
          <p:cNvSpPr txBox="1">
            <a:spLocks/>
          </p:cNvSpPr>
          <p:nvPr userDrawn="1"/>
        </p:nvSpPr>
        <p:spPr>
          <a:xfrm>
            <a:off x="8257597" y="6171707"/>
            <a:ext cx="2207478" cy="856129"/>
          </a:xfrm>
          <a:prstGeom prst="rect">
            <a:avLst/>
          </a:prstGeom>
        </p:spPr>
        <p:txBody>
          <a:bodyPr/>
          <a:lstStyle>
            <a:defPPr>
              <a:defRPr lang="en-US"/>
            </a:defPPr>
            <a:lvl1pPr marL="0" algn="l" defTabSz="914400" rtl="0" eaLnBrk="1" latinLnBrk="0" hangingPunct="1">
              <a:defRPr sz="1600" kern="1200">
                <a:solidFill>
                  <a:schemeClr val="tx1"/>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eHealth Education</a:t>
            </a:r>
          </a:p>
          <a:p>
            <a:pPr algn="r"/>
            <a:r>
              <a:rPr lang="en-US" dirty="0"/>
              <a:t>ehe.edu.au</a:t>
            </a:r>
          </a:p>
        </p:txBody>
      </p:sp>
    </p:spTree>
    <p:extLst>
      <p:ext uri="{BB962C8B-B14F-4D97-AF65-F5344CB8AC3E}">
        <p14:creationId xmlns:p14="http://schemas.microsoft.com/office/powerpoint/2010/main" val="21991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Up: 1 Left, 3 Right">
    <p:spTree>
      <p:nvGrpSpPr>
        <p:cNvPr id="1" name=""/>
        <p:cNvGrpSpPr/>
        <p:nvPr/>
      </p:nvGrpSpPr>
      <p:grpSpPr>
        <a:xfrm>
          <a:off x="0" y="0"/>
          <a:ext cx="0" cy="0"/>
          <a:chOff x="0" y="0"/>
          <a:chExt cx="0" cy="0"/>
        </a:xfrm>
      </p:grpSpPr>
      <p:sp>
        <p:nvSpPr>
          <p:cNvPr id="4"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0"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8" name="Rectangle 11"/>
          <p:cNvSpPr>
            <a:spLocks noGrp="1"/>
          </p:cNvSpPr>
          <p:nvPr>
            <p:ph sz="quarter" idx="16"/>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0"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17"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3" name="Rectangle 11"/>
          <p:cNvSpPr>
            <a:spLocks noGrp="1"/>
          </p:cNvSpPr>
          <p:nvPr>
            <p:ph sz="quarter" idx="18"/>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9"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20"/>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1" name="Rectangle 21"/>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60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8" name="Rectangle 8"/>
          <p:cNvSpPr>
            <a:spLocks noGrp="1"/>
          </p:cNvSpPr>
          <p:nvPr>
            <p:ph type="body" sz="quarter" idx="13"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5"/>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9" name="Rectangle 8"/>
          <p:cNvSpPr>
            <a:spLocks noGrp="1"/>
          </p:cNvSpPr>
          <p:nvPr>
            <p:ph type="body" sz="quarter" idx="14"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0" name="Rectangle 11"/>
          <p:cNvSpPr>
            <a:spLocks noGrp="1"/>
          </p:cNvSpPr>
          <p:nvPr>
            <p:ph sz="quarter" idx="16"/>
          </p:nvPr>
        </p:nvSpPr>
        <p:spPr>
          <a:xfrm>
            <a:off x="4064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8"/>
          <p:cNvSpPr>
            <a:spLocks noGrp="1"/>
          </p:cNvSpPr>
          <p:nvPr>
            <p:ph type="body" sz="quarter" idx="17" hasCustomPrompt="1"/>
          </p:nvPr>
        </p:nvSpPr>
        <p:spPr>
          <a:xfrm>
            <a:off x="4023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8"/>
          </p:nvPr>
        </p:nvSpPr>
        <p:spPr>
          <a:xfrm>
            <a:off x="4023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9" hasCustomPrompt="1"/>
          </p:nvPr>
        </p:nvSpPr>
        <p:spPr>
          <a:xfrm>
            <a:off x="4064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6" name="Rectangle 11"/>
          <p:cNvSpPr>
            <a:spLocks noGrp="1"/>
          </p:cNvSpPr>
          <p:nvPr>
            <p:ph sz="quarter" idx="20"/>
          </p:nvPr>
        </p:nvSpPr>
        <p:spPr>
          <a:xfrm>
            <a:off x="4064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0" name="Rectangle 20"/>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30101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5-Up: 2 Left, 3 Right">
    <p:spTree>
      <p:nvGrpSpPr>
        <p:cNvPr id="1" name=""/>
        <p:cNvGrpSpPr/>
        <p:nvPr/>
      </p:nvGrpSpPr>
      <p:grpSpPr>
        <a:xfrm>
          <a:off x="0" y="0"/>
          <a:ext cx="0" cy="0"/>
          <a:chOff x="0" y="0"/>
          <a:chExt cx="0" cy="0"/>
        </a:xfrm>
      </p:grpSpPr>
      <p:sp>
        <p:nvSpPr>
          <p:cNvPr id="20"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3"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8"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9" name="Rectangle 11"/>
          <p:cNvSpPr>
            <a:spLocks noGrp="1"/>
          </p:cNvSpPr>
          <p:nvPr>
            <p:ph sz="quarter" idx="18"/>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1" name="Rectangle 8"/>
          <p:cNvSpPr>
            <a:spLocks noGrp="1"/>
          </p:cNvSpPr>
          <p:nvPr>
            <p:ph type="body" sz="quarter" idx="19"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2" name="Rectangle 11"/>
          <p:cNvSpPr>
            <a:spLocks noGrp="1"/>
          </p:cNvSpPr>
          <p:nvPr>
            <p:ph sz="quarter" idx="20"/>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3" name="Rectangle 8"/>
          <p:cNvSpPr>
            <a:spLocks noGrp="1"/>
          </p:cNvSpPr>
          <p:nvPr>
            <p:ph type="body" sz="quarter" idx="21"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4" name="Rectangle 11"/>
          <p:cNvSpPr>
            <a:spLocks noGrp="1"/>
          </p:cNvSpPr>
          <p:nvPr>
            <p:ph sz="quarter" idx="22"/>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16"/>
          <p:cNvSpPr>
            <a:spLocks noGrp="1"/>
          </p:cNvSpPr>
          <p:nvPr>
            <p:ph type="dt" sz="half" idx="23"/>
          </p:nvPr>
        </p:nvSpPr>
        <p:spPr>
          <a:xfrm>
            <a:off x="9347200" y="76200"/>
            <a:ext cx="1828800" cy="228600"/>
          </a:xfrm>
          <a:prstGeom prst="rect">
            <a:avLst/>
          </a:prstGeom>
        </p:spPr>
        <p:txBody>
          <a:bodyPr/>
          <a:lstStyle/>
          <a:p>
            <a:pPr algn="r"/>
            <a:endParaRPr kumimoji="0" lang="en-US" dirty="0"/>
          </a:p>
        </p:txBody>
      </p:sp>
      <p:sp>
        <p:nvSpPr>
          <p:cNvPr id="17" name="Rectangle 17"/>
          <p:cNvSpPr>
            <a:spLocks noGrp="1"/>
          </p:cNvSpPr>
          <p:nvPr>
            <p:ph type="sldNum" sz="quarter" idx="24"/>
          </p:nvPr>
        </p:nvSpPr>
        <p:spPr/>
        <p:txBody>
          <a:bodyPr/>
          <a:lstStyle/>
          <a:p>
            <a:pPr algn="r"/>
            <a:fld id="{256D3EEF-DE4E-429D-8EC4-DDC531AFF587}" type="slidenum">
              <a:rPr kumimoji="0" lang="en-US" sz="1000" smtClean="0"/>
              <a:pPr algn="r"/>
              <a:t>‹#›</a:t>
            </a:fld>
            <a:endParaRPr kumimoji="0" lang="en-US" dirty="0"/>
          </a:p>
        </p:txBody>
      </p:sp>
      <p:sp>
        <p:nvSpPr>
          <p:cNvPr id="18" name="Rectangle 18"/>
          <p:cNvSpPr>
            <a:spLocks noGrp="1"/>
          </p:cNvSpPr>
          <p:nvPr>
            <p:ph type="ftr" sz="quarter" idx="25"/>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630307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5-Up: 3 Left, 2 Right">
    <p:spTree>
      <p:nvGrpSpPr>
        <p:cNvPr id="1" name=""/>
        <p:cNvGrpSpPr/>
        <p:nvPr/>
      </p:nvGrpSpPr>
      <p:grpSpPr>
        <a:xfrm>
          <a:off x="0" y="0"/>
          <a:ext cx="0" cy="0"/>
          <a:chOff x="0" y="0"/>
          <a:chExt cx="0" cy="0"/>
        </a:xfrm>
      </p:grpSpPr>
      <p:sp>
        <p:nvSpPr>
          <p:cNvPr id="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1" name="Rectangle 8"/>
          <p:cNvSpPr>
            <a:spLocks noGrp="1"/>
          </p:cNvSpPr>
          <p:nvPr>
            <p:ph type="body" sz="quarter" idx="14" hasCustomPrompt="1"/>
          </p:nvPr>
        </p:nvSpPr>
        <p:spPr>
          <a:xfrm>
            <a:off x="410464"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2" name="Rectangle 11"/>
          <p:cNvSpPr>
            <a:spLocks noGrp="1"/>
          </p:cNvSpPr>
          <p:nvPr>
            <p:ph sz="quarter" idx="16"/>
          </p:nvPr>
        </p:nvSpPr>
        <p:spPr>
          <a:xfrm>
            <a:off x="410464"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7" hasCustomPrompt="1"/>
          </p:nvPr>
        </p:nvSpPr>
        <p:spPr>
          <a:xfrm>
            <a:off x="406400"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6" name="Rectangle 11"/>
          <p:cNvSpPr>
            <a:spLocks noGrp="1"/>
          </p:cNvSpPr>
          <p:nvPr>
            <p:ph sz="quarter" idx="18"/>
          </p:nvPr>
        </p:nvSpPr>
        <p:spPr>
          <a:xfrm>
            <a:off x="406400"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7" name="Rectangle 8"/>
          <p:cNvSpPr>
            <a:spLocks noGrp="1"/>
          </p:cNvSpPr>
          <p:nvPr>
            <p:ph type="body" sz="quarter" idx="19" hasCustomPrompt="1"/>
          </p:nvPr>
        </p:nvSpPr>
        <p:spPr>
          <a:xfrm>
            <a:off x="410464"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8" name="Rectangle 11"/>
          <p:cNvSpPr>
            <a:spLocks noGrp="1"/>
          </p:cNvSpPr>
          <p:nvPr>
            <p:ph sz="quarter" idx="20"/>
          </p:nvPr>
        </p:nvSpPr>
        <p:spPr>
          <a:xfrm>
            <a:off x="410464"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21"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3" name="Rectangle 11"/>
          <p:cNvSpPr>
            <a:spLocks noGrp="1"/>
          </p:cNvSpPr>
          <p:nvPr>
            <p:ph sz="quarter" idx="22"/>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23"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6" name="Rectangle 11"/>
          <p:cNvSpPr>
            <a:spLocks noGrp="1"/>
          </p:cNvSpPr>
          <p:nvPr>
            <p:ph sz="quarter" idx="24"/>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5"/>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6"/>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7"/>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93906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3"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6"/>
          <p:cNvSpPr/>
          <p:nvPr/>
        </p:nvSpPr>
        <p:spPr>
          <a:xfrm>
            <a:off x="18288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8" name="Rectangle 6"/>
          <p:cNvSpPr/>
          <p:nvPr/>
        </p:nvSpPr>
        <p:spPr>
          <a:xfrm>
            <a:off x="18288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6" name="Rectangle 6"/>
          <p:cNvSpPr/>
          <p:nvPr/>
        </p:nvSpPr>
        <p:spPr>
          <a:xfrm>
            <a:off x="46736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5" name="Rectangle 6"/>
          <p:cNvSpPr/>
          <p:nvPr/>
        </p:nvSpPr>
        <p:spPr>
          <a:xfrm>
            <a:off x="46736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1" name="Rectangle 6"/>
          <p:cNvSpPr/>
          <p:nvPr/>
        </p:nvSpPr>
        <p:spPr>
          <a:xfrm>
            <a:off x="75184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6"/>
          <p:cNvSpPr/>
          <p:nvPr/>
        </p:nvSpPr>
        <p:spPr>
          <a:xfrm>
            <a:off x="75184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4" name="Rectangle 10"/>
          <p:cNvSpPr>
            <a:spLocks noGrp="1"/>
          </p:cNvSpPr>
          <p:nvPr>
            <p:ph type="pic" sz="quarter" idx="13" hasCustomPrompt="1"/>
          </p:nvPr>
        </p:nvSpPr>
        <p:spPr>
          <a:xfrm>
            <a:off x="2032000" y="1600200"/>
            <a:ext cx="1828800" cy="685800"/>
          </a:xfrm>
        </p:spPr>
        <p:txBody>
          <a:bodyPr/>
          <a:lstStyle/>
          <a:p>
            <a:r>
              <a:rPr kumimoji="0" lang="en-US" dirty="0"/>
              <a:t>Company</a:t>
            </a:r>
            <a:r>
              <a:rPr kumimoji="0" lang="en-US" baseline="0" dirty="0"/>
              <a:t> Logo</a:t>
            </a:r>
            <a:endParaRPr kumimoji="0" lang="en-US" dirty="0"/>
          </a:p>
        </p:txBody>
      </p:sp>
      <p:sp>
        <p:nvSpPr>
          <p:cNvPr id="19" name="Rectangle 10"/>
          <p:cNvSpPr>
            <a:spLocks noGrp="1"/>
          </p:cNvSpPr>
          <p:nvPr>
            <p:ph type="pic" sz="quarter" idx="29" hasCustomPrompt="1"/>
          </p:nvPr>
        </p:nvSpPr>
        <p:spPr>
          <a:xfrm>
            <a:off x="2032000" y="4038600"/>
            <a:ext cx="1828800" cy="685800"/>
          </a:xfrm>
        </p:spPr>
        <p:txBody>
          <a:bodyPr/>
          <a:lstStyle/>
          <a:p>
            <a:r>
              <a:rPr kumimoji="0" lang="en-US" dirty="0"/>
              <a:t>Company</a:t>
            </a:r>
            <a:r>
              <a:rPr kumimoji="0" lang="en-US" baseline="0" dirty="0"/>
              <a:t> Logo</a:t>
            </a:r>
            <a:endParaRPr kumimoji="0" lang="en-US" dirty="0"/>
          </a:p>
        </p:txBody>
      </p:sp>
      <p:sp>
        <p:nvSpPr>
          <p:cNvPr id="27" name="Rectangle 10"/>
          <p:cNvSpPr>
            <a:spLocks noGrp="1"/>
          </p:cNvSpPr>
          <p:nvPr>
            <p:ph type="pic" sz="quarter" idx="17" hasCustomPrompt="1"/>
          </p:nvPr>
        </p:nvSpPr>
        <p:spPr>
          <a:xfrm>
            <a:off x="4876800" y="1600200"/>
            <a:ext cx="1828800" cy="685800"/>
          </a:xfrm>
        </p:spPr>
        <p:txBody>
          <a:bodyPr/>
          <a:lstStyle/>
          <a:p>
            <a:r>
              <a:rPr kumimoji="0" lang="en-US" dirty="0"/>
              <a:t>Company</a:t>
            </a:r>
            <a:r>
              <a:rPr kumimoji="0" lang="en-US" baseline="0" dirty="0"/>
              <a:t> Logo</a:t>
            </a:r>
            <a:endParaRPr kumimoji="0" lang="en-US" dirty="0"/>
          </a:p>
        </p:txBody>
      </p:sp>
      <p:sp>
        <p:nvSpPr>
          <p:cNvPr id="11" name="Rectangle 10"/>
          <p:cNvSpPr>
            <a:spLocks noGrp="1"/>
          </p:cNvSpPr>
          <p:nvPr>
            <p:ph type="pic" sz="quarter" idx="30" hasCustomPrompt="1"/>
          </p:nvPr>
        </p:nvSpPr>
        <p:spPr>
          <a:xfrm>
            <a:off x="4876800" y="4038600"/>
            <a:ext cx="1828800" cy="685800"/>
          </a:xfrm>
        </p:spPr>
        <p:txBody>
          <a:bodyPr/>
          <a:lstStyle/>
          <a:p>
            <a:r>
              <a:rPr kumimoji="0" lang="en-US" dirty="0"/>
              <a:t>Company</a:t>
            </a:r>
            <a:r>
              <a:rPr kumimoji="0" lang="en-US" baseline="0" dirty="0"/>
              <a:t> Logo</a:t>
            </a:r>
            <a:endParaRPr kumimoji="0" lang="en-US" dirty="0"/>
          </a:p>
        </p:txBody>
      </p:sp>
      <p:sp>
        <p:nvSpPr>
          <p:cNvPr id="4" name="Rectangle 10"/>
          <p:cNvSpPr>
            <a:spLocks noGrp="1"/>
          </p:cNvSpPr>
          <p:nvPr>
            <p:ph type="pic" sz="quarter" idx="21" hasCustomPrompt="1"/>
          </p:nvPr>
        </p:nvSpPr>
        <p:spPr>
          <a:xfrm>
            <a:off x="7721600" y="1600200"/>
            <a:ext cx="1828800" cy="685800"/>
          </a:xfrm>
        </p:spPr>
        <p:txBody>
          <a:bodyPr/>
          <a:lstStyle/>
          <a:p>
            <a:r>
              <a:rPr kumimoji="0" lang="en-US" dirty="0"/>
              <a:t>Company</a:t>
            </a:r>
            <a:r>
              <a:rPr kumimoji="0" lang="en-US" baseline="0" dirty="0"/>
              <a:t> Logo</a:t>
            </a:r>
            <a:endParaRPr kumimoji="0" lang="en-US" dirty="0"/>
          </a:p>
        </p:txBody>
      </p:sp>
      <p:sp>
        <p:nvSpPr>
          <p:cNvPr id="15" name="Rectangle 10"/>
          <p:cNvSpPr>
            <a:spLocks noGrp="1"/>
          </p:cNvSpPr>
          <p:nvPr>
            <p:ph type="pic" sz="quarter" idx="31" hasCustomPrompt="1"/>
          </p:nvPr>
        </p:nvSpPr>
        <p:spPr>
          <a:xfrm>
            <a:off x="7721600" y="4038600"/>
            <a:ext cx="1828800" cy="685800"/>
          </a:xfrm>
        </p:spPr>
        <p:txBody>
          <a:bodyPr/>
          <a:lstStyle/>
          <a:p>
            <a:r>
              <a:rPr kumimoji="0" lang="en-US" dirty="0"/>
              <a:t>Company</a:t>
            </a:r>
            <a:r>
              <a:rPr kumimoji="0" lang="en-US" baseline="0" dirty="0"/>
              <a:t> Logo</a:t>
            </a:r>
            <a:endParaRPr kumimoji="0" lang="en-US" dirty="0"/>
          </a:p>
        </p:txBody>
      </p:sp>
      <p:sp>
        <p:nvSpPr>
          <p:cNvPr id="7" name="Rectangle 12"/>
          <p:cNvSpPr>
            <a:spLocks noGrp="1"/>
          </p:cNvSpPr>
          <p:nvPr>
            <p:ph type="body" sz="quarter" idx="14" hasCustomPrompt="1"/>
          </p:nvPr>
        </p:nvSpPr>
        <p:spPr>
          <a:xfrm>
            <a:off x="20320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8" name="Rectangle 12"/>
          <p:cNvSpPr>
            <a:spLocks noGrp="1"/>
          </p:cNvSpPr>
          <p:nvPr>
            <p:ph type="body" sz="quarter" idx="33" hasCustomPrompt="1"/>
          </p:nvPr>
        </p:nvSpPr>
        <p:spPr>
          <a:xfrm>
            <a:off x="20320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30" name="Rectangle 12"/>
          <p:cNvSpPr>
            <a:spLocks noGrp="1"/>
          </p:cNvSpPr>
          <p:nvPr>
            <p:ph type="body" sz="quarter" idx="18" hasCustomPrompt="1"/>
          </p:nvPr>
        </p:nvSpPr>
        <p:spPr>
          <a:xfrm>
            <a:off x="48768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13" name="Rectangle 12"/>
          <p:cNvSpPr>
            <a:spLocks noGrp="1"/>
          </p:cNvSpPr>
          <p:nvPr>
            <p:ph type="body" sz="quarter" idx="34" hasCustomPrompt="1"/>
          </p:nvPr>
        </p:nvSpPr>
        <p:spPr>
          <a:xfrm>
            <a:off x="48768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14" name="Rectangle 12"/>
          <p:cNvSpPr>
            <a:spLocks noGrp="1"/>
          </p:cNvSpPr>
          <p:nvPr>
            <p:ph type="body" sz="quarter" idx="22" hasCustomPrompt="1"/>
          </p:nvPr>
        </p:nvSpPr>
        <p:spPr>
          <a:xfrm>
            <a:off x="77216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 name="Rectangle 12"/>
          <p:cNvSpPr>
            <a:spLocks noGrp="1"/>
          </p:cNvSpPr>
          <p:nvPr>
            <p:ph type="body" sz="quarter" idx="35" hasCustomPrompt="1"/>
          </p:nvPr>
        </p:nvSpPr>
        <p:spPr>
          <a:xfrm>
            <a:off x="77216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44" name="Rectangle 11"/>
          <p:cNvSpPr>
            <a:spLocks noGrp="1"/>
          </p:cNvSpPr>
          <p:nvPr>
            <p:ph type="body" sz="quarter" idx="15" hasCustomPrompt="1"/>
          </p:nvPr>
        </p:nvSpPr>
        <p:spPr>
          <a:xfrm>
            <a:off x="20320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5" name="Rectangle 11"/>
          <p:cNvSpPr>
            <a:spLocks noGrp="1"/>
          </p:cNvSpPr>
          <p:nvPr>
            <p:ph type="body" sz="quarter" idx="37" hasCustomPrompt="1"/>
          </p:nvPr>
        </p:nvSpPr>
        <p:spPr>
          <a:xfrm>
            <a:off x="20320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4" name="Rectangle 11"/>
          <p:cNvSpPr>
            <a:spLocks noGrp="1"/>
          </p:cNvSpPr>
          <p:nvPr>
            <p:ph type="body" sz="quarter" idx="19" hasCustomPrompt="1"/>
          </p:nvPr>
        </p:nvSpPr>
        <p:spPr>
          <a:xfrm>
            <a:off x="48768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40" name="Rectangle 11"/>
          <p:cNvSpPr>
            <a:spLocks noGrp="1"/>
          </p:cNvSpPr>
          <p:nvPr>
            <p:ph type="body" sz="quarter" idx="38" hasCustomPrompt="1"/>
          </p:nvPr>
        </p:nvSpPr>
        <p:spPr>
          <a:xfrm>
            <a:off x="48768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8" name="Rectangle 11"/>
          <p:cNvSpPr>
            <a:spLocks noGrp="1"/>
          </p:cNvSpPr>
          <p:nvPr>
            <p:ph type="body" sz="quarter" idx="23" hasCustomPrompt="1"/>
          </p:nvPr>
        </p:nvSpPr>
        <p:spPr>
          <a:xfrm>
            <a:off x="77216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3" name="Rectangle 11"/>
          <p:cNvSpPr>
            <a:spLocks noGrp="1"/>
          </p:cNvSpPr>
          <p:nvPr>
            <p:ph type="body" sz="quarter" idx="39" hasCustomPrompt="1"/>
          </p:nvPr>
        </p:nvSpPr>
        <p:spPr>
          <a:xfrm>
            <a:off x="77216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5" name="Rectangle 14"/>
          <p:cNvSpPr>
            <a:spLocks noGrp="1"/>
          </p:cNvSpPr>
          <p:nvPr>
            <p:ph type="body" sz="quarter" idx="16" hasCustomPrompt="1"/>
          </p:nvPr>
        </p:nvSpPr>
        <p:spPr>
          <a:xfrm>
            <a:off x="20320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6" name="Rectangle 14"/>
          <p:cNvSpPr>
            <a:spLocks noGrp="1"/>
          </p:cNvSpPr>
          <p:nvPr>
            <p:ph type="body" sz="quarter" idx="41" hasCustomPrompt="1"/>
          </p:nvPr>
        </p:nvSpPr>
        <p:spPr>
          <a:xfrm>
            <a:off x="20320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62" name="Rectangle 14"/>
          <p:cNvSpPr>
            <a:spLocks noGrp="1"/>
          </p:cNvSpPr>
          <p:nvPr>
            <p:ph type="body" sz="quarter" idx="20" hasCustomPrompt="1"/>
          </p:nvPr>
        </p:nvSpPr>
        <p:spPr>
          <a:xfrm>
            <a:off x="48768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7" name="Rectangle 14"/>
          <p:cNvSpPr>
            <a:spLocks noGrp="1"/>
          </p:cNvSpPr>
          <p:nvPr>
            <p:ph type="body" sz="quarter" idx="42" hasCustomPrompt="1"/>
          </p:nvPr>
        </p:nvSpPr>
        <p:spPr>
          <a:xfrm>
            <a:off x="48768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41" name="Rectangle 14"/>
          <p:cNvSpPr>
            <a:spLocks noGrp="1"/>
          </p:cNvSpPr>
          <p:nvPr>
            <p:ph type="body" sz="quarter" idx="24" hasCustomPrompt="1"/>
          </p:nvPr>
        </p:nvSpPr>
        <p:spPr>
          <a:xfrm>
            <a:off x="77216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2" name="Rectangle 14"/>
          <p:cNvSpPr>
            <a:spLocks noGrp="1"/>
          </p:cNvSpPr>
          <p:nvPr>
            <p:ph type="body" sz="quarter" idx="43" hasCustomPrompt="1"/>
          </p:nvPr>
        </p:nvSpPr>
        <p:spPr>
          <a:xfrm>
            <a:off x="77216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9" name="Rectangle 51"/>
          <p:cNvSpPr>
            <a:spLocks noGrp="1"/>
          </p:cNvSpPr>
          <p:nvPr>
            <p:ph type="body" sz="quarter" idx="46"/>
          </p:nvPr>
        </p:nvSpPr>
        <p:spPr>
          <a:xfrm>
            <a:off x="406400" y="381000"/>
            <a:ext cx="10769600" cy="838200"/>
          </a:xfrm>
        </p:spPr>
        <p:txBody>
          <a:bodyPr/>
          <a:lstStyle>
            <a:lvl1pPr eaLnBrk="1" latinLnBrk="0" hangingPunct="1">
              <a:defRPr kumimoji="0" sz="1200"/>
            </a:lvl1pPr>
            <a:extLst/>
          </a:lstStyle>
          <a:p>
            <a:pPr lvl="0" eaLnBrk="1" latinLnBrk="1" hangingPunct="1"/>
            <a:r>
              <a:rPr lang="en-US"/>
              <a:t>Click to edit Master text styles</a:t>
            </a:r>
          </a:p>
        </p:txBody>
      </p:sp>
      <p:sp>
        <p:nvSpPr>
          <p:cNvPr id="42" name="Rectangle 42"/>
          <p:cNvSpPr>
            <a:spLocks noGrp="1"/>
          </p:cNvSpPr>
          <p:nvPr>
            <p:ph type="dt" sz="half" idx="47"/>
          </p:nvPr>
        </p:nvSpPr>
        <p:spPr>
          <a:xfrm>
            <a:off x="9347200" y="76200"/>
            <a:ext cx="1828800" cy="228600"/>
          </a:xfrm>
          <a:prstGeom prst="rect">
            <a:avLst/>
          </a:prstGeom>
        </p:spPr>
        <p:txBody>
          <a:bodyPr/>
          <a:lstStyle/>
          <a:p>
            <a:pPr algn="r"/>
            <a:endParaRPr kumimoji="0" lang="en-US" dirty="0"/>
          </a:p>
        </p:txBody>
      </p:sp>
      <p:sp>
        <p:nvSpPr>
          <p:cNvPr id="43" name="Rectangle 43"/>
          <p:cNvSpPr>
            <a:spLocks noGrp="1"/>
          </p:cNvSpPr>
          <p:nvPr>
            <p:ph type="sldNum" sz="quarter" idx="48"/>
          </p:nvPr>
        </p:nvSpPr>
        <p:spPr/>
        <p:txBody>
          <a:bodyPr/>
          <a:lstStyle/>
          <a:p>
            <a:pPr algn="r"/>
            <a:fld id="{256D3EEF-DE4E-429D-8EC4-DDC531AFF587}" type="slidenum">
              <a:rPr kumimoji="0" lang="en-US" sz="1000" smtClean="0"/>
              <a:pPr algn="r"/>
              <a:t>‹#›</a:t>
            </a:fld>
            <a:endParaRPr kumimoji="0" lang="en-US" dirty="0"/>
          </a:p>
        </p:txBody>
      </p:sp>
      <p:sp>
        <p:nvSpPr>
          <p:cNvPr id="45" name="Rectangle 45"/>
          <p:cNvSpPr>
            <a:spLocks noGrp="1"/>
          </p:cNvSpPr>
          <p:nvPr>
            <p:ph type="ftr" sz="quarter" idx="49"/>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105219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Up">
    <p:spTree>
      <p:nvGrpSpPr>
        <p:cNvPr id="1" name=""/>
        <p:cNvGrpSpPr/>
        <p:nvPr/>
      </p:nvGrpSpPr>
      <p:grpSpPr>
        <a:xfrm>
          <a:off x="0" y="0"/>
          <a:ext cx="0" cy="0"/>
          <a:chOff x="0" y="0"/>
          <a:chExt cx="0" cy="0"/>
        </a:xfrm>
      </p:grpSpPr>
      <p:sp>
        <p:nvSpPr>
          <p:cNvPr id="8" name="Rectangle 8"/>
          <p:cNvSpPr>
            <a:spLocks noGrp="1"/>
          </p:cNvSpPr>
          <p:nvPr>
            <p:ph type="body" sz="quarter" idx="13" hasCustomPrompt="1"/>
          </p:nvPr>
        </p:nvSpPr>
        <p:spPr>
          <a:xfrm>
            <a:off x="406400" y="381000"/>
            <a:ext cx="11430000" cy="671736"/>
          </a:xfrm>
          <a:solidFill>
            <a:schemeClr val="accent6">
              <a:shade val="75000"/>
            </a:schemeClr>
          </a:solidFill>
        </p:spPr>
        <p:txBody>
          <a:bodyPr>
            <a:noAutofit/>
          </a:bodyPr>
          <a:lstStyle>
            <a:lvl1pPr eaLnBrk="1" latinLnBrk="0" hangingPunct="1">
              <a:defRPr kumimoji="0" sz="320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399" y="1124744"/>
            <a:ext cx="11429999" cy="5112568"/>
          </a:xfrm>
        </p:spPr>
        <p:txBody>
          <a:bodyPr>
            <a:normAutofit/>
          </a:bodyPr>
          <a:lstStyle>
            <a:lvl1pPr>
              <a:defRPr sz="2800"/>
            </a:lvl1pPr>
            <a:lvl2pPr>
              <a:defRPr sz="2400"/>
            </a:lvl2pPr>
            <a:lvl3pPr>
              <a:defRPr sz="1800"/>
            </a:lvl3pPr>
            <a:lvl4pPr>
              <a:defRPr sz="1600"/>
            </a:lvl4pPr>
            <a:lvl5pPr>
              <a:defRPr sz="1600"/>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a:xfrm>
            <a:off x="10515600" y="6477000"/>
            <a:ext cx="1320800" cy="304800"/>
          </a:xfrm>
        </p:spPr>
        <p:txBody>
          <a:bodyPr/>
          <a:lstStyle>
            <a:lvl1pPr>
              <a:defRPr sz="1200" b="1"/>
            </a:lvl1pPr>
            <a:extLst/>
          </a:lstStyle>
          <a:p>
            <a:fld id="{256D3EEF-DE4E-429D-8EC4-DDC531AFF587}" type="slidenum">
              <a:rPr lang="en-US" smtClean="0"/>
              <a:pPr/>
              <a:t>‹#›</a:t>
            </a:fld>
            <a:endParaRPr lang="en-US" dirty="0"/>
          </a:p>
        </p:txBody>
      </p:sp>
      <p:sp>
        <p:nvSpPr>
          <p:cNvPr id="14" name="Rectangle 9">
            <a:extLst>
              <a:ext uri="{FF2B5EF4-FFF2-40B4-BE49-F238E27FC236}">
                <a16:creationId xmlns:a16="http://schemas.microsoft.com/office/drawing/2014/main" id="{1B0E59A4-16AC-4FB3-97C8-BC344E503F9D}"/>
              </a:ext>
            </a:extLst>
          </p:cNvPr>
          <p:cNvSpPr txBox="1">
            <a:spLocks/>
          </p:cNvSpPr>
          <p:nvPr userDrawn="1"/>
        </p:nvSpPr>
        <p:spPr>
          <a:xfrm>
            <a:off x="3846443" y="6309320"/>
            <a:ext cx="4611757" cy="475793"/>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dirty="0">
                <a:latin typeface="Calibri" panose="020F0502020204030204" pitchFamily="34" charset="0"/>
                <a:cs typeface="Calibri" panose="020F0502020204030204" pitchFamily="34" charset="0"/>
              </a:rPr>
              <a:t>        Clinical Coding Education		   eHealth Education </a:t>
            </a:r>
          </a:p>
        </p:txBody>
      </p:sp>
      <p:pic>
        <p:nvPicPr>
          <p:cNvPr id="15" name="Picture 14" descr="Logo, icon, company name&#10;&#10;Description automatically generated">
            <a:extLst>
              <a:ext uri="{FF2B5EF4-FFF2-40B4-BE49-F238E27FC236}">
                <a16:creationId xmlns:a16="http://schemas.microsoft.com/office/drawing/2014/main" id="{8FF09510-EFAE-445D-99BD-5A88B175E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7600" y="6326995"/>
            <a:ext cx="437207" cy="454806"/>
          </a:xfrm>
          <a:prstGeom prst="rect">
            <a:avLst/>
          </a:prstGeom>
        </p:spPr>
      </p:pic>
      <p:pic>
        <p:nvPicPr>
          <p:cNvPr id="6" name="Picture 5" descr="Logo&#10;&#10;Description automatically generated">
            <a:extLst>
              <a:ext uri="{FF2B5EF4-FFF2-40B4-BE49-F238E27FC236}">
                <a16:creationId xmlns:a16="http://schemas.microsoft.com/office/drawing/2014/main" id="{D57A44C0-52AC-4F96-8F0E-0D34863F8E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04922" y="6235143"/>
            <a:ext cx="553278" cy="553278"/>
          </a:xfrm>
          <a:prstGeom prst="rect">
            <a:avLst/>
          </a:prstGeom>
        </p:spPr>
      </p:pic>
    </p:spTree>
    <p:extLst>
      <p:ext uri="{BB962C8B-B14F-4D97-AF65-F5344CB8AC3E}">
        <p14:creationId xmlns:p14="http://schemas.microsoft.com/office/powerpoint/2010/main" val="98196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12192000" cy="609600"/>
          </a:xfrm>
          <a:prstGeom prst="rect">
            <a:avLst/>
          </a:prstGeom>
          <a:solidFill>
            <a:schemeClr val="accent6">
              <a:shade val="75000"/>
            </a:schemeClr>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4" name="Title 13"/>
          <p:cNvSpPr>
            <a:spLocks noGrp="1"/>
          </p:cNvSpPr>
          <p:nvPr>
            <p:ph type="ctrTitle"/>
          </p:nvPr>
        </p:nvSpPr>
        <p:spPr>
          <a:xfrm>
            <a:off x="304800" y="4114800"/>
            <a:ext cx="11651974"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r>
              <a:rPr kumimoji="0" lang="en-US"/>
              <a:t>Click to edit Master title style</a:t>
            </a:r>
            <a:endParaRPr kumimoji="0" lang="en-US" dirty="0"/>
          </a:p>
        </p:txBody>
      </p:sp>
      <p:sp>
        <p:nvSpPr>
          <p:cNvPr id="3" name="Rectangle 3"/>
          <p:cNvSpPr>
            <a:spLocks noGrp="1"/>
          </p:cNvSpPr>
          <p:nvPr>
            <p:ph type="dt" sz="half" idx="10"/>
          </p:nvPr>
        </p:nvSpPr>
        <p:spPr>
          <a:xfrm>
            <a:off x="304800" y="6477000"/>
            <a:ext cx="2133600" cy="304800"/>
          </a:xfrm>
          <a:prstGeom prst="rect">
            <a:avLst/>
          </a:prstGeom>
        </p:spPr>
        <p:txBody>
          <a:bodyPr anchor="ctr"/>
          <a:lstStyle>
            <a:lvl1pPr algn="l" eaLnBrk="1" latinLnBrk="0" hangingPunct="1">
              <a:defRPr kumimoji="0">
                <a:solidFill>
                  <a:srgbClr val="A0A0A0"/>
                </a:solidFill>
              </a:defRPr>
            </a:lvl1pPr>
            <a:extLst/>
          </a:lstStyle>
          <a:p>
            <a:endParaRPr kumimoji="0" lang="en-US" dirty="0"/>
          </a:p>
        </p:txBody>
      </p:sp>
      <p:sp>
        <p:nvSpPr>
          <p:cNvPr id="4" name="Rectangle 4"/>
          <p:cNvSpPr>
            <a:spLocks noGrp="1"/>
          </p:cNvSpPr>
          <p:nvPr>
            <p:ph type="ftr" sz="quarter" idx="11"/>
          </p:nvPr>
        </p:nvSpPr>
        <p:spPr>
          <a:xfrm>
            <a:off x="3023659" y="6477000"/>
            <a:ext cx="4978400" cy="304800"/>
          </a:xfrm>
          <a:prstGeom prst="rect">
            <a:avLst/>
          </a:prstGeom>
        </p:spPr>
        <p:txBody>
          <a:bodyPr/>
          <a:lstStyle>
            <a:lvl1pPr eaLnBrk="1" latinLnBrk="0" hangingPunct="1">
              <a:defRPr kumimoji="0">
                <a:solidFill>
                  <a:schemeClr val="bg1"/>
                </a:solidFill>
              </a:defRPr>
            </a:lvl1pPr>
            <a:extLst/>
          </a:lstStyle>
          <a:p>
            <a:r>
              <a:rPr kumimoji="0" lang="en-US">
                <a:solidFill>
                  <a:schemeClr val="bg1"/>
                </a:solidFill>
              </a:rPr>
              <a:t>Clinical Coding Education    clinicalcodingeducation.com</a:t>
            </a:r>
            <a:endParaRPr kumimoji="0" lang="en-US" dirty="0">
              <a:solidFill>
                <a:schemeClr val="bg1"/>
              </a:solidFill>
            </a:endParaRPr>
          </a:p>
        </p:txBody>
      </p:sp>
      <p:sp>
        <p:nvSpPr>
          <p:cNvPr id="13" name="Slide Number Placeholder 12"/>
          <p:cNvSpPr>
            <a:spLocks noGrp="1"/>
          </p:cNvSpPr>
          <p:nvPr>
            <p:ph type="sldNum" sz="quarter" idx="12"/>
          </p:nvPr>
        </p:nvSpPr>
        <p:spPr>
          <a:xfrm>
            <a:off x="8052859" y="6477000"/>
            <a:ext cx="1361440" cy="304800"/>
          </a:xfrm>
        </p:spPr>
        <p:txBody>
          <a:bodyPr anchor="ctr"/>
          <a:lstStyle/>
          <a:p>
            <a:pPr algn="r"/>
            <a:fld id="{256D3EEF-DE4E-429D-8EC4-DDC531AFF587}" type="slidenum">
              <a:rPr kumimoji="0" lang="en-US" sz="1000" smtClean="0"/>
              <a:pPr algn="r"/>
              <a:t>‹#›</a:t>
            </a:fld>
            <a:endParaRPr kumimoji="0" lang="en-US" dirty="0"/>
          </a:p>
        </p:txBody>
      </p:sp>
      <p:sp>
        <p:nvSpPr>
          <p:cNvPr id="11" name="Rectangle 10"/>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Tree>
    <p:extLst>
      <p:ext uri="{BB962C8B-B14F-4D97-AF65-F5344CB8AC3E}">
        <p14:creationId xmlns:p14="http://schemas.microsoft.com/office/powerpoint/2010/main" val="10789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 Only">
    <p:bg>
      <p:bgPr>
        <a:solidFill>
          <a:schemeClr val="bg1"/>
        </a:solidFill>
        <a:effectLst/>
      </p:bgPr>
    </p:bg>
    <p:spTree>
      <p:nvGrpSpPr>
        <p:cNvPr id="1" name=""/>
        <p:cNvGrpSpPr/>
        <p:nvPr/>
      </p:nvGrpSpPr>
      <p:grpSpPr>
        <a:xfrm>
          <a:off x="0" y="0"/>
          <a:ext cx="0" cy="0"/>
          <a:chOff x="0" y="0"/>
          <a:chExt cx="0" cy="0"/>
        </a:xfrm>
      </p:grpSpPr>
      <p:sp>
        <p:nvSpPr>
          <p:cNvPr id="19" name="Rectangle 8"/>
          <p:cNvSpPr>
            <a:spLocks noGrp="1"/>
          </p:cNvSpPr>
          <p:nvPr>
            <p:ph type="body" sz="quarter" idx="13" hasCustomPrompt="1"/>
          </p:nvPr>
        </p:nvSpPr>
        <p:spPr>
          <a:xfrm>
            <a:off x="406400" y="380999"/>
            <a:ext cx="11356028" cy="503583"/>
          </a:xfrm>
          <a:solidFill>
            <a:schemeClr val="accent6">
              <a:shade val="75000"/>
            </a:schemeClr>
          </a:solidFill>
        </p:spPr>
        <p:txBody>
          <a:bodyPr>
            <a:normAutofit/>
          </a:bodyPr>
          <a:lstStyle>
            <a:lvl1pPr eaLnBrk="1" latinLnBrk="0" hangingPunct="1">
              <a:defRPr kumimoji="0" sz="2400" b="1">
                <a:solidFill>
                  <a:schemeClr val="bg1"/>
                </a:solidFill>
              </a:defRPr>
            </a:lvl1pPr>
            <a:extLst/>
          </a:lstStyle>
          <a:p>
            <a:pPr lvl="0"/>
            <a:r>
              <a:rPr kumimoji="0" lang="en-US" dirty="0"/>
              <a:t>Click to add heading</a:t>
            </a:r>
          </a:p>
        </p:txBody>
      </p:sp>
      <p:sp>
        <p:nvSpPr>
          <p:cNvPr id="8" name="Rectangle 8"/>
          <p:cNvSpPr>
            <a:spLocks noGrp="1"/>
          </p:cNvSpPr>
          <p:nvPr>
            <p:ph type="sldNum" sz="quarter" idx="15"/>
          </p:nvPr>
        </p:nvSpPr>
        <p:spPr>
          <a:xfrm>
            <a:off x="10441628" y="6477000"/>
            <a:ext cx="1320800" cy="304800"/>
          </a:xfrm>
        </p:spPr>
        <p:txBody>
          <a:bodyPr/>
          <a:lstStyle/>
          <a:p>
            <a:pPr algn="r"/>
            <a:fld id="{256D3EEF-DE4E-429D-8EC4-DDC531AFF587}" type="slidenum">
              <a:rPr kumimoji="0" lang="en-US" sz="1000" smtClean="0"/>
              <a:pPr algn="r"/>
              <a:t>‹#›</a:t>
            </a:fld>
            <a:endParaRPr kumimoji="0" lang="en-US" dirty="0"/>
          </a:p>
        </p:txBody>
      </p:sp>
      <p:sp>
        <p:nvSpPr>
          <p:cNvPr id="9" name="Rectangle 9"/>
          <p:cNvSpPr>
            <a:spLocks noGrp="1"/>
          </p:cNvSpPr>
          <p:nvPr>
            <p:ph type="ftr" sz="quarter" idx="16"/>
          </p:nvPr>
        </p:nvSpPr>
        <p:spPr>
          <a:xfrm>
            <a:off x="5246643" y="6480313"/>
            <a:ext cx="2177887" cy="304800"/>
          </a:xfrm>
          <a:prstGeom prst="rect">
            <a:avLst/>
          </a:prstGeom>
        </p:spPr>
        <p:txBody>
          <a:bodyPr/>
          <a:lstStyle>
            <a:lvl1pPr>
              <a:defRPr>
                <a:latin typeface="Century" panose="02040604050505020304" pitchFamily="18" charset="0"/>
              </a:defRPr>
            </a:lvl1pPr>
          </a:lstStyle>
          <a:p>
            <a:pPr algn="l"/>
            <a:r>
              <a:rPr lang="en-US"/>
              <a:t>Clinical Coding Education    clinicalcodingeducation.com</a:t>
            </a:r>
            <a:endParaRPr lang="en-US" dirty="0"/>
          </a:p>
        </p:txBody>
      </p:sp>
      <p:pic>
        <p:nvPicPr>
          <p:cNvPr id="10" name="Picture 9" descr="Logo, icon, company name&#10;&#10;Description automatically generated">
            <a:extLst>
              <a:ext uri="{FF2B5EF4-FFF2-40B4-BE49-F238E27FC236}">
                <a16:creationId xmlns:a16="http://schemas.microsoft.com/office/drawing/2014/main" id="{FE2C6770-0805-4D08-9441-02D71F7E7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6276" y="6515097"/>
            <a:ext cx="219759" cy="228605"/>
          </a:xfrm>
          <a:prstGeom prst="rect">
            <a:avLst/>
          </a:prstGeom>
        </p:spPr>
      </p:pic>
    </p:spTree>
    <p:extLst>
      <p:ext uri="{BB962C8B-B14F-4D97-AF65-F5344CB8AC3E}">
        <p14:creationId xmlns:p14="http://schemas.microsoft.com/office/powerpoint/2010/main" val="329518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31"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9"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6"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7"/>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18"/>
          </p:nvPr>
        </p:nvSpPr>
        <p:spPr>
          <a:xfrm>
            <a:off x="9347200" y="76200"/>
            <a:ext cx="1828800" cy="228600"/>
          </a:xfrm>
          <a:prstGeom prst="rect">
            <a:avLst/>
          </a:prstGeom>
        </p:spPr>
        <p:txBody>
          <a:bodyPr/>
          <a:lstStyle/>
          <a:p>
            <a:pPr algn="r"/>
            <a:endParaRPr kumimoji="0" lang="en-US" dirty="0"/>
          </a:p>
        </p:txBody>
      </p:sp>
      <p:sp>
        <p:nvSpPr>
          <p:cNvPr id="16" name="Rectangle 16"/>
          <p:cNvSpPr>
            <a:spLocks noGrp="1"/>
          </p:cNvSpPr>
          <p:nvPr>
            <p:ph type="sldNum" sz="quarter" idx="19"/>
          </p:nvPr>
        </p:nvSpPr>
        <p:spPr/>
        <p:txBody>
          <a:bodyPr/>
          <a:lstStyle/>
          <a:p>
            <a:pPr algn="r"/>
            <a:fld id="{256D3EEF-DE4E-429D-8EC4-DDC531AFF587}" type="slidenum">
              <a:rPr kumimoji="0" lang="en-US" sz="1000" smtClean="0"/>
              <a:pPr algn="r"/>
              <a:t>‹#›</a:t>
            </a:fld>
            <a:endParaRPr kumimoji="0" lang="en-US" dirty="0"/>
          </a:p>
        </p:txBody>
      </p:sp>
      <p:sp>
        <p:nvSpPr>
          <p:cNvPr id="17" name="Rectangle 17"/>
          <p:cNvSpPr>
            <a:spLocks noGrp="1"/>
          </p:cNvSpPr>
          <p:nvPr>
            <p:ph type="ftr" sz="quarter" idx="20"/>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77184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0" name="Rectangle 8"/>
          <p:cNvSpPr>
            <a:spLocks noGrp="1"/>
          </p:cNvSpPr>
          <p:nvPr>
            <p:ph type="body" sz="quarter" idx="18"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9"/>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344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8"/>
          <p:cNvSpPr>
            <a:spLocks noGrp="1"/>
          </p:cNvSpPr>
          <p:nvPr>
            <p:ph type="body" sz="quarter" idx="16"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8"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9"/>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21"/>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22" name="Rectangle 22"/>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4947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5"/>
          </p:nvPr>
        </p:nvSpPr>
        <p:spPr>
          <a:xfrm>
            <a:off x="402336" y="609600"/>
            <a:ext cx="10765536"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3"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19"/>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0" name="Rectangle 20"/>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8973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6"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8"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18"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9"/>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3" name="Rectangle 23"/>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7" name="Rectangle 27"/>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8" name="Rectangle 28"/>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82665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11480800" y="0"/>
            <a:ext cx="711200" cy="6858000"/>
          </a:xfrm>
          <a:prstGeom prst="rect">
            <a:avLst/>
          </a:prstGeom>
          <a:solidFill>
            <a:schemeClr val="accent1">
              <a:lumMod val="75000"/>
            </a:schemeClr>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3"/>
          <p:cNvSpPr>
            <a:spLocks noGrp="1"/>
          </p:cNvSpPr>
          <p:nvPr>
            <p:ph type="body" idx="1"/>
          </p:nvPr>
        </p:nvSpPr>
        <p:spPr>
          <a:xfrm>
            <a:off x="406400" y="1222512"/>
            <a:ext cx="10769600" cy="5025887"/>
          </a:xfrm>
          <a:prstGeom prst="rect">
            <a:avLst/>
          </a:prstGeom>
        </p:spPr>
        <p:txBody>
          <a:bodyPr vert="horz">
            <a:normAutofit/>
          </a:bodyPr>
          <a:lstStyle/>
          <a:p>
            <a:pPr lvl="0" eaLnBrk="1" latinLnBrk="1" hangingPunct="1"/>
            <a:r>
              <a:rPr kumimoji="0" lang="en-US" dirty="0"/>
              <a:t>Click to edit Master text styles</a:t>
            </a:r>
          </a:p>
          <a:p>
            <a:pPr lvl="1" eaLnBrk="1" latinLnBrk="1" hangingPunct="1"/>
            <a:r>
              <a:rPr kumimoji="0" lang="en-US" dirty="0"/>
              <a:t>Second level</a:t>
            </a:r>
          </a:p>
          <a:p>
            <a:pPr lvl="2" eaLnBrk="1" latinLnBrk="1" hangingPunct="1"/>
            <a:r>
              <a:rPr kumimoji="0" lang="en-US" dirty="0"/>
              <a:t>Third level</a:t>
            </a:r>
          </a:p>
          <a:p>
            <a:pPr lvl="3" eaLnBrk="1" latinLnBrk="1" hangingPunct="1"/>
            <a:r>
              <a:rPr kumimoji="0" lang="en-US" dirty="0"/>
              <a:t>Fourth level</a:t>
            </a:r>
          </a:p>
          <a:p>
            <a:pPr lvl="4" eaLnBrk="1" latinLnBrk="1" hangingPunct="1"/>
            <a:r>
              <a:rPr kumimoji="0" lang="en-US" dirty="0"/>
              <a:t>Fifth level</a:t>
            </a:r>
          </a:p>
        </p:txBody>
      </p:sp>
      <p:sp>
        <p:nvSpPr>
          <p:cNvPr id="6" name="Rectangle 6"/>
          <p:cNvSpPr>
            <a:spLocks noGrp="1"/>
          </p:cNvSpPr>
          <p:nvPr>
            <p:ph type="sldNum" sz="quarter" idx="4"/>
          </p:nvPr>
        </p:nvSpPr>
        <p:spPr>
          <a:xfrm>
            <a:off x="9855200" y="6492874"/>
            <a:ext cx="1320800" cy="304800"/>
          </a:xfrm>
          <a:prstGeom prst="rect">
            <a:avLst/>
          </a:prstGeom>
        </p:spPr>
        <p:txBody>
          <a:bodyPr vert="horz" anchor="ctr"/>
          <a:lstStyle>
            <a:lvl1pPr algn="r" eaLnBrk="1" latinLnBrk="0" hangingPunct="1">
              <a:defRPr kumimoji="0" sz="1000"/>
            </a:lvl1pPr>
            <a:extLst/>
          </a:lstStyle>
          <a:p>
            <a:pPr algn="r"/>
            <a:fld id="{256D3EEF-DE4E-429D-8EC4-DDC531AFF587}" type="slidenum">
              <a:rPr kumimoji="0" lang="en-US" sz="1000" smtClean="0"/>
              <a:pPr algn="r"/>
              <a:t>‹#›</a:t>
            </a:fld>
            <a:endParaRPr kumimoji="0" lang="en-US" sz="1000" dirty="0"/>
          </a:p>
        </p:txBody>
      </p:sp>
      <p:sp>
        <p:nvSpPr>
          <p:cNvPr id="11" name="Rectangle 10"/>
          <p:cNvSpPr/>
          <p:nvPr/>
        </p:nvSpPr>
        <p:spPr>
          <a:xfrm>
            <a:off x="0" y="0"/>
            <a:ext cx="1016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5" name="Title Placeholder 4">
            <a:extLst>
              <a:ext uri="{FF2B5EF4-FFF2-40B4-BE49-F238E27FC236}">
                <a16:creationId xmlns:a16="http://schemas.microsoft.com/office/drawing/2014/main" id="{B02E7540-06D3-441A-ABA5-5C0420557F55}"/>
              </a:ext>
            </a:extLst>
          </p:cNvPr>
          <p:cNvSpPr>
            <a:spLocks noGrp="1"/>
          </p:cNvSpPr>
          <p:nvPr>
            <p:ph type="title"/>
          </p:nvPr>
        </p:nvSpPr>
        <p:spPr>
          <a:xfrm>
            <a:off x="406400" y="365126"/>
            <a:ext cx="10947400" cy="628786"/>
          </a:xfrm>
          <a:prstGeom prst="rect">
            <a:avLst/>
          </a:prstGeom>
          <a:solidFill>
            <a:srgbClr val="2073AE"/>
          </a:solidFill>
        </p:spPr>
        <p:txBody>
          <a:bodyPr vert="horz" lIns="91440" tIns="45720" rIns="91440" bIns="45720" rtlCol="0" anchor="ctr">
            <a:normAutofit/>
          </a:bodyPr>
          <a:lstStyle/>
          <a:p>
            <a:r>
              <a:rPr lang="en-US" dirty="0"/>
              <a:t>Click to edit Master title style</a:t>
            </a:r>
            <a:endParaRPr lang="en-AU" dirty="0"/>
          </a:p>
        </p:txBody>
      </p:sp>
      <p:sp>
        <p:nvSpPr>
          <p:cNvPr id="15" name="Rectangle 9">
            <a:extLst>
              <a:ext uri="{FF2B5EF4-FFF2-40B4-BE49-F238E27FC236}">
                <a16:creationId xmlns:a16="http://schemas.microsoft.com/office/drawing/2014/main" id="{787C3AB6-A48E-4CE4-8C3E-07873280D7F0}"/>
              </a:ext>
            </a:extLst>
          </p:cNvPr>
          <p:cNvSpPr txBox="1">
            <a:spLocks/>
          </p:cNvSpPr>
          <p:nvPr userDrawn="1"/>
        </p:nvSpPr>
        <p:spPr>
          <a:xfrm>
            <a:off x="3812875" y="6476999"/>
            <a:ext cx="4456482"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b="0" i="1" dirty="0">
                <a:latin typeface="+mj-lt"/>
              </a:rPr>
              <a:t>    Clinical Coding Education                    eHealth Education </a:t>
            </a:r>
          </a:p>
        </p:txBody>
      </p:sp>
      <p:pic>
        <p:nvPicPr>
          <p:cNvPr id="16" name="Picture 15" descr="Logo, icon, company name&#10;&#10;Description automatically generated">
            <a:extLst>
              <a:ext uri="{FF2B5EF4-FFF2-40B4-BE49-F238E27FC236}">
                <a16:creationId xmlns:a16="http://schemas.microsoft.com/office/drawing/2014/main" id="{A787A683-F366-4BCD-ACA7-8EA80964CAB9}"/>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576380" y="6378571"/>
            <a:ext cx="422782" cy="439800"/>
          </a:xfrm>
          <a:prstGeom prst="rect">
            <a:avLst/>
          </a:prstGeom>
        </p:spPr>
      </p:pic>
      <p:pic>
        <p:nvPicPr>
          <p:cNvPr id="9" name="Picture 8" descr="Logo&#10;&#10;Description automatically generated">
            <a:extLst>
              <a:ext uri="{FF2B5EF4-FFF2-40B4-BE49-F238E27FC236}">
                <a16:creationId xmlns:a16="http://schemas.microsoft.com/office/drawing/2014/main" id="{6C476F60-33D3-4929-AC86-CBD63CA8A701}"/>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675933" y="6248399"/>
            <a:ext cx="549275" cy="549275"/>
          </a:xfrm>
          <a:prstGeom prst="rect">
            <a:avLst/>
          </a:prstGeom>
        </p:spPr>
      </p:pic>
    </p:spTree>
    <p:extLst>
      <p:ext uri="{BB962C8B-B14F-4D97-AF65-F5344CB8AC3E}">
        <p14:creationId xmlns:p14="http://schemas.microsoft.com/office/powerpoint/2010/main" val="1833855117"/>
      </p:ext>
    </p:extLst>
  </p:cSld>
  <p:clrMap bg1="lt1" tx1="dk1" bg2="lt2" tx2="dk2" accent1="accent1" accent2="accent2" accent3="accent3" accent4="accent4" accent5="accent5" accent6="accent6" hlink="hlink" folHlink="folHlink"/>
  <p:sldLayoutIdLst>
    <p:sldLayoutId id="2147483662" r:id="rId1"/>
    <p:sldLayoutId id="2147483667" r:id="rId2"/>
    <p:sldLayoutId id="2147483664" r:id="rId3"/>
    <p:sldLayoutId id="2147483665"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rtl="0" eaLnBrk="1" latinLnBrk="0" hangingPunct="1">
        <a:spcBef>
          <a:spcPct val="0"/>
        </a:spcBef>
        <a:buNone/>
        <a:defRPr kumimoji="0"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kumimoji="0" sz="2400">
          <a:solidFill>
            <a:schemeClr val="tx1"/>
          </a:solidFill>
          <a:latin typeface="+mn-lt"/>
          <a:ea typeface="+mn-ea"/>
          <a:cs typeface="+mn-cs"/>
        </a:defRPr>
      </a:lvl1pPr>
      <a:lvl2pPr marL="742950" indent="-285750" algn="l" rtl="0" eaLnBrk="1" latinLnBrk="0" hangingPunct="1">
        <a:spcBef>
          <a:spcPct val="20000"/>
        </a:spcBef>
        <a:buFontTx/>
        <a:buNone/>
        <a:defRPr kumimoji="0" sz="2400">
          <a:solidFill>
            <a:schemeClr val="tx1"/>
          </a:solidFill>
          <a:latin typeface="+mn-lt"/>
          <a:ea typeface="+mn-ea"/>
          <a:cs typeface="+mn-cs"/>
        </a:defRPr>
      </a:lvl2pPr>
      <a:lvl3pPr marL="1143000" indent="-228600" algn="l" rtl="0" eaLnBrk="1" latinLnBrk="0" hangingPunct="1">
        <a:spcBef>
          <a:spcPct val="20000"/>
        </a:spcBef>
        <a:buFontTx/>
        <a:buNone/>
        <a:defRPr kumimoji="0" sz="2400">
          <a:solidFill>
            <a:schemeClr val="tx1"/>
          </a:solidFill>
          <a:latin typeface="+mn-lt"/>
          <a:ea typeface="+mn-ea"/>
          <a:cs typeface="+mn-cs"/>
        </a:defRPr>
      </a:lvl3pPr>
      <a:lvl4pPr marL="1600200" indent="-228600" algn="l" rtl="0" eaLnBrk="1" latinLnBrk="0" hangingPunct="1">
        <a:spcBef>
          <a:spcPct val="20000"/>
        </a:spcBef>
        <a:buFontTx/>
        <a:buNone/>
        <a:defRPr kumimoji="0" sz="2400">
          <a:solidFill>
            <a:schemeClr val="tx1"/>
          </a:solidFill>
          <a:latin typeface="+mn-lt"/>
          <a:ea typeface="+mn-ea"/>
          <a:cs typeface="+mn-cs"/>
        </a:defRPr>
      </a:lvl4pPr>
      <a:lvl5pPr marL="2057400" indent="-228600" algn="l" rtl="0" eaLnBrk="1" latinLnBrk="0" hangingPunct="1">
        <a:spcBef>
          <a:spcPct val="20000"/>
        </a:spcBef>
        <a:buFontTx/>
        <a:buNone/>
        <a:defRPr kumimoji="0" sz="2400">
          <a:solidFill>
            <a:schemeClr val="tx1"/>
          </a:solidFill>
          <a:latin typeface="+mn-lt"/>
          <a:ea typeface="+mn-ea"/>
          <a:cs typeface="+mn-cs"/>
        </a:defRPr>
      </a:lvl5pPr>
      <a:lvl6pPr marL="2514600" indent="-228600" algn="l" rtl="0" eaLnBrk="1" latinLnBrk="0" hangingPunct="1">
        <a:spcBef>
          <a:spcPct val="20000"/>
        </a:spcBef>
        <a:buChar char="•"/>
        <a:defRPr kumimoji="0" sz="2000">
          <a:solidFill>
            <a:schemeClr val="tx1"/>
          </a:solidFill>
          <a:latin typeface="+mn-lt"/>
          <a:ea typeface="+mn-ea"/>
          <a:cs typeface="+mn-cs"/>
        </a:defRPr>
      </a:lvl6pPr>
      <a:lvl7pPr marL="2971800" indent="-228600" algn="l" rtl="0" eaLnBrk="1" latinLnBrk="0" hangingPunct="1">
        <a:spcBef>
          <a:spcPct val="20000"/>
        </a:spcBef>
        <a:buChar char="•"/>
        <a:defRPr kumimoji="0" sz="2000">
          <a:solidFill>
            <a:schemeClr val="tx1"/>
          </a:solidFill>
          <a:latin typeface="+mn-lt"/>
          <a:ea typeface="+mn-ea"/>
          <a:cs typeface="+mn-cs"/>
        </a:defRPr>
      </a:lvl7pPr>
      <a:lvl8pPr marL="3429000" indent="-228600" algn="l" rtl="0" eaLnBrk="1" latinLnBrk="0" hangingPunct="1">
        <a:spcBef>
          <a:spcPct val="20000"/>
        </a:spcBef>
        <a:buChar char="•"/>
        <a:defRPr kumimoji="0" sz="2000">
          <a:solidFill>
            <a:schemeClr val="tx1"/>
          </a:solidFill>
          <a:latin typeface="+mn-lt"/>
          <a:ea typeface="+mn-ea"/>
          <a:cs typeface="+mn-cs"/>
        </a:defRPr>
      </a:lvl8pPr>
      <a:lvl9pPr marL="3886200" indent="-228600" algn="l" rtl="0" eaLnBrk="1" latinLnBrk="0" hangingPunct="1">
        <a:spcBef>
          <a:spcPct val="20000"/>
        </a:spcBef>
        <a:buChar char="•"/>
        <a:defRPr kumimoji="0" sz="2000">
          <a:solidFill>
            <a:schemeClr val="tx1"/>
          </a:solidFill>
          <a:latin typeface="+mn-lt"/>
          <a:ea typeface="+mn-ea"/>
          <a:cs typeface="+mn-cs"/>
        </a:defRPr>
      </a:lvl9pPr>
      <a:extLst/>
    </p:bodyStyle>
    <p:otherStyle>
      <a:lvl1pPr marL="0" algn="l" rtl="0" eaLnBrk="1" latinLnBrk="0" hangingPunct="1">
        <a:defRPr kumimoji="0">
          <a:solidFill>
            <a:schemeClr val="tx1"/>
          </a:solidFill>
          <a:latin typeface="+mn-lt"/>
          <a:ea typeface="+mn-ea"/>
          <a:cs typeface="+mn-cs"/>
        </a:defRPr>
      </a:lvl1pPr>
      <a:lvl2pPr marL="457200" algn="l" rtl="0" eaLnBrk="1" latinLnBrk="0" hangingPunct="1">
        <a:defRPr kumimoji="0">
          <a:solidFill>
            <a:schemeClr val="tx1"/>
          </a:solidFill>
          <a:latin typeface="+mn-lt"/>
          <a:ea typeface="+mn-ea"/>
          <a:cs typeface="+mn-cs"/>
        </a:defRPr>
      </a:lvl2pPr>
      <a:lvl3pPr marL="914400" algn="l" rtl="0" eaLnBrk="1" latinLnBrk="0" hangingPunct="1">
        <a:defRPr kumimoji="0">
          <a:solidFill>
            <a:schemeClr val="tx1"/>
          </a:solidFill>
          <a:latin typeface="+mn-lt"/>
          <a:ea typeface="+mn-ea"/>
          <a:cs typeface="+mn-cs"/>
        </a:defRPr>
      </a:lvl3pPr>
      <a:lvl4pPr marL="1371600" algn="l" rtl="0" eaLnBrk="1" latinLnBrk="0" hangingPunct="1">
        <a:defRPr kumimoji="0">
          <a:solidFill>
            <a:schemeClr val="tx1"/>
          </a:solidFill>
          <a:latin typeface="+mn-lt"/>
          <a:ea typeface="+mn-ea"/>
          <a:cs typeface="+mn-cs"/>
        </a:defRPr>
      </a:lvl4pPr>
      <a:lvl5pPr marL="1828800" algn="l" rtl="0" eaLnBrk="1" latinLnBrk="0" hangingPunct="1">
        <a:defRPr kumimoji="0">
          <a:solidFill>
            <a:schemeClr val="tx1"/>
          </a:solidFill>
          <a:latin typeface="+mn-lt"/>
          <a:ea typeface="+mn-ea"/>
          <a:cs typeface="+mn-cs"/>
        </a:defRPr>
      </a:lvl5pPr>
      <a:lvl6pPr marL="2286000" algn="l" rtl="0" eaLnBrk="1" latinLnBrk="0" hangingPunct="1">
        <a:defRPr kumimoji="0">
          <a:solidFill>
            <a:schemeClr val="tx1"/>
          </a:solidFill>
          <a:latin typeface="+mn-lt"/>
          <a:ea typeface="+mn-ea"/>
          <a:cs typeface="+mn-cs"/>
        </a:defRPr>
      </a:lvl6pPr>
      <a:lvl7pPr marL="2743200" algn="l" rtl="0" eaLnBrk="1" latinLnBrk="0" hangingPunct="1">
        <a:defRPr kumimoji="0">
          <a:solidFill>
            <a:schemeClr val="tx1"/>
          </a:solidFill>
          <a:latin typeface="+mn-lt"/>
          <a:ea typeface="+mn-ea"/>
          <a:cs typeface="+mn-cs"/>
        </a:defRPr>
      </a:lvl7pPr>
      <a:lvl8pPr marL="3200400" algn="l" rtl="0" eaLnBrk="1" latinLnBrk="0" hangingPunct="1">
        <a:defRPr kumimoji="0">
          <a:solidFill>
            <a:schemeClr val="tx1"/>
          </a:solidFill>
          <a:latin typeface="+mn-lt"/>
          <a:ea typeface="+mn-ea"/>
          <a:cs typeface="+mn-cs"/>
        </a:defRPr>
      </a:lvl8pPr>
      <a:lvl9pPr marL="3657600" algn="l" rtl="0" eaLnBrk="1" latinLnBrk="0" hangingPunct="1">
        <a:defRPr kumimoji="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ehrol.gehco.org/Episode/Edit/3213?answerID=3339#tabs-3"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a:t>
            </a:r>
          </a:p>
        </p:txBody>
      </p:sp>
      <p:sp>
        <p:nvSpPr>
          <p:cNvPr id="6" name="TextBox 5"/>
          <p:cNvSpPr txBox="1"/>
          <p:nvPr/>
        </p:nvSpPr>
        <p:spPr>
          <a:xfrm>
            <a:off x="2603612" y="1014551"/>
            <a:ext cx="6984776" cy="2800767"/>
          </a:xfrm>
          <a:prstGeom prst="rect">
            <a:avLst/>
          </a:prstGeom>
          <a:noFill/>
        </p:spPr>
        <p:txBody>
          <a:bodyPr wrap="square" rtlCol="0">
            <a:spAutoFit/>
          </a:bodyPr>
          <a:lstStyle/>
          <a:p>
            <a:pPr algn="ctr"/>
            <a:r>
              <a:rPr lang="en-AU" sz="3200" dirty="0">
                <a:solidFill>
                  <a:prstClr val="white"/>
                </a:solidFill>
                <a:latin typeface="Georgia" pitchFamily="18" charset="0"/>
              </a:rPr>
              <a:t>ACS 1904 Procedural Complications</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1</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spTree>
    <p:extLst>
      <p:ext uri="{BB962C8B-B14F-4D97-AF65-F5344CB8AC3E}">
        <p14:creationId xmlns:p14="http://schemas.microsoft.com/office/powerpoint/2010/main" val="150789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Pregnancy with complication</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48972" y="1516832"/>
            <a:ext cx="11429999" cy="5112568"/>
          </a:xfrm>
        </p:spPr>
        <p:txBody>
          <a:bodyPr/>
          <a:lstStyle/>
          <a:p>
            <a:r>
              <a:rPr lang="en-GB" sz="2800" dirty="0">
                <a:effectLst/>
                <a:latin typeface="Aptos" panose="020B0004020202020204" pitchFamily="34" charset="0"/>
                <a:ea typeface="Aptos" panose="020B0004020202020204" pitchFamily="34" charset="0"/>
                <a:cs typeface="Arial" panose="020B0604020202020204" pitchFamily="34" charset="0"/>
              </a:rPr>
              <a:t>A pregnant woman admitted due to threatened preterm labour (dilated cervix), </a:t>
            </a:r>
            <a:r>
              <a:rPr lang="en-GB" sz="2800" b="1" dirty="0">
                <a:effectLst/>
                <a:latin typeface="Aptos" panose="020B0004020202020204" pitchFamily="34" charset="0"/>
                <a:ea typeface="Aptos" panose="020B0004020202020204" pitchFamily="34" charset="0"/>
                <a:cs typeface="Arial" panose="020B0604020202020204" pitchFamily="34" charset="0"/>
              </a:rPr>
              <a:t>at 26 weeks </a:t>
            </a:r>
            <a:r>
              <a:rPr lang="en-GB" sz="2800" dirty="0">
                <a:effectLst/>
                <a:latin typeface="Aptos" panose="020B0004020202020204" pitchFamily="34" charset="0"/>
                <a:ea typeface="Aptos" panose="020B0004020202020204" pitchFamily="34" charset="0"/>
                <a:cs typeface="Arial" panose="020B0604020202020204" pitchFamily="34" charset="0"/>
              </a:rPr>
              <a:t>of pregnancy.</a:t>
            </a:r>
            <a:br>
              <a:rPr lang="en-GB" sz="2800" dirty="0">
                <a:effectLst/>
                <a:latin typeface="Aptos" panose="020B0004020202020204" pitchFamily="34" charset="0"/>
                <a:ea typeface="Aptos" panose="020B0004020202020204" pitchFamily="34" charset="0"/>
                <a:cs typeface="Arial" panose="020B0604020202020204" pitchFamily="34" charset="0"/>
              </a:rPr>
            </a:br>
            <a:r>
              <a:rPr lang="en-GB" sz="2800" dirty="0">
                <a:effectLst/>
                <a:latin typeface="Aptos" panose="020B0004020202020204" pitchFamily="34" charset="0"/>
                <a:ea typeface="Aptos" panose="020B0004020202020204" pitchFamily="34" charset="0"/>
                <a:cs typeface="Arial" panose="020B0604020202020204" pitchFamily="34" charset="0"/>
              </a:rPr>
              <a:t>During hospitalization, at 29 weeks, appendicitis is diagnosed. She is transferred to abdominal surgery, where an appendectomy is performed, then returns to our intensive care unit, and four days later back to the original ward.</a:t>
            </a:r>
          </a:p>
          <a:p>
            <a:pPr marL="514350" indent="-514350">
              <a:buAutoNum type="alphaLcParenR"/>
            </a:pPr>
            <a:r>
              <a:rPr lang="en-AU" dirty="0"/>
              <a:t>Remains in hospital for delivery at 34 weeks</a:t>
            </a:r>
          </a:p>
          <a:p>
            <a:pPr marL="514350" indent="-514350">
              <a:buAutoNum type="alphaLcParenR"/>
            </a:pPr>
            <a:r>
              <a:rPr lang="en-AU" dirty="0"/>
              <a:t>Discharged at 34 weeks, no delivery, still pregnant</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10</a:t>
            </a:fld>
            <a:endParaRPr lang="en-US" dirty="0"/>
          </a:p>
        </p:txBody>
      </p:sp>
    </p:spTree>
    <p:extLst>
      <p:ext uri="{BB962C8B-B14F-4D97-AF65-F5344CB8AC3E}">
        <p14:creationId xmlns:p14="http://schemas.microsoft.com/office/powerpoint/2010/main" val="171888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a:xfrm>
            <a:off x="0" y="200980"/>
            <a:ext cx="11430000" cy="671736"/>
          </a:xfrm>
        </p:spPr>
        <p:txBody>
          <a:bodyPr/>
          <a:lstStyle/>
          <a:p>
            <a:r>
              <a:rPr lang="en-AU" dirty="0"/>
              <a:t>Discharged after hospital delivery at 34 weeks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152400" y="872716"/>
            <a:ext cx="11429999" cy="5112568"/>
          </a:xfrm>
        </p:spPr>
        <p:txBody>
          <a:bodyPr>
            <a:normAutofit lnSpcReduction="10000"/>
          </a:bodyPr>
          <a:lstStyle/>
          <a:p>
            <a:pPr>
              <a:lnSpc>
                <a:spcPct val="115000"/>
              </a:lnSpc>
              <a:spcAft>
                <a:spcPts val="800"/>
              </a:spcAft>
            </a:pPr>
            <a:r>
              <a:rPr lang="en-GB" sz="2400" b="1" kern="100" dirty="0">
                <a:effectLst/>
                <a:latin typeface="Aptos" panose="020B0004020202020204" pitchFamily="34" charset="0"/>
                <a:ea typeface="Aptos" panose="020B0004020202020204" pitchFamily="34" charset="0"/>
                <a:cs typeface="Arial" panose="020B0604020202020204" pitchFamily="34" charset="0"/>
              </a:rPr>
              <a:t>Reason for admission/</a:t>
            </a:r>
            <a:r>
              <a:rPr lang="en-GB" sz="2400" b="1" kern="100" dirty="0" err="1">
                <a:effectLst/>
                <a:latin typeface="Aptos" panose="020B0004020202020204" pitchFamily="34" charset="0"/>
                <a:ea typeface="Aptos" panose="020B0004020202020204" pitchFamily="34" charset="0"/>
                <a:cs typeface="Arial" panose="020B0604020202020204" pitchFamily="34" charset="0"/>
              </a:rPr>
              <a:t>PDx</a:t>
            </a:r>
            <a:r>
              <a:rPr lang="en-GB" sz="2400" b="1" kern="100" dirty="0">
                <a:effectLst/>
                <a:latin typeface="Aptos" panose="020B0004020202020204" pitchFamily="34" charset="0"/>
                <a:ea typeface="Aptos" panose="020B0004020202020204" pitchFamily="34" charset="0"/>
                <a:cs typeface="Arial" panose="020B0604020202020204" pitchFamily="34" charset="0"/>
              </a:rPr>
              <a:t>:</a:t>
            </a:r>
            <a:r>
              <a:rPr lang="en-GB" sz="2400" kern="100" dirty="0">
                <a:effectLst/>
                <a:latin typeface="Aptos" panose="020B0004020202020204" pitchFamily="34" charset="0"/>
                <a:ea typeface="Aptos" panose="020B0004020202020204" pitchFamily="34" charset="0"/>
                <a:cs typeface="Arial" panose="020B0604020202020204" pitchFamily="34" charset="0"/>
              </a:rPr>
              <a:t> Threatened preterm labour O47.0  (see definition of false labour in ACS 1550) + Gestation 26 weeks O09.4</a:t>
            </a:r>
          </a:p>
          <a:p>
            <a:pPr>
              <a:lnSpc>
                <a:spcPct val="115000"/>
              </a:lnSpc>
              <a:spcAft>
                <a:spcPts val="800"/>
              </a:spcAft>
            </a:pPr>
            <a:r>
              <a:rPr lang="en-GB" sz="2400" b="1" kern="100" dirty="0">
                <a:effectLst/>
                <a:latin typeface="Aptos" panose="020B0004020202020204" pitchFamily="34" charset="0"/>
                <a:ea typeface="Aptos" panose="020B0004020202020204" pitchFamily="34" charset="0"/>
                <a:cs typeface="Arial" panose="020B0604020202020204" pitchFamily="34" charset="0"/>
              </a:rPr>
              <a:t>Additional diagnosis: </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a:p>
            <a:pPr marL="457200">
              <a:lnSpc>
                <a:spcPct val="115000"/>
              </a:lnSpc>
              <a:spcAft>
                <a:spcPts val="800"/>
              </a:spcAft>
            </a:pPr>
            <a:r>
              <a:rPr lang="en-GB" sz="2400" kern="100" dirty="0">
                <a:effectLst/>
                <a:latin typeface="Aptos" panose="020B0004020202020204" pitchFamily="34" charset="0"/>
                <a:ea typeface="Aptos" panose="020B0004020202020204" pitchFamily="34" charset="0"/>
                <a:cs typeface="Arial" panose="020B0604020202020204" pitchFamily="34" charset="0"/>
              </a:rPr>
              <a:t>Pregnancy, - complicated by, - - conditions in, - K digestive chapter)</a:t>
            </a:r>
          </a:p>
          <a:p>
            <a:pPr marL="457200">
              <a:lnSpc>
                <a:spcPct val="115000"/>
              </a:lnSpc>
              <a:spcAft>
                <a:spcPts val="800"/>
              </a:spcAft>
            </a:pPr>
            <a:r>
              <a:rPr lang="en-GB" sz="2400" kern="100" dirty="0">
                <a:effectLst/>
                <a:latin typeface="Aptos" panose="020B0004020202020204" pitchFamily="34" charset="0"/>
                <a:ea typeface="Aptos" panose="020B0004020202020204" pitchFamily="34" charset="0"/>
                <a:cs typeface="Arial" panose="020B0604020202020204" pitchFamily="34" charset="0"/>
              </a:rPr>
              <a:t>Appendicitis K37 </a:t>
            </a:r>
          </a:p>
          <a:p>
            <a:pPr marL="457200">
              <a:lnSpc>
                <a:spcPct val="115000"/>
              </a:lnSpc>
              <a:spcAft>
                <a:spcPts val="800"/>
              </a:spcAft>
            </a:pPr>
            <a:r>
              <a:rPr lang="en-GB" sz="2400" kern="100" dirty="0">
                <a:effectLst/>
                <a:latin typeface="Aptos" panose="020B0004020202020204" pitchFamily="34" charset="0"/>
                <a:ea typeface="Aptos" panose="020B0004020202020204" pitchFamily="34" charset="0"/>
                <a:cs typeface="Arial" panose="020B0604020202020204" pitchFamily="34" charset="0"/>
              </a:rPr>
              <a:t>O8x-xx Delivery</a:t>
            </a:r>
          </a:p>
          <a:p>
            <a:pPr marL="457200">
              <a:lnSpc>
                <a:spcPct val="115000"/>
              </a:lnSpc>
              <a:spcAft>
                <a:spcPts val="800"/>
              </a:spcAft>
            </a:pPr>
            <a:r>
              <a:rPr lang="en-GB" sz="2400" kern="100" dirty="0">
                <a:effectLst/>
                <a:latin typeface="Aptos" panose="020B0004020202020204" pitchFamily="34" charset="0"/>
                <a:ea typeface="Aptos" panose="020B0004020202020204" pitchFamily="34" charset="0"/>
                <a:cs typeface="Arial" panose="020B0604020202020204" pitchFamily="34" charset="0"/>
              </a:rPr>
              <a:t>Preterm delivery O60.x + Gestation 34 weeks O09.5</a:t>
            </a:r>
          </a:p>
          <a:p>
            <a:pPr>
              <a:lnSpc>
                <a:spcPct val="115000"/>
              </a:lnSpc>
              <a:spcAft>
                <a:spcPts val="800"/>
              </a:spcAft>
            </a:pPr>
            <a:r>
              <a:rPr lang="en-GB" sz="2400" b="1" kern="100" dirty="0">
                <a:effectLst/>
                <a:latin typeface="Aptos" panose="020B0004020202020204" pitchFamily="34" charset="0"/>
                <a:ea typeface="Aptos" panose="020B0004020202020204" pitchFamily="34" charset="0"/>
                <a:cs typeface="Arial" panose="020B0604020202020204" pitchFamily="34" charset="0"/>
              </a:rPr>
              <a:t>Principal Procedure</a:t>
            </a:r>
            <a:r>
              <a:rPr lang="en-GB" sz="2400" kern="100" dirty="0">
                <a:effectLst/>
                <a:latin typeface="Aptos" panose="020B0004020202020204" pitchFamily="34" charset="0"/>
                <a:ea typeface="Aptos" panose="020B0004020202020204" pitchFamily="34" charset="0"/>
                <a:cs typeface="Arial" panose="020B0604020202020204" pitchFamily="34" charset="0"/>
              </a:rPr>
              <a:t>: Appendicectomy</a:t>
            </a:r>
          </a:p>
          <a:p>
            <a:pPr>
              <a:lnSpc>
                <a:spcPct val="115000"/>
              </a:lnSpc>
              <a:spcAft>
                <a:spcPts val="800"/>
              </a:spcAft>
            </a:pPr>
            <a:r>
              <a:rPr lang="en-GB" sz="2400" b="1" kern="100" dirty="0">
                <a:effectLst/>
                <a:latin typeface="Aptos" panose="020B0004020202020204" pitchFamily="34" charset="0"/>
                <a:ea typeface="Aptos" panose="020B0004020202020204" pitchFamily="34" charset="0"/>
                <a:cs typeface="Arial" panose="020B0604020202020204" pitchFamily="34" charset="0"/>
              </a:rPr>
              <a:t>Additional procedure</a:t>
            </a:r>
            <a:r>
              <a:rPr lang="en-GB" sz="2400" kern="100" dirty="0">
                <a:effectLst/>
                <a:latin typeface="Aptos" panose="020B0004020202020204" pitchFamily="34" charset="0"/>
                <a:ea typeface="Aptos" panose="020B0004020202020204" pitchFamily="34" charset="0"/>
                <a:cs typeface="Arial" panose="020B0604020202020204" pitchFamily="34" charset="0"/>
              </a:rPr>
              <a:t>: delivery</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11</a:t>
            </a:fld>
            <a:endParaRPr lang="en-US" dirty="0"/>
          </a:p>
        </p:txBody>
      </p:sp>
    </p:spTree>
    <p:extLst>
      <p:ext uri="{BB962C8B-B14F-4D97-AF65-F5344CB8AC3E}">
        <p14:creationId xmlns:p14="http://schemas.microsoft.com/office/powerpoint/2010/main" val="1531845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Discharged home at 34 weeks - undelivered</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208584"/>
            <a:ext cx="11429999" cy="5112568"/>
          </a:xfrm>
        </p:spPr>
        <p:txBody>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Arial" panose="020B0604020202020204" pitchFamily="34" charset="0"/>
              </a:rPr>
              <a:t>Reason for admission/</a:t>
            </a:r>
            <a:r>
              <a:rPr lang="en-GB" sz="2800" b="1" kern="100" dirty="0" err="1">
                <a:effectLst/>
                <a:latin typeface="Aptos" panose="020B0004020202020204" pitchFamily="34" charset="0"/>
                <a:ea typeface="Aptos" panose="020B0004020202020204" pitchFamily="34" charset="0"/>
                <a:cs typeface="Arial" panose="020B0604020202020204" pitchFamily="34" charset="0"/>
              </a:rPr>
              <a:t>PDx</a:t>
            </a:r>
            <a:r>
              <a:rPr lang="en-GB" sz="2800" b="1" kern="100" dirty="0">
                <a:effectLst/>
                <a:latin typeface="Aptos" panose="020B0004020202020204" pitchFamily="34" charset="0"/>
                <a:ea typeface="Aptos" panose="020B0004020202020204" pitchFamily="34" charset="0"/>
                <a:cs typeface="Arial" panose="020B0604020202020204" pitchFamily="34" charset="0"/>
              </a:rPr>
              <a:t>:</a:t>
            </a:r>
            <a:r>
              <a:rPr lang="en-GB" sz="2800" kern="100" dirty="0">
                <a:effectLst/>
                <a:latin typeface="Aptos" panose="020B0004020202020204" pitchFamily="34" charset="0"/>
                <a:ea typeface="Aptos" panose="020B0004020202020204" pitchFamily="34" charset="0"/>
                <a:cs typeface="Arial" panose="020B0604020202020204" pitchFamily="34" charset="0"/>
              </a:rPr>
              <a:t> Threatened preterm labour O47.0  (see definition of false labour in ACS 1550) + Gestation 26 weeks O09.4</a:t>
            </a:r>
          </a:p>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Arial" panose="020B0604020202020204" pitchFamily="34" charset="0"/>
              </a:rPr>
              <a:t>Additional diagnosis: </a:t>
            </a:r>
            <a:endParaRPr lang="en-GB" sz="2800" kern="100" dirty="0">
              <a:effectLst/>
              <a:latin typeface="Aptos" panose="020B0004020202020204" pitchFamily="34" charset="0"/>
              <a:ea typeface="Aptos" panose="020B0004020202020204" pitchFamily="34" charset="0"/>
              <a:cs typeface="Arial" panose="020B0604020202020204" pitchFamily="34" charset="0"/>
            </a:endParaRPr>
          </a:p>
          <a:p>
            <a:pPr marL="457200">
              <a:lnSpc>
                <a:spcPct val="115000"/>
              </a:lnSpc>
              <a:spcAft>
                <a:spcPts val="800"/>
              </a:spcAft>
            </a:pPr>
            <a:r>
              <a:rPr lang="en-GB" sz="2800" kern="100" dirty="0">
                <a:effectLst/>
                <a:latin typeface="Aptos" panose="020B0004020202020204" pitchFamily="34" charset="0"/>
                <a:ea typeface="Aptos" panose="020B0004020202020204" pitchFamily="34" charset="0"/>
                <a:cs typeface="Arial" panose="020B0604020202020204" pitchFamily="34" charset="0"/>
              </a:rPr>
              <a:t>Pregnancy, - complicated by, - - conditions in, - K digestive chapter)</a:t>
            </a:r>
          </a:p>
          <a:p>
            <a:pPr marL="457200">
              <a:lnSpc>
                <a:spcPct val="115000"/>
              </a:lnSpc>
              <a:spcAft>
                <a:spcPts val="800"/>
              </a:spcAft>
            </a:pPr>
            <a:r>
              <a:rPr lang="en-GB" sz="2800" kern="100" dirty="0">
                <a:effectLst/>
                <a:latin typeface="Aptos" panose="020B0004020202020204" pitchFamily="34" charset="0"/>
                <a:ea typeface="Aptos" panose="020B0004020202020204" pitchFamily="34" charset="0"/>
                <a:cs typeface="Arial" panose="020B0604020202020204" pitchFamily="34" charset="0"/>
              </a:rPr>
              <a:t>Appendicitis K37 (if complicating pregnancy, code first O996</a:t>
            </a:r>
          </a:p>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Arial" panose="020B0604020202020204" pitchFamily="34" charset="0"/>
              </a:rPr>
              <a:t>Principal Procedure</a:t>
            </a:r>
            <a:r>
              <a:rPr lang="en-GB" sz="2800" kern="100" dirty="0">
                <a:effectLst/>
                <a:latin typeface="Aptos" panose="020B0004020202020204" pitchFamily="34" charset="0"/>
                <a:ea typeface="Aptos" panose="020B0004020202020204" pitchFamily="34" charset="0"/>
                <a:cs typeface="Arial" panose="020B0604020202020204" pitchFamily="34" charset="0"/>
              </a:rPr>
              <a:t>: Appendicectomy</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12</a:t>
            </a:fld>
            <a:endParaRPr lang="en-US" dirty="0"/>
          </a:p>
        </p:txBody>
      </p:sp>
    </p:spTree>
    <p:extLst>
      <p:ext uri="{BB962C8B-B14F-4D97-AF65-F5344CB8AC3E}">
        <p14:creationId xmlns:p14="http://schemas.microsoft.com/office/powerpoint/2010/main" val="2654061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Transfer between Hospitals, or between wards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lnSpcReduction="10000"/>
          </a:bodyPr>
          <a:lstStyle/>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 pregnant woman admitted to the maternity hospital due to abdominal pain; appendicitis is diagnosed, an appendectomy is performed (in abdominal surgery), she is transferred back to the maternity hospital and discharged home still pregnant after the procedure.</a:t>
            </a:r>
          </a:p>
          <a:p>
            <a:pPr>
              <a:lnSpc>
                <a:spcPct val="115000"/>
              </a:lnSpc>
              <a:spcAft>
                <a:spcPts val="800"/>
              </a:spcAft>
            </a:pPr>
            <a:r>
              <a:rPr lang="en-GB" sz="3200" b="1" u="sng" kern="100" dirty="0">
                <a:effectLst/>
                <a:latin typeface="Aptos" panose="020B0004020202020204" pitchFamily="34" charset="0"/>
                <a:ea typeface="Aptos" panose="020B0004020202020204" pitchFamily="34" charset="0"/>
                <a:cs typeface="Arial" panose="020B0604020202020204" pitchFamily="34" charset="0"/>
              </a:rPr>
              <a:t>Maternity Hospital:</a:t>
            </a:r>
            <a:endParaRPr lang="en-GB" sz="3200" u="sng" kern="100" dirty="0">
              <a:effectLst/>
              <a:latin typeface="Aptos" panose="020B0004020202020204" pitchFamily="34" charset="0"/>
              <a:ea typeface="Aptos" panose="020B0004020202020204" pitchFamily="34" charset="0"/>
              <a:cs typeface="Arial" panose="020B0604020202020204" pitchFamily="34" charset="0"/>
            </a:endParaRPr>
          </a:p>
          <a:p>
            <a:pPr lvl="1">
              <a:lnSpc>
                <a:spcPct val="115000"/>
              </a:lnSpc>
              <a:spcAft>
                <a:spcPts val="800"/>
              </a:spcAft>
            </a:pPr>
            <a:r>
              <a:rPr lang="en-GB" sz="2800" b="1" kern="100" dirty="0" err="1">
                <a:effectLst/>
                <a:latin typeface="Aptos" panose="020B0004020202020204" pitchFamily="34" charset="0"/>
                <a:ea typeface="Aptos" panose="020B0004020202020204" pitchFamily="34" charset="0"/>
                <a:cs typeface="Arial" panose="020B0604020202020204" pitchFamily="34" charset="0"/>
              </a:rPr>
              <a:t>PDx</a:t>
            </a:r>
            <a:r>
              <a:rPr lang="en-GB" sz="2800" b="1" kern="100" dirty="0">
                <a:effectLst/>
                <a:latin typeface="Aptos" panose="020B0004020202020204" pitchFamily="34" charset="0"/>
                <a:ea typeface="Aptos" panose="020B0004020202020204" pitchFamily="34" charset="0"/>
                <a:cs typeface="Arial" panose="020B0604020202020204" pitchFamily="34" charset="0"/>
              </a:rPr>
              <a:t> </a:t>
            </a:r>
            <a:r>
              <a:rPr lang="en-GB" sz="2800" kern="100" dirty="0">
                <a:effectLst/>
                <a:latin typeface="Aptos" panose="020B0004020202020204" pitchFamily="34" charset="0"/>
                <a:ea typeface="Aptos" panose="020B0004020202020204" pitchFamily="34" charset="0"/>
                <a:cs typeface="Arial" panose="020B0604020202020204" pitchFamily="34" charset="0"/>
              </a:rPr>
              <a:t>O99.6  Pregnancy, - complicated by, - - conditions in, - K digestive chapter</a:t>
            </a:r>
          </a:p>
          <a:p>
            <a:pPr lvl="1">
              <a:lnSpc>
                <a:spcPct val="115000"/>
              </a:lnSpc>
              <a:spcAft>
                <a:spcPts val="800"/>
              </a:spcAft>
            </a:pPr>
            <a:r>
              <a:rPr lang="en-GB" sz="2800" b="1" kern="100" dirty="0" err="1">
                <a:effectLst/>
                <a:latin typeface="Aptos" panose="020B0004020202020204" pitchFamily="34" charset="0"/>
                <a:ea typeface="Aptos" panose="020B0004020202020204" pitchFamily="34" charset="0"/>
                <a:cs typeface="Arial" panose="020B0604020202020204" pitchFamily="34" charset="0"/>
              </a:rPr>
              <a:t>ADx</a:t>
            </a:r>
            <a:r>
              <a:rPr lang="en-GB" sz="2800" kern="100" dirty="0">
                <a:effectLst/>
                <a:latin typeface="Aptos" panose="020B0004020202020204" pitchFamily="34" charset="0"/>
                <a:ea typeface="Aptos" panose="020B0004020202020204" pitchFamily="34" charset="0"/>
                <a:cs typeface="Arial" panose="020B0604020202020204" pitchFamily="34" charset="0"/>
              </a:rPr>
              <a:t>: Appendicitis</a:t>
            </a:r>
          </a:p>
          <a:p>
            <a:pPr>
              <a:lnSpc>
                <a:spcPct val="115000"/>
              </a:lnSpc>
              <a:spcAft>
                <a:spcPts val="800"/>
              </a:spcAft>
            </a:pPr>
            <a:r>
              <a:rPr lang="en-GB" sz="3200" b="1" u="sng" kern="100" dirty="0">
                <a:effectLst/>
                <a:latin typeface="Aptos" panose="020B0004020202020204" pitchFamily="34" charset="0"/>
                <a:ea typeface="Aptos" panose="020B0004020202020204" pitchFamily="34" charset="0"/>
                <a:cs typeface="Arial" panose="020B0604020202020204" pitchFamily="34" charset="0"/>
              </a:rPr>
              <a:t>General Hospital</a:t>
            </a:r>
            <a:endParaRPr lang="en-GB" sz="3200" u="sng" kern="100" dirty="0">
              <a:effectLst/>
              <a:latin typeface="Aptos" panose="020B0004020202020204" pitchFamily="34" charset="0"/>
              <a:ea typeface="Aptos" panose="020B0004020202020204" pitchFamily="34" charset="0"/>
              <a:cs typeface="Arial" panose="020B0604020202020204" pitchFamily="34" charset="0"/>
            </a:endParaRPr>
          </a:p>
          <a:p>
            <a:pPr lvl="1">
              <a:lnSpc>
                <a:spcPct val="115000"/>
              </a:lnSpc>
              <a:spcAft>
                <a:spcPts val="800"/>
              </a:spcAft>
            </a:pPr>
            <a:r>
              <a:rPr lang="en-GB" sz="2800" b="1" kern="100" dirty="0" err="1">
                <a:effectLst/>
                <a:latin typeface="Aptos" panose="020B0004020202020204" pitchFamily="34" charset="0"/>
                <a:ea typeface="Aptos" panose="020B0004020202020204" pitchFamily="34" charset="0"/>
                <a:cs typeface="Arial" panose="020B0604020202020204" pitchFamily="34" charset="0"/>
              </a:rPr>
              <a:t>PDx</a:t>
            </a:r>
            <a:r>
              <a:rPr lang="en-GB" sz="2800" b="1" kern="100" dirty="0">
                <a:effectLst/>
                <a:latin typeface="Aptos" panose="020B0004020202020204" pitchFamily="34" charset="0"/>
                <a:ea typeface="Aptos" panose="020B0004020202020204" pitchFamily="34" charset="0"/>
                <a:cs typeface="Arial" panose="020B0604020202020204" pitchFamily="34" charset="0"/>
              </a:rPr>
              <a:t>:</a:t>
            </a:r>
            <a:r>
              <a:rPr lang="en-GB" sz="2800" kern="100" dirty="0">
                <a:effectLst/>
                <a:latin typeface="Aptos" panose="020B0004020202020204" pitchFamily="34" charset="0"/>
                <a:ea typeface="Aptos" panose="020B0004020202020204" pitchFamily="34" charset="0"/>
                <a:cs typeface="Arial" panose="020B0604020202020204" pitchFamily="34" charset="0"/>
              </a:rPr>
              <a:t> appendicitis</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13</a:t>
            </a:fld>
            <a:endParaRPr lang="en-US" dirty="0"/>
          </a:p>
        </p:txBody>
      </p:sp>
    </p:spTree>
    <p:extLst>
      <p:ext uri="{BB962C8B-B14F-4D97-AF65-F5344CB8AC3E}">
        <p14:creationId xmlns:p14="http://schemas.microsoft.com/office/powerpoint/2010/main" val="847304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55600" y="1364432"/>
            <a:ext cx="11429999" cy="5112568"/>
          </a:xfrm>
        </p:spPr>
        <p:txBody>
          <a:bodyPr>
            <a:normAutofit/>
          </a:bodyPr>
          <a:lstStyle/>
          <a:p>
            <a:r>
              <a:rPr lang="en-GB" sz="3600" dirty="0">
                <a:effectLst/>
                <a:latin typeface="Calibri" panose="020F0502020204030204" pitchFamily="34" charset="0"/>
                <a:ea typeface="Aptos" panose="020B0004020202020204" pitchFamily="34" charset="0"/>
              </a:rPr>
              <a:t>How does the new rule affect coding, stating that all readmissions within 7 days are registered under the same admission number as the previous hospitalization, even when a different problem or diagnosis occurs during pregnancy within such a short time after discharge?</a:t>
            </a:r>
            <a:br>
              <a:rPr lang="en-GB" sz="3600" dirty="0">
                <a:effectLst/>
                <a:latin typeface="Aptos" panose="020B0004020202020204" pitchFamily="34" charset="0"/>
                <a:ea typeface="Aptos" panose="020B0004020202020204" pitchFamily="34" charset="0"/>
                <a:cs typeface="Aptos" panose="020B0004020202020204" pitchFamily="34" charset="0"/>
              </a:rPr>
            </a:br>
            <a:r>
              <a:rPr lang="en-GB" sz="3600" dirty="0">
                <a:effectLst/>
                <a:latin typeface="Calibri" panose="020F0502020204030204" pitchFamily="34" charset="0"/>
                <a:ea typeface="Aptos" panose="020B0004020202020204" pitchFamily="34" charset="0"/>
              </a:rPr>
              <a:t>For example – hospitalization due to gestational diabetes, followed by appendicitis 5 days after discharge, or observation after a traffic accident…</a:t>
            </a:r>
            <a:endParaRPr lang="en-AU" sz="3600"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14</a:t>
            </a:fld>
            <a:endParaRPr lang="en-US" dirty="0"/>
          </a:p>
        </p:txBody>
      </p:sp>
    </p:spTree>
    <p:extLst>
      <p:ext uri="{BB962C8B-B14F-4D97-AF65-F5344CB8AC3E}">
        <p14:creationId xmlns:p14="http://schemas.microsoft.com/office/powerpoint/2010/main" val="4082285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NEW TOPIC – termination of pregnancy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1736435" y="1983726"/>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15</a:t>
            </a:fld>
            <a:endParaRPr lang="en-US" dirty="0"/>
          </a:p>
        </p:txBody>
      </p:sp>
    </p:spTree>
    <p:extLst>
      <p:ext uri="{BB962C8B-B14F-4D97-AF65-F5344CB8AC3E}">
        <p14:creationId xmlns:p14="http://schemas.microsoft.com/office/powerpoint/2010/main" val="2094594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4800" b="0" i="0" u="none" strike="noStrike" baseline="30000" dirty="0">
                <a:solidFill>
                  <a:srgbClr val="FF0000"/>
                </a:solidFill>
                <a:latin typeface="Symbol" panose="05050102010706020507" pitchFamily="18" charset="2"/>
              </a:rPr>
              <a:t>Ñ</a:t>
            </a:r>
            <a:r>
              <a:rPr lang="en-GB" sz="4800" b="0" i="0" u="none" strike="noStrike" baseline="30000" dirty="0"/>
              <a:t>ACS 1511 Termination of pregnancy (abortion)</a:t>
            </a:r>
            <a:endParaRPr lang="en-AU" sz="4800"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47688" y="1208584"/>
            <a:ext cx="11429999" cy="5112568"/>
          </a:xfrm>
        </p:spPr>
        <p:txBody>
          <a:bodyPr>
            <a:normAutofit/>
          </a:bodyPr>
          <a:lstStyle/>
          <a:p>
            <a:r>
              <a:rPr lang="en-AU" b="1" dirty="0"/>
              <a:t>Fetal viability </a:t>
            </a:r>
            <a:r>
              <a:rPr lang="en-AU" dirty="0"/>
              <a:t>– 20 completed weeks and/or fetal weight greater than or equal to 400g. </a:t>
            </a:r>
          </a:p>
          <a:p>
            <a:endParaRPr lang="en-AU" sz="2000" dirty="0"/>
          </a:p>
          <a:p>
            <a:r>
              <a:rPr lang="en-AU" dirty="0"/>
              <a:t>“delivery” prior to 20 weeks/400g is coded as an abortion (O03 – O06)</a:t>
            </a:r>
          </a:p>
          <a:p>
            <a:r>
              <a:rPr lang="en-AU" dirty="0"/>
              <a:t>“delivery” after 20 weeks/400g is coded as a delivery (O80-O84)</a:t>
            </a:r>
          </a:p>
          <a:p>
            <a:endParaRPr lang="en-AU" dirty="0"/>
          </a:p>
          <a:p>
            <a:r>
              <a:rPr lang="en-AU" b="1" dirty="0"/>
              <a:t>Spontaneous abortion – </a:t>
            </a:r>
            <a:r>
              <a:rPr lang="en-AU" dirty="0"/>
              <a:t>Spontaneous expulsion of products of conception before fetal viability.  (Miscarriage) O03.-</a:t>
            </a:r>
          </a:p>
          <a:p>
            <a:endParaRPr lang="en-AU" dirty="0"/>
          </a:p>
          <a:p>
            <a:r>
              <a:rPr lang="en-AU" b="1" dirty="0"/>
              <a:t>Missed abortion </a:t>
            </a:r>
            <a:r>
              <a:rPr lang="en-AU" dirty="0"/>
              <a:t>– The dead embryo/</a:t>
            </a:r>
            <a:r>
              <a:rPr lang="en-AU" dirty="0" err="1"/>
              <a:t>fetus</a:t>
            </a:r>
            <a:r>
              <a:rPr lang="en-AU" dirty="0"/>
              <a:t> is retained.  (O02.1)</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16</a:t>
            </a:fld>
            <a:endParaRPr lang="en-US" dirty="0"/>
          </a:p>
        </p:txBody>
      </p:sp>
    </p:spTree>
    <p:extLst>
      <p:ext uri="{BB962C8B-B14F-4D97-AF65-F5344CB8AC3E}">
        <p14:creationId xmlns:p14="http://schemas.microsoft.com/office/powerpoint/2010/main" val="2985616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4</a:t>
            </a:r>
            <a:r>
              <a:rPr lang="en-AU" baseline="30000" dirty="0"/>
              <a:t>th</a:t>
            </a:r>
            <a:r>
              <a:rPr lang="en-AU" dirty="0"/>
              <a:t> digits for abortion/termination of pregnancy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79148" y="1364432"/>
            <a:ext cx="11429999" cy="5112568"/>
          </a:xfrm>
        </p:spPr>
        <p:txBody>
          <a:bodyPr/>
          <a:lstStyle/>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.0	 incomplete, complicated by genital tract and pelvic infection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1	 incomplete, complicated by </a:t>
            </a:r>
            <a:r>
              <a:rPr lang="en-AU" sz="1800" b="1" kern="100" dirty="0">
                <a:effectLst/>
                <a:latin typeface="Aptos" panose="020B0004020202020204" pitchFamily="34" charset="0"/>
                <a:ea typeface="Aptos" panose="020B0004020202020204" pitchFamily="34" charset="0"/>
                <a:cs typeface="Arial" panose="020B0604020202020204" pitchFamily="34" charset="0"/>
              </a:rPr>
              <a:t>delayed or excessive haemorrhage</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.2	incomplete, complicated by embolism</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.3	incomplete, with other and unspecified complications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.4	incomplete, without complication</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.5	complete or unspecified, complicated by genital tract and pelvic infection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.6	complete or unspecified, complicated by </a:t>
            </a:r>
            <a:r>
              <a:rPr lang="en-AU" sz="1800" b="1" kern="100" dirty="0">
                <a:effectLst/>
                <a:latin typeface="Aptos" panose="020B0004020202020204" pitchFamily="34" charset="0"/>
                <a:ea typeface="Aptos" panose="020B0004020202020204" pitchFamily="34" charset="0"/>
                <a:cs typeface="Arial" panose="020B0604020202020204" pitchFamily="34" charset="0"/>
              </a:rPr>
              <a:t>delayed or excessive haemorrhage</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.7	complete or unspecified, complicated by embolism</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.8	complete or unspecified, with other and unspecified complications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Arial" panose="020B0604020202020204" pitchFamily="34" charset="0"/>
              </a:rPr>
              <a:t>.9	complete or unspecified, without complication</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17</a:t>
            </a:fld>
            <a:endParaRPr lang="en-US" dirty="0"/>
          </a:p>
        </p:txBody>
      </p:sp>
    </p:spTree>
    <p:extLst>
      <p:ext uri="{BB962C8B-B14F-4D97-AF65-F5344CB8AC3E}">
        <p14:creationId xmlns:p14="http://schemas.microsoft.com/office/powerpoint/2010/main" val="1377634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Procedures for abortion</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55600" y="1516832"/>
            <a:ext cx="11429999" cy="5112568"/>
          </a:xfrm>
        </p:spPr>
        <p:txBody>
          <a:bodyPr>
            <a:normAutofit/>
          </a:bodyPr>
          <a:lstStyle/>
          <a:p>
            <a:r>
              <a:rPr lang="en-GB" sz="3200" b="1" i="0" u="none" strike="noStrike" baseline="30000" dirty="0">
                <a:solidFill>
                  <a:srgbClr val="000000"/>
                </a:solidFill>
                <a:latin typeface="Arial" panose="020B0604020202020204" pitchFamily="34" charset="0"/>
              </a:rPr>
              <a:t>Abortion</a:t>
            </a:r>
            <a:r>
              <a:rPr lang="en-GB" sz="3200" b="0" i="0" u="none" strike="noStrike" baseline="30000" dirty="0">
                <a:solidFill>
                  <a:srgbClr val="000000"/>
                </a:solidFill>
                <a:latin typeface="Arial" panose="020B0604020202020204" pitchFamily="34" charset="0"/>
              </a:rPr>
              <a:t> (administration of pharmacological agent) (medical) NEC </a:t>
            </a:r>
            <a:r>
              <a:rPr lang="en-GB" sz="3200" b="0" i="0" u="none" strike="noStrike" baseline="30000" dirty="0">
                <a:solidFill>
                  <a:srgbClr val="020202"/>
                </a:solidFill>
                <a:latin typeface="Arial" panose="020B0604020202020204" pitchFamily="34" charset="0"/>
              </a:rPr>
              <a:t>90462-01</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1330</a:t>
            </a:r>
            <a:r>
              <a:rPr lang="en-GB" sz="3200" b="1" i="0" u="none" strike="noStrike" baseline="30000" dirty="0">
                <a:solidFill>
                  <a:srgbClr val="000000"/>
                </a:solidFill>
                <a:latin typeface="Arial" panose="020B0604020202020204" pitchFamily="34" charset="0"/>
              </a:rPr>
              <a:t>]</a:t>
            </a:r>
            <a:endParaRPr lang="en-GB" sz="3200" b="0" i="0" u="none" strike="noStrike" baseline="0" dirty="0">
              <a:solidFill>
                <a:srgbClr val="000000"/>
              </a:solidFill>
              <a:latin typeface="Times New Roman" panose="02020603050405020304" pitchFamily="18" charset="0"/>
            </a:endParaRPr>
          </a:p>
          <a:p>
            <a:r>
              <a:rPr lang="en-GB" sz="3200" b="0" i="0" u="none" strike="noStrike" baseline="30000" dirty="0">
                <a:solidFill>
                  <a:srgbClr val="000000"/>
                </a:solidFill>
                <a:latin typeface="Arial" panose="020B0604020202020204" pitchFamily="34" charset="0"/>
              </a:rPr>
              <a:t>- by</a:t>
            </a:r>
            <a:endParaRPr lang="en-GB" sz="3200" b="0" i="0" u="none" strike="noStrike" baseline="0" dirty="0">
              <a:solidFill>
                <a:srgbClr val="000000"/>
              </a:solidFill>
              <a:latin typeface="Arial" panose="020B0604020202020204" pitchFamily="34" charset="0"/>
            </a:endParaRPr>
          </a:p>
          <a:p>
            <a:r>
              <a:rPr lang="en-GB" sz="3200" b="0" i="0" u="none" strike="noStrike" baseline="30000" dirty="0">
                <a:solidFill>
                  <a:srgbClr val="000000"/>
                </a:solidFill>
                <a:latin typeface="Arial" panose="020B0604020202020204" pitchFamily="34" charset="0"/>
              </a:rPr>
              <a:t>- - dilation (and)</a:t>
            </a:r>
          </a:p>
          <a:p>
            <a:r>
              <a:rPr lang="en-GB" sz="3200" b="0" i="0" u="none" strike="noStrike" baseline="30000" dirty="0">
                <a:solidFill>
                  <a:srgbClr val="000000"/>
                </a:solidFill>
                <a:latin typeface="Arial" panose="020B0604020202020204" pitchFamily="34" charset="0"/>
              </a:rPr>
              <a:t>- -</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 curettage </a:t>
            </a:r>
            <a:r>
              <a:rPr lang="en-GB" sz="3200" b="0" i="0" u="none" strike="noStrike" baseline="30000" dirty="0">
                <a:solidFill>
                  <a:srgbClr val="020202"/>
                </a:solidFill>
                <a:latin typeface="Arial" panose="020B0604020202020204" pitchFamily="34" charset="0"/>
              </a:rPr>
              <a:t>35640-00</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1265</a:t>
            </a:r>
            <a:r>
              <a:rPr lang="en-GB" sz="3200" b="1" i="0" u="none" strike="noStrike" baseline="30000" dirty="0">
                <a:solidFill>
                  <a:srgbClr val="000000"/>
                </a:solidFill>
                <a:latin typeface="Arial" panose="020B0604020202020204" pitchFamily="34" charset="0"/>
              </a:rPr>
              <a:t>]</a:t>
            </a:r>
            <a:endParaRPr lang="en-GB" sz="3200" b="0" i="0" u="none" strike="noStrike" baseline="0" dirty="0">
              <a:solidFill>
                <a:srgbClr val="000000"/>
              </a:solidFill>
              <a:latin typeface="Times New Roman" panose="02020603050405020304" pitchFamily="18" charset="0"/>
            </a:endParaRPr>
          </a:p>
          <a:p>
            <a:pPr marL="0" lvl="2" indent="0"/>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 suction </a:t>
            </a:r>
            <a:r>
              <a:rPr lang="en-GB" sz="3200" b="0" i="0" u="none" strike="noStrike" baseline="30000" dirty="0">
                <a:solidFill>
                  <a:srgbClr val="020202"/>
                </a:solidFill>
                <a:latin typeface="Arial" panose="020B0604020202020204" pitchFamily="34" charset="0"/>
              </a:rPr>
              <a:t>35640-03</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1265</a:t>
            </a:r>
            <a:r>
              <a:rPr lang="en-GB" sz="3200" b="1" i="0" u="none" strike="noStrike" baseline="30000" dirty="0">
                <a:solidFill>
                  <a:srgbClr val="000000"/>
                </a:solidFill>
                <a:latin typeface="Arial" panose="020B0604020202020204" pitchFamily="34" charset="0"/>
              </a:rPr>
              <a:t>]</a:t>
            </a:r>
            <a:endParaRPr lang="en-GB" sz="3200" dirty="0">
              <a:solidFill>
                <a:srgbClr val="000000"/>
              </a:solidFill>
              <a:latin typeface="Times New Roman" panose="02020603050405020304" pitchFamily="18" charset="0"/>
            </a:endParaRPr>
          </a:p>
          <a:p>
            <a:pPr marL="0" lvl="2" indent="0"/>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 evacuation (E) </a:t>
            </a:r>
            <a:r>
              <a:rPr lang="en-GB" sz="3200" b="0" i="0" u="none" strike="noStrike" baseline="30000" dirty="0">
                <a:solidFill>
                  <a:srgbClr val="020202"/>
                </a:solidFill>
                <a:latin typeface="Arial" panose="020B0604020202020204" pitchFamily="34" charset="0"/>
              </a:rPr>
              <a:t>35643-03</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1265</a:t>
            </a:r>
            <a:r>
              <a:rPr lang="en-GB" sz="3200" b="1" i="0" u="none" strike="noStrike" baseline="30000" dirty="0">
                <a:solidFill>
                  <a:srgbClr val="000000"/>
                </a:solidFill>
                <a:latin typeface="Arial" panose="020B0604020202020204" pitchFamily="34" charset="0"/>
              </a:rPr>
              <a:t>]</a:t>
            </a:r>
            <a:endParaRPr lang="en-GB" sz="3200" b="0" i="0" u="none" strike="noStrike" baseline="0" dirty="0">
              <a:solidFill>
                <a:srgbClr val="000000"/>
              </a:solidFill>
              <a:latin typeface="Times New Roman" panose="02020603050405020304" pitchFamily="18" charset="0"/>
            </a:endParaRPr>
          </a:p>
          <a:p>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 intra-amniotic injection (prostaglandin) (saline) </a:t>
            </a:r>
            <a:r>
              <a:rPr lang="en-GB" sz="3200" b="0" i="0" u="none" strike="noStrike" baseline="30000" dirty="0">
                <a:solidFill>
                  <a:srgbClr val="020202"/>
                </a:solidFill>
                <a:latin typeface="Arial" panose="020B0604020202020204" pitchFamily="34" charset="0"/>
              </a:rPr>
              <a:t>90461-00</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1330</a:t>
            </a:r>
            <a:r>
              <a:rPr lang="en-GB" sz="3200" b="1" i="0" u="none" strike="noStrike" baseline="30000" dirty="0">
                <a:solidFill>
                  <a:srgbClr val="000000"/>
                </a:solidFill>
                <a:latin typeface="Arial" panose="020B0604020202020204" pitchFamily="34" charset="0"/>
              </a:rPr>
              <a:t>]</a:t>
            </a:r>
            <a:endParaRPr lang="en-GB" sz="3200" b="0" i="0" u="none" strike="noStrike" baseline="0" dirty="0">
              <a:solidFill>
                <a:srgbClr val="000000"/>
              </a:solidFill>
              <a:latin typeface="Times New Roman" panose="02020603050405020304" pitchFamily="18" charset="0"/>
            </a:endParaRPr>
          </a:p>
          <a:p>
            <a:r>
              <a:rPr lang="en-GB" sz="3200" b="0" i="0" u="none" strike="noStrike" baseline="30000" dirty="0">
                <a:solidFill>
                  <a:srgbClr val="000000"/>
                </a:solidFill>
                <a:latin typeface="Arial" panose="020B0604020202020204" pitchFamily="34" charset="0"/>
              </a:rPr>
              <a:t>-</a:t>
            </a:r>
            <a:r>
              <a:rPr lang="en-GB" sz="3200" baseline="30000" dirty="0">
                <a:solidFill>
                  <a:srgbClr val="000000"/>
                </a:solidFill>
                <a:latin typeface="Arial" panose="020B0604020202020204" pitchFamily="34" charset="0"/>
              </a:rPr>
              <a:t> </a:t>
            </a:r>
            <a:r>
              <a:rPr lang="en-GB" sz="3200" b="0" i="0" u="none" strike="noStrike" baseline="30000" dirty="0">
                <a:solidFill>
                  <a:srgbClr val="000000"/>
                </a:solidFill>
                <a:latin typeface="Arial" panose="020B0604020202020204" pitchFamily="34" charset="0"/>
              </a:rPr>
              <a:t>- suction curettage </a:t>
            </a:r>
            <a:r>
              <a:rPr lang="en-GB" sz="3200" b="0" i="0" u="none" strike="noStrike" baseline="30000" dirty="0">
                <a:solidFill>
                  <a:srgbClr val="020202"/>
                </a:solidFill>
                <a:latin typeface="Arial" panose="020B0604020202020204" pitchFamily="34" charset="0"/>
              </a:rPr>
              <a:t>35640-03</a:t>
            </a:r>
            <a:r>
              <a:rPr lang="en-GB" sz="3200" b="0" i="0" u="none" strike="noStrike" baseline="30000" dirty="0">
                <a:solidFill>
                  <a:srgbClr val="000000"/>
                </a:solidFill>
                <a:latin typeface="Arial" panose="020B0604020202020204" pitchFamily="34" charset="0"/>
              </a:rPr>
              <a:t> </a:t>
            </a:r>
            <a:r>
              <a:rPr lang="en-GB" sz="3200" b="1" i="0" u="none" strike="noStrike" baseline="30000" dirty="0">
                <a:solidFill>
                  <a:srgbClr val="000000"/>
                </a:solidFill>
                <a:latin typeface="Arial" panose="020B0604020202020204" pitchFamily="34" charset="0"/>
              </a:rPr>
              <a:t>[</a:t>
            </a:r>
            <a:r>
              <a:rPr lang="en-GB" sz="3200" b="1" i="0" u="none" strike="noStrike" baseline="30000" dirty="0">
                <a:solidFill>
                  <a:srgbClr val="020202"/>
                </a:solidFill>
                <a:latin typeface="Arial" panose="020B0604020202020204" pitchFamily="34" charset="0"/>
              </a:rPr>
              <a:t>1265</a:t>
            </a:r>
            <a:r>
              <a:rPr lang="en-GB" sz="3200" b="1" i="0" u="none" strike="noStrike" baseline="30000" dirty="0">
                <a:solidFill>
                  <a:srgbClr val="000000"/>
                </a:solidFill>
                <a:latin typeface="Arial" panose="020B0604020202020204" pitchFamily="34" charset="0"/>
              </a:rPr>
              <a:t>]</a:t>
            </a:r>
            <a:endParaRPr lang="en-GB" sz="3200" b="0" i="0" u="none" strike="noStrike" baseline="0" dirty="0">
              <a:solidFill>
                <a:srgbClr val="000000"/>
              </a:solidFill>
              <a:latin typeface="Times New Roman" panose="02020603050405020304" pitchFamily="18" charset="0"/>
            </a:endParaRPr>
          </a:p>
          <a:p>
            <a:r>
              <a:rPr lang="en-GB" sz="3200" b="0" i="0" u="none" strike="noStrike" baseline="30000" dirty="0">
                <a:solidFill>
                  <a:srgbClr val="000000"/>
                </a:solidFill>
                <a:latin typeface="Arial" panose="020B0604020202020204" pitchFamily="34" charset="0"/>
              </a:rPr>
              <a:t>- surgical </a:t>
            </a:r>
            <a:r>
              <a:rPr lang="en-GB" sz="3200" b="0" i="1" u="none" strike="noStrike" baseline="30000" dirty="0">
                <a:solidFill>
                  <a:srgbClr val="000000"/>
                </a:solidFill>
                <a:latin typeface="Arial" panose="020B0604020202020204" pitchFamily="34" charset="0"/>
              </a:rPr>
              <a:t>— see </a:t>
            </a:r>
            <a:r>
              <a:rPr lang="en-GB" sz="3200" b="0" i="1" u="none" strike="noStrike" baseline="30000" dirty="0">
                <a:solidFill>
                  <a:srgbClr val="020202"/>
                </a:solidFill>
                <a:latin typeface="Arial" panose="020B0604020202020204" pitchFamily="34" charset="0"/>
              </a:rPr>
              <a:t>Abortion</a:t>
            </a:r>
            <a:r>
              <a:rPr lang="en-GB" sz="3200" b="0" i="1" u="none" strike="noStrike" baseline="30000" dirty="0">
                <a:solidFill>
                  <a:srgbClr val="000000"/>
                </a:solidFill>
                <a:latin typeface="Arial" panose="020B0604020202020204" pitchFamily="34" charset="0"/>
              </a:rPr>
              <a:t>/</a:t>
            </a:r>
            <a:r>
              <a:rPr lang="en-GB" sz="3200" b="0" i="1" u="none" strike="noStrike" baseline="30000" dirty="0">
                <a:solidFill>
                  <a:srgbClr val="020202"/>
                </a:solidFill>
                <a:latin typeface="Arial" panose="020B0604020202020204" pitchFamily="34" charset="0"/>
              </a:rPr>
              <a:t>by</a:t>
            </a:r>
            <a:r>
              <a:rPr lang="en-GB" sz="3200" b="0" i="1" u="none" strike="noStrike" baseline="30000" dirty="0">
                <a:solidFill>
                  <a:srgbClr val="000000"/>
                </a:solidFill>
                <a:latin typeface="Arial" panose="020B0604020202020204" pitchFamily="34" charset="0"/>
              </a:rPr>
              <a:t>/</a:t>
            </a:r>
            <a:r>
              <a:rPr lang="en-GB" sz="3200" b="0" i="1" u="none" strike="noStrike" baseline="30000" dirty="0">
                <a:solidFill>
                  <a:srgbClr val="020202"/>
                </a:solidFill>
                <a:latin typeface="Arial" panose="020B0604020202020204" pitchFamily="34" charset="0"/>
              </a:rPr>
              <a:t>dilation</a:t>
            </a:r>
            <a:endParaRPr lang="en-GB" sz="3200" b="0" i="0" u="none" strike="noStrike" baseline="0" dirty="0">
              <a:solidFill>
                <a:srgbClr val="000000"/>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18</a:t>
            </a:fld>
            <a:endParaRPr lang="en-US" dirty="0"/>
          </a:p>
        </p:txBody>
      </p:sp>
    </p:spTree>
    <p:extLst>
      <p:ext uri="{BB962C8B-B14F-4D97-AF65-F5344CB8AC3E}">
        <p14:creationId xmlns:p14="http://schemas.microsoft.com/office/powerpoint/2010/main" val="188963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Staged medical abortion</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21998" y="1208584"/>
            <a:ext cx="11429999" cy="5112568"/>
          </a:xfrm>
        </p:spPr>
        <p:txBody>
          <a:bodyPr/>
          <a:lstStyle/>
          <a:p>
            <a:r>
              <a:rPr lang="en-GB" sz="1800" b="0" i="0" u="none" strike="noStrike" baseline="30000" dirty="0">
                <a:latin typeface="Times New Roman" panose="02020603050405020304" pitchFamily="18" charset="0"/>
              </a:rPr>
              <a:t>.</a:t>
            </a:r>
            <a:endParaRPr lang="en-GB" sz="1800" b="0" i="0" u="none" strike="noStrike" baseline="0" dirty="0">
              <a:latin typeface="Times New Roman" panose="02020603050405020304" pitchFamily="18" charset="0"/>
            </a:endParaRPr>
          </a:p>
          <a:p>
            <a:r>
              <a:rPr lang="en-GB" sz="4000" b="1" i="0" u="none" strike="noStrike" baseline="30000" dirty="0">
                <a:latin typeface="+mj-lt"/>
              </a:rPr>
              <a:t>Initial episode of care (stage 1): </a:t>
            </a:r>
            <a:r>
              <a:rPr lang="en-GB" sz="4000" b="0" i="0" u="none" strike="noStrike" baseline="30000" dirty="0">
                <a:latin typeface="+mj-lt"/>
              </a:rPr>
              <a:t>Assign: </a:t>
            </a:r>
            <a:r>
              <a:rPr lang="en-GB" sz="4000" b="0" i="0" u="none" strike="noStrike" baseline="30000" dirty="0">
                <a:solidFill>
                  <a:srgbClr val="020202"/>
                </a:solidFill>
                <a:latin typeface="+mj-lt"/>
              </a:rPr>
              <a:t>Z32.2 </a:t>
            </a:r>
            <a:r>
              <a:rPr lang="en-GB" sz="4000" b="0" i="1" u="none" strike="noStrike" baseline="30000" dirty="0">
                <a:solidFill>
                  <a:srgbClr val="020202"/>
                </a:solidFill>
                <a:latin typeface="+mj-lt"/>
              </a:rPr>
              <a:t>Initiation of medical abortion</a:t>
            </a:r>
            <a:endParaRPr lang="en-GB" sz="4000" b="0" i="1" u="none" strike="noStrike" baseline="0" dirty="0">
              <a:solidFill>
                <a:srgbClr val="020202"/>
              </a:solidFill>
              <a:latin typeface="+mj-lt"/>
            </a:endParaRPr>
          </a:p>
          <a:p>
            <a:r>
              <a:rPr lang="en-GB" sz="4000" b="1" i="1" u="none" strike="noStrike" baseline="30000" dirty="0">
                <a:latin typeface="+mj-lt"/>
              </a:rPr>
              <a:t>Note: </a:t>
            </a:r>
            <a:r>
              <a:rPr lang="en-GB" sz="4000" b="0" i="0" u="none" strike="noStrike" baseline="30000" dirty="0">
                <a:latin typeface="+mj-lt"/>
              </a:rPr>
              <a:t>The initial episode (stage 1) may be performed in a non-admitted setting (</a:t>
            </a:r>
            <a:r>
              <a:rPr lang="en-GB" sz="4000" b="0" i="0" u="none" strike="noStrike" baseline="30000" dirty="0" err="1">
                <a:latin typeface="+mj-lt"/>
              </a:rPr>
              <a:t>ie</a:t>
            </a:r>
            <a:r>
              <a:rPr lang="en-GB" sz="4000" b="0" i="0" u="none" strike="noStrike" baseline="30000" dirty="0">
                <a:latin typeface="+mj-lt"/>
              </a:rPr>
              <a:t> outpatient facility), which is not coded.</a:t>
            </a:r>
          </a:p>
          <a:p>
            <a:r>
              <a:rPr lang="en-GB" sz="4000" b="1" i="0" u="none" strike="noStrike" baseline="30000" dirty="0">
                <a:latin typeface="+mj-lt"/>
              </a:rPr>
              <a:t>Subsequent episode of care (stage 2): </a:t>
            </a:r>
            <a:r>
              <a:rPr lang="en-GB" sz="4000" b="0" i="0" u="none" strike="noStrike" baseline="30000" dirty="0">
                <a:latin typeface="+mj-lt"/>
              </a:rPr>
              <a:t>Assign: </a:t>
            </a:r>
            <a:r>
              <a:rPr lang="en-GB" sz="4000" b="0" i="0" u="none" strike="noStrike" baseline="30000" dirty="0">
                <a:solidFill>
                  <a:srgbClr val="020202"/>
                </a:solidFill>
                <a:latin typeface="+mj-lt"/>
              </a:rPr>
              <a:t>O04.- </a:t>
            </a:r>
            <a:r>
              <a:rPr lang="en-GB" sz="4000" b="0" i="1" u="none" strike="noStrike" baseline="30000" dirty="0">
                <a:solidFill>
                  <a:srgbClr val="020202"/>
                </a:solidFill>
                <a:latin typeface="+mj-lt"/>
              </a:rPr>
              <a:t>Medical abortion </a:t>
            </a:r>
            <a:r>
              <a:rPr lang="en-GB" sz="4000" b="0" i="0" u="none" strike="noStrike" baseline="30000" dirty="0">
                <a:solidFill>
                  <a:srgbClr val="020202"/>
                </a:solidFill>
                <a:latin typeface="+mj-lt"/>
              </a:rPr>
              <a:t>with fourth character .5–.9.</a:t>
            </a:r>
          </a:p>
          <a:p>
            <a:endParaRPr lang="en-GB" sz="4000" b="0" i="0" u="none" strike="noStrike" baseline="0" dirty="0">
              <a:solidFill>
                <a:srgbClr val="020202"/>
              </a:solidFill>
              <a:latin typeface="+mj-lt"/>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19</a:t>
            </a:fld>
            <a:endParaRPr lang="en-US" dirty="0"/>
          </a:p>
        </p:txBody>
      </p:sp>
    </p:spTree>
    <p:extLst>
      <p:ext uri="{BB962C8B-B14F-4D97-AF65-F5344CB8AC3E}">
        <p14:creationId xmlns:p14="http://schemas.microsoft.com/office/powerpoint/2010/main" val="174955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4800" b="0" i="0" u="none" strike="noStrike" baseline="30000" dirty="0">
                <a:solidFill>
                  <a:srgbClr val="FF0000"/>
                </a:solidFill>
                <a:latin typeface="Symbol" panose="05050102010706020507" pitchFamily="18" charset="2"/>
              </a:rPr>
              <a:t>Ñ</a:t>
            </a:r>
            <a:r>
              <a:rPr lang="en-GB" sz="4800" b="0" i="0" u="none" strike="noStrike" baseline="30000" dirty="0">
                <a:solidFill>
                  <a:schemeClr val="tx1"/>
                </a:solidFill>
              </a:rPr>
              <a:t>ACS 1521 Conditions and injuries in pregnancy </a:t>
            </a:r>
            <a:endParaRPr lang="en-AU" sz="4800" dirty="0">
              <a:solidFill>
                <a:schemeClr val="tx1"/>
              </a:solidFill>
            </a:endParaRP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42623" y="1364432"/>
            <a:ext cx="11429999" cy="5112568"/>
          </a:xfrm>
        </p:spPr>
        <p:txBody>
          <a:bodyPr>
            <a:normAutofit/>
          </a:bodyPr>
          <a:lstStyle/>
          <a:p>
            <a:r>
              <a:rPr lang="en-AU" b="1" u="sng" dirty="0"/>
              <a:t>Non-obstetric complication of pregnancy definition</a:t>
            </a:r>
          </a:p>
          <a:p>
            <a:r>
              <a:rPr lang="en-AU" dirty="0"/>
              <a:t>ANY TWO</a:t>
            </a:r>
          </a:p>
          <a:p>
            <a:endParaRPr lang="en-GB" sz="18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GB" sz="4400" b="0" i="0" u="none" strike="noStrike" baseline="30000" dirty="0">
                <a:solidFill>
                  <a:srgbClr val="000000"/>
                </a:solidFill>
                <a:latin typeface="Times New Roman" panose="02020603050405020304" pitchFamily="18" charset="0"/>
              </a:rPr>
              <a:t>Patient is admitted to an obstetric unit</a:t>
            </a:r>
            <a:endParaRPr lang="en-GB" sz="44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GB" sz="4400" b="0" i="0" u="none" strike="noStrike" baseline="30000" dirty="0">
                <a:solidFill>
                  <a:srgbClr val="000000"/>
                </a:solidFill>
                <a:latin typeface="Times New Roman" panose="02020603050405020304" pitchFamily="18" charset="0"/>
              </a:rPr>
              <a:t>Patient is supervised/evaluated by an obstetrician/gynaecologist, midwife and/or neonatologist. </a:t>
            </a:r>
          </a:p>
          <a:p>
            <a:pPr marL="285750" indent="-285750">
              <a:buFont typeface="Arial" panose="020B0604020202020204" pitchFamily="34" charset="0"/>
              <a:buChar char="•"/>
            </a:pPr>
            <a:r>
              <a:rPr lang="en-GB" sz="4400" b="0" i="0" u="none" strike="noStrike" baseline="30000" dirty="0">
                <a:solidFill>
                  <a:srgbClr val="000000"/>
                </a:solidFill>
                <a:latin typeface="Times New Roman" panose="02020603050405020304" pitchFamily="18" charset="0"/>
              </a:rPr>
              <a:t>Fetal evaluation and/or monitoring is performed</a:t>
            </a:r>
            <a:endParaRPr lang="en-GB" sz="44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GB" sz="4400" b="0" i="0" u="none" strike="noStrike" baseline="30000" dirty="0">
                <a:solidFill>
                  <a:srgbClr val="000000"/>
                </a:solidFill>
                <a:latin typeface="Times New Roman" panose="02020603050405020304" pitchFamily="18" charset="0"/>
              </a:rPr>
              <a:t>Patient is transferred to another facility for obstetric and/or neonatal care</a:t>
            </a:r>
            <a:endParaRPr lang="en-GB" sz="4400" b="0" i="0" u="none" strike="noStrike" baseline="0" dirty="0">
              <a:solidFill>
                <a:srgbClr val="000000"/>
              </a:solidFill>
              <a:latin typeface="Times New Roman" panose="02020603050405020304" pitchFamily="18" charset="0"/>
            </a:endParaRPr>
          </a:p>
          <a:p>
            <a:r>
              <a:rPr lang="en-GB" sz="1800" b="1" i="0" u="none" strike="noStrike" baseline="30000" dirty="0">
                <a:solidFill>
                  <a:srgbClr val="000000"/>
                </a:solidFill>
                <a:latin typeface="Arial" panose="020B0604020202020204" pitchFamily="34" charset="0"/>
              </a:rPr>
              <a:t>	</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a:t>
            </a:fld>
            <a:endParaRPr lang="en-US" dirty="0"/>
          </a:p>
        </p:txBody>
      </p:sp>
    </p:spTree>
    <p:extLst>
      <p:ext uri="{BB962C8B-B14F-4D97-AF65-F5344CB8AC3E}">
        <p14:creationId xmlns:p14="http://schemas.microsoft.com/office/powerpoint/2010/main" val="2631400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Staged medical abortion</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0" y="1443038"/>
            <a:ext cx="11429999" cy="5122044"/>
          </a:xfrm>
        </p:spPr>
        <p:txBody>
          <a:bodyPr>
            <a:normAutofit/>
          </a:bodyPr>
          <a:lstStyle/>
          <a:p>
            <a:r>
              <a:rPr lang="en-GB" sz="2400" b="1" i="0" u="none" strike="noStrike" baseline="30000" dirty="0">
                <a:solidFill>
                  <a:srgbClr val="000000"/>
                </a:solidFill>
                <a:latin typeface="+mj-lt"/>
              </a:rPr>
              <a:t>EXAMPLE 5:</a:t>
            </a:r>
            <a:endParaRPr lang="en-GB" sz="2400" b="1" i="0" u="none" strike="noStrike" baseline="0" dirty="0">
              <a:solidFill>
                <a:srgbClr val="000000"/>
              </a:solidFill>
              <a:latin typeface="+mj-lt"/>
            </a:endParaRPr>
          </a:p>
          <a:p>
            <a:r>
              <a:rPr lang="en-GB" sz="2400" b="0" i="0" u="none" strike="noStrike" baseline="30000" dirty="0">
                <a:latin typeface="+mj-lt"/>
              </a:rPr>
              <a:t>Patient admitted for administration of mifepristone to induce abortion (16/40). They were monitored, and then discharged home. Readmitted the following day for administration of misoprostol to complete the termination of pregnancy. Discharged later in the day, </a:t>
            </a:r>
          </a:p>
          <a:p>
            <a:endParaRPr lang="en-GB" sz="800" b="0" i="0" u="none" strike="noStrike" baseline="0" dirty="0">
              <a:latin typeface="+mj-lt"/>
            </a:endParaRPr>
          </a:p>
          <a:p>
            <a:pPr marR="1130"/>
            <a:r>
              <a:rPr lang="en-GB" sz="2400" b="0" i="0" u="none" strike="noStrike" baseline="30000" dirty="0">
                <a:solidFill>
                  <a:srgbClr val="000000"/>
                </a:solidFill>
                <a:latin typeface="+mj-lt"/>
              </a:rPr>
              <a:t>Codes:	</a:t>
            </a:r>
            <a:r>
              <a:rPr lang="en-GB" sz="2400" b="1" i="0" u="sng" strike="noStrike" baseline="30000" dirty="0">
                <a:solidFill>
                  <a:srgbClr val="000000"/>
                </a:solidFill>
                <a:latin typeface="+mj-lt"/>
              </a:rPr>
              <a:t>Initial episode of care</a:t>
            </a:r>
            <a:endParaRPr lang="en-GB" sz="2400" b="0" i="0" u="sng" strike="noStrike" baseline="0" dirty="0">
              <a:solidFill>
                <a:srgbClr val="000000"/>
              </a:solidFill>
              <a:latin typeface="+mj-lt"/>
            </a:endParaRPr>
          </a:p>
          <a:p>
            <a:pPr marR="1130"/>
            <a:r>
              <a:rPr lang="en-GB" sz="2400" b="0" i="0" u="none" strike="noStrike" baseline="30000" dirty="0">
                <a:solidFill>
                  <a:srgbClr val="020202"/>
                </a:solidFill>
                <a:latin typeface="+mj-lt"/>
              </a:rPr>
              <a:t>	Z32.2</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Initiation of medical abortion</a:t>
            </a:r>
            <a:endParaRPr lang="en-GB" sz="2400" b="0" i="0" u="none" strike="noStrike" baseline="0" dirty="0">
              <a:solidFill>
                <a:srgbClr val="000000"/>
              </a:solidFill>
              <a:latin typeface="+mj-lt"/>
            </a:endParaRPr>
          </a:p>
          <a:p>
            <a:pPr marR="1130"/>
            <a:r>
              <a:rPr lang="en-GB" sz="2400" b="0" i="0" u="none" strike="noStrike" baseline="30000" dirty="0">
                <a:solidFill>
                  <a:srgbClr val="020202"/>
                </a:solidFill>
                <a:latin typeface="+mj-lt"/>
              </a:rPr>
              <a:t>	O09.2</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Duration of pregnancy 14–19 completed weeks</a:t>
            </a:r>
            <a:endParaRPr lang="en-GB" sz="2400" b="0" i="0" u="none" strike="noStrike" baseline="0" dirty="0">
              <a:solidFill>
                <a:srgbClr val="000000"/>
              </a:solidFill>
              <a:latin typeface="+mj-lt"/>
            </a:endParaRPr>
          </a:p>
          <a:p>
            <a:pPr marR="1130"/>
            <a:r>
              <a:rPr lang="en-GB" sz="2400" b="0" i="0" u="none" strike="noStrike" baseline="30000" dirty="0">
                <a:solidFill>
                  <a:srgbClr val="020202"/>
                </a:solidFill>
                <a:latin typeface="+mj-lt"/>
              </a:rPr>
              <a:t>	90462-01</a:t>
            </a:r>
            <a:r>
              <a:rPr lang="en-GB" sz="2400" b="0" i="0" u="none" strike="noStrike" baseline="30000" dirty="0">
                <a:solidFill>
                  <a:srgbClr val="000000"/>
                </a:solidFill>
                <a:latin typeface="+mj-lt"/>
              </a:rPr>
              <a:t> </a:t>
            </a:r>
            <a:r>
              <a:rPr lang="en-GB" sz="2400" b="1" i="0" u="none" strike="noStrike" baseline="30000" dirty="0">
                <a:solidFill>
                  <a:srgbClr val="000000"/>
                </a:solidFill>
                <a:latin typeface="+mj-lt"/>
              </a:rPr>
              <a:t>[</a:t>
            </a:r>
            <a:r>
              <a:rPr lang="en-GB" sz="2400" b="1" i="0" u="none" strike="noStrike" baseline="30000" dirty="0">
                <a:solidFill>
                  <a:srgbClr val="020202"/>
                </a:solidFill>
                <a:latin typeface="+mj-lt"/>
              </a:rPr>
              <a:t>1330</a:t>
            </a:r>
            <a:r>
              <a:rPr lang="en-GB" sz="2400" b="1" i="0" u="none" strike="noStrike" baseline="30000" dirty="0">
                <a:solidFill>
                  <a:srgbClr val="000000"/>
                </a:solidFill>
                <a:latin typeface="+mj-lt"/>
              </a:rPr>
              <a:t>]</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Termination of pregnancy [abortion procedure], not elsewhere classified</a:t>
            </a:r>
            <a:endParaRPr lang="en-GB" sz="2400" b="0" i="1" u="none" strike="noStrike" baseline="0" dirty="0">
              <a:solidFill>
                <a:srgbClr val="000000"/>
              </a:solidFill>
              <a:latin typeface="+mj-lt"/>
            </a:endParaRPr>
          </a:p>
          <a:p>
            <a:pPr marR="1130"/>
            <a:r>
              <a:rPr lang="en-GB" sz="2400" b="1" i="0" u="none" strike="noStrike" baseline="30000" dirty="0">
                <a:solidFill>
                  <a:srgbClr val="000000"/>
                </a:solidFill>
                <a:latin typeface="+mj-lt"/>
              </a:rPr>
              <a:t>	</a:t>
            </a:r>
            <a:r>
              <a:rPr lang="en-GB" sz="2400" b="1" i="0" u="sng" strike="noStrike" baseline="30000" dirty="0">
                <a:solidFill>
                  <a:srgbClr val="000000"/>
                </a:solidFill>
                <a:latin typeface="+mj-lt"/>
              </a:rPr>
              <a:t>Subsequent episode of care</a:t>
            </a:r>
            <a:endParaRPr lang="en-GB" sz="2400" b="1" i="0" u="sng" strike="noStrike" baseline="0" dirty="0">
              <a:solidFill>
                <a:srgbClr val="000000"/>
              </a:solidFill>
              <a:latin typeface="+mj-lt"/>
            </a:endParaRPr>
          </a:p>
          <a:p>
            <a:pPr marR="1130"/>
            <a:r>
              <a:rPr lang="en-GB" sz="2400" b="0" i="0" u="none" strike="noStrike" baseline="30000" dirty="0">
                <a:solidFill>
                  <a:srgbClr val="020202"/>
                </a:solidFill>
                <a:latin typeface="+mj-lt"/>
              </a:rPr>
              <a:t>	O04.9</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Medical abortion, complete or unspecified, without complication</a:t>
            </a:r>
            <a:endParaRPr lang="en-GB" sz="2400" b="0" i="0" u="none" strike="noStrike" baseline="0" dirty="0">
              <a:solidFill>
                <a:srgbClr val="000000"/>
              </a:solidFill>
              <a:latin typeface="+mj-lt"/>
            </a:endParaRPr>
          </a:p>
          <a:p>
            <a:pPr marR="1130"/>
            <a:r>
              <a:rPr lang="en-GB" sz="2400" b="0" i="0" u="none" strike="noStrike" baseline="30000" dirty="0">
                <a:solidFill>
                  <a:srgbClr val="020202"/>
                </a:solidFill>
                <a:latin typeface="+mj-lt"/>
              </a:rPr>
              <a:t>	O09.2</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Duration of pregnancy 14–19 completed weeks</a:t>
            </a:r>
            <a:endParaRPr lang="en-GB" sz="2400" b="0" i="0" u="none" strike="noStrike" baseline="0" dirty="0">
              <a:solidFill>
                <a:srgbClr val="000000"/>
              </a:solidFill>
              <a:latin typeface="+mj-lt"/>
            </a:endParaRPr>
          </a:p>
          <a:p>
            <a:pPr marR="1130"/>
            <a:r>
              <a:rPr lang="en-GB" sz="2400" b="0" i="0" u="none" strike="noStrike" baseline="30000" dirty="0">
                <a:solidFill>
                  <a:srgbClr val="020202"/>
                </a:solidFill>
                <a:latin typeface="+mj-lt"/>
              </a:rPr>
              <a:t>	90462-01</a:t>
            </a:r>
            <a:r>
              <a:rPr lang="en-GB" sz="2400" b="0" i="0" u="none" strike="noStrike" baseline="30000" dirty="0">
                <a:solidFill>
                  <a:srgbClr val="000000"/>
                </a:solidFill>
                <a:latin typeface="+mj-lt"/>
              </a:rPr>
              <a:t> </a:t>
            </a:r>
            <a:r>
              <a:rPr lang="en-GB" sz="2400" b="1" i="0" u="none" strike="noStrike" baseline="30000" dirty="0">
                <a:solidFill>
                  <a:srgbClr val="000000"/>
                </a:solidFill>
                <a:latin typeface="+mj-lt"/>
              </a:rPr>
              <a:t>[</a:t>
            </a:r>
            <a:r>
              <a:rPr lang="en-GB" sz="2400" b="1" i="0" u="none" strike="noStrike" baseline="30000" dirty="0">
                <a:solidFill>
                  <a:srgbClr val="020202"/>
                </a:solidFill>
                <a:latin typeface="+mj-lt"/>
              </a:rPr>
              <a:t>1330</a:t>
            </a:r>
            <a:r>
              <a:rPr lang="en-GB" sz="2400" b="1" i="0" u="none" strike="noStrike" baseline="30000" dirty="0">
                <a:solidFill>
                  <a:srgbClr val="000000"/>
                </a:solidFill>
                <a:latin typeface="+mj-lt"/>
              </a:rPr>
              <a:t>]</a:t>
            </a:r>
            <a:r>
              <a:rPr lang="en-GB" sz="2400" b="0" i="0" u="none" strike="noStrike" baseline="30000" dirty="0">
                <a:solidFill>
                  <a:srgbClr val="000000"/>
                </a:solidFill>
                <a:latin typeface="+mj-lt"/>
              </a:rPr>
              <a:t>	</a:t>
            </a:r>
            <a:r>
              <a:rPr lang="en-GB" sz="2400" b="0" i="1" u="none" strike="noStrike" baseline="30000" dirty="0">
                <a:solidFill>
                  <a:srgbClr val="000000"/>
                </a:solidFill>
                <a:latin typeface="+mj-lt"/>
              </a:rPr>
              <a:t>Termination of pregnancy [abortion procedure], not elsewhere classified</a:t>
            </a:r>
            <a:r>
              <a:rPr lang="en-GB" sz="2400" b="0" i="0" u="none" strike="noStrike" baseline="0" dirty="0">
                <a:solidFill>
                  <a:srgbClr val="000000"/>
                </a:solidFill>
                <a:latin typeface="+mj-lt"/>
              </a:rPr>
              <a:t>	</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20</a:t>
            </a:fld>
            <a:endParaRPr lang="en-US" dirty="0"/>
          </a:p>
        </p:txBody>
      </p:sp>
    </p:spTree>
    <p:extLst>
      <p:ext uri="{BB962C8B-B14F-4D97-AF65-F5344CB8AC3E}">
        <p14:creationId xmlns:p14="http://schemas.microsoft.com/office/powerpoint/2010/main" val="579608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3200" b="0" i="0" u="none" strike="noStrike" baseline="30000" dirty="0"/>
              <a:t>O08 Complications following abortion and ectopic and molar pregnancy</a:t>
            </a:r>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21998" y="1364432"/>
            <a:ext cx="11429999" cy="5112568"/>
          </a:xfrm>
        </p:spPr>
        <p:txBody>
          <a:bodyPr/>
          <a:lstStyle/>
          <a:p>
            <a:r>
              <a:rPr lang="en-GB" sz="3200" b="1" i="1" u="none" strike="noStrike" baseline="30000" dirty="0">
                <a:latin typeface="Times New Roman" panose="02020603050405020304" pitchFamily="18" charset="0"/>
              </a:rPr>
              <a:t>Note:	</a:t>
            </a:r>
          </a:p>
          <a:p>
            <a:r>
              <a:rPr lang="en-GB" sz="3200" b="0" i="0" u="none" strike="noStrike" baseline="30000" dirty="0">
                <a:latin typeface="Times New Roman" panose="02020603050405020304" pitchFamily="18" charset="0"/>
              </a:rPr>
              <a:t>Codes from category </a:t>
            </a:r>
            <a:r>
              <a:rPr lang="en-GB" sz="3200" b="0" i="0" u="none" strike="noStrike" baseline="30000" dirty="0">
                <a:solidFill>
                  <a:srgbClr val="020202"/>
                </a:solidFill>
                <a:latin typeface="Times New Roman" panose="02020603050405020304" pitchFamily="18" charset="0"/>
              </a:rPr>
              <a:t>O08 are assigned for complication(s) of:</a:t>
            </a:r>
            <a:endParaRPr lang="en-GB" sz="3200" b="0" i="0" u="none" strike="noStrike" baseline="0" dirty="0">
              <a:solidFill>
                <a:srgbClr val="020202"/>
              </a:solidFill>
              <a:latin typeface="Times New Roman" panose="02020603050405020304" pitchFamily="18" charset="0"/>
            </a:endParaRPr>
          </a:p>
          <a:p>
            <a:pPr marL="457200" indent="-271463">
              <a:buFont typeface="Arial" panose="020B0604020202020204" pitchFamily="34" charset="0"/>
              <a:buChar char="•"/>
            </a:pPr>
            <a:r>
              <a:rPr lang="en-GB" sz="3200" b="0" i="0" u="none" strike="noStrike" baseline="30000" dirty="0">
                <a:latin typeface="Times New Roman" panose="02020603050405020304" pitchFamily="18" charset="0"/>
              </a:rPr>
              <a:t> abortion, where the abortion was treated, performed or occurred prior to the episode of care</a:t>
            </a:r>
          </a:p>
          <a:p>
            <a:pPr marL="457200" indent="-271463">
              <a:buFont typeface="Arial" panose="020B0604020202020204" pitchFamily="34" charset="0"/>
              <a:buChar char="•"/>
            </a:pPr>
            <a:r>
              <a:rPr lang="en-GB" sz="3200" baseline="30000" dirty="0">
                <a:latin typeface="Times New Roman" panose="02020603050405020304" pitchFamily="18" charset="0"/>
              </a:rPr>
              <a:t>ectopic and molar pregnancy</a:t>
            </a:r>
            <a:endParaRPr lang="en-GB" sz="3200" b="0" i="0" u="none" strike="noStrike" baseline="0" dirty="0">
              <a:latin typeface="Times New Roman" panose="02020603050405020304" pitchFamily="18" charset="0"/>
            </a:endParaRPr>
          </a:p>
          <a:p>
            <a:r>
              <a:rPr lang="en-GB" sz="3200" b="1" i="1" u="none" strike="noStrike" baseline="30000" dirty="0">
                <a:latin typeface="Times New Roman" panose="02020603050405020304" pitchFamily="18" charset="0"/>
              </a:rPr>
              <a:t>Excludes:</a:t>
            </a:r>
            <a:r>
              <a:rPr lang="en-GB" sz="3200" b="0" i="0" u="none" strike="noStrike" baseline="30000" dirty="0">
                <a:latin typeface="Times New Roman" panose="02020603050405020304" pitchFamily="18" charset="0"/>
              </a:rPr>
              <a:t>	</a:t>
            </a:r>
          </a:p>
          <a:p>
            <a:pPr indent="85725"/>
            <a:r>
              <a:rPr lang="en-GB" sz="3200" baseline="30000" dirty="0">
                <a:latin typeface="Times New Roman" panose="02020603050405020304" pitchFamily="18" charset="0"/>
              </a:rPr>
              <a:t>C</a:t>
            </a:r>
            <a:r>
              <a:rPr lang="en-GB" sz="3200" b="0" i="0" u="none" strike="noStrike" baseline="30000" dirty="0">
                <a:latin typeface="Times New Roman" panose="02020603050405020304" pitchFamily="18" charset="0"/>
              </a:rPr>
              <a:t>omplication(s) during episode of care:</a:t>
            </a:r>
            <a:endParaRPr lang="en-GB" sz="3200" b="0" i="0" u="none" strike="noStrike" baseline="0" dirty="0">
              <a:latin typeface="Times New Roman" panose="02020603050405020304" pitchFamily="18" charset="0"/>
            </a:endParaRPr>
          </a:p>
          <a:p>
            <a:pPr marL="457200" indent="-271463">
              <a:buFont typeface="Arial" panose="020B0604020202020204" pitchFamily="34" charset="0"/>
              <a:buChar char="•"/>
            </a:pPr>
            <a:r>
              <a:rPr lang="en-GB" sz="3200" b="0" i="0" u="none" strike="noStrike" baseline="30000" dirty="0">
                <a:latin typeface="Times New Roman" panose="02020603050405020304" pitchFamily="18" charset="0"/>
              </a:rPr>
              <a:t> for staged abortion (</a:t>
            </a:r>
            <a:r>
              <a:rPr lang="en-GB" sz="3200" b="0" i="0" u="none" strike="noStrike" baseline="30000" dirty="0">
                <a:solidFill>
                  <a:srgbClr val="020202"/>
                </a:solidFill>
                <a:latin typeface="Times New Roman" panose="02020603050405020304" pitchFamily="18" charset="0"/>
              </a:rPr>
              <a:t>O04.5–O04.9)</a:t>
            </a:r>
            <a:endParaRPr lang="en-GB" sz="3200" b="0" i="0" u="none" strike="noStrike" baseline="0" dirty="0">
              <a:solidFill>
                <a:srgbClr val="020202"/>
              </a:solidFill>
              <a:latin typeface="Times New Roman" panose="02020603050405020304" pitchFamily="18" charset="0"/>
            </a:endParaRPr>
          </a:p>
          <a:p>
            <a:pPr marL="457200" indent="-271463">
              <a:buFont typeface="Arial" panose="020B0604020202020204" pitchFamily="34" charset="0"/>
              <a:buChar char="•"/>
            </a:pPr>
            <a:r>
              <a:rPr lang="en-GB" sz="3200" b="0" i="0" u="none" strike="noStrike" baseline="30000" dirty="0">
                <a:latin typeface="Times New Roman" panose="02020603050405020304" pitchFamily="18" charset="0"/>
              </a:rPr>
              <a:t> in which an abortion is treated, performed or occurred (current episode) (</a:t>
            </a:r>
            <a:r>
              <a:rPr lang="en-GB" sz="3200" b="0" i="0" u="none" strike="noStrike" baseline="30000" dirty="0">
                <a:solidFill>
                  <a:srgbClr val="020202"/>
                </a:solidFill>
                <a:latin typeface="Times New Roman" panose="02020603050405020304" pitchFamily="18" charset="0"/>
              </a:rPr>
              <a:t>O03–O06)</a:t>
            </a:r>
            <a:endParaRPr lang="en-GB" sz="3200" b="0" i="0" u="none" strike="noStrike" baseline="0" dirty="0">
              <a:solidFill>
                <a:srgbClr val="020202"/>
              </a:solidFill>
              <a:latin typeface="Times New Roman" panose="02020603050405020304" pitchFamily="18" charset="0"/>
            </a:endParaRPr>
          </a:p>
          <a:p>
            <a:r>
              <a:rPr lang="en-GB" sz="3200" b="0" i="0" u="none" strike="noStrike" baseline="30000" dirty="0">
                <a:latin typeface="Times New Roman" panose="02020603050405020304" pitchFamily="18" charset="0"/>
              </a:rPr>
              <a:t>retained products of conception (</a:t>
            </a:r>
            <a:r>
              <a:rPr lang="en-GB" sz="3200" b="0" i="0" u="none" strike="noStrike" baseline="30000" dirty="0">
                <a:solidFill>
                  <a:srgbClr val="020202"/>
                </a:solidFill>
                <a:latin typeface="Times New Roman" panose="02020603050405020304" pitchFamily="18" charset="0"/>
              </a:rPr>
              <a:t>O03–O06)</a:t>
            </a:r>
            <a:endParaRPr lang="en-GB" sz="3200" b="0" i="0" u="none" strike="noStrike" baseline="0" dirty="0">
              <a:solidFill>
                <a:srgbClr val="020202"/>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21</a:t>
            </a:fld>
            <a:endParaRPr lang="en-US" dirty="0"/>
          </a:p>
        </p:txBody>
      </p:sp>
    </p:spTree>
    <p:extLst>
      <p:ext uri="{BB962C8B-B14F-4D97-AF65-F5344CB8AC3E}">
        <p14:creationId xmlns:p14="http://schemas.microsoft.com/office/powerpoint/2010/main" val="1175571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NEW TOPIC – underlying cause</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1736435" y="1983726"/>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22</a:t>
            </a:fld>
            <a:endParaRPr lang="en-US" dirty="0"/>
          </a:p>
        </p:txBody>
      </p:sp>
    </p:spTree>
    <p:extLst>
      <p:ext uri="{BB962C8B-B14F-4D97-AF65-F5344CB8AC3E}">
        <p14:creationId xmlns:p14="http://schemas.microsoft.com/office/powerpoint/2010/main" val="3111799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Excludes notes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81000" y="1364432"/>
            <a:ext cx="11429999" cy="5112568"/>
          </a:xfrm>
        </p:spPr>
        <p:txBody>
          <a:bodyPr/>
          <a:lstStyle/>
          <a:p>
            <a:r>
              <a:rPr lang="en-GB" sz="1800" b="0" i="0" u="none" strike="noStrike" baseline="30000" dirty="0">
                <a:solidFill>
                  <a:srgbClr val="000000"/>
                </a:solidFill>
                <a:latin typeface="Times New Roman" panose="02020603050405020304" pitchFamily="18" charset="0"/>
              </a:rPr>
              <a:t> </a:t>
            </a:r>
            <a:r>
              <a:rPr lang="en-GB" sz="4400" b="0" i="0" u="none" strike="noStrike" baseline="30000" dirty="0">
                <a:solidFill>
                  <a:srgbClr val="000000"/>
                </a:solidFill>
                <a:latin typeface="+mj-lt"/>
              </a:rPr>
              <a:t>Some are a guide to redirect users from an incorrect code to a correct code (see Example 18), and some support mortality coding (see Example 19). </a:t>
            </a:r>
          </a:p>
          <a:p>
            <a:endParaRPr lang="en-GB" sz="4400" baseline="30000" dirty="0">
              <a:solidFill>
                <a:srgbClr val="000000"/>
              </a:solidFill>
              <a:latin typeface="+mj-lt"/>
            </a:endParaRPr>
          </a:p>
          <a:p>
            <a:r>
              <a:rPr lang="en-GB" sz="4400" b="0" i="0" u="none" strike="noStrike" baseline="30000" dirty="0">
                <a:latin typeface="+mj-lt"/>
              </a:rPr>
              <a:t>In Australia, multiple condition coding (meaning that multiple conditions or health related problems may be classified in an episode of care) is used to provide the necessary specificity to fully describe the episode of care. This does not mean multiple codes are assigned to describe a single condition (unless otherwise instructed).</a:t>
            </a:r>
            <a:endParaRPr lang="en-GB" sz="4400" b="0" i="0" u="none" strike="noStrike" baseline="0" dirty="0">
              <a:latin typeface="+mj-lt"/>
            </a:endParaRPr>
          </a:p>
          <a:p>
            <a:endParaRPr lang="en-GB" sz="4400" b="0" i="0" u="none" strike="noStrike" baseline="0" dirty="0">
              <a:solidFill>
                <a:srgbClr val="000000"/>
              </a:solidFill>
              <a:latin typeface="+mj-lt"/>
            </a:endParaRPr>
          </a:p>
          <a:p>
            <a:pPr marR="1130"/>
            <a:endParaRPr lang="en-GB" sz="1800" b="1" i="0" u="none" strike="noStrike" baseline="30000" dirty="0">
              <a:solidFill>
                <a:srgbClr val="000000"/>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23</a:t>
            </a:fld>
            <a:endParaRPr lang="en-US" dirty="0"/>
          </a:p>
        </p:txBody>
      </p:sp>
    </p:spTree>
    <p:extLst>
      <p:ext uri="{BB962C8B-B14F-4D97-AF65-F5344CB8AC3E}">
        <p14:creationId xmlns:p14="http://schemas.microsoft.com/office/powerpoint/2010/main" val="3499581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Underlying cause</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dirty="0"/>
              <a:t>Tabular List, Conventions used in the Tabular List of diseases, - Multiple condition coding.</a:t>
            </a:r>
          </a:p>
          <a:p>
            <a:endParaRPr lang="en-AU" sz="4000" dirty="0">
              <a:latin typeface="+mj-lt"/>
            </a:endParaRPr>
          </a:p>
          <a:p>
            <a:r>
              <a:rPr lang="en-GB" sz="4000" b="0" i="0" u="none" strike="noStrike" baseline="30000" dirty="0">
                <a:latin typeface="+mj-lt"/>
              </a:rPr>
              <a:t>In classifying a condition with an underlying cause, if the Alphabetic Index (see Example 2) or </a:t>
            </a:r>
            <a:r>
              <a:rPr lang="en-GB" sz="4000" b="0" i="1" u="none" strike="noStrike" baseline="30000" dirty="0">
                <a:latin typeface="+mj-lt"/>
              </a:rPr>
              <a:t>Excludes</a:t>
            </a:r>
            <a:r>
              <a:rPr lang="en-GB" sz="4000" b="0" i="0" u="none" strike="noStrike" baseline="30000" dirty="0">
                <a:latin typeface="+mj-lt"/>
              </a:rPr>
              <a:t> note (see Example 18) results in a code for one of the clinical concepts </a:t>
            </a:r>
            <a:r>
              <a:rPr lang="en-GB" sz="4000" b="1" i="0" u="none" strike="noStrike" baseline="30000" dirty="0">
                <a:latin typeface="+mj-lt"/>
              </a:rPr>
              <a:t>not being assigned</a:t>
            </a:r>
            <a:r>
              <a:rPr lang="en-GB" sz="4000" b="0" i="0" u="none" strike="noStrike" baseline="30000" dirty="0">
                <a:latin typeface="+mj-lt"/>
              </a:rPr>
              <a:t>, follow the guidelines in </a:t>
            </a:r>
            <a:r>
              <a:rPr lang="en-GB" sz="4000" b="0" i="0" u="none" strike="noStrike" baseline="30000" dirty="0">
                <a:solidFill>
                  <a:srgbClr val="020202"/>
                </a:solidFill>
                <a:latin typeface="+mj-lt"/>
              </a:rPr>
              <a:t>ACS 0001 </a:t>
            </a:r>
            <a:r>
              <a:rPr lang="en-GB" sz="4000" b="0" i="1" u="none" strike="noStrike" baseline="30000" dirty="0">
                <a:solidFill>
                  <a:srgbClr val="020202"/>
                </a:solidFill>
                <a:latin typeface="+mj-lt"/>
              </a:rPr>
              <a:t>Principal diagnosis/Problems and underlying conditions</a:t>
            </a:r>
            <a:r>
              <a:rPr lang="en-GB" sz="4000" b="0" i="0" u="none" strike="noStrike" baseline="30000" dirty="0">
                <a:solidFill>
                  <a:srgbClr val="020202"/>
                </a:solidFill>
                <a:latin typeface="+mj-lt"/>
              </a:rPr>
              <a:t> or ACS 0002 </a:t>
            </a:r>
            <a:r>
              <a:rPr lang="en-GB" sz="4000" b="0" i="1" u="none" strike="noStrike" baseline="30000" dirty="0">
                <a:solidFill>
                  <a:srgbClr val="020202"/>
                </a:solidFill>
                <a:latin typeface="+mj-lt"/>
              </a:rPr>
              <a:t>Additional diagnoses/Problems and underlying conditions</a:t>
            </a:r>
            <a:r>
              <a:rPr lang="en-GB" sz="4000" b="0" i="0" u="none" strike="noStrike" baseline="30000" dirty="0">
                <a:solidFill>
                  <a:srgbClr val="020202"/>
                </a:solidFill>
                <a:latin typeface="+mj-lt"/>
              </a:rPr>
              <a:t>, and assign codes for both the condition and the underlying cause. </a:t>
            </a:r>
          </a:p>
          <a:p>
            <a:endParaRPr lang="en-GB" sz="1800" b="0" i="0" u="none" strike="noStrike" baseline="0" dirty="0">
              <a:solidFill>
                <a:srgbClr val="020202"/>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24</a:t>
            </a:fld>
            <a:endParaRPr lang="en-US" dirty="0"/>
          </a:p>
        </p:txBody>
      </p:sp>
    </p:spTree>
    <p:extLst>
      <p:ext uri="{BB962C8B-B14F-4D97-AF65-F5344CB8AC3E}">
        <p14:creationId xmlns:p14="http://schemas.microsoft.com/office/powerpoint/2010/main" val="1163407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a:xfrm>
            <a:off x="406400" y="381000"/>
            <a:ext cx="11430000" cy="983432"/>
          </a:xfrm>
        </p:spPr>
        <p:txBody>
          <a:bodyPr/>
          <a:lstStyle/>
          <a:p>
            <a:r>
              <a:rPr lang="en-AU" dirty="0"/>
              <a:t>Tabular List, Conventions used in the Tabular List of diseases, - Multiple condition coding.</a:t>
            </a:r>
          </a:p>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27038" y="1364432"/>
            <a:ext cx="11429999" cy="5112568"/>
          </a:xfrm>
        </p:spPr>
        <p:txBody>
          <a:bodyPr>
            <a:normAutofit/>
          </a:bodyPr>
          <a:lstStyle/>
          <a:p>
            <a:pPr marR="1130"/>
            <a:r>
              <a:rPr lang="en-GB" sz="3600" b="1" i="0" u="none" strike="noStrike" baseline="30000" dirty="0">
                <a:solidFill>
                  <a:srgbClr val="000000"/>
                </a:solidFill>
                <a:latin typeface="Times New Roman" panose="02020603050405020304" pitchFamily="18" charset="0"/>
              </a:rPr>
              <a:t>Diagnosis:</a:t>
            </a:r>
            <a:r>
              <a:rPr lang="en-GB" sz="3600" b="0" i="0" u="none" strike="noStrike" baseline="30000" dirty="0">
                <a:solidFill>
                  <a:srgbClr val="000000"/>
                </a:solidFill>
                <a:latin typeface="Times New Roman" panose="02020603050405020304" pitchFamily="18" charset="0"/>
              </a:rPr>
              <a:t> Neurogenic bladder due to cauda equina syndrome </a:t>
            </a:r>
            <a:endParaRPr lang="en-GB" sz="3600" b="0" i="0" u="none" strike="noStrike" baseline="0" dirty="0">
              <a:solidFill>
                <a:srgbClr val="000000"/>
              </a:solidFill>
              <a:latin typeface="Times New Roman" panose="02020603050405020304" pitchFamily="18" charset="0"/>
            </a:endParaRPr>
          </a:p>
          <a:p>
            <a:r>
              <a:rPr lang="en-GB" sz="3600" b="0" i="0" u="none" strike="noStrike" baseline="30000" dirty="0">
                <a:solidFill>
                  <a:srgbClr val="000000"/>
                </a:solidFill>
                <a:latin typeface="Times New Roman" panose="02020603050405020304" pitchFamily="18" charset="0"/>
              </a:rPr>
              <a:t>Index: 	</a:t>
            </a:r>
            <a:r>
              <a:rPr lang="en-GB" sz="3600" b="1" i="0" u="none" strike="noStrike" baseline="30000" dirty="0">
                <a:solidFill>
                  <a:srgbClr val="000000"/>
                </a:solidFill>
                <a:latin typeface="Arial" panose="020B0604020202020204" pitchFamily="34" charset="0"/>
              </a:rPr>
              <a:t>Neurogenic</a:t>
            </a:r>
            <a:r>
              <a:rPr lang="en-GB" sz="3600" b="1" i="0" u="none" strike="noStrike" baseline="30000" dirty="0">
                <a:solidFill>
                  <a:srgbClr val="000000"/>
                </a:solidFill>
                <a:latin typeface="Times New Roman" panose="02020603050405020304" pitchFamily="18" charset="0"/>
              </a:rPr>
              <a:t> </a:t>
            </a:r>
            <a:r>
              <a:rPr lang="en-GB" sz="3600" b="0" i="1" u="none" strike="noStrike" baseline="30000" dirty="0">
                <a:solidFill>
                  <a:srgbClr val="000000"/>
                </a:solidFill>
                <a:latin typeface="Times New Roman" panose="02020603050405020304" pitchFamily="18" charset="0"/>
              </a:rPr>
              <a:t>— see also condition</a:t>
            </a:r>
            <a:endParaRPr lang="en-GB" sz="3600" b="0" i="1" u="none" strike="noStrike" baseline="0" dirty="0">
              <a:solidFill>
                <a:srgbClr val="000000"/>
              </a:solidFill>
              <a:latin typeface="Times New Roman" panose="02020603050405020304" pitchFamily="18" charset="0"/>
            </a:endParaRPr>
          </a:p>
          <a:p>
            <a:r>
              <a:rPr lang="en-GB" sz="3600" b="0" i="0" u="none" strike="noStrike" baseline="30000" dirty="0">
                <a:solidFill>
                  <a:srgbClr val="000000"/>
                </a:solidFill>
                <a:latin typeface="Times New Roman" panose="02020603050405020304" pitchFamily="18" charset="0"/>
              </a:rPr>
              <a:t>- bladder </a:t>
            </a:r>
            <a:r>
              <a:rPr lang="en-GB" sz="3600" b="0" i="1" u="none" strike="noStrike" baseline="30000" dirty="0">
                <a:solidFill>
                  <a:srgbClr val="000000"/>
                </a:solidFill>
                <a:latin typeface="Times New Roman" panose="02020603050405020304" pitchFamily="18" charset="0"/>
              </a:rPr>
              <a:t>(see also Dysfunction/bladder/neuromuscular) </a:t>
            </a:r>
            <a:r>
              <a:rPr lang="en-GB" sz="3600" b="0" i="0" u="none" strike="noStrike" baseline="30000" dirty="0">
                <a:solidFill>
                  <a:srgbClr val="020202"/>
                </a:solidFill>
                <a:latin typeface="Times New Roman" panose="02020603050405020304" pitchFamily="18" charset="0"/>
              </a:rPr>
              <a:t>N31.9</a:t>
            </a:r>
            <a:endParaRPr lang="en-GB" sz="3600" b="0" i="0" u="none" strike="noStrike" baseline="0" dirty="0">
              <a:solidFill>
                <a:srgbClr val="000000"/>
              </a:solidFill>
              <a:latin typeface="Times New Roman" panose="02020603050405020304" pitchFamily="18" charset="0"/>
            </a:endParaRPr>
          </a:p>
          <a:p>
            <a:r>
              <a:rPr lang="en-GB" sz="3600" b="0" i="0" u="none" strike="noStrike" baseline="30000" dirty="0">
                <a:solidFill>
                  <a:srgbClr val="000000"/>
                </a:solidFill>
                <a:latin typeface="Times New Roman" panose="02020603050405020304" pitchFamily="18" charset="0"/>
              </a:rPr>
              <a:t>- - cauda equina syndrome </a:t>
            </a:r>
            <a:r>
              <a:rPr lang="en-GB" sz="3600" b="1" i="0" u="none" strike="noStrike" baseline="30000" dirty="0">
                <a:solidFill>
                  <a:srgbClr val="020202"/>
                </a:solidFill>
                <a:latin typeface="Times New Roman" panose="02020603050405020304" pitchFamily="18" charset="0"/>
              </a:rPr>
              <a:t>G83.4</a:t>
            </a:r>
            <a:endParaRPr lang="en-GB" sz="3600" b="1" i="0" u="none" strike="noStrike" baseline="0" dirty="0">
              <a:solidFill>
                <a:srgbClr val="000000"/>
              </a:solidFill>
              <a:latin typeface="Times New Roman" panose="02020603050405020304" pitchFamily="18" charset="0"/>
            </a:endParaRPr>
          </a:p>
          <a:p>
            <a:pPr marR="1130"/>
            <a:r>
              <a:rPr lang="en-GB" sz="3600" b="0" i="0" u="none" strike="noStrike" baseline="30000" dirty="0">
                <a:solidFill>
                  <a:srgbClr val="000000"/>
                </a:solidFill>
                <a:latin typeface="Times New Roman" panose="02020603050405020304" pitchFamily="18" charset="0"/>
              </a:rPr>
              <a:t>- - detrusor sphincter </a:t>
            </a:r>
            <a:r>
              <a:rPr lang="en-GB" sz="3600" b="0" i="0" u="none" strike="noStrike" baseline="30000" dirty="0">
                <a:solidFill>
                  <a:srgbClr val="020202"/>
                </a:solidFill>
                <a:latin typeface="Times New Roman" panose="02020603050405020304" pitchFamily="18" charset="0"/>
              </a:rPr>
              <a:t>N31.8</a:t>
            </a:r>
            <a:endParaRPr lang="en-GB" sz="3600" b="0" i="0" u="none" strike="noStrike" baseline="0" dirty="0">
              <a:solidFill>
                <a:srgbClr val="000000"/>
              </a:solidFill>
              <a:latin typeface="Times New Roman" panose="02020603050405020304" pitchFamily="18" charset="0"/>
            </a:endParaRPr>
          </a:p>
          <a:p>
            <a:pPr marR="1130"/>
            <a:r>
              <a:rPr lang="en-GB" sz="3600" b="1" i="0" u="none" strike="noStrike" baseline="30000" dirty="0">
                <a:solidFill>
                  <a:srgbClr val="000000"/>
                </a:solidFill>
                <a:latin typeface="Times New Roman" panose="02020603050405020304" pitchFamily="18" charset="0"/>
              </a:rPr>
              <a:t>Assign</a:t>
            </a:r>
            <a:r>
              <a:rPr lang="en-GB" sz="3600" b="0" i="0" u="none" strike="noStrike" baseline="30000" dirty="0">
                <a:solidFill>
                  <a:srgbClr val="000000"/>
                </a:solidFill>
                <a:latin typeface="Times New Roman" panose="02020603050405020304" pitchFamily="18" charset="0"/>
              </a:rPr>
              <a:t>:</a:t>
            </a:r>
            <a:r>
              <a:rPr lang="en-GB" sz="3600" baseline="30000" dirty="0">
                <a:solidFill>
                  <a:srgbClr val="020202"/>
                </a:solidFill>
                <a:latin typeface="Times New Roman" panose="02020603050405020304" pitchFamily="18" charset="0"/>
              </a:rPr>
              <a:t> </a:t>
            </a:r>
            <a:r>
              <a:rPr lang="en-GB" sz="3600" b="0" i="0" u="none" strike="noStrike" baseline="30000" dirty="0">
                <a:solidFill>
                  <a:srgbClr val="020202"/>
                </a:solidFill>
                <a:latin typeface="Times New Roman" panose="02020603050405020304" pitchFamily="18" charset="0"/>
              </a:rPr>
              <a:t>N31.9</a:t>
            </a:r>
            <a:r>
              <a:rPr lang="en-GB" sz="3600" b="0" i="0" u="none" strike="noStrike" baseline="30000" dirty="0">
                <a:solidFill>
                  <a:srgbClr val="000000"/>
                </a:solidFill>
                <a:latin typeface="Times New Roman" panose="02020603050405020304" pitchFamily="18" charset="0"/>
              </a:rPr>
              <a:t> </a:t>
            </a:r>
            <a:r>
              <a:rPr lang="en-GB" sz="3600" b="0" i="1" u="none" strike="noStrike" baseline="30000" dirty="0">
                <a:solidFill>
                  <a:srgbClr val="000000"/>
                </a:solidFill>
                <a:latin typeface="Times New Roman" panose="02020603050405020304" pitchFamily="18" charset="0"/>
              </a:rPr>
              <a:t>Neuromuscular dysfunction of bladder, unspecified</a:t>
            </a:r>
            <a:endParaRPr lang="en-GB" sz="3600" b="0" i="1" u="none" strike="noStrike" baseline="0" dirty="0">
              <a:solidFill>
                <a:srgbClr val="000000"/>
              </a:solidFill>
              <a:latin typeface="Times New Roman" panose="02020603050405020304" pitchFamily="18" charset="0"/>
            </a:endParaRPr>
          </a:p>
          <a:p>
            <a:pPr marR="1130"/>
            <a:r>
              <a:rPr lang="en-GB" sz="3600" b="0" i="0" u="none" strike="noStrike" baseline="30000" dirty="0">
                <a:solidFill>
                  <a:srgbClr val="020202"/>
                </a:solidFill>
                <a:latin typeface="Times New Roman" panose="02020603050405020304" pitchFamily="18" charset="0"/>
              </a:rPr>
              <a:t>G83.4</a:t>
            </a:r>
            <a:r>
              <a:rPr lang="en-GB" sz="3600" b="0" i="0" u="none" strike="noStrike" baseline="30000" dirty="0">
                <a:solidFill>
                  <a:srgbClr val="000000"/>
                </a:solidFill>
                <a:latin typeface="Times New Roman" panose="02020603050405020304" pitchFamily="18" charset="0"/>
              </a:rPr>
              <a:t> </a:t>
            </a:r>
            <a:r>
              <a:rPr lang="en-GB" sz="3600" b="0" i="1" u="none" strike="noStrike" baseline="30000" dirty="0">
                <a:solidFill>
                  <a:srgbClr val="000000"/>
                </a:solidFill>
                <a:latin typeface="Times New Roman" panose="02020603050405020304" pitchFamily="18" charset="0"/>
              </a:rPr>
              <a:t>Cauda equina syndrom</a:t>
            </a:r>
            <a:r>
              <a:rPr lang="en-GB" sz="3600" b="0" i="0" u="none" strike="noStrike" baseline="30000" dirty="0">
                <a:solidFill>
                  <a:srgbClr val="000000"/>
                </a:solidFill>
                <a:latin typeface="Times New Roman" panose="02020603050405020304" pitchFamily="18" charset="0"/>
              </a:rPr>
              <a:t>e</a:t>
            </a:r>
            <a:r>
              <a:rPr lang="en-GB" sz="3600" b="0" i="0" u="none" strike="noStrike" baseline="0" dirty="0">
                <a:solidFill>
                  <a:srgbClr val="000000"/>
                </a:solidFill>
                <a:latin typeface="Times New Roman" panose="02020603050405020304" pitchFamily="18" charset="0"/>
              </a:rPr>
              <a:t>	</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25</a:t>
            </a:fld>
            <a:endParaRPr lang="en-US" dirty="0"/>
          </a:p>
        </p:txBody>
      </p:sp>
    </p:spTree>
    <p:extLst>
      <p:ext uri="{BB962C8B-B14F-4D97-AF65-F5344CB8AC3E}">
        <p14:creationId xmlns:p14="http://schemas.microsoft.com/office/powerpoint/2010/main" val="384769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N31 Neuromuscular dysfunction of bladder NEC</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a:bodyPr>
          <a:lstStyle/>
          <a:p>
            <a:r>
              <a:rPr lang="en-GB" sz="4400" b="1" i="1" u="none" strike="noStrike" baseline="30000" dirty="0">
                <a:latin typeface="+mj-lt"/>
              </a:rPr>
              <a:t>Excludes:</a:t>
            </a:r>
            <a:r>
              <a:rPr lang="en-GB" sz="4400" b="0" i="0" u="none" strike="noStrike" baseline="30000" dirty="0">
                <a:latin typeface="+mj-lt"/>
              </a:rPr>
              <a:t>	cord bladder NOS (</a:t>
            </a:r>
            <a:r>
              <a:rPr lang="en-GB" sz="4400" b="0" i="0" u="none" strike="noStrike" baseline="30000" dirty="0">
                <a:solidFill>
                  <a:srgbClr val="020202"/>
                </a:solidFill>
                <a:latin typeface="+mj-lt"/>
              </a:rPr>
              <a:t>G95.8)</a:t>
            </a:r>
            <a:endParaRPr lang="en-GB" sz="4400" b="0" i="0" u="none" strike="noStrike" baseline="0" dirty="0">
              <a:solidFill>
                <a:srgbClr val="020202"/>
              </a:solidFill>
              <a:latin typeface="+mj-lt"/>
            </a:endParaRPr>
          </a:p>
          <a:p>
            <a:pPr marL="1071563"/>
            <a:r>
              <a:rPr lang="it-IT" sz="4400" b="0" i="0" u="none" strike="noStrike" baseline="30000" dirty="0">
                <a:latin typeface="+mj-lt"/>
              </a:rPr>
              <a:t>due to spinal cord lesion (</a:t>
            </a:r>
            <a:r>
              <a:rPr lang="it-IT" sz="4400" b="0" i="0" u="none" strike="noStrike" baseline="30000" dirty="0">
                <a:solidFill>
                  <a:srgbClr val="020202"/>
                </a:solidFill>
                <a:latin typeface="+mj-lt"/>
              </a:rPr>
              <a:t>G95.8)</a:t>
            </a:r>
            <a:endParaRPr lang="it-IT" sz="4400" b="0" i="0" u="none" strike="noStrike" baseline="0" dirty="0">
              <a:solidFill>
                <a:srgbClr val="020202"/>
              </a:solidFill>
              <a:latin typeface="+mj-lt"/>
            </a:endParaRPr>
          </a:p>
          <a:p>
            <a:pPr marL="1071563"/>
            <a:r>
              <a:rPr lang="it-IT" sz="4400" b="0" i="0" u="none" strike="noStrike" baseline="30000" dirty="0">
                <a:latin typeface="+mj-lt"/>
              </a:rPr>
              <a:t>neurogenic bladder due to cauda equina syndrome (</a:t>
            </a:r>
            <a:r>
              <a:rPr lang="it-IT" sz="4400" b="0" i="0" u="none" strike="noStrike" baseline="30000" dirty="0">
                <a:solidFill>
                  <a:srgbClr val="020202"/>
                </a:solidFill>
                <a:latin typeface="+mj-lt"/>
              </a:rPr>
              <a:t>G83.4)</a:t>
            </a:r>
          </a:p>
          <a:p>
            <a:pPr marL="1071563"/>
            <a:r>
              <a:rPr lang="en-GB" sz="4000" b="0" i="0" u="none" strike="noStrike" baseline="30000" dirty="0">
                <a:latin typeface="+mj-lt"/>
              </a:rPr>
              <a:t>urinary incontinence:</a:t>
            </a:r>
            <a:endParaRPr lang="en-GB" sz="4000" b="0" i="0" u="none" strike="noStrike" baseline="0" dirty="0">
              <a:latin typeface="+mj-lt"/>
            </a:endParaRPr>
          </a:p>
          <a:p>
            <a:pPr marL="2157413" indent="-571500">
              <a:buFont typeface="Arial" panose="020B0604020202020204" pitchFamily="34" charset="0"/>
              <a:buChar char="•"/>
            </a:pPr>
            <a:r>
              <a:rPr lang="en-GB" sz="4400" b="0" i="0" u="none" strike="noStrike" baseline="30000" dirty="0">
                <a:latin typeface="+mj-lt"/>
              </a:rPr>
              <a:t> NOS (</a:t>
            </a:r>
            <a:r>
              <a:rPr lang="en-GB" sz="4400" b="0" i="0" u="none" strike="noStrike" baseline="30000" dirty="0">
                <a:solidFill>
                  <a:srgbClr val="020202"/>
                </a:solidFill>
                <a:latin typeface="+mj-lt"/>
              </a:rPr>
              <a:t>R32)</a:t>
            </a:r>
            <a:endParaRPr lang="en-GB" sz="4400" b="0" i="0" u="none" strike="noStrike" baseline="0" dirty="0">
              <a:solidFill>
                <a:srgbClr val="020202"/>
              </a:solidFill>
              <a:latin typeface="+mj-lt"/>
            </a:endParaRPr>
          </a:p>
          <a:p>
            <a:pPr marL="1614488" indent="714375">
              <a:buFont typeface="Arial" panose="020B0604020202020204" pitchFamily="34" charset="0"/>
              <a:buChar char="•"/>
            </a:pPr>
            <a:r>
              <a:rPr lang="en-GB" sz="4400" b="0" i="0" u="none" strike="noStrike" baseline="30000" dirty="0">
                <a:latin typeface="+mj-lt"/>
              </a:rPr>
              <a:t> specified (</a:t>
            </a:r>
            <a:r>
              <a:rPr lang="en-GB" sz="4400" b="0" i="0" u="none" strike="noStrike" baseline="30000" dirty="0">
                <a:solidFill>
                  <a:srgbClr val="020202"/>
                </a:solidFill>
                <a:latin typeface="+mj-lt"/>
              </a:rPr>
              <a:t>N39.3–N39.4)</a:t>
            </a:r>
            <a:endParaRPr lang="en-GB" sz="4400" b="0" i="0" u="none" strike="noStrike" baseline="0" dirty="0">
              <a:solidFill>
                <a:srgbClr val="020202"/>
              </a:solidFill>
              <a:latin typeface="+mj-lt"/>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26</a:t>
            </a:fld>
            <a:endParaRPr lang="en-US" dirty="0"/>
          </a:p>
        </p:txBody>
      </p:sp>
    </p:spTree>
    <p:extLst>
      <p:ext uri="{BB962C8B-B14F-4D97-AF65-F5344CB8AC3E}">
        <p14:creationId xmlns:p14="http://schemas.microsoft.com/office/powerpoint/2010/main" val="1651042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Conventions in the Tabular List – excludes notes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07710" y="1364432"/>
            <a:ext cx="11429999" cy="5112568"/>
          </a:xfrm>
        </p:spPr>
        <p:txBody>
          <a:bodyPr/>
          <a:lstStyle/>
          <a:p>
            <a:r>
              <a:rPr lang="en-GB" sz="4400" b="0" i="0" u="none" strike="noStrike" baseline="30000" dirty="0">
                <a:latin typeface="+mj-lt"/>
              </a:rPr>
              <a:t>In classifying a problem with an underlying cause, if the ICD-10-AM Alphabetic Index (see Example 2) or an </a:t>
            </a:r>
            <a:r>
              <a:rPr lang="en-GB" sz="4400" b="0" i="1" u="none" strike="noStrike" baseline="30000" dirty="0">
                <a:latin typeface="+mj-lt"/>
              </a:rPr>
              <a:t>Excludes </a:t>
            </a:r>
            <a:r>
              <a:rPr lang="en-GB" sz="4400" b="0" i="0" u="none" strike="noStrike" baseline="30000" dirty="0">
                <a:latin typeface="+mj-lt"/>
              </a:rPr>
              <a:t>note (see Example 18) results in a code for one of the clinical concepts </a:t>
            </a:r>
            <a:r>
              <a:rPr lang="en-GB" sz="4400" b="1" i="0" u="none" strike="noStrike" baseline="30000" dirty="0">
                <a:latin typeface="+mj-lt"/>
              </a:rPr>
              <a:t>not being assigned</a:t>
            </a:r>
            <a:r>
              <a:rPr lang="en-GB" sz="4400" b="0" i="0" u="none" strike="noStrike" baseline="30000" dirty="0">
                <a:latin typeface="+mj-lt"/>
              </a:rPr>
              <a:t>, follow the guidelines in </a:t>
            </a:r>
            <a:r>
              <a:rPr lang="en-GB" sz="4400" b="0" i="0" u="none" strike="noStrike" baseline="30000" dirty="0">
                <a:solidFill>
                  <a:srgbClr val="020202"/>
                </a:solidFill>
                <a:latin typeface="+mj-lt"/>
              </a:rPr>
              <a:t>ACS 0001 </a:t>
            </a:r>
            <a:r>
              <a:rPr lang="en-GB" sz="4400" b="0" i="1" u="none" strike="noStrike" baseline="30000" dirty="0">
                <a:solidFill>
                  <a:srgbClr val="020202"/>
                </a:solidFill>
                <a:latin typeface="+mj-lt"/>
              </a:rPr>
              <a:t>Principal diagnosis/Problems and underlying conditions </a:t>
            </a:r>
            <a:r>
              <a:rPr lang="en-GB" sz="4400" b="0" i="0" u="none" strike="noStrike" baseline="30000" dirty="0">
                <a:solidFill>
                  <a:srgbClr val="020202"/>
                </a:solidFill>
                <a:latin typeface="+mj-lt"/>
              </a:rPr>
              <a:t>or </a:t>
            </a:r>
            <a:r>
              <a:rPr lang="en-GB" sz="4400" b="0" i="1" u="none" strike="noStrike" baseline="30000" dirty="0">
                <a:solidFill>
                  <a:srgbClr val="020202"/>
                </a:solidFill>
                <a:latin typeface="+mj-lt"/>
              </a:rPr>
              <a:t>ACS 0002 Additional diagnoses/Problems and underlying conditions, </a:t>
            </a:r>
            <a:r>
              <a:rPr lang="en-GB" sz="4400" b="1" i="0" u="none" strike="noStrike" baseline="30000" dirty="0">
                <a:solidFill>
                  <a:srgbClr val="020202"/>
                </a:solidFill>
                <a:latin typeface="+mj-lt"/>
              </a:rPr>
              <a:t>and assign codes for both the problem and the underlying cause</a:t>
            </a:r>
            <a:r>
              <a:rPr lang="en-GB" sz="4400" b="0" i="0" u="none" strike="noStrike" baseline="30000" dirty="0">
                <a:solidFill>
                  <a:srgbClr val="020202"/>
                </a:solidFill>
                <a:latin typeface="+mj-lt"/>
              </a:rPr>
              <a:t>.</a:t>
            </a:r>
          </a:p>
          <a:p>
            <a:endParaRPr lang="en-GB" sz="1800" b="0" i="0" u="none" strike="noStrike" baseline="0" dirty="0">
              <a:solidFill>
                <a:srgbClr val="020202"/>
              </a:solidFill>
              <a:latin typeface="Times New Roman" panose="02020603050405020304" pitchFamily="18" charset="0"/>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27</a:t>
            </a:fld>
            <a:endParaRPr lang="en-US" dirty="0"/>
          </a:p>
        </p:txBody>
      </p:sp>
    </p:spTree>
    <p:extLst>
      <p:ext uri="{BB962C8B-B14F-4D97-AF65-F5344CB8AC3E}">
        <p14:creationId xmlns:p14="http://schemas.microsoft.com/office/powerpoint/2010/main" val="16145966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56910" y="1364432"/>
            <a:ext cx="11429999" cy="5112568"/>
          </a:xfrm>
        </p:spPr>
        <p:txBody>
          <a:bodyPr>
            <a:normAutofit lnSpcReduction="10000"/>
          </a:bodyPr>
          <a:lstStyle/>
          <a:p>
            <a:pPr marR="1130"/>
            <a:r>
              <a:rPr lang="en-GB" sz="3600" b="1" i="0" u="none" strike="noStrike" baseline="30000" dirty="0">
                <a:solidFill>
                  <a:srgbClr val="000000"/>
                </a:solidFill>
                <a:latin typeface="+mj-lt"/>
              </a:rPr>
              <a:t>EXAMPLE 19: </a:t>
            </a:r>
            <a:endParaRPr lang="en-GB" sz="3600" b="1" i="0" u="none" strike="noStrike" baseline="0" dirty="0">
              <a:solidFill>
                <a:srgbClr val="000000"/>
              </a:solidFill>
              <a:latin typeface="+mj-lt"/>
            </a:endParaRPr>
          </a:p>
          <a:p>
            <a:pPr marR="1130"/>
            <a:r>
              <a:rPr lang="es-ES" sz="3600" b="1" i="1" u="none" strike="noStrike" baseline="30000" dirty="0">
                <a:solidFill>
                  <a:srgbClr val="000000"/>
                </a:solidFill>
                <a:latin typeface="+mj-lt"/>
              </a:rPr>
              <a:t>Diagnosis:	 </a:t>
            </a:r>
            <a:r>
              <a:rPr lang="es-ES" sz="3600" b="0" i="0" u="none" strike="noStrike" baseline="30000" dirty="0">
                <a:solidFill>
                  <a:srgbClr val="000000"/>
                </a:solidFill>
                <a:latin typeface="+mj-lt"/>
              </a:rPr>
              <a:t>Osteoporosis </a:t>
            </a:r>
            <a:r>
              <a:rPr lang="es-ES" sz="3600" b="0" i="0" u="none" strike="noStrike" baseline="30000" dirty="0" err="1">
                <a:solidFill>
                  <a:srgbClr val="000000"/>
                </a:solidFill>
                <a:latin typeface="+mj-lt"/>
              </a:rPr>
              <a:t>due</a:t>
            </a:r>
            <a:r>
              <a:rPr lang="es-ES" sz="3600" b="0" i="0" u="none" strike="noStrike" baseline="30000" dirty="0">
                <a:solidFill>
                  <a:srgbClr val="000000"/>
                </a:solidFill>
                <a:latin typeface="+mj-lt"/>
              </a:rPr>
              <a:t> </a:t>
            </a:r>
            <a:r>
              <a:rPr lang="es-ES" sz="3600" b="0" i="0" u="none" strike="noStrike" baseline="30000" dirty="0" err="1">
                <a:solidFill>
                  <a:srgbClr val="000000"/>
                </a:solidFill>
                <a:latin typeface="+mj-lt"/>
              </a:rPr>
              <a:t>to</a:t>
            </a:r>
            <a:r>
              <a:rPr lang="es-ES" sz="3600" b="0" i="0" u="none" strike="noStrike" baseline="30000" dirty="0">
                <a:solidFill>
                  <a:srgbClr val="000000"/>
                </a:solidFill>
                <a:latin typeface="+mj-lt"/>
              </a:rPr>
              <a:t> </a:t>
            </a:r>
            <a:r>
              <a:rPr lang="es-ES" sz="3600" b="0" i="0" u="none" strike="noStrike" baseline="30000" dirty="0" err="1">
                <a:solidFill>
                  <a:srgbClr val="000000"/>
                </a:solidFill>
                <a:latin typeface="+mj-lt"/>
              </a:rPr>
              <a:t>vitamin</a:t>
            </a:r>
            <a:r>
              <a:rPr lang="es-ES" sz="3600" b="0" i="0" u="none" strike="noStrike" baseline="30000" dirty="0">
                <a:solidFill>
                  <a:srgbClr val="000000"/>
                </a:solidFill>
                <a:latin typeface="+mj-lt"/>
              </a:rPr>
              <a:t> D </a:t>
            </a:r>
            <a:r>
              <a:rPr lang="es-ES" sz="3600" b="0" i="0" u="none" strike="noStrike" baseline="30000" dirty="0" err="1">
                <a:solidFill>
                  <a:srgbClr val="000000"/>
                </a:solidFill>
                <a:latin typeface="+mj-lt"/>
              </a:rPr>
              <a:t>deficiency</a:t>
            </a:r>
            <a:endParaRPr lang="es-ES" sz="3600" b="0" i="0" u="none" strike="noStrike" baseline="0" dirty="0">
              <a:solidFill>
                <a:srgbClr val="000000"/>
              </a:solidFill>
              <a:latin typeface="+mj-lt"/>
            </a:endParaRPr>
          </a:p>
          <a:p>
            <a:pPr marR="1130"/>
            <a:r>
              <a:rPr lang="en-GB" sz="3600" b="0" i="0" u="none" strike="noStrike" baseline="30000" dirty="0">
                <a:solidFill>
                  <a:srgbClr val="000000"/>
                </a:solidFill>
                <a:latin typeface="+mj-lt"/>
              </a:rPr>
              <a:t>Tabular List: </a:t>
            </a:r>
            <a:r>
              <a:rPr lang="en-GB" sz="3600" b="1" i="0" u="none" strike="noStrike" baseline="30000" dirty="0">
                <a:solidFill>
                  <a:srgbClr val="020202"/>
                </a:solidFill>
                <a:latin typeface="+mj-lt"/>
              </a:rPr>
              <a:t>E55</a:t>
            </a:r>
            <a:r>
              <a:rPr lang="en-GB" sz="3600" b="1" i="1" u="none" strike="noStrike" baseline="30000" dirty="0">
                <a:solidFill>
                  <a:srgbClr val="000000"/>
                </a:solidFill>
                <a:latin typeface="+mj-lt"/>
              </a:rPr>
              <a:t>	</a:t>
            </a:r>
            <a:r>
              <a:rPr lang="en-GB" sz="3600" b="1" i="0" u="none" strike="noStrike" baseline="30000" dirty="0">
                <a:solidFill>
                  <a:srgbClr val="000000"/>
                </a:solidFill>
                <a:latin typeface="+mj-lt"/>
              </a:rPr>
              <a:t>Vitamin D deficiency  </a:t>
            </a:r>
            <a:endParaRPr lang="en-GB" sz="3600" b="0" i="0" u="none" strike="noStrike" baseline="0" dirty="0">
              <a:solidFill>
                <a:srgbClr val="000000"/>
              </a:solidFill>
              <a:latin typeface="+mj-lt"/>
            </a:endParaRPr>
          </a:p>
          <a:p>
            <a:r>
              <a:rPr lang="en-GB" sz="3600" b="1" i="1" u="none" strike="noStrike" baseline="30000" dirty="0">
                <a:solidFill>
                  <a:srgbClr val="000000"/>
                </a:solidFill>
                <a:latin typeface="+mj-lt"/>
              </a:rPr>
              <a:t>	Excludes:	</a:t>
            </a:r>
            <a:r>
              <a:rPr lang="en-GB" sz="3600" b="0" i="0" u="none" strike="noStrike" baseline="30000" dirty="0">
                <a:solidFill>
                  <a:srgbClr val="000000"/>
                </a:solidFill>
                <a:latin typeface="+mj-lt"/>
              </a:rPr>
              <a:t>adult </a:t>
            </a:r>
            <a:r>
              <a:rPr lang="en-GB" sz="3600" b="0" i="0" u="none" strike="noStrike" baseline="30000" dirty="0" err="1">
                <a:solidFill>
                  <a:srgbClr val="000000"/>
                </a:solidFill>
                <a:latin typeface="+mj-lt"/>
              </a:rPr>
              <a:t>osteomalacia</a:t>
            </a:r>
            <a:r>
              <a:rPr lang="en-GB" sz="3600" b="0" i="0" u="none" strike="noStrike" baseline="30000" dirty="0">
                <a:solidFill>
                  <a:srgbClr val="000000"/>
                </a:solidFill>
                <a:latin typeface="+mj-lt"/>
              </a:rPr>
              <a:t> (</a:t>
            </a:r>
            <a:r>
              <a:rPr lang="en-GB" sz="3600" b="0" i="0" u="none" strike="noStrike" baseline="30000" dirty="0">
                <a:solidFill>
                  <a:srgbClr val="020202"/>
                </a:solidFill>
                <a:latin typeface="+mj-lt"/>
              </a:rPr>
              <a:t>M83</a:t>
            </a:r>
            <a:r>
              <a:rPr lang="en-GB" sz="3600" b="0" i="0" u="none" strike="noStrike" baseline="30000" dirty="0">
                <a:solidFill>
                  <a:srgbClr val="000000"/>
                </a:solidFill>
                <a:latin typeface="+mj-lt"/>
              </a:rPr>
              <a:t>.-)</a:t>
            </a:r>
            <a:endParaRPr lang="en-GB" sz="3600" b="0" i="0" u="none" strike="noStrike" baseline="0" dirty="0">
              <a:solidFill>
                <a:srgbClr val="000000"/>
              </a:solidFill>
              <a:latin typeface="+mj-lt"/>
            </a:endParaRPr>
          </a:p>
          <a:p>
            <a:r>
              <a:rPr lang="en-GB" sz="3600" b="0" i="0" u="none" strike="noStrike" baseline="30000" dirty="0">
                <a:solidFill>
                  <a:srgbClr val="000000"/>
                </a:solidFill>
                <a:latin typeface="+mj-lt"/>
              </a:rPr>
              <a:t>			osteoporosis (</a:t>
            </a:r>
            <a:r>
              <a:rPr lang="en-GB" sz="3600" b="0" i="0" u="none" strike="noStrike" baseline="30000" dirty="0">
                <a:solidFill>
                  <a:srgbClr val="020202"/>
                </a:solidFill>
                <a:latin typeface="+mj-lt"/>
              </a:rPr>
              <a:t>M80–M81</a:t>
            </a:r>
            <a:r>
              <a:rPr lang="en-GB" sz="3600" b="0" i="0" u="none" strike="noStrike" baseline="30000" dirty="0">
                <a:solidFill>
                  <a:srgbClr val="000000"/>
                </a:solidFill>
                <a:latin typeface="+mj-lt"/>
              </a:rPr>
              <a:t>)</a:t>
            </a:r>
            <a:endParaRPr lang="en-GB" sz="3600" b="0" i="0" u="none" strike="noStrike" baseline="0" dirty="0">
              <a:solidFill>
                <a:srgbClr val="000000"/>
              </a:solidFill>
              <a:latin typeface="+mj-lt"/>
            </a:endParaRPr>
          </a:p>
          <a:p>
            <a:r>
              <a:rPr lang="en-GB" sz="3600" b="0" i="0" u="none" strike="noStrike" baseline="30000" dirty="0">
                <a:solidFill>
                  <a:srgbClr val="000000"/>
                </a:solidFill>
                <a:latin typeface="+mj-lt"/>
              </a:rPr>
              <a:t>			sequelae of rickets (</a:t>
            </a:r>
            <a:r>
              <a:rPr lang="en-GB" sz="3600" b="0" i="0" u="none" strike="noStrike" baseline="30000" dirty="0">
                <a:solidFill>
                  <a:srgbClr val="020202"/>
                </a:solidFill>
                <a:latin typeface="+mj-lt"/>
              </a:rPr>
              <a:t>E64.3</a:t>
            </a:r>
            <a:r>
              <a:rPr lang="en-GB" sz="3600" b="0" i="0" u="none" strike="noStrike" baseline="30000" dirty="0">
                <a:solidFill>
                  <a:srgbClr val="000000"/>
                </a:solidFill>
                <a:latin typeface="+mj-lt"/>
              </a:rPr>
              <a:t>)</a:t>
            </a:r>
            <a:endParaRPr lang="en-GB" sz="3600" b="0" i="0" u="none" strike="noStrike" baseline="0" dirty="0">
              <a:solidFill>
                <a:srgbClr val="000000"/>
              </a:solidFill>
              <a:latin typeface="+mj-lt"/>
            </a:endParaRPr>
          </a:p>
          <a:p>
            <a:pPr marR="1130"/>
            <a:r>
              <a:rPr lang="en-GB" sz="3600" b="1" i="0" u="none" strike="noStrike" baseline="30000" dirty="0">
                <a:solidFill>
                  <a:srgbClr val="000000"/>
                </a:solidFill>
                <a:latin typeface="+mj-lt"/>
              </a:rPr>
              <a:t>Assign</a:t>
            </a:r>
            <a:r>
              <a:rPr lang="en-GB" sz="3600" b="0" i="0" u="none" strike="noStrike" baseline="30000" dirty="0">
                <a:solidFill>
                  <a:srgbClr val="000000"/>
                </a:solidFill>
                <a:latin typeface="+mj-lt"/>
              </a:rPr>
              <a:t>: </a:t>
            </a:r>
            <a:r>
              <a:rPr lang="en-GB" sz="3600" b="0" i="0" u="none" strike="noStrike" baseline="30000" dirty="0">
                <a:solidFill>
                  <a:srgbClr val="020202"/>
                </a:solidFill>
                <a:latin typeface="+mj-lt"/>
              </a:rPr>
              <a:t>	M81.99</a:t>
            </a:r>
            <a:r>
              <a:rPr lang="en-GB" sz="3600" baseline="30000" dirty="0">
                <a:solidFill>
                  <a:srgbClr val="000000"/>
                </a:solidFill>
                <a:latin typeface="+mj-lt"/>
              </a:rPr>
              <a:t> </a:t>
            </a:r>
            <a:r>
              <a:rPr lang="en-GB" sz="3600" b="0" i="1" u="none" strike="noStrike" baseline="30000" dirty="0">
                <a:solidFill>
                  <a:srgbClr val="000000"/>
                </a:solidFill>
                <a:latin typeface="+mj-lt"/>
              </a:rPr>
              <a:t>Osteoporosis, unspecified, site unspecified</a:t>
            </a:r>
            <a:endParaRPr lang="en-GB" sz="3600" b="0" i="0" u="none" strike="noStrike" baseline="0" dirty="0">
              <a:solidFill>
                <a:srgbClr val="000000"/>
              </a:solidFill>
              <a:latin typeface="+mj-lt"/>
            </a:endParaRPr>
          </a:p>
          <a:p>
            <a:pPr marL="1800225" marR="1130"/>
            <a:r>
              <a:rPr lang="en-GB" sz="3600" b="1" i="0" u="none" strike="noStrike" baseline="30000" dirty="0">
                <a:solidFill>
                  <a:srgbClr val="000000"/>
                </a:solidFill>
                <a:latin typeface="+mj-lt"/>
              </a:rPr>
              <a:t>	</a:t>
            </a:r>
            <a:r>
              <a:rPr lang="en-GB" sz="3600" b="0" i="0" u="none" strike="noStrike" baseline="30000" dirty="0">
                <a:solidFill>
                  <a:srgbClr val="020202"/>
                </a:solidFill>
                <a:latin typeface="+mj-lt"/>
              </a:rPr>
              <a:t>E55.9</a:t>
            </a:r>
            <a:r>
              <a:rPr lang="en-GB" sz="3600" b="0" i="0" u="none" strike="noStrike" baseline="30000" dirty="0">
                <a:solidFill>
                  <a:srgbClr val="000000"/>
                </a:solidFill>
                <a:latin typeface="+mj-lt"/>
              </a:rPr>
              <a:t>	</a:t>
            </a:r>
            <a:r>
              <a:rPr lang="en-GB" sz="3600" b="0" i="1" u="none" strike="noStrike" baseline="30000" dirty="0">
                <a:solidFill>
                  <a:srgbClr val="000000"/>
                </a:solidFill>
                <a:latin typeface="+mj-lt"/>
              </a:rPr>
              <a:t>Vitamin D deficiency</a:t>
            </a:r>
            <a:r>
              <a:rPr lang="en-GB" sz="3600" b="1" i="1" u="none" strike="noStrike" baseline="30000" dirty="0">
                <a:solidFill>
                  <a:srgbClr val="000000"/>
                </a:solidFill>
                <a:latin typeface="+mj-lt"/>
              </a:rPr>
              <a:t>, </a:t>
            </a:r>
            <a:r>
              <a:rPr lang="en-GB" sz="3600" b="0" i="1" u="none" strike="noStrike" baseline="30000" dirty="0">
                <a:solidFill>
                  <a:srgbClr val="000000"/>
                </a:solidFill>
                <a:latin typeface="+mj-lt"/>
              </a:rPr>
              <a:t>unspecified</a:t>
            </a:r>
            <a:r>
              <a:rPr lang="en-GB" sz="3600" b="0" i="0" u="none" strike="noStrike" baseline="0" dirty="0">
                <a:solidFill>
                  <a:srgbClr val="000000"/>
                </a:solidFill>
                <a:latin typeface="+mj-lt"/>
              </a:rPr>
              <a:t>	</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28</a:t>
            </a:fld>
            <a:endParaRPr lang="en-US" dirty="0"/>
          </a:p>
        </p:txBody>
      </p:sp>
    </p:spTree>
    <p:extLst>
      <p:ext uri="{BB962C8B-B14F-4D97-AF65-F5344CB8AC3E}">
        <p14:creationId xmlns:p14="http://schemas.microsoft.com/office/powerpoint/2010/main" val="6726695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pPr marL="457200" indent="-457200">
              <a:buFont typeface="Arial" panose="020B0604020202020204" pitchFamily="34" charset="0"/>
              <a:buChar char="•"/>
            </a:pPr>
            <a:r>
              <a:rPr lang="en-AU" dirty="0"/>
              <a:t>If a problem is being treated and there is a known underlying cause , then both conditions should be treated</a:t>
            </a:r>
          </a:p>
          <a:p>
            <a:pPr marL="457200" indent="-457200">
              <a:buFont typeface="Arial" panose="020B0604020202020204" pitchFamily="34" charset="0"/>
              <a:buChar char="•"/>
            </a:pPr>
            <a:r>
              <a:rPr lang="en-AU" dirty="0"/>
              <a:t>Where a patient has a known underlying cause of chronic kidney disease, assign codes for the CKD AND for the underlying cause (</a:t>
            </a:r>
            <a:r>
              <a:rPr lang="en-AU" dirty="0" err="1"/>
              <a:t>eg.</a:t>
            </a:r>
            <a:r>
              <a:rPr lang="en-AU" dirty="0"/>
              <a:t> IgA nephropathy)</a:t>
            </a:r>
          </a:p>
          <a:p>
            <a:pPr marL="457200" indent="-457200">
              <a:buFont typeface="Arial" panose="020B0604020202020204" pitchFamily="34" charset="0"/>
              <a:buChar char="•"/>
            </a:pPr>
            <a:r>
              <a:rPr lang="en-AU" dirty="0"/>
              <a:t>Some examples:</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29</a:t>
            </a:fld>
            <a:endParaRPr lang="en-US" dirty="0"/>
          </a:p>
        </p:txBody>
      </p:sp>
    </p:spTree>
    <p:extLst>
      <p:ext uri="{BB962C8B-B14F-4D97-AF65-F5344CB8AC3E}">
        <p14:creationId xmlns:p14="http://schemas.microsoft.com/office/powerpoint/2010/main" val="2317540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non-obstetric complications complicating pregnancy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pPr marL="457200" indent="-457200">
              <a:buFont typeface="Arial" panose="020B0604020202020204" pitchFamily="34" charset="0"/>
              <a:buChar char="•"/>
            </a:pPr>
            <a:r>
              <a:rPr lang="en-AU" dirty="0"/>
              <a:t>Assign a code from Chapter 15</a:t>
            </a:r>
          </a:p>
          <a:p>
            <a:pPr lvl="1"/>
            <a:r>
              <a:rPr lang="en-AU" dirty="0"/>
              <a:t>Use the index pathway </a:t>
            </a:r>
            <a:r>
              <a:rPr lang="en-AU" b="1" dirty="0"/>
              <a:t>Pregnancy</a:t>
            </a:r>
            <a:r>
              <a:rPr lang="en-AU" dirty="0"/>
              <a:t>, - complicated by, - - conditions in, - - - </a:t>
            </a:r>
          </a:p>
          <a:p>
            <a:endParaRPr lang="en-AU" dirty="0"/>
          </a:p>
          <a:p>
            <a:pPr marL="457200" indent="-457200">
              <a:buFont typeface="Arial" panose="020B0604020202020204" pitchFamily="34" charset="0"/>
              <a:buChar char="•"/>
            </a:pPr>
            <a:r>
              <a:rPr lang="en-AU" dirty="0"/>
              <a:t>Assign an additional diagnosis for the condition</a:t>
            </a:r>
          </a:p>
          <a:p>
            <a:endParaRPr lang="en-AU" dirty="0"/>
          </a:p>
          <a:p>
            <a:pPr marL="457200" indent="-457200">
              <a:buFont typeface="Arial" panose="020B0604020202020204" pitchFamily="34" charset="0"/>
              <a:buChar char="•"/>
            </a:pPr>
            <a:r>
              <a:rPr lang="en-AU" dirty="0"/>
              <a:t>Chapter 19 codes (injury and poisoning) are NOT assigned an obstetric code from Chapter 15.  Z33 Pregnant state, incidental is also assigned.</a:t>
            </a:r>
          </a:p>
          <a:p>
            <a:pPr marL="0" lvl="1" indent="0">
              <a:buFont typeface="Arial" panose="020B0604020202020204" pitchFamily="34" charset="0"/>
              <a:buChar char="•"/>
            </a:pPr>
            <a:endParaRPr lang="en-AU" dirty="0"/>
          </a:p>
          <a:p>
            <a:pPr marL="457200" indent="-457200">
              <a:buFont typeface="Arial" panose="020B0604020202020204" pitchFamily="34" charset="0"/>
              <a:buChar char="•"/>
            </a:pPr>
            <a:endParaRPr lang="en-AU" dirty="0"/>
          </a:p>
          <a:p>
            <a:pPr marL="457200" indent="-457200">
              <a:buFont typeface="Arial" panose="020B0604020202020204" pitchFamily="34" charset="0"/>
              <a:buChar char="•"/>
            </a:pP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a:t>
            </a:fld>
            <a:endParaRPr lang="en-US" dirty="0"/>
          </a:p>
        </p:txBody>
      </p:sp>
    </p:spTree>
    <p:extLst>
      <p:ext uri="{BB962C8B-B14F-4D97-AF65-F5344CB8AC3E}">
        <p14:creationId xmlns:p14="http://schemas.microsoft.com/office/powerpoint/2010/main" val="2768778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New Topic – additional diagnoses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30</a:t>
            </a:fld>
            <a:endParaRPr lang="en-US" dirty="0"/>
          </a:p>
        </p:txBody>
      </p:sp>
    </p:spTree>
    <p:extLst>
      <p:ext uri="{BB962C8B-B14F-4D97-AF65-F5344CB8AC3E}">
        <p14:creationId xmlns:p14="http://schemas.microsoft.com/office/powerpoint/2010/main" val="40753754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paraplegia/tetraplegia as an Additional Diagnosis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pPr marL="514350" indent="-514350">
              <a:buAutoNum type="arabicPeriod"/>
            </a:pPr>
            <a:r>
              <a:rPr lang="en-AU" dirty="0"/>
              <a:t>Code when the reason for admission </a:t>
            </a:r>
          </a:p>
          <a:p>
            <a:pPr marL="514350" indent="-514350">
              <a:buAutoNum type="arabicPeriod"/>
            </a:pPr>
            <a:r>
              <a:rPr lang="en-AU" dirty="0"/>
              <a:t>Where para/tetraplegia does not meet the criteria for ACS 0002, then assign supplementary code U80.5</a:t>
            </a:r>
          </a:p>
          <a:p>
            <a:pPr marL="514350" indent="-514350">
              <a:buAutoNum type="arabicPeriod"/>
            </a:pPr>
            <a:r>
              <a:rPr lang="en-AU" dirty="0"/>
              <a:t>Admission for problems with suprapubic catheter, history of tetra/paraplegia.   G82 does not meet the criteria for ACS 0002 – only the catheter issues were treated.</a:t>
            </a:r>
          </a:p>
          <a:p>
            <a:pPr marL="514350" indent="-514350">
              <a:buAutoNum type="arabicPeriod"/>
            </a:pPr>
            <a:endParaRPr lang="en-AU" dirty="0"/>
          </a:p>
          <a:p>
            <a:pPr marL="514350" indent="-514350">
              <a:buAutoNum type="arabicPeriod"/>
            </a:pPr>
            <a:endParaRPr lang="en-AU" dirty="0"/>
          </a:p>
          <a:p>
            <a:pPr marL="514350" indent="-514350">
              <a:buAutoNum type="arabicPeriod"/>
            </a:pP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31</a:t>
            </a:fld>
            <a:endParaRPr lang="en-US" dirty="0"/>
          </a:p>
        </p:txBody>
      </p:sp>
    </p:spTree>
    <p:extLst>
      <p:ext uri="{BB962C8B-B14F-4D97-AF65-F5344CB8AC3E}">
        <p14:creationId xmlns:p14="http://schemas.microsoft.com/office/powerpoint/2010/main" val="2858584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R26 Abnormalities of gait and mobility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dirty="0"/>
              <a:t>Code when this meets ACS 0002</a:t>
            </a:r>
          </a:p>
          <a:p>
            <a:endParaRPr lang="en-AU" dirty="0"/>
          </a:p>
          <a:p>
            <a:pPr marL="457200" indent="-457200">
              <a:buFont typeface="Arial" panose="020B0604020202020204" pitchFamily="34" charset="0"/>
              <a:buChar char="•"/>
            </a:pPr>
            <a:r>
              <a:rPr lang="en-AU" dirty="0"/>
              <a:t>Treated or evaluated by the physiotherapist – look for “shuffling gait”, “unstable”, “falls risk”</a:t>
            </a:r>
          </a:p>
          <a:p>
            <a:pPr marL="457200" indent="-457200">
              <a:buFont typeface="Arial" panose="020B0604020202020204" pitchFamily="34" charset="0"/>
              <a:buChar char="•"/>
            </a:pPr>
            <a:r>
              <a:rPr lang="en-AU" dirty="0"/>
              <a:t>Results in a longer stay</a:t>
            </a:r>
          </a:p>
          <a:p>
            <a:pPr marL="457200" indent="-457200">
              <a:buFont typeface="Arial" panose="020B0604020202020204" pitchFamily="34" charset="0"/>
              <a:buChar char="•"/>
            </a:pPr>
            <a:r>
              <a:rPr lang="en-AU" dirty="0"/>
              <a:t>Investigated, monitored or treated (ACS 0002)</a:t>
            </a:r>
          </a:p>
          <a:p>
            <a:pPr marL="457200" indent="-457200">
              <a:buFont typeface="Arial" panose="020B0604020202020204" pitchFamily="34" charset="0"/>
              <a:buChar char="•"/>
            </a:pPr>
            <a:r>
              <a:rPr lang="en-AU" dirty="0"/>
              <a:t>Treated or evaluated by the Occupational Therapist – look for cognitive decline, </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32</a:t>
            </a:fld>
            <a:endParaRPr lang="en-US" dirty="0"/>
          </a:p>
        </p:txBody>
      </p:sp>
    </p:spTree>
    <p:extLst>
      <p:ext uri="{BB962C8B-B14F-4D97-AF65-F5344CB8AC3E}">
        <p14:creationId xmlns:p14="http://schemas.microsoft.com/office/powerpoint/2010/main" val="435065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55601" y="249382"/>
            <a:ext cx="11480800" cy="622761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33</a:t>
            </a:fld>
            <a:endParaRPr lang="en-US" dirty="0"/>
          </a:p>
        </p:txBody>
      </p:sp>
      <p:pic>
        <p:nvPicPr>
          <p:cNvPr id="6" name="Picture 5">
            <a:extLst>
              <a:ext uri="{FF2B5EF4-FFF2-40B4-BE49-F238E27FC236}">
                <a16:creationId xmlns:a16="http://schemas.microsoft.com/office/drawing/2014/main" id="{D319D5AA-3F39-A0BE-57B9-D7EA045A7ACD}"/>
              </a:ext>
            </a:extLst>
          </p:cNvPr>
          <p:cNvPicPr>
            <a:picLocks noChangeAspect="1"/>
          </p:cNvPicPr>
          <p:nvPr/>
        </p:nvPicPr>
        <p:blipFill>
          <a:blip r:embed="rId3"/>
          <a:stretch>
            <a:fillRect/>
          </a:stretch>
        </p:blipFill>
        <p:spPr>
          <a:xfrm>
            <a:off x="2175779" y="249382"/>
            <a:ext cx="6267710" cy="6227618"/>
          </a:xfrm>
          <a:prstGeom prst="rect">
            <a:avLst/>
          </a:prstGeom>
        </p:spPr>
      </p:pic>
    </p:spTree>
    <p:extLst>
      <p:ext uri="{BB962C8B-B14F-4D97-AF65-F5344CB8AC3E}">
        <p14:creationId xmlns:p14="http://schemas.microsoft.com/office/powerpoint/2010/main" val="16693586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dementia/delirium as Additional Diagnosis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pPr marL="457200" indent="-457200">
              <a:buFont typeface="Arial" panose="020B0604020202020204" pitchFamily="34" charset="0"/>
              <a:buChar char="•"/>
            </a:pPr>
            <a:r>
              <a:rPr lang="en-AU" dirty="0"/>
              <a:t>Code when it is the reason for admission (ACS 0002)</a:t>
            </a:r>
          </a:p>
          <a:p>
            <a:pPr marL="457200" indent="-457200">
              <a:buFont typeface="Arial" panose="020B0604020202020204" pitchFamily="34" charset="0"/>
              <a:buChar char="•"/>
            </a:pPr>
            <a:r>
              <a:rPr lang="en-AU" dirty="0"/>
              <a:t>Code when it meets the criteria for ACS 0002 – investigated, monitored or treated.  </a:t>
            </a:r>
          </a:p>
          <a:p>
            <a:pPr marL="457200" indent="-457200">
              <a:buFont typeface="Arial" panose="020B0604020202020204" pitchFamily="34" charset="0"/>
              <a:buChar char="•"/>
            </a:pPr>
            <a:r>
              <a:rPr lang="en-AU" dirty="0"/>
              <a:t>Requires increased resource use, </a:t>
            </a:r>
            <a:r>
              <a:rPr lang="en-AU" dirty="0" err="1"/>
              <a:t>eg</a:t>
            </a:r>
            <a:r>
              <a:rPr lang="en-AU" dirty="0"/>
              <a:t> nursing care</a:t>
            </a:r>
          </a:p>
          <a:p>
            <a:pPr marL="457200" indent="-457200">
              <a:buFont typeface="Arial" panose="020B0604020202020204" pitchFamily="34" charset="0"/>
              <a:buChar char="•"/>
            </a:pPr>
            <a:r>
              <a:rPr lang="en-AU" dirty="0"/>
              <a:t>Delirium superimposed on dementia </a:t>
            </a:r>
          </a:p>
          <a:p>
            <a:pPr marL="1200150" lvl="1" indent="-457200">
              <a:buFont typeface="Arial" panose="020B0604020202020204" pitchFamily="34" charset="0"/>
              <a:buChar char="•"/>
            </a:pPr>
            <a:r>
              <a:rPr lang="en-AU" dirty="0"/>
              <a:t>Do not also code the supplementary code for dementia</a:t>
            </a:r>
          </a:p>
          <a:p>
            <a:pPr marL="1200150" lvl="1" indent="-457200">
              <a:buFont typeface="Arial" panose="020B0604020202020204" pitchFamily="34" charset="0"/>
              <a:buChar char="•"/>
            </a:pPr>
            <a:r>
              <a:rPr lang="en-AU" dirty="0"/>
              <a:t>Code the specific dementia as well as the delirium if documented.</a:t>
            </a:r>
          </a:p>
          <a:p>
            <a:pPr marL="1200150" lvl="1" indent="-457200">
              <a:buFont typeface="Arial" panose="020B0604020202020204" pitchFamily="34" charset="0"/>
              <a:buChar char="•"/>
            </a:pPr>
            <a:endParaRPr lang="en-AU" dirty="0"/>
          </a:p>
          <a:p>
            <a:pPr marL="457200" indent="-457200">
              <a:buFont typeface="Arial" panose="020B0604020202020204" pitchFamily="34" charset="0"/>
              <a:buChar char="•"/>
            </a:pP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34</a:t>
            </a:fld>
            <a:endParaRPr lang="en-US" dirty="0"/>
          </a:p>
        </p:txBody>
      </p:sp>
    </p:spTree>
    <p:extLst>
      <p:ext uri="{BB962C8B-B14F-4D97-AF65-F5344CB8AC3E}">
        <p14:creationId xmlns:p14="http://schemas.microsoft.com/office/powerpoint/2010/main" val="40998552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R63.6 Insufficient intake of food and water</a:t>
            </a:r>
          </a:p>
        </p:txBody>
      </p:sp>
      <p:pic>
        <p:nvPicPr>
          <p:cNvPr id="6" name="Content Placeholder 5">
            <a:extLst>
              <a:ext uri="{FF2B5EF4-FFF2-40B4-BE49-F238E27FC236}">
                <a16:creationId xmlns:a16="http://schemas.microsoft.com/office/drawing/2014/main" id="{C2D0D0A0-0E8C-A1B0-8554-4A8BF2A59A43}"/>
              </a:ext>
            </a:extLst>
          </p:cNvPr>
          <p:cNvPicPr>
            <a:picLocks noGrp="1" noChangeAspect="1"/>
          </p:cNvPicPr>
          <p:nvPr>
            <p:ph sz="quarter" idx="15"/>
          </p:nvPr>
        </p:nvPicPr>
        <p:blipFill>
          <a:blip r:embed="rId3"/>
          <a:stretch>
            <a:fillRect/>
          </a:stretch>
        </p:blipFill>
        <p:spPr>
          <a:xfrm>
            <a:off x="494530" y="1235270"/>
            <a:ext cx="11323439" cy="1424803"/>
          </a:xfrm>
        </p:spPr>
      </p:pic>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35</a:t>
            </a:fld>
            <a:endParaRPr lang="en-US" dirty="0"/>
          </a:p>
        </p:txBody>
      </p:sp>
      <p:sp>
        <p:nvSpPr>
          <p:cNvPr id="7" name="TextBox 6">
            <a:extLst>
              <a:ext uri="{FF2B5EF4-FFF2-40B4-BE49-F238E27FC236}">
                <a16:creationId xmlns:a16="http://schemas.microsoft.com/office/drawing/2014/main" id="{19587FB4-90DC-E4D9-C77A-415E9F3E7DFA}"/>
              </a:ext>
            </a:extLst>
          </p:cNvPr>
          <p:cNvSpPr txBox="1"/>
          <p:nvPr/>
        </p:nvSpPr>
        <p:spPr>
          <a:xfrm>
            <a:off x="1140032" y="3918857"/>
            <a:ext cx="9488384" cy="646331"/>
          </a:xfrm>
          <a:prstGeom prst="rect">
            <a:avLst/>
          </a:prstGeom>
          <a:noFill/>
        </p:spPr>
        <p:txBody>
          <a:bodyPr wrap="square" rtlCol="0">
            <a:spAutoFit/>
          </a:bodyPr>
          <a:lstStyle/>
          <a:p>
            <a:r>
              <a:rPr lang="en-GB" sz="3600" dirty="0"/>
              <a:t>NOTE: r13 Dysphagia for difficulty swallowing</a:t>
            </a:r>
          </a:p>
        </p:txBody>
      </p:sp>
    </p:spTree>
    <p:extLst>
      <p:ext uri="{BB962C8B-B14F-4D97-AF65-F5344CB8AC3E}">
        <p14:creationId xmlns:p14="http://schemas.microsoft.com/office/powerpoint/2010/main" val="1550900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785B398-5DF4-5637-0AB9-6B40E81A26E9}"/>
              </a:ext>
            </a:extLst>
          </p:cNvPr>
          <p:cNvSpPr>
            <a:spLocks noGrp="1"/>
          </p:cNvSpPr>
          <p:nvPr>
            <p:ph type="body" sz="quarter" idx="13"/>
          </p:nvPr>
        </p:nvSpPr>
        <p:spPr/>
        <p:txBody>
          <a:bodyPr/>
          <a:lstStyle/>
          <a:p>
            <a:endParaRPr lang="en-GB"/>
          </a:p>
        </p:txBody>
      </p:sp>
      <p:sp>
        <p:nvSpPr>
          <p:cNvPr id="3" name="Content Placeholder 2">
            <a:extLst>
              <a:ext uri="{FF2B5EF4-FFF2-40B4-BE49-F238E27FC236}">
                <a16:creationId xmlns:a16="http://schemas.microsoft.com/office/drawing/2014/main" id="{E10E5711-66F4-5F90-681D-9B27D02CDDE7}"/>
              </a:ext>
            </a:extLst>
          </p:cNvPr>
          <p:cNvSpPr>
            <a:spLocks noGrp="1"/>
          </p:cNvSpPr>
          <p:nvPr>
            <p:ph sz="quarter" idx="15"/>
          </p:nvPr>
        </p:nvSpPr>
        <p:spPr/>
        <p:txBody>
          <a:bodyPr/>
          <a:lstStyle/>
          <a:p>
            <a:r>
              <a:rPr lang="en-GB" dirty="0">
                <a:effectLst/>
                <a:latin typeface="-apple-system"/>
              </a:rPr>
              <a:t>Probably is the same problem is with an autistic child admitted for endoscopy. If there was documented extra work with </a:t>
            </a:r>
            <a:r>
              <a:rPr lang="en-GB" dirty="0" err="1">
                <a:effectLst/>
                <a:latin typeface="-apple-system"/>
              </a:rPr>
              <a:t>eg.</a:t>
            </a:r>
            <a:r>
              <a:rPr lang="en-GB" dirty="0">
                <a:effectLst/>
                <a:latin typeface="-apple-system"/>
              </a:rPr>
              <a:t> </a:t>
            </a:r>
            <a:r>
              <a:rPr lang="en-GB" dirty="0" err="1">
                <a:effectLst/>
                <a:latin typeface="-apple-system"/>
              </a:rPr>
              <a:t>i.v.</a:t>
            </a:r>
            <a:r>
              <a:rPr lang="en-GB" dirty="0">
                <a:effectLst/>
                <a:latin typeface="-apple-system"/>
              </a:rPr>
              <a:t> line placement, additional ward care before, at and after sedation, can then autism also be coded?</a:t>
            </a:r>
          </a:p>
          <a:p>
            <a:r>
              <a:rPr lang="en-GB" dirty="0">
                <a:effectLst/>
                <a:latin typeface="-apple-system"/>
              </a:rPr>
              <a:t> </a:t>
            </a:r>
            <a:endParaRPr lang="en-GB" dirty="0"/>
          </a:p>
        </p:txBody>
      </p:sp>
      <p:sp>
        <p:nvSpPr>
          <p:cNvPr id="4" name="Slide Number Placeholder 3">
            <a:extLst>
              <a:ext uri="{FF2B5EF4-FFF2-40B4-BE49-F238E27FC236}">
                <a16:creationId xmlns:a16="http://schemas.microsoft.com/office/drawing/2014/main" id="{A2BF2390-8D54-1C9A-2BF6-1BCC5CAFA848}"/>
              </a:ext>
            </a:extLst>
          </p:cNvPr>
          <p:cNvSpPr>
            <a:spLocks noGrp="1"/>
          </p:cNvSpPr>
          <p:nvPr>
            <p:ph type="sldNum" sz="quarter" idx="17"/>
          </p:nvPr>
        </p:nvSpPr>
        <p:spPr/>
        <p:txBody>
          <a:bodyPr/>
          <a:lstStyle/>
          <a:p>
            <a:fld id="{256D3EEF-DE4E-429D-8EC4-DDC531AFF587}" type="slidenum">
              <a:rPr lang="en-US" smtClean="0"/>
              <a:pPr/>
              <a:t>36</a:t>
            </a:fld>
            <a:endParaRPr lang="en-US" dirty="0"/>
          </a:p>
        </p:txBody>
      </p:sp>
    </p:spTree>
    <p:extLst>
      <p:ext uri="{BB962C8B-B14F-4D97-AF65-F5344CB8AC3E}">
        <p14:creationId xmlns:p14="http://schemas.microsoft.com/office/powerpoint/2010/main" val="32021261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a:xfrm>
            <a:off x="406400" y="381000"/>
            <a:ext cx="11430000" cy="1067790"/>
          </a:xfrm>
        </p:spPr>
        <p:txBody>
          <a:bodyPr/>
          <a:lstStyle/>
          <a:p>
            <a:r>
              <a:rPr lang="en-AU" dirty="0"/>
              <a:t>New Topic – ACS 1605 Conditions originating in the perinatal period</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37</a:t>
            </a:fld>
            <a:endParaRPr lang="en-US" dirty="0"/>
          </a:p>
        </p:txBody>
      </p:sp>
    </p:spTree>
    <p:extLst>
      <p:ext uri="{BB962C8B-B14F-4D97-AF65-F5344CB8AC3E}">
        <p14:creationId xmlns:p14="http://schemas.microsoft.com/office/powerpoint/2010/main" val="40735037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ACS 1605 Conditions originating in the perinatal period</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lnSpcReduction="10000"/>
          </a:bodyPr>
          <a:lstStyle/>
          <a:p>
            <a:r>
              <a:rPr lang="en-AU" sz="4400" dirty="0"/>
              <a:t>ACS 1605</a:t>
            </a:r>
          </a:p>
          <a:p>
            <a:r>
              <a:rPr lang="en-GB" sz="4400" b="0" i="0" u="none" strike="noStrike" baseline="30000" dirty="0">
                <a:solidFill>
                  <a:srgbClr val="000000"/>
                </a:solidFill>
                <a:latin typeface="+mj-lt"/>
              </a:rPr>
              <a:t>Codes from ICD-10-AM </a:t>
            </a:r>
            <a:r>
              <a:rPr lang="en-GB" sz="4400" b="0" i="0" u="none" strike="noStrike" baseline="30000" dirty="0">
                <a:solidFill>
                  <a:srgbClr val="020202"/>
                </a:solidFill>
                <a:latin typeface="+mj-lt"/>
              </a:rPr>
              <a:t>Chapter 16</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Certain conditions originating in the perinatal period:</a:t>
            </a:r>
            <a:endParaRPr lang="en-GB" sz="4400" b="0" i="0" u="none" strike="noStrike" baseline="0" dirty="0">
              <a:solidFill>
                <a:srgbClr val="000000"/>
              </a:solidFill>
              <a:latin typeface="+mj-lt"/>
            </a:endParaRPr>
          </a:p>
          <a:p>
            <a:pPr marL="1341438" indent="-260350">
              <a:lnSpc>
                <a:spcPct val="110000"/>
              </a:lnSpc>
              <a:spcBef>
                <a:spcPts val="0"/>
              </a:spcBef>
            </a:pPr>
            <a:r>
              <a:rPr lang="en-GB" sz="4400" b="0" i="0" u="none" strike="noStrike" baseline="30000" dirty="0">
                <a:solidFill>
                  <a:srgbClr val="000000"/>
                </a:solidFill>
                <a:latin typeface="+mj-lt"/>
              </a:rPr>
              <a:t>	* will still apply for infants &gt; 28 days who are still in the birth episode </a:t>
            </a:r>
          </a:p>
          <a:p>
            <a:pPr marL="1258888" indent="261938">
              <a:lnSpc>
                <a:spcPct val="110000"/>
              </a:lnSpc>
              <a:spcBef>
                <a:spcPts val="0"/>
              </a:spcBef>
            </a:pPr>
            <a:r>
              <a:rPr lang="en-GB" sz="4400" b="0" i="0" u="none" strike="noStrike" baseline="30000" dirty="0">
                <a:solidFill>
                  <a:srgbClr val="000000"/>
                </a:solidFill>
                <a:latin typeface="+mj-lt"/>
              </a:rPr>
              <a:t>and</a:t>
            </a:r>
            <a:endParaRPr lang="en-GB" sz="4400" b="0" i="0" u="none" strike="noStrike" baseline="0" dirty="0">
              <a:solidFill>
                <a:srgbClr val="000000"/>
              </a:solidFill>
              <a:latin typeface="+mj-lt"/>
            </a:endParaRPr>
          </a:p>
          <a:p>
            <a:pPr marL="1258888" indent="-355600">
              <a:lnSpc>
                <a:spcPct val="110000"/>
              </a:lnSpc>
              <a:spcBef>
                <a:spcPts val="0"/>
              </a:spcBef>
            </a:pPr>
            <a:r>
              <a:rPr lang="en-GB" sz="4400" b="0" i="0" u="none" strike="noStrike" baseline="30000" dirty="0">
                <a:solidFill>
                  <a:srgbClr val="000000"/>
                </a:solidFill>
                <a:latin typeface="+mj-lt"/>
              </a:rPr>
              <a:t>	* will still apply for infants &gt; 28 days who are discharged and subsequently readmitted with a condition </a:t>
            </a:r>
            <a:r>
              <a:rPr lang="en-GB" sz="4400" b="1" i="0" u="none" strike="noStrike" baseline="30000" dirty="0">
                <a:solidFill>
                  <a:srgbClr val="000000"/>
                </a:solidFill>
                <a:latin typeface="+mj-lt"/>
              </a:rPr>
              <a:t>documented</a:t>
            </a:r>
            <a:r>
              <a:rPr lang="en-GB" sz="4400" b="0" i="0" u="none" strike="noStrike" baseline="30000" dirty="0">
                <a:solidFill>
                  <a:srgbClr val="000000"/>
                </a:solidFill>
                <a:latin typeface="+mj-lt"/>
              </a:rPr>
              <a:t> as originating in the perinatal period.</a:t>
            </a:r>
          </a:p>
          <a:p>
            <a:endParaRPr lang="en-GB" sz="44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38</a:t>
            </a:fld>
            <a:endParaRPr lang="en-US" dirty="0"/>
          </a:p>
        </p:txBody>
      </p:sp>
    </p:spTree>
    <p:extLst>
      <p:ext uri="{BB962C8B-B14F-4D97-AF65-F5344CB8AC3E}">
        <p14:creationId xmlns:p14="http://schemas.microsoft.com/office/powerpoint/2010/main" val="7537173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Chapter 16 includes, note and excludes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a:bodyPr>
          <a:lstStyle/>
          <a:p>
            <a:endParaRPr lang="en-GB" sz="3600" b="1" i="1" u="none" strike="noStrike" baseline="30000" dirty="0">
              <a:latin typeface="+mj-lt"/>
            </a:endParaRPr>
          </a:p>
          <a:p>
            <a:pPr marL="1258888" indent="-1258888"/>
            <a:r>
              <a:rPr lang="en-GB" sz="4400" b="1" i="1" u="none" strike="noStrike" baseline="30000" dirty="0">
                <a:latin typeface="+mj-lt"/>
              </a:rPr>
              <a:t>Includes:</a:t>
            </a:r>
            <a:r>
              <a:rPr lang="en-GB" sz="4400" baseline="30000" dirty="0">
                <a:latin typeface="+mj-lt"/>
              </a:rPr>
              <a:t> </a:t>
            </a:r>
            <a:r>
              <a:rPr lang="en-GB" sz="4400" b="0" i="0" u="none" strike="noStrike" baseline="30000" dirty="0">
                <a:latin typeface="+mj-lt"/>
              </a:rPr>
              <a:t>conditions that have their origin in the perinatal period even though death or morbidity occurs later</a:t>
            </a:r>
          </a:p>
          <a:p>
            <a:endParaRPr lang="en-GB" sz="4400" b="0" i="0" u="none" strike="noStrike" baseline="0" dirty="0">
              <a:latin typeface="+mj-lt"/>
            </a:endParaRPr>
          </a:p>
          <a:p>
            <a:r>
              <a:rPr lang="en-GB" sz="4400" b="1" i="1" u="none" strike="noStrike" baseline="30000" dirty="0">
                <a:latin typeface="+mj-lt"/>
              </a:rPr>
              <a:t>Note:	</a:t>
            </a:r>
            <a:r>
              <a:rPr lang="en-GB" sz="4400" b="0" i="0" u="none" strike="noStrike" baseline="30000" dirty="0">
                <a:latin typeface="+mj-lt"/>
              </a:rPr>
              <a:t>The codes within this chapter are principally used for neonates and most of the conditions classified to this chapter are transient. However, some conditions which arise in the perinatal period persist throughout life and for that reason </a:t>
            </a:r>
            <a:r>
              <a:rPr lang="en-GB" sz="4400" b="0" i="0" u="none" strike="noStrike" baseline="30000" dirty="0">
                <a:highlight>
                  <a:srgbClr val="FFFF00"/>
                </a:highlight>
                <a:latin typeface="+mj-lt"/>
              </a:rPr>
              <a:t>it is permissible to assign a code from this chapter for a child or adult.</a:t>
            </a:r>
          </a:p>
          <a:p>
            <a:endParaRPr lang="en-GB" sz="3600" b="0" i="0" u="none" strike="noStrike" baseline="0" dirty="0">
              <a:latin typeface="+mj-lt"/>
            </a:endParaRPr>
          </a:p>
          <a:p>
            <a:endParaRPr lang="en-GB" sz="1800" b="0" i="0" u="none" strike="noStrike" baseline="0" dirty="0">
              <a:solidFill>
                <a:srgbClr val="020202"/>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39</a:t>
            </a:fld>
            <a:endParaRPr lang="en-US" dirty="0"/>
          </a:p>
        </p:txBody>
      </p:sp>
    </p:spTree>
    <p:extLst>
      <p:ext uri="{BB962C8B-B14F-4D97-AF65-F5344CB8AC3E}">
        <p14:creationId xmlns:p14="http://schemas.microsoft.com/office/powerpoint/2010/main" val="3725661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Non obstetric conditions not complicating pregnancy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81000" y="1364432"/>
            <a:ext cx="11429999" cy="5112568"/>
          </a:xfrm>
        </p:spPr>
        <p:txBody>
          <a:bodyPr/>
          <a:lstStyle/>
          <a:p>
            <a:endParaRPr lang="en-GB" sz="1800" b="1" i="0" u="none" strike="noStrike" baseline="0" dirty="0">
              <a:solidFill>
                <a:srgbClr val="000000"/>
              </a:solidFill>
              <a:latin typeface="Arial" panose="020B0604020202020204" pitchFamily="34" charset="0"/>
            </a:endParaRPr>
          </a:p>
          <a:p>
            <a:pPr marL="571500" indent="-571500">
              <a:buFont typeface="Arial" panose="020B0604020202020204" pitchFamily="34" charset="0"/>
              <a:buChar char="•"/>
            </a:pPr>
            <a:r>
              <a:rPr lang="en-GB" sz="4400" b="0" i="0" u="none" strike="noStrike" baseline="30000" dirty="0">
                <a:solidFill>
                  <a:srgbClr val="000000"/>
                </a:solidFill>
                <a:latin typeface="Times New Roman" panose="02020603050405020304" pitchFamily="18" charset="0"/>
              </a:rPr>
              <a:t>Assign codes as per the criteria in </a:t>
            </a:r>
            <a:r>
              <a:rPr lang="en-GB" sz="4400" b="0" i="0" u="none" strike="noStrike" baseline="30000" dirty="0">
                <a:solidFill>
                  <a:srgbClr val="020202"/>
                </a:solidFill>
                <a:latin typeface="Times New Roman" panose="02020603050405020304" pitchFamily="18" charset="0"/>
              </a:rPr>
              <a:t>ACS 0001</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Principal diagnosis</a:t>
            </a:r>
            <a:r>
              <a:rPr lang="en-GB" sz="4400" b="0" i="0" u="none" strike="noStrike" baseline="30000" dirty="0">
                <a:solidFill>
                  <a:srgbClr val="000000"/>
                </a:solidFill>
                <a:latin typeface="Times New Roman" panose="02020603050405020304" pitchFamily="18" charset="0"/>
              </a:rPr>
              <a:t> and </a:t>
            </a:r>
            <a:r>
              <a:rPr lang="en-GB" sz="4400" b="0" i="0" u="none" strike="noStrike" baseline="30000" dirty="0">
                <a:solidFill>
                  <a:srgbClr val="020202"/>
                </a:solidFill>
                <a:latin typeface="Times New Roman" panose="02020603050405020304" pitchFamily="18" charset="0"/>
              </a:rPr>
              <a:t>ACS 0002</a:t>
            </a:r>
            <a:r>
              <a:rPr lang="en-GB" sz="4400" b="0" i="1" u="none" strike="noStrike" baseline="30000" dirty="0">
                <a:solidFill>
                  <a:srgbClr val="000000"/>
                </a:solidFill>
                <a:latin typeface="Times New Roman" panose="02020603050405020304" pitchFamily="18" charset="0"/>
              </a:rPr>
              <a:t>Additional diagnoses</a:t>
            </a:r>
          </a:p>
          <a:p>
            <a:pPr marL="571500" indent="-571500">
              <a:buFont typeface="Arial" panose="020B0604020202020204" pitchFamily="34" charset="0"/>
              <a:buChar char="•"/>
            </a:pPr>
            <a:endParaRPr lang="en-GB" sz="4400" b="0" i="0" u="none" strike="noStrike" baseline="0" dirty="0">
              <a:solidFill>
                <a:srgbClr val="000000"/>
              </a:solidFill>
              <a:latin typeface="Times New Roman" panose="02020603050405020304" pitchFamily="18" charset="0"/>
            </a:endParaRPr>
          </a:p>
          <a:p>
            <a:pPr marL="571500" indent="-571500">
              <a:buFont typeface="Arial" panose="020B0604020202020204" pitchFamily="34" charset="0"/>
              <a:buChar char="•"/>
            </a:pPr>
            <a:r>
              <a:rPr lang="en-GB" sz="4400" baseline="30000" dirty="0">
                <a:solidFill>
                  <a:srgbClr val="000000"/>
                </a:solidFill>
                <a:latin typeface="Times New Roman" panose="02020603050405020304" pitchFamily="18" charset="0"/>
              </a:rPr>
              <a:t>Assign </a:t>
            </a:r>
            <a:r>
              <a:rPr lang="en-GB" sz="4400" b="0" i="0" u="none" strike="noStrike" baseline="30000" dirty="0">
                <a:solidFill>
                  <a:srgbClr val="020202"/>
                </a:solidFill>
                <a:latin typeface="Times New Roman" panose="02020603050405020304" pitchFamily="18" charset="0"/>
              </a:rPr>
              <a:t>Z33</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Pregnant state, incidental</a:t>
            </a:r>
            <a:r>
              <a:rPr lang="en-GB" sz="4400" b="0" i="0" u="none" strike="noStrike" baseline="30000" dirty="0">
                <a:solidFill>
                  <a:srgbClr val="000000"/>
                </a:solidFill>
                <a:latin typeface="Times New Roman" panose="02020603050405020304" pitchFamily="18" charset="0"/>
              </a:rPr>
              <a:t> as an additional diagnosis</a:t>
            </a:r>
          </a:p>
          <a:p>
            <a:endParaRPr lang="en-GB" sz="4400" baseline="30000" dirty="0">
              <a:solidFill>
                <a:srgbClr val="000000"/>
              </a:solidFill>
              <a:latin typeface="Times New Roman" panose="02020603050405020304" pitchFamily="18" charset="0"/>
            </a:endParaRPr>
          </a:p>
          <a:p>
            <a:r>
              <a:rPr lang="en-GB" sz="4400" b="1" i="0" u="none" strike="noStrike" baseline="30000" dirty="0">
                <a:solidFill>
                  <a:srgbClr val="000000"/>
                </a:solidFill>
                <a:latin typeface="Times New Roman" panose="02020603050405020304" pitchFamily="18" charset="0"/>
              </a:rPr>
              <a:t>NOTE</a:t>
            </a:r>
            <a:r>
              <a:rPr lang="en-GB" sz="4400" b="0" i="0" u="none" strike="noStrike" baseline="30000" dirty="0">
                <a:solidFill>
                  <a:srgbClr val="000000"/>
                </a:solidFill>
                <a:latin typeface="Times New Roman" panose="02020603050405020304" pitchFamily="18" charset="0"/>
              </a:rPr>
              <a:t>: Z33 cannot be assigned if an obstetric code is also assigned</a:t>
            </a:r>
            <a:endParaRPr lang="en-GB" sz="4400" b="0" i="0" u="none" strike="noStrike" baseline="0" dirty="0">
              <a:solidFill>
                <a:srgbClr val="000000"/>
              </a:solidFill>
              <a:latin typeface="Times New Roman" panose="02020603050405020304" pitchFamily="18" charset="0"/>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a:t>
            </a:fld>
            <a:endParaRPr lang="en-US" dirty="0"/>
          </a:p>
        </p:txBody>
      </p:sp>
    </p:spTree>
    <p:extLst>
      <p:ext uri="{BB962C8B-B14F-4D97-AF65-F5344CB8AC3E}">
        <p14:creationId xmlns:p14="http://schemas.microsoft.com/office/powerpoint/2010/main" val="38366885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lnSpcReduction="10000"/>
          </a:bodyPr>
          <a:lstStyle/>
          <a:p>
            <a:r>
              <a:rPr lang="en-GB" sz="4800" b="0" i="0" u="none" strike="noStrike" baseline="30000" dirty="0">
                <a:solidFill>
                  <a:srgbClr val="000000"/>
                </a:solidFill>
                <a:latin typeface="+mj-lt"/>
              </a:rPr>
              <a:t>Most conditions originating in the perinatal period disappear after a short time. Some, however, can persist throughout life and should be classified to the codes in this chapter </a:t>
            </a:r>
            <a:r>
              <a:rPr lang="en-GB" sz="4800" b="1" i="0" u="none" strike="noStrike" baseline="30000" dirty="0">
                <a:solidFill>
                  <a:srgbClr val="000000"/>
                </a:solidFill>
                <a:latin typeface="+mj-lt"/>
              </a:rPr>
              <a:t>regardless of the patient's age.</a:t>
            </a:r>
          </a:p>
          <a:p>
            <a:r>
              <a:rPr lang="en-GB" b="1" i="0" u="none" strike="noStrike" baseline="30000" dirty="0">
                <a:solidFill>
                  <a:srgbClr val="000000"/>
                </a:solidFill>
                <a:latin typeface="+mj-lt"/>
              </a:rPr>
              <a:t>EXAMPLE 4:</a:t>
            </a:r>
            <a:endParaRPr lang="en-GB" b="1" i="0" u="none" strike="noStrike" baseline="0" dirty="0">
              <a:solidFill>
                <a:srgbClr val="000000"/>
              </a:solidFill>
              <a:latin typeface="+mj-lt"/>
            </a:endParaRPr>
          </a:p>
          <a:p>
            <a:pPr marR="1130"/>
            <a:r>
              <a:rPr lang="en-GB" b="0" i="0" u="none" strike="noStrike" baseline="30000" dirty="0">
                <a:solidFill>
                  <a:srgbClr val="000000"/>
                </a:solidFill>
                <a:latin typeface="+mj-lt"/>
              </a:rPr>
              <a:t>Vaginal clear cell adenocarcinoma due to intrauterine exposure to DES (diethylstilboestrol). Patient is now </a:t>
            </a:r>
            <a:r>
              <a:rPr lang="en-GB" b="0" i="0" u="none" strike="noStrike" baseline="30000" dirty="0">
                <a:solidFill>
                  <a:srgbClr val="000000"/>
                </a:solidFill>
                <a:highlight>
                  <a:srgbClr val="FFFF00"/>
                </a:highlight>
                <a:latin typeface="+mj-lt"/>
              </a:rPr>
              <a:t>25 years </a:t>
            </a:r>
            <a:r>
              <a:rPr lang="en-GB" b="0" i="0" u="none" strike="noStrike" baseline="30000" dirty="0">
                <a:solidFill>
                  <a:srgbClr val="000000"/>
                </a:solidFill>
                <a:latin typeface="+mj-lt"/>
              </a:rPr>
              <a:t>old.</a:t>
            </a:r>
            <a:endParaRPr lang="en-GB" b="0" i="0" u="none" strike="noStrike" baseline="0" dirty="0">
              <a:solidFill>
                <a:srgbClr val="000000"/>
              </a:solidFill>
              <a:latin typeface="+mj-lt"/>
            </a:endParaRPr>
          </a:p>
          <a:p>
            <a:pPr marR="1130"/>
            <a:r>
              <a:rPr lang="en-GB" b="0" i="0" u="none" strike="noStrike" baseline="30000" dirty="0">
                <a:solidFill>
                  <a:srgbClr val="000000"/>
                </a:solidFill>
                <a:latin typeface="+mj-lt"/>
              </a:rPr>
              <a:t>Codes:</a:t>
            </a:r>
            <a:r>
              <a:rPr lang="en-GB" b="0" i="0" u="none" strike="noStrike" baseline="30000" dirty="0">
                <a:solidFill>
                  <a:srgbClr val="020202"/>
                </a:solidFill>
                <a:latin typeface="+mj-lt"/>
              </a:rPr>
              <a:t>	C52</a:t>
            </a:r>
            <a:r>
              <a:rPr lang="en-GB" b="0" i="0" u="none" strike="noStrike" baseline="30000" dirty="0">
                <a:solidFill>
                  <a:srgbClr val="000000"/>
                </a:solidFill>
                <a:latin typeface="+mj-lt"/>
              </a:rPr>
              <a:t>	</a:t>
            </a:r>
            <a:r>
              <a:rPr lang="en-GB" b="0" i="1" u="none" strike="noStrike" baseline="30000" dirty="0">
                <a:solidFill>
                  <a:srgbClr val="000000"/>
                </a:solidFill>
                <a:latin typeface="+mj-lt"/>
              </a:rPr>
              <a:t>Malignant neoplasm of vagina</a:t>
            </a:r>
            <a:endParaRPr lang="en-GB" b="0" i="0" u="none" strike="noStrike" baseline="0" dirty="0">
              <a:solidFill>
                <a:srgbClr val="000000"/>
              </a:solidFill>
              <a:latin typeface="+mj-lt"/>
            </a:endParaRPr>
          </a:p>
          <a:p>
            <a:pPr marR="1130"/>
            <a:r>
              <a:rPr lang="en-GB" b="0" i="0" u="none" strike="noStrike" baseline="30000" dirty="0">
                <a:solidFill>
                  <a:srgbClr val="020202"/>
                </a:solidFill>
                <a:latin typeface="+mj-lt"/>
              </a:rPr>
              <a:t>	M8310/3</a:t>
            </a:r>
            <a:r>
              <a:rPr lang="en-GB" b="0" i="0" u="none" strike="noStrike" baseline="30000" dirty="0">
                <a:solidFill>
                  <a:srgbClr val="000000"/>
                </a:solidFill>
                <a:latin typeface="+mj-lt"/>
              </a:rPr>
              <a:t>	</a:t>
            </a:r>
            <a:r>
              <a:rPr lang="en-GB" b="0" i="1" u="none" strike="noStrike" baseline="30000" dirty="0">
                <a:solidFill>
                  <a:srgbClr val="000000"/>
                </a:solidFill>
                <a:latin typeface="+mj-lt"/>
              </a:rPr>
              <a:t>Clear cell adenocarcinoma NOS</a:t>
            </a:r>
            <a:endParaRPr lang="en-GB" b="0" i="0" u="none" strike="noStrike" baseline="0" dirty="0">
              <a:solidFill>
                <a:srgbClr val="000000"/>
              </a:solidFill>
              <a:latin typeface="+mj-lt"/>
            </a:endParaRPr>
          </a:p>
          <a:p>
            <a:pPr marR="1130"/>
            <a:r>
              <a:rPr lang="en-GB" b="0" i="0" u="none" strike="noStrike" baseline="30000" dirty="0">
                <a:solidFill>
                  <a:srgbClr val="020202"/>
                </a:solidFill>
                <a:latin typeface="+mj-lt"/>
              </a:rPr>
              <a:t>	</a:t>
            </a:r>
            <a:r>
              <a:rPr lang="en-GB" b="0" i="0" u="none" strike="noStrike" baseline="30000" dirty="0">
                <a:solidFill>
                  <a:srgbClr val="020202"/>
                </a:solidFill>
                <a:highlight>
                  <a:srgbClr val="FFFF00"/>
                </a:highlight>
                <a:latin typeface="+mj-lt"/>
              </a:rPr>
              <a:t>P04.1</a:t>
            </a:r>
            <a:r>
              <a:rPr lang="en-GB" b="0" i="0" u="none" strike="noStrike" baseline="30000" dirty="0">
                <a:solidFill>
                  <a:srgbClr val="000000"/>
                </a:solidFill>
                <a:highlight>
                  <a:srgbClr val="FFFF00"/>
                </a:highlight>
                <a:latin typeface="+mj-lt"/>
              </a:rPr>
              <a:t>	</a:t>
            </a:r>
            <a:r>
              <a:rPr lang="en-GB" b="0" i="1" u="none" strike="noStrike" baseline="30000" dirty="0" err="1">
                <a:solidFill>
                  <a:srgbClr val="000000"/>
                </a:solidFill>
                <a:highlight>
                  <a:srgbClr val="FFFF00"/>
                </a:highlight>
                <a:latin typeface="+mj-lt"/>
              </a:rPr>
              <a:t>Fetus</a:t>
            </a:r>
            <a:r>
              <a:rPr lang="en-GB" b="0" i="1" u="none" strike="noStrike" baseline="30000" dirty="0">
                <a:solidFill>
                  <a:srgbClr val="000000"/>
                </a:solidFill>
                <a:highlight>
                  <a:srgbClr val="FFFF00"/>
                </a:highlight>
                <a:latin typeface="+mj-lt"/>
              </a:rPr>
              <a:t> and newborn affected by other maternal medication</a:t>
            </a:r>
            <a:r>
              <a:rPr lang="en-GB" b="0" i="0" u="none" strike="noStrike" baseline="30000" dirty="0">
                <a:solidFill>
                  <a:srgbClr val="000000"/>
                </a:solidFill>
                <a:highlight>
                  <a:srgbClr val="FFFF00"/>
                </a:highlight>
                <a:latin typeface="+mj-lt"/>
              </a:rPr>
              <a:t> </a:t>
            </a:r>
            <a:endParaRPr lang="en-GB" b="0" i="0" u="none" strike="noStrike" baseline="0" dirty="0">
              <a:solidFill>
                <a:srgbClr val="000000"/>
              </a:solidFill>
              <a:highlight>
                <a:srgbClr val="FFFF00"/>
              </a:highlight>
              <a:latin typeface="+mj-lt"/>
            </a:endParaRPr>
          </a:p>
          <a:p>
            <a:pPr marR="1130"/>
            <a:r>
              <a:rPr lang="en-GB" b="0" i="0" u="none" strike="noStrike" baseline="30000" dirty="0">
                <a:solidFill>
                  <a:srgbClr val="020202"/>
                </a:solidFill>
                <a:latin typeface="+mj-lt"/>
              </a:rPr>
              <a:t>	Y42.5</a:t>
            </a:r>
            <a:r>
              <a:rPr lang="en-GB" b="0" i="0" u="none" strike="noStrike" baseline="30000" dirty="0">
                <a:solidFill>
                  <a:srgbClr val="000000"/>
                </a:solidFill>
                <a:latin typeface="+mj-lt"/>
              </a:rPr>
              <a:t>	</a:t>
            </a:r>
            <a:r>
              <a:rPr lang="en-GB" b="0" i="1" u="none" strike="noStrike" baseline="30000" dirty="0">
                <a:solidFill>
                  <a:srgbClr val="000000"/>
                </a:solidFill>
                <a:latin typeface="+mj-lt"/>
              </a:rPr>
              <a:t>Other oestrogens and progestogens</a:t>
            </a:r>
            <a:r>
              <a:rPr lang="en-GB" b="0" i="0" u="none" strike="noStrike" baseline="30000" dirty="0">
                <a:solidFill>
                  <a:srgbClr val="000000"/>
                </a:solidFill>
                <a:latin typeface="+mj-lt"/>
              </a:rPr>
              <a:t> </a:t>
            </a:r>
            <a:r>
              <a:rPr lang="en-GB" b="0" i="1" u="none" strike="noStrike" baseline="30000" dirty="0">
                <a:solidFill>
                  <a:srgbClr val="000000"/>
                </a:solidFill>
                <a:latin typeface="+mj-lt"/>
              </a:rPr>
              <a:t>causing adverse effects in therapeutic use</a:t>
            </a:r>
            <a:r>
              <a:rPr lang="en-GB" b="0" i="0" u="none" strike="noStrike" baseline="0" dirty="0">
                <a:solidFill>
                  <a:srgbClr val="000000"/>
                </a:solidFill>
                <a:latin typeface="+mj-lt"/>
              </a:rPr>
              <a:t>	</a:t>
            </a:r>
          </a:p>
          <a:p>
            <a:endParaRPr lang="en-GB" sz="48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40</a:t>
            </a:fld>
            <a:endParaRPr lang="en-US" dirty="0"/>
          </a:p>
        </p:txBody>
      </p:sp>
    </p:spTree>
    <p:extLst>
      <p:ext uri="{BB962C8B-B14F-4D97-AF65-F5344CB8AC3E}">
        <p14:creationId xmlns:p14="http://schemas.microsoft.com/office/powerpoint/2010/main" val="28173382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Continuing care for prematurity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dirty="0">
                <a:hlinkClick r:id="rId3"/>
              </a:rPr>
              <a:t>https://ehrol.gehco.org/Episode/Edit/3213?answerID=3339#tabs-3</a:t>
            </a:r>
            <a:r>
              <a:rPr lang="en-AU" dirty="0"/>
              <a:t> </a:t>
            </a:r>
          </a:p>
          <a:p>
            <a:endParaRPr lang="en-AU" dirty="0"/>
          </a:p>
          <a:p>
            <a:r>
              <a:rPr lang="en-AU" dirty="0"/>
              <a:t>Transferred at birth and managed at District Hospital</a:t>
            </a:r>
          </a:p>
          <a:p>
            <a:r>
              <a:rPr lang="en-AU" dirty="0"/>
              <a:t>Transferred back to local hospital for continuing care</a:t>
            </a:r>
          </a:p>
          <a:p>
            <a:endParaRPr lang="en-AU" dirty="0"/>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41</a:t>
            </a:fld>
            <a:endParaRPr lang="en-US" dirty="0"/>
          </a:p>
        </p:txBody>
      </p:sp>
    </p:spTree>
    <p:extLst>
      <p:ext uri="{BB962C8B-B14F-4D97-AF65-F5344CB8AC3E}">
        <p14:creationId xmlns:p14="http://schemas.microsoft.com/office/powerpoint/2010/main" val="9600772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prematurity  Coding Rule Q3336</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endParaRPr lang="en-GB" sz="4400" b="0" i="0" u="none" strike="noStrike" baseline="30000" dirty="0">
              <a:latin typeface="+mj-lt"/>
            </a:endParaRPr>
          </a:p>
          <a:p>
            <a:r>
              <a:rPr lang="en-GB" sz="4400" baseline="30000" dirty="0">
                <a:latin typeface="+mj-lt"/>
              </a:rPr>
              <a:t>“…a</a:t>
            </a:r>
            <a:r>
              <a:rPr lang="en-GB" sz="4400" b="0" i="0" u="none" strike="noStrike" baseline="30000" dirty="0">
                <a:latin typeface="+mj-lt"/>
              </a:rPr>
              <a:t>ssign a code from subcategories </a:t>
            </a:r>
            <a:r>
              <a:rPr lang="en-GB" sz="4400" b="0" i="0" u="none" strike="noStrike" baseline="30000" dirty="0">
                <a:solidFill>
                  <a:srgbClr val="020202"/>
                </a:solidFill>
                <a:latin typeface="+mj-lt"/>
              </a:rPr>
              <a:t>P07.2 </a:t>
            </a:r>
            <a:r>
              <a:rPr lang="en-GB" sz="4400" b="0" i="1" u="none" strike="noStrike" baseline="30000" dirty="0">
                <a:solidFill>
                  <a:srgbClr val="020202"/>
                </a:solidFill>
                <a:latin typeface="+mj-lt"/>
              </a:rPr>
              <a:t>Extreme immaturity</a:t>
            </a:r>
            <a:r>
              <a:rPr lang="en-GB" sz="4400" b="0" i="0" u="none" strike="noStrike" baseline="30000" dirty="0">
                <a:solidFill>
                  <a:srgbClr val="020202"/>
                </a:solidFill>
                <a:latin typeface="+mj-lt"/>
              </a:rPr>
              <a:t> or P07.3 </a:t>
            </a:r>
            <a:r>
              <a:rPr lang="en-GB" sz="4400" b="0" i="1" u="none" strike="noStrike" baseline="30000" dirty="0">
                <a:solidFill>
                  <a:srgbClr val="020202"/>
                </a:solidFill>
                <a:latin typeface="+mj-lt"/>
              </a:rPr>
              <a:t>Other and unspecified preterm infants </a:t>
            </a:r>
            <a:r>
              <a:rPr lang="en-GB" sz="4400" b="0" i="0" u="none" strike="noStrike" baseline="30000" dirty="0">
                <a:solidFill>
                  <a:srgbClr val="020202"/>
                </a:solidFill>
                <a:latin typeface="+mj-lt"/>
              </a:rPr>
              <a:t>for:</a:t>
            </a:r>
          </a:p>
          <a:p>
            <a:endParaRPr lang="en-GB" sz="4400" dirty="0">
              <a:solidFill>
                <a:srgbClr val="020202"/>
              </a:solidFill>
              <a:latin typeface="+mj-lt"/>
            </a:endParaRPr>
          </a:p>
          <a:p>
            <a:pPr marL="742950" indent="-742950">
              <a:buFont typeface="+mj-lt"/>
              <a:buAutoNum type="arabicPeriod"/>
            </a:pPr>
            <a:r>
              <a:rPr lang="en-GB" sz="4400" b="0" i="0" u="none" strike="noStrike" baseline="30000" dirty="0">
                <a:latin typeface="+mj-lt"/>
              </a:rPr>
              <a:t>all neonates with a gestational age of less than 37 completed weeks in the </a:t>
            </a:r>
            <a:r>
              <a:rPr lang="en-GB" sz="4400" b="1" i="0" u="none" strike="noStrike" baseline="30000" dirty="0">
                <a:latin typeface="+mj-lt"/>
              </a:rPr>
              <a:t>birth episode of care</a:t>
            </a:r>
          </a:p>
          <a:p>
            <a:pPr marL="742950" indent="-742950">
              <a:buFont typeface="+mj-lt"/>
              <a:buAutoNum type="arabicPeriod"/>
            </a:pPr>
            <a:r>
              <a:rPr lang="en-GB" sz="4400" b="0" i="0" u="none" strike="noStrike" baseline="30000" dirty="0">
                <a:latin typeface="+mj-lt"/>
              </a:rPr>
              <a:t>episodes of care </a:t>
            </a:r>
            <a:r>
              <a:rPr lang="en-GB" sz="4400" b="1" i="0" u="none" strike="noStrike" baseline="30000" dirty="0">
                <a:latin typeface="+mj-lt"/>
              </a:rPr>
              <a:t>subsequent to the birth episode of care</a:t>
            </a:r>
            <a:r>
              <a:rPr lang="en-GB" sz="4400" b="0" i="0" u="none" strike="noStrike" baseline="30000" dirty="0">
                <a:latin typeface="+mj-lt"/>
              </a:rPr>
              <a:t>, when immaturity/prematurity meets the criteria in </a:t>
            </a:r>
            <a:r>
              <a:rPr lang="en-GB" sz="4400" b="0" i="0" u="none" strike="noStrike" baseline="30000" dirty="0">
                <a:solidFill>
                  <a:srgbClr val="020202"/>
                </a:solidFill>
                <a:latin typeface="+mj-lt"/>
              </a:rPr>
              <a:t>ACS 0002 Additional diagnoses.”</a:t>
            </a:r>
          </a:p>
          <a:p>
            <a:endParaRPr lang="en-GB" sz="4400" b="0" i="0" u="none" strike="noStrike" baseline="0" dirty="0">
              <a:solidFill>
                <a:srgbClr val="020202"/>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42</a:t>
            </a:fld>
            <a:endParaRPr lang="en-US" dirty="0"/>
          </a:p>
        </p:txBody>
      </p:sp>
    </p:spTree>
    <p:extLst>
      <p:ext uri="{BB962C8B-B14F-4D97-AF65-F5344CB8AC3E}">
        <p14:creationId xmlns:p14="http://schemas.microsoft.com/office/powerpoint/2010/main" val="1850954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Coding prematurity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Autofit/>
          </a:bodyPr>
          <a:lstStyle/>
          <a:p>
            <a:r>
              <a:rPr lang="en-GB" sz="3600" b="0" i="0" u="none" strike="noStrike" baseline="30000" dirty="0">
                <a:latin typeface="+mj-lt"/>
              </a:rPr>
              <a:t>See ACS 1605 examples 1 – 4</a:t>
            </a:r>
          </a:p>
          <a:p>
            <a:r>
              <a:rPr lang="en-GB" sz="3600" baseline="30000" dirty="0">
                <a:solidFill>
                  <a:srgbClr val="020202"/>
                </a:solidFill>
                <a:latin typeface="+mj-lt"/>
              </a:rPr>
              <a:t>See ACS 1607 example 5</a:t>
            </a:r>
            <a:endParaRPr lang="en-GB" sz="3600" b="0" i="0" u="none" strike="noStrike" baseline="0" dirty="0">
              <a:solidFill>
                <a:srgbClr val="020202"/>
              </a:solidFill>
              <a:latin typeface="+mj-lt"/>
            </a:endParaRPr>
          </a:p>
          <a:p>
            <a:r>
              <a:rPr lang="en-GB" sz="3600" b="1" i="1" u="none" strike="noStrike" baseline="30000" dirty="0">
                <a:solidFill>
                  <a:srgbClr val="000000"/>
                </a:solidFill>
                <a:latin typeface="+mj-lt"/>
              </a:rPr>
              <a:t> </a:t>
            </a:r>
            <a:endParaRPr lang="en-AU" sz="3600" dirty="0">
              <a:latin typeface="+mj-lt"/>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43</a:t>
            </a:fld>
            <a:endParaRPr lang="en-US" dirty="0"/>
          </a:p>
        </p:txBody>
      </p:sp>
    </p:spTree>
    <p:extLst>
      <p:ext uri="{BB962C8B-B14F-4D97-AF65-F5344CB8AC3E}">
        <p14:creationId xmlns:p14="http://schemas.microsoft.com/office/powerpoint/2010/main" val="26894822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a:xfrm>
            <a:off x="406400" y="381000"/>
            <a:ext cx="11430000" cy="1234044"/>
          </a:xfrm>
        </p:spPr>
        <p:txBody>
          <a:bodyPr/>
          <a:lstStyle/>
          <a:p>
            <a:r>
              <a:rPr lang="en-AU" dirty="0"/>
              <a:t>New Topic: ACS 1615 Specific diseases and interventions related to the sick neonate</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44</a:t>
            </a:fld>
            <a:endParaRPr lang="en-US" dirty="0"/>
          </a:p>
        </p:txBody>
      </p:sp>
    </p:spTree>
    <p:extLst>
      <p:ext uri="{BB962C8B-B14F-4D97-AF65-F5344CB8AC3E}">
        <p14:creationId xmlns:p14="http://schemas.microsoft.com/office/powerpoint/2010/main" val="22630225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Intervention requiring specific criteria</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pPr marL="2695575" indent="-2695575">
              <a:lnSpc>
                <a:spcPct val="150000"/>
              </a:lnSpc>
              <a:spcBef>
                <a:spcPts val="0"/>
              </a:spcBef>
            </a:pPr>
            <a:r>
              <a:rPr lang="en-AU" sz="4400" b="1" i="0" u="none" strike="noStrike" baseline="30000" dirty="0">
                <a:solidFill>
                  <a:srgbClr val="000000"/>
                </a:solidFill>
                <a:latin typeface="+mj-lt"/>
              </a:rPr>
              <a:t>Enteral infusion: </a:t>
            </a:r>
            <a:r>
              <a:rPr lang="en-GB" sz="4400" i="0" u="none" strike="noStrike" baseline="30000" dirty="0">
                <a:solidFill>
                  <a:srgbClr val="000000"/>
                </a:solidFill>
                <a:latin typeface="+mj-lt"/>
              </a:rPr>
              <a:t>only when administered multiple (&gt; 1) times within an episode of care. </a:t>
            </a:r>
          </a:p>
          <a:p>
            <a:pPr marL="2695575" indent="-2695575">
              <a:lnSpc>
                <a:spcPct val="150000"/>
              </a:lnSpc>
              <a:spcBef>
                <a:spcPts val="0"/>
              </a:spcBef>
            </a:pPr>
            <a:r>
              <a:rPr lang="en-GB" sz="4400" b="1" baseline="30000" dirty="0">
                <a:solidFill>
                  <a:srgbClr val="000000"/>
                </a:solidFill>
                <a:latin typeface="+mj-lt"/>
              </a:rPr>
              <a:t>Oxygen therapy</a:t>
            </a:r>
            <a:r>
              <a:rPr lang="en-GB" sz="4400" baseline="30000" dirty="0">
                <a:solidFill>
                  <a:srgbClr val="000000"/>
                </a:solidFill>
                <a:latin typeface="+mj-lt"/>
              </a:rPr>
              <a:t>: more than 4 hours</a:t>
            </a:r>
          </a:p>
          <a:p>
            <a:pPr marL="2695575" indent="-2695575">
              <a:lnSpc>
                <a:spcPct val="150000"/>
              </a:lnSpc>
              <a:spcBef>
                <a:spcPts val="0"/>
              </a:spcBef>
            </a:pPr>
            <a:r>
              <a:rPr lang="en-GB" sz="4400" b="1" baseline="30000" dirty="0">
                <a:solidFill>
                  <a:srgbClr val="000000"/>
                </a:solidFill>
                <a:latin typeface="+mj-lt"/>
              </a:rPr>
              <a:t>Antibiotics/anti-infective</a:t>
            </a:r>
            <a:r>
              <a:rPr lang="en-GB" sz="4400" baseline="30000" dirty="0">
                <a:solidFill>
                  <a:srgbClr val="000000"/>
                </a:solidFill>
                <a:latin typeface="+mj-lt"/>
              </a:rPr>
              <a:t>: &gt; 24 hours</a:t>
            </a:r>
          </a:p>
          <a:p>
            <a:pPr marL="2695575" indent="-2695575">
              <a:lnSpc>
                <a:spcPct val="150000"/>
              </a:lnSpc>
              <a:spcBef>
                <a:spcPts val="0"/>
              </a:spcBef>
            </a:pPr>
            <a:r>
              <a:rPr lang="en-GB" sz="4400" b="1" baseline="30000" dirty="0">
                <a:solidFill>
                  <a:srgbClr val="000000"/>
                </a:solidFill>
                <a:latin typeface="+mj-lt"/>
              </a:rPr>
              <a:t>Phototherapy: &gt; </a:t>
            </a:r>
            <a:r>
              <a:rPr lang="en-GB" sz="4400" baseline="30000" dirty="0">
                <a:solidFill>
                  <a:srgbClr val="000000"/>
                </a:solidFill>
                <a:latin typeface="+mj-lt"/>
              </a:rPr>
              <a:t>12 hours</a:t>
            </a:r>
          </a:p>
          <a:p>
            <a:pPr marL="2695575" indent="-2695575">
              <a:lnSpc>
                <a:spcPct val="150000"/>
              </a:lnSpc>
              <a:spcBef>
                <a:spcPts val="0"/>
              </a:spcBef>
            </a:pPr>
            <a:r>
              <a:rPr lang="en-GB" sz="4400" b="1" baseline="30000" dirty="0">
                <a:solidFill>
                  <a:srgbClr val="000000"/>
                </a:solidFill>
                <a:latin typeface="+mj-lt"/>
              </a:rPr>
              <a:t>Jaundice: </a:t>
            </a:r>
            <a:r>
              <a:rPr lang="en-GB" sz="4400" baseline="30000" dirty="0">
                <a:solidFill>
                  <a:srgbClr val="000000"/>
                </a:solidFill>
                <a:latin typeface="+mj-lt"/>
              </a:rPr>
              <a:t>only when phototherapy &gt;12 hours</a:t>
            </a:r>
          </a:p>
          <a:p>
            <a:pPr marL="2695575" indent="-2695575">
              <a:spcBef>
                <a:spcPts val="0"/>
              </a:spcBef>
            </a:pPr>
            <a:endParaRPr lang="en-AU" sz="4400" dirty="0">
              <a:latin typeface="+mj-lt"/>
            </a:endParaRP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45</a:t>
            </a:fld>
            <a:endParaRPr lang="en-US" dirty="0"/>
          </a:p>
        </p:txBody>
      </p:sp>
    </p:spTree>
    <p:extLst>
      <p:ext uri="{BB962C8B-B14F-4D97-AF65-F5344CB8AC3E}">
        <p14:creationId xmlns:p14="http://schemas.microsoft.com/office/powerpoint/2010/main" val="189231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A87902C-5A78-EB1E-6D9F-17E9025621BC}"/>
              </a:ext>
            </a:extLst>
          </p:cNvPr>
          <p:cNvSpPr>
            <a:spLocks noGrp="1"/>
          </p:cNvSpPr>
          <p:nvPr>
            <p:ph type="body" sz="quarter" idx="13"/>
          </p:nvPr>
        </p:nvSpPr>
        <p:spPr/>
        <p:txBody>
          <a:bodyPr/>
          <a:lstStyle/>
          <a:p>
            <a:r>
              <a:rPr lang="en-AU" dirty="0"/>
              <a:t>Interventions to be coded</a:t>
            </a:r>
            <a:endParaRPr lang="en-GB" dirty="0"/>
          </a:p>
        </p:txBody>
      </p:sp>
      <p:sp>
        <p:nvSpPr>
          <p:cNvPr id="3" name="Content Placeholder 2">
            <a:extLst>
              <a:ext uri="{FF2B5EF4-FFF2-40B4-BE49-F238E27FC236}">
                <a16:creationId xmlns:a16="http://schemas.microsoft.com/office/drawing/2014/main" id="{FD07AD5C-9F79-0D22-7ABC-23AE1FFAE2B0}"/>
              </a:ext>
            </a:extLst>
          </p:cNvPr>
          <p:cNvSpPr>
            <a:spLocks noGrp="1"/>
          </p:cNvSpPr>
          <p:nvPr>
            <p:ph sz="quarter" idx="15"/>
          </p:nvPr>
        </p:nvSpPr>
        <p:spPr/>
        <p:txBody>
          <a:bodyPr>
            <a:normAutofit fontScale="92500" lnSpcReduction="10000"/>
          </a:bodyPr>
          <a:lstStyle/>
          <a:p>
            <a:r>
              <a:rPr lang="en-GB" sz="4400" b="1" i="0" u="none" strike="noStrike" baseline="30000" dirty="0">
                <a:solidFill>
                  <a:srgbClr val="000000"/>
                </a:solidFill>
                <a:latin typeface="+mj-lt"/>
              </a:rPr>
              <a:t>Catheterisation/cannulation in a neonate </a:t>
            </a:r>
            <a:endParaRPr lang="en-GB" sz="4400" b="1" i="0" u="none" strike="noStrike" baseline="0" dirty="0">
              <a:solidFill>
                <a:srgbClr val="000000"/>
              </a:solidFill>
              <a:latin typeface="+mj-lt"/>
            </a:endParaRPr>
          </a:p>
          <a:p>
            <a:r>
              <a:rPr lang="en-GB" sz="4400" b="0" i="0" u="none" strike="noStrike" baseline="30000" dirty="0">
                <a:solidFill>
                  <a:srgbClr val="020202"/>
                </a:solidFill>
                <a:latin typeface="+mj-lt"/>
              </a:rPr>
              <a:t>13300-01</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738</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Scalp vein catheterisation/cannulation in neonate</a:t>
            </a:r>
            <a:endParaRPr lang="en-GB" sz="4400" b="0" i="0" u="none" strike="noStrike" baseline="0" dirty="0">
              <a:solidFill>
                <a:srgbClr val="000000"/>
              </a:solidFill>
              <a:latin typeface="+mj-lt"/>
            </a:endParaRPr>
          </a:p>
          <a:p>
            <a:r>
              <a:rPr lang="en-GB" sz="4400" b="0" i="0" u="none" strike="noStrike" baseline="30000" dirty="0">
                <a:solidFill>
                  <a:srgbClr val="020202"/>
                </a:solidFill>
                <a:latin typeface="+mj-lt"/>
              </a:rPr>
              <a:t>13300-02</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738</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Umbilical vein catheterisation/cannulation in neonate</a:t>
            </a:r>
            <a:endParaRPr lang="en-GB" sz="4400" b="0" i="0" u="none" strike="noStrike" baseline="0" dirty="0">
              <a:solidFill>
                <a:srgbClr val="000000"/>
              </a:solidFill>
              <a:latin typeface="+mj-lt"/>
            </a:endParaRPr>
          </a:p>
          <a:p>
            <a:r>
              <a:rPr lang="en-GB" sz="4400" b="0" i="0" u="none" strike="noStrike" baseline="30000" dirty="0">
                <a:solidFill>
                  <a:srgbClr val="020202"/>
                </a:solidFill>
                <a:latin typeface="+mj-lt"/>
              </a:rPr>
              <a:t>13319-00</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738</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Central vein catheterisation in neonate </a:t>
            </a:r>
            <a:endParaRPr lang="en-GB" sz="4400" b="0" i="0" u="none" strike="noStrike" baseline="0" dirty="0">
              <a:solidFill>
                <a:srgbClr val="000000"/>
              </a:solidFill>
              <a:latin typeface="+mj-lt"/>
            </a:endParaRPr>
          </a:p>
          <a:p>
            <a:r>
              <a:rPr lang="en-GB" sz="4400" b="0" i="0" u="none" strike="noStrike" baseline="30000" dirty="0">
                <a:solidFill>
                  <a:srgbClr val="020202"/>
                </a:solidFill>
                <a:latin typeface="+mj-lt"/>
              </a:rPr>
              <a:t>13303-00</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694</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Umbilical artery catheterisation/cannulation in neonate </a:t>
            </a:r>
            <a:endParaRPr lang="en-GB" sz="4400" b="0" i="0" u="none" strike="noStrike" baseline="0" dirty="0">
              <a:solidFill>
                <a:srgbClr val="000000"/>
              </a:solidFill>
              <a:latin typeface="+mj-lt"/>
            </a:endParaRPr>
          </a:p>
          <a:p>
            <a:r>
              <a:rPr lang="en-GB" sz="4400" b="0" i="0" u="none" strike="noStrike" baseline="30000" dirty="0">
                <a:solidFill>
                  <a:srgbClr val="020202"/>
                </a:solidFill>
                <a:latin typeface="+mj-lt"/>
              </a:rPr>
              <a:t>34524-00</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694</a:t>
            </a:r>
            <a:r>
              <a:rPr lang="en-GB" sz="4400" b="1" i="0" u="none" strike="noStrike" baseline="30000" dirty="0">
                <a:solidFill>
                  <a:srgbClr val="000000"/>
                </a:solidFill>
                <a:latin typeface="+mj-lt"/>
              </a:rPr>
              <a:t>]</a:t>
            </a:r>
            <a:r>
              <a:rPr lang="en-GB" sz="4400" b="0" i="1" u="none" strike="noStrike" baseline="30000" dirty="0">
                <a:solidFill>
                  <a:srgbClr val="000000"/>
                </a:solidFill>
                <a:latin typeface="+mj-lt"/>
              </a:rPr>
              <a:t>	Catheterisation/cannulation of other artery</a:t>
            </a:r>
            <a:endParaRPr lang="en-GB" sz="4400" b="0" i="0" u="none" strike="noStrike" baseline="0" dirty="0">
              <a:solidFill>
                <a:srgbClr val="000000"/>
              </a:solidFill>
              <a:latin typeface="+mj-lt"/>
            </a:endParaRPr>
          </a:p>
          <a:p>
            <a:r>
              <a:rPr lang="en-GB" sz="4400" b="1" i="1" u="none" strike="noStrike" baseline="30000" dirty="0">
                <a:solidFill>
                  <a:srgbClr val="000000"/>
                </a:solidFill>
                <a:latin typeface="+mj-lt"/>
              </a:rPr>
              <a:t>Note:</a:t>
            </a:r>
            <a:r>
              <a:rPr lang="en-GB" sz="4400" b="0" i="0" u="none" strike="noStrike" baseline="30000" dirty="0">
                <a:solidFill>
                  <a:srgbClr val="000000"/>
                </a:solidFill>
                <a:latin typeface="+mj-lt"/>
              </a:rPr>
              <a:t> 	When multiple catheterisations are performed during an episode of care and the same procedure code applies, assign the procedure code once only.</a:t>
            </a:r>
          </a:p>
          <a:p>
            <a:endParaRPr lang="en-GB" sz="4400" b="0" i="1" u="none" strike="noStrike" baseline="0" dirty="0">
              <a:solidFill>
                <a:srgbClr val="000000"/>
              </a:solidFill>
              <a:latin typeface="+mj-lt"/>
            </a:endParaRPr>
          </a:p>
          <a:p>
            <a:endParaRPr lang="en-GB" dirty="0"/>
          </a:p>
        </p:txBody>
      </p:sp>
      <p:sp>
        <p:nvSpPr>
          <p:cNvPr id="4" name="Slide Number Placeholder 3">
            <a:extLst>
              <a:ext uri="{FF2B5EF4-FFF2-40B4-BE49-F238E27FC236}">
                <a16:creationId xmlns:a16="http://schemas.microsoft.com/office/drawing/2014/main" id="{5DCFDE71-A655-63C7-828A-BED4EFC127D4}"/>
              </a:ext>
            </a:extLst>
          </p:cNvPr>
          <p:cNvSpPr>
            <a:spLocks noGrp="1"/>
          </p:cNvSpPr>
          <p:nvPr>
            <p:ph type="sldNum" sz="quarter" idx="17"/>
          </p:nvPr>
        </p:nvSpPr>
        <p:spPr/>
        <p:txBody>
          <a:bodyPr/>
          <a:lstStyle/>
          <a:p>
            <a:fld id="{256D3EEF-DE4E-429D-8EC4-DDC531AFF587}" type="slidenum">
              <a:rPr lang="en-US" smtClean="0"/>
              <a:pPr/>
              <a:t>46</a:t>
            </a:fld>
            <a:endParaRPr lang="en-US" dirty="0"/>
          </a:p>
        </p:txBody>
      </p:sp>
    </p:spTree>
    <p:extLst>
      <p:ext uri="{BB962C8B-B14F-4D97-AF65-F5344CB8AC3E}">
        <p14:creationId xmlns:p14="http://schemas.microsoft.com/office/powerpoint/2010/main" val="18044422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a:xfrm>
            <a:off x="192644" y="226620"/>
            <a:ext cx="11430000" cy="671736"/>
          </a:xfrm>
        </p:spPr>
        <p:txBody>
          <a:bodyPr/>
          <a:lstStyle/>
          <a:p>
            <a:r>
              <a:rPr lang="en-GB" sz="3200" b="1" i="0" u="none" strike="noStrike" baseline="30000" dirty="0">
                <a:latin typeface="+mj-lt"/>
              </a:rPr>
              <a:t>Nitric oxide therapy </a:t>
            </a:r>
            <a:endParaRPr lang="en-GB" sz="3200" b="1" i="0" u="none" strike="noStrike" baseline="0" dirty="0">
              <a:latin typeface="+mj-lt"/>
            </a:endParaRPr>
          </a:p>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sz="4400" b="1" i="0" u="none" strike="noStrike" baseline="30000" dirty="0">
                <a:solidFill>
                  <a:srgbClr val="000000"/>
                </a:solidFill>
                <a:latin typeface="+mj-lt"/>
              </a:rPr>
              <a:t>Nitric oxide therapy </a:t>
            </a:r>
            <a:endParaRPr lang="en-GB" sz="4400" b="1" i="0" u="none" strike="noStrike" baseline="0" dirty="0">
              <a:solidFill>
                <a:srgbClr val="000000"/>
              </a:solidFill>
              <a:latin typeface="+mj-lt"/>
            </a:endParaRPr>
          </a:p>
          <a:p>
            <a:r>
              <a:rPr lang="en-GB" sz="4400" b="0" i="0" u="none" strike="noStrike" baseline="30000" dirty="0">
                <a:solidFill>
                  <a:srgbClr val="000000"/>
                </a:solidFill>
                <a:latin typeface="+mj-lt"/>
              </a:rPr>
              <a:t>Inhalation of nitric oxide gas with invasive or </a:t>
            </a:r>
            <a:r>
              <a:rPr lang="en-GB" sz="4400" b="0" i="0" u="none" strike="noStrike" baseline="30000" dirty="0" err="1">
                <a:solidFill>
                  <a:srgbClr val="000000"/>
                </a:solidFill>
                <a:latin typeface="+mj-lt"/>
              </a:rPr>
              <a:t>noninvasive</a:t>
            </a:r>
            <a:r>
              <a:rPr lang="en-GB" sz="4400" b="0" i="0" u="none" strike="noStrike" baseline="30000" dirty="0">
                <a:solidFill>
                  <a:srgbClr val="000000"/>
                </a:solidFill>
                <a:latin typeface="+mj-lt"/>
              </a:rPr>
              <a:t> ventilatory support is used to treat critical respiratory failure in neonates.</a:t>
            </a:r>
          </a:p>
          <a:p>
            <a:endParaRPr lang="en-GB" sz="4400" b="0" i="0" u="none" strike="noStrike" baseline="0" dirty="0">
              <a:solidFill>
                <a:srgbClr val="000000"/>
              </a:solidFill>
              <a:latin typeface="+mj-lt"/>
            </a:endParaRPr>
          </a:p>
          <a:p>
            <a:r>
              <a:rPr lang="en-GB" sz="4400" b="0" i="0" u="none" strike="noStrike" baseline="30000" dirty="0">
                <a:solidFill>
                  <a:srgbClr val="000000"/>
                </a:solidFill>
                <a:latin typeface="+mj-lt"/>
              </a:rPr>
              <a:t>Code </a:t>
            </a:r>
            <a:r>
              <a:rPr lang="en-GB" sz="4400" b="0" i="0" u="none" strike="noStrike" baseline="30000" dirty="0">
                <a:solidFill>
                  <a:srgbClr val="020202"/>
                </a:solidFill>
                <a:latin typeface="+mj-lt"/>
              </a:rPr>
              <a:t>92210-00</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1889</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Nitric oxide therapy </a:t>
            </a:r>
            <a:r>
              <a:rPr lang="en-GB" sz="4400" b="0" i="0" u="none" strike="noStrike" baseline="30000" dirty="0">
                <a:solidFill>
                  <a:srgbClr val="000000"/>
                </a:solidFill>
                <a:latin typeface="+mj-lt"/>
              </a:rPr>
              <a:t>should be assigned in addition to the appropriate ventilatory support code(s). </a:t>
            </a:r>
          </a:p>
          <a:p>
            <a:endParaRPr lang="en-GB" sz="44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47</a:t>
            </a:fld>
            <a:endParaRPr lang="en-US" dirty="0"/>
          </a:p>
        </p:txBody>
      </p:sp>
    </p:spTree>
    <p:extLst>
      <p:ext uri="{BB962C8B-B14F-4D97-AF65-F5344CB8AC3E}">
        <p14:creationId xmlns:p14="http://schemas.microsoft.com/office/powerpoint/2010/main" val="34668092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3200" b="1" i="0" u="none" strike="noStrike" baseline="30000" dirty="0">
                <a:latin typeface="+mj-lt"/>
              </a:rPr>
              <a:t>Parenteral fluid therapy</a:t>
            </a:r>
            <a:endParaRPr lang="en-GB" sz="3200" b="1" i="0" u="none" strike="noStrike" baseline="0" dirty="0">
              <a:latin typeface="+mj-lt"/>
            </a:endParaRPr>
          </a:p>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a:bodyPr>
          <a:lstStyle/>
          <a:p>
            <a:pPr defTabSz="179388"/>
            <a:r>
              <a:rPr lang="en-GB" sz="4400" b="1" i="0" u="none" strike="noStrike" baseline="30000" dirty="0">
                <a:solidFill>
                  <a:srgbClr val="000000"/>
                </a:solidFill>
                <a:latin typeface="+mj-lt"/>
              </a:rPr>
              <a:t>Total Parenteral Nutrition </a:t>
            </a:r>
            <a:r>
              <a:rPr lang="en-GB" sz="4400" b="0" i="0" u="none" strike="noStrike" baseline="30000" dirty="0">
                <a:solidFill>
                  <a:srgbClr val="000000"/>
                </a:solidFill>
                <a:latin typeface="+mj-lt"/>
              </a:rPr>
              <a:t>(TPN):</a:t>
            </a:r>
            <a:br>
              <a:rPr lang="en-GB" sz="4400" b="0" i="0" u="none" strike="noStrike" baseline="30000" dirty="0">
                <a:solidFill>
                  <a:srgbClr val="020202"/>
                </a:solidFill>
                <a:latin typeface="+mj-lt"/>
              </a:rPr>
            </a:br>
            <a:r>
              <a:rPr lang="en-GB" sz="4400" b="0" i="0" u="none" strike="noStrike" baseline="30000" dirty="0">
                <a:solidFill>
                  <a:srgbClr val="020202"/>
                </a:solidFill>
                <a:latin typeface="+mj-lt"/>
              </a:rPr>
              <a:t>96199-07</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1920</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Intravenous administration of pharmacological agent, nutritional substance</a:t>
            </a:r>
            <a:r>
              <a:rPr lang="en-GB" sz="4400" b="0" i="0" u="none" strike="noStrike" baseline="30000" dirty="0">
                <a:solidFill>
                  <a:srgbClr val="000000"/>
                </a:solidFill>
                <a:latin typeface="+mj-lt"/>
              </a:rPr>
              <a:t> </a:t>
            </a:r>
          </a:p>
          <a:p>
            <a:endParaRPr lang="en-GB" sz="1300" b="0" i="0" u="none" strike="noStrike" baseline="0" dirty="0">
              <a:solidFill>
                <a:srgbClr val="000000"/>
              </a:solidFill>
              <a:latin typeface="+mj-lt"/>
            </a:endParaRPr>
          </a:p>
          <a:p>
            <a:r>
              <a:rPr lang="en-GB" sz="4400" b="1" i="0" u="none" strike="noStrike" baseline="30000" dirty="0">
                <a:solidFill>
                  <a:srgbClr val="000000"/>
                </a:solidFill>
                <a:latin typeface="+mj-lt"/>
              </a:rPr>
              <a:t>Electrolytes</a:t>
            </a:r>
            <a:r>
              <a:rPr lang="en-GB" sz="4400" b="0" i="0" u="none" strike="noStrike" baseline="30000" dirty="0">
                <a:solidFill>
                  <a:srgbClr val="000000"/>
                </a:solidFill>
                <a:latin typeface="+mj-lt"/>
              </a:rPr>
              <a:t>:</a:t>
            </a:r>
            <a:br>
              <a:rPr lang="en-GB" sz="4400" b="0" i="0" u="none" strike="noStrike" baseline="30000" dirty="0">
                <a:solidFill>
                  <a:srgbClr val="020202"/>
                </a:solidFill>
                <a:latin typeface="+mj-lt"/>
              </a:rPr>
            </a:br>
            <a:r>
              <a:rPr lang="en-GB" sz="4400" b="0" i="0" u="none" strike="noStrike" baseline="30000" dirty="0">
                <a:solidFill>
                  <a:srgbClr val="020202"/>
                </a:solidFill>
                <a:latin typeface="+mj-lt"/>
              </a:rPr>
              <a:t>96199-08</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1920</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Intravenous administration of pharmacological agent, electrolytes</a:t>
            </a:r>
            <a:r>
              <a:rPr lang="en-GB" sz="4400" b="0" i="0" u="none" strike="noStrike" baseline="30000" dirty="0">
                <a:solidFill>
                  <a:srgbClr val="000000"/>
                </a:solidFill>
                <a:latin typeface="+mj-lt"/>
              </a:rPr>
              <a:t> </a:t>
            </a:r>
          </a:p>
          <a:p>
            <a:endParaRPr lang="en-GB" sz="1200" b="0" i="0" u="none" strike="noStrike" baseline="0" dirty="0">
              <a:solidFill>
                <a:srgbClr val="000000"/>
              </a:solidFill>
              <a:latin typeface="+mj-lt"/>
            </a:endParaRPr>
          </a:p>
          <a:p>
            <a:r>
              <a:rPr lang="en-GB" sz="4400" b="1" i="0" u="none" strike="noStrike" baseline="30000" dirty="0">
                <a:solidFill>
                  <a:srgbClr val="000000"/>
                </a:solidFill>
                <a:latin typeface="+mj-lt"/>
              </a:rPr>
              <a:t>Dextrose</a:t>
            </a:r>
            <a:r>
              <a:rPr lang="en-GB" sz="4400" b="0" i="0" u="none" strike="noStrike" baseline="30000" dirty="0">
                <a:solidFill>
                  <a:srgbClr val="000000"/>
                </a:solidFill>
                <a:latin typeface="+mj-lt"/>
              </a:rPr>
              <a:t>: </a:t>
            </a:r>
            <a:br>
              <a:rPr lang="en-GB" sz="4400" b="0" i="0" u="none" strike="noStrike" baseline="30000" dirty="0">
                <a:solidFill>
                  <a:srgbClr val="020202"/>
                </a:solidFill>
                <a:latin typeface="+mj-lt"/>
              </a:rPr>
            </a:br>
            <a:r>
              <a:rPr lang="en-GB" sz="4400" b="0" i="0" u="none" strike="noStrike" baseline="30000" dirty="0">
                <a:solidFill>
                  <a:srgbClr val="020202"/>
                </a:solidFill>
                <a:latin typeface="+mj-lt"/>
              </a:rPr>
              <a:t>96199-19</a:t>
            </a:r>
            <a:r>
              <a:rPr lang="en-GB" sz="4400" b="0" i="0" u="none" strike="noStrike" baseline="30000" dirty="0">
                <a:solidFill>
                  <a:srgbClr val="000000"/>
                </a:solidFill>
                <a:latin typeface="+mj-lt"/>
              </a:rPr>
              <a:t> </a:t>
            </a:r>
            <a:r>
              <a:rPr lang="en-GB" sz="4400" b="1" i="0" u="none" strike="noStrike" baseline="30000" dirty="0">
                <a:solidFill>
                  <a:srgbClr val="000000"/>
                </a:solidFill>
                <a:latin typeface="+mj-lt"/>
              </a:rPr>
              <a:t>[</a:t>
            </a:r>
            <a:r>
              <a:rPr lang="en-GB" sz="4400" b="1" i="0" u="none" strike="noStrike" baseline="30000" dirty="0">
                <a:solidFill>
                  <a:srgbClr val="020202"/>
                </a:solidFill>
                <a:latin typeface="+mj-lt"/>
              </a:rPr>
              <a:t>1920</a:t>
            </a:r>
            <a:r>
              <a:rPr lang="en-GB" sz="4400" b="1" i="0" u="none" strike="noStrike" baseline="30000" dirty="0">
                <a:solidFill>
                  <a:srgbClr val="000000"/>
                </a:solidFill>
                <a:latin typeface="+mj-lt"/>
              </a:rPr>
              <a: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Intravenous administration of pharmacological agent, other and unspecified pharmacological </a:t>
            </a:r>
            <a:r>
              <a:rPr lang="en-GB" sz="4800" b="0" i="1" u="none" strike="noStrike" baseline="30000" dirty="0">
                <a:solidFill>
                  <a:srgbClr val="000000"/>
                </a:solidFill>
                <a:latin typeface="+mj-lt"/>
              </a:rPr>
              <a:t>agent</a:t>
            </a:r>
          </a:p>
          <a:p>
            <a:endParaRPr lang="en-GB" sz="48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48</a:t>
            </a:fld>
            <a:endParaRPr lang="en-US" dirty="0"/>
          </a:p>
        </p:txBody>
      </p:sp>
    </p:spTree>
    <p:extLst>
      <p:ext uri="{BB962C8B-B14F-4D97-AF65-F5344CB8AC3E}">
        <p14:creationId xmlns:p14="http://schemas.microsoft.com/office/powerpoint/2010/main" val="22860876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Ventilatory Support</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sz="4400" b="0" i="0" u="none" strike="noStrike" baseline="30000" dirty="0">
                <a:solidFill>
                  <a:srgbClr val="000000"/>
                </a:solidFill>
                <a:latin typeface="+mj-lt"/>
              </a:rPr>
              <a:t>Neonates may receive both continuous ventilatory support (CVS) and </a:t>
            </a:r>
            <a:r>
              <a:rPr lang="en-GB" sz="4400" b="0" i="0" u="none" strike="noStrike" baseline="30000" dirty="0" err="1">
                <a:solidFill>
                  <a:srgbClr val="000000"/>
                </a:solidFill>
                <a:latin typeface="+mj-lt"/>
              </a:rPr>
              <a:t>noninvasive</a:t>
            </a:r>
            <a:r>
              <a:rPr lang="en-GB" sz="4400" b="0" i="0" u="none" strike="noStrike" baseline="30000" dirty="0">
                <a:solidFill>
                  <a:srgbClr val="000000"/>
                </a:solidFill>
                <a:latin typeface="+mj-lt"/>
              </a:rPr>
              <a:t> ventilatory support (NIV) in the same episode of care. </a:t>
            </a:r>
            <a:r>
              <a:rPr lang="en-GB" sz="4400" b="0" i="0" u="none" strike="noStrike" baseline="30000" dirty="0">
                <a:solidFill>
                  <a:srgbClr val="000000"/>
                </a:solidFill>
                <a:highlight>
                  <a:srgbClr val="FFFF00"/>
                </a:highlight>
                <a:latin typeface="+mj-lt"/>
              </a:rPr>
              <a:t>CVS </a:t>
            </a:r>
            <a:r>
              <a:rPr lang="en-GB" sz="4400" b="0" i="0" u="none" strike="noStrike" baseline="30000" dirty="0">
                <a:solidFill>
                  <a:srgbClr val="000000"/>
                </a:solidFill>
                <a:latin typeface="+mj-lt"/>
              </a:rPr>
              <a:t>and </a:t>
            </a:r>
            <a:r>
              <a:rPr lang="en-GB" sz="4400" b="0" i="0" u="none" strike="noStrike" baseline="30000" dirty="0">
                <a:solidFill>
                  <a:srgbClr val="000000"/>
                </a:solidFill>
                <a:highlight>
                  <a:srgbClr val="FFFF00"/>
                </a:highlight>
                <a:latin typeface="+mj-lt"/>
              </a:rPr>
              <a:t>NIV</a:t>
            </a:r>
            <a:r>
              <a:rPr lang="en-GB" sz="4400" b="0" i="0" u="none" strike="noStrike" baseline="30000" dirty="0">
                <a:solidFill>
                  <a:srgbClr val="000000"/>
                </a:solidFill>
                <a:latin typeface="+mj-lt"/>
              </a:rPr>
              <a:t> should be assigned separate codes as per the guidelines in </a:t>
            </a:r>
            <a:r>
              <a:rPr lang="en-GB" sz="4400" b="0" i="0" u="none" strike="noStrike" baseline="30000" dirty="0">
                <a:solidFill>
                  <a:srgbClr val="020202"/>
                </a:solidFill>
                <a:latin typeface="+mj-lt"/>
              </a:rPr>
              <a:t>ACS 1006</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Ventilatory support</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Classification, point 1a</a:t>
            </a:r>
            <a:r>
              <a:rPr lang="en-GB" sz="4400" b="0" i="0" u="none" strike="noStrike" baseline="30000" dirty="0">
                <a:solidFill>
                  <a:srgbClr val="000000"/>
                </a:solidFill>
                <a:latin typeface="+mj-lt"/>
              </a:rPr>
              <a:t>.</a:t>
            </a:r>
          </a:p>
          <a:p>
            <a:endParaRPr lang="en-GB" sz="4400" b="0" i="0" u="none" strike="noStrike" baseline="0" dirty="0">
              <a:solidFill>
                <a:srgbClr val="000000"/>
              </a:solidFill>
              <a:latin typeface="+mj-lt"/>
            </a:endParaRPr>
          </a:p>
          <a:p>
            <a:r>
              <a:rPr lang="en-GB" sz="4400" b="0" i="0" u="none" strike="noStrike" baseline="30000" dirty="0">
                <a:solidFill>
                  <a:srgbClr val="000000"/>
                </a:solidFill>
                <a:latin typeface="+mj-lt"/>
              </a:rPr>
              <a:t>In addition, when the hours of invasive and </a:t>
            </a:r>
            <a:r>
              <a:rPr lang="en-GB" sz="4400" b="0" i="0" u="none" strike="noStrike" baseline="30000" dirty="0" err="1">
                <a:solidFill>
                  <a:srgbClr val="000000"/>
                </a:solidFill>
                <a:latin typeface="+mj-lt"/>
              </a:rPr>
              <a:t>noninvasive</a:t>
            </a:r>
            <a:r>
              <a:rPr lang="en-GB" sz="4400" b="0" i="0" u="none" strike="noStrike" baseline="30000" dirty="0">
                <a:solidFill>
                  <a:srgbClr val="000000"/>
                </a:solidFill>
                <a:latin typeface="+mj-lt"/>
              </a:rPr>
              <a:t> ventilatory support are added together and the </a:t>
            </a:r>
            <a:r>
              <a:rPr lang="en-GB" sz="4400" b="0" i="0" u="none" strike="noStrike" baseline="30000" dirty="0">
                <a:solidFill>
                  <a:srgbClr val="000000"/>
                </a:solidFill>
                <a:highlight>
                  <a:srgbClr val="FFFF00"/>
                </a:highlight>
                <a:latin typeface="+mj-lt"/>
              </a:rPr>
              <a:t>total is </a:t>
            </a:r>
            <a:r>
              <a:rPr lang="en-GB" sz="4400" b="0" i="0" u="none" strike="noStrike" baseline="30000" dirty="0">
                <a:solidFill>
                  <a:srgbClr val="000000"/>
                </a:solidFill>
                <a:highlight>
                  <a:srgbClr val="FFFF00"/>
                </a:highlight>
                <a:latin typeface="Symbol" panose="05050102010706020507" pitchFamily="18" charset="2"/>
              </a:rPr>
              <a:t>³</a:t>
            </a:r>
            <a:r>
              <a:rPr lang="en-GB" sz="4400" b="0" i="0" u="none" strike="noStrike" baseline="30000" dirty="0">
                <a:solidFill>
                  <a:srgbClr val="000000"/>
                </a:solidFill>
                <a:highlight>
                  <a:srgbClr val="FFFF00"/>
                </a:highlight>
                <a:latin typeface="+mj-lt"/>
              </a:rPr>
              <a:t> 96 hours</a:t>
            </a:r>
            <a:r>
              <a:rPr lang="en-GB" sz="4400" b="0" i="0" u="none" strike="noStrike" baseline="30000" dirty="0">
                <a:solidFill>
                  <a:srgbClr val="000000"/>
                </a:solidFill>
                <a:latin typeface="+mj-lt"/>
              </a:rPr>
              <a:t>, assign </a:t>
            </a:r>
            <a:r>
              <a:rPr lang="en-GB" sz="4400" b="0" i="0" u="none" strike="noStrike" baseline="30000" dirty="0">
                <a:solidFill>
                  <a:srgbClr val="020202"/>
                </a:solidFill>
                <a:latin typeface="+mj-lt"/>
              </a:rPr>
              <a:t>92211-00</a:t>
            </a:r>
            <a:r>
              <a:rPr lang="en-GB" sz="4400" b="0" i="0" u="none" strike="noStrike" baseline="30000" dirty="0">
                <a:solidFill>
                  <a:srgbClr val="000000"/>
                </a:solidFill>
                <a:latin typeface="+mj-lt"/>
              </a:rPr>
              <a:t> [</a:t>
            </a:r>
            <a:r>
              <a:rPr lang="en-GB" sz="4400" b="1" i="0" u="none" strike="noStrike" baseline="30000" dirty="0">
                <a:solidFill>
                  <a:srgbClr val="020202"/>
                </a:solidFill>
                <a:latin typeface="+mj-lt"/>
              </a:rPr>
              <a:t>571</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Management of combined ventilatory support, </a:t>
            </a:r>
            <a:r>
              <a:rPr lang="en-GB" sz="4400" b="0" i="0" u="none" strike="noStrike" baseline="30000" dirty="0">
                <a:solidFill>
                  <a:srgbClr val="000000"/>
                </a:solidFill>
                <a:latin typeface="Symbol" panose="05050102010706020507" pitchFamily="18" charset="2"/>
              </a:rPr>
              <a:t>³</a:t>
            </a:r>
            <a:r>
              <a:rPr lang="en-GB" sz="4400" b="0" i="0" u="none" strike="noStrike" baseline="30000" dirty="0">
                <a:solidFill>
                  <a:srgbClr val="000000"/>
                </a:solidFill>
                <a:latin typeface="Times New Roman" panose="02020603050405020304" pitchFamily="18" charset="0"/>
              </a:rPr>
              <a:t> </a:t>
            </a:r>
            <a:r>
              <a:rPr lang="en-GB" sz="4400" b="0" i="0" u="none" strike="noStrike" baseline="30000" dirty="0">
                <a:solidFill>
                  <a:srgbClr val="000000"/>
                </a:solidFill>
                <a:latin typeface="+mj-lt"/>
              </a:rPr>
              <a:t> 96 hours.</a:t>
            </a:r>
          </a:p>
          <a:p>
            <a:endParaRPr lang="en-GB" sz="44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49</a:t>
            </a:fld>
            <a:endParaRPr lang="en-US" dirty="0"/>
          </a:p>
        </p:txBody>
      </p:sp>
    </p:spTree>
    <p:extLst>
      <p:ext uri="{BB962C8B-B14F-4D97-AF65-F5344CB8AC3E}">
        <p14:creationId xmlns:p14="http://schemas.microsoft.com/office/powerpoint/2010/main" val="363191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Z34 Supervision of normal pregnancy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355600" y="1516832"/>
            <a:ext cx="11429999" cy="5112568"/>
          </a:xfrm>
        </p:spPr>
        <p:txBody>
          <a:bodyPr/>
          <a:lstStyle/>
          <a:p>
            <a:endParaRPr lang="en-GB" sz="1800" b="1" i="0" u="none" strike="noStrike" baseline="0" dirty="0">
              <a:solidFill>
                <a:srgbClr val="000000"/>
              </a:solidFill>
              <a:latin typeface="Arial" panose="020B0604020202020204" pitchFamily="34" charset="0"/>
            </a:endParaRPr>
          </a:p>
          <a:p>
            <a:r>
              <a:rPr lang="en-GB" sz="4400" b="0" i="0" u="none" strike="noStrike" baseline="30000" dirty="0" err="1">
                <a:solidFill>
                  <a:srgbClr val="000000"/>
                </a:solidFill>
                <a:latin typeface="Times New Roman" panose="02020603050405020304" pitchFamily="18" charset="0"/>
              </a:rPr>
              <a:t>Nonobstetric</a:t>
            </a:r>
            <a:r>
              <a:rPr lang="en-GB" sz="4400" b="0" i="0" u="none" strike="noStrike" baseline="30000" dirty="0">
                <a:solidFill>
                  <a:srgbClr val="000000"/>
                </a:solidFill>
                <a:latin typeface="Times New Roman" panose="02020603050405020304" pitchFamily="18" charset="0"/>
              </a:rPr>
              <a:t> injuries/poisonings (conditions classified to </a:t>
            </a:r>
            <a:r>
              <a:rPr lang="en-GB" sz="4400" b="0" i="0" u="none" strike="noStrike" baseline="30000" dirty="0">
                <a:solidFill>
                  <a:srgbClr val="020202"/>
                </a:solidFill>
                <a:latin typeface="Times New Roman" panose="02020603050405020304" pitchFamily="18" charset="0"/>
              </a:rPr>
              <a:t>Chapter 19</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Injury, poisoning and certain other consequences of external causes</a:t>
            </a:r>
            <a:r>
              <a:rPr lang="en-GB" sz="4400" b="0" i="0" u="none" strike="noStrike" baseline="30000" dirty="0">
                <a:solidFill>
                  <a:srgbClr val="000000"/>
                </a:solidFill>
                <a:latin typeface="Times New Roman" panose="02020603050405020304" pitchFamily="18" charset="0"/>
              </a:rPr>
              <a:t>) are never assigned a code from </a:t>
            </a:r>
            <a:r>
              <a:rPr lang="en-GB" sz="4400" b="0" i="0" u="none" strike="noStrike" baseline="30000" dirty="0">
                <a:solidFill>
                  <a:srgbClr val="020202"/>
                </a:solidFill>
                <a:latin typeface="Times New Roman" panose="02020603050405020304" pitchFamily="18" charset="0"/>
              </a:rPr>
              <a:t>Chapter 15</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Pregnancy, childbirth and the puerperium</a:t>
            </a:r>
            <a:r>
              <a:rPr lang="en-GB" sz="4400" b="0" i="0" u="none" strike="noStrike" baseline="30000" dirty="0">
                <a:solidFill>
                  <a:srgbClr val="000000"/>
                </a:solidFill>
                <a:latin typeface="Times New Roman" panose="02020603050405020304" pitchFamily="18" charset="0"/>
              </a:rPr>
              <a:t>. However, if a pregnant patient with a </a:t>
            </a:r>
            <a:r>
              <a:rPr lang="en-GB" sz="4400" b="0" i="0" u="none" strike="noStrike" baseline="30000" dirty="0" err="1">
                <a:solidFill>
                  <a:srgbClr val="000000"/>
                </a:solidFill>
                <a:latin typeface="Times New Roman" panose="02020603050405020304" pitchFamily="18" charset="0"/>
              </a:rPr>
              <a:t>nonobstetric</a:t>
            </a:r>
            <a:r>
              <a:rPr lang="en-GB" sz="4400" b="0" i="0" u="none" strike="noStrike" baseline="30000" dirty="0">
                <a:solidFill>
                  <a:srgbClr val="000000"/>
                </a:solidFill>
                <a:latin typeface="Times New Roman" panose="02020603050405020304" pitchFamily="18" charset="0"/>
              </a:rPr>
              <a:t> injury/poisoning meets the criteria for a pregnancy complication, but there is no condition that qualifies for assignment of a code from </a:t>
            </a:r>
            <a:r>
              <a:rPr lang="en-GB" sz="4400" b="0" i="0" u="none" strike="noStrike" baseline="30000" dirty="0">
                <a:solidFill>
                  <a:srgbClr val="020202"/>
                </a:solidFill>
                <a:latin typeface="Times New Roman" panose="02020603050405020304" pitchFamily="18" charset="0"/>
              </a:rPr>
              <a:t>Chapter 15</a:t>
            </a:r>
            <a:r>
              <a:rPr lang="en-GB" sz="4400" b="0" i="0" u="none" strike="noStrike" baseline="30000" dirty="0">
                <a:solidFill>
                  <a:srgbClr val="000000"/>
                </a:solidFill>
                <a:latin typeface="Times New Roman" panose="02020603050405020304" pitchFamily="18" charset="0"/>
              </a:rPr>
              <a:t>, assign a code from </a:t>
            </a:r>
            <a:r>
              <a:rPr lang="en-GB" sz="4400" b="0" i="0" u="none" strike="noStrike" baseline="30000" dirty="0">
                <a:solidFill>
                  <a:srgbClr val="020202"/>
                </a:solidFill>
                <a:latin typeface="Times New Roman" panose="02020603050405020304" pitchFamily="18" charset="0"/>
              </a:rPr>
              <a:t>Z34</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Supervision of normal pregnancy</a:t>
            </a:r>
            <a:r>
              <a:rPr lang="en-GB" sz="4400" b="0" i="0" u="none" strike="noStrike" baseline="30000" dirty="0">
                <a:solidFill>
                  <a:srgbClr val="000000"/>
                </a:solidFill>
                <a:latin typeface="Times New Roman" panose="02020603050405020304" pitchFamily="18" charset="0"/>
              </a:rPr>
              <a:t> as an additional diagnosis. </a:t>
            </a:r>
          </a:p>
          <a:p>
            <a:endParaRPr lang="en-GB" sz="1800" b="0" i="0" u="none" strike="noStrike" baseline="0" dirty="0">
              <a:solidFill>
                <a:srgbClr val="000000"/>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a:t>
            </a:fld>
            <a:endParaRPr lang="en-US" dirty="0"/>
          </a:p>
        </p:txBody>
      </p:sp>
    </p:spTree>
    <p:extLst>
      <p:ext uri="{BB962C8B-B14F-4D97-AF65-F5344CB8AC3E}">
        <p14:creationId xmlns:p14="http://schemas.microsoft.com/office/powerpoint/2010/main" val="35024430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ACS 1617 Neonatal Sepsis/risk of sepsis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50</a:t>
            </a:fld>
            <a:endParaRPr lang="en-US" dirty="0"/>
          </a:p>
        </p:txBody>
      </p:sp>
    </p:spTree>
    <p:extLst>
      <p:ext uri="{BB962C8B-B14F-4D97-AF65-F5344CB8AC3E}">
        <p14:creationId xmlns:p14="http://schemas.microsoft.com/office/powerpoint/2010/main" val="32290203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Observed or “at risk” of Neonatal sepsis</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sz="1800" b="0" i="0" u="none" strike="noStrike" baseline="30000" dirty="0">
                <a:solidFill>
                  <a:srgbClr val="000000"/>
                </a:solidFill>
                <a:latin typeface="Times New Roman" panose="02020603050405020304" pitchFamily="18" charset="0"/>
              </a:rPr>
              <a:t>:</a:t>
            </a:r>
            <a:endParaRPr lang="en-GB" sz="4400" b="0" i="0" u="none" strike="noStrike" baseline="0" dirty="0">
              <a:solidFill>
                <a:srgbClr val="000000"/>
              </a:solidFill>
              <a:latin typeface="+mj-lt"/>
            </a:endParaRPr>
          </a:p>
          <a:p>
            <a:pPr marL="571500" indent="-571500">
              <a:buFont typeface="Arial" panose="020B0604020202020204" pitchFamily="34" charset="0"/>
              <a:buChar char="•"/>
            </a:pPr>
            <a:r>
              <a:rPr lang="en-GB" sz="4400" b="0" i="0" u="none" strike="noStrike" baseline="30000" dirty="0">
                <a:solidFill>
                  <a:srgbClr val="000000"/>
                </a:solidFill>
                <a:latin typeface="+mj-lt"/>
              </a:rPr>
              <a:t>If neonate is </a:t>
            </a:r>
            <a:r>
              <a:rPr lang="en-GB" sz="4400" b="0" i="0" u="none" strike="noStrike" baseline="30000" dirty="0">
                <a:solidFill>
                  <a:srgbClr val="000000"/>
                </a:solidFill>
                <a:highlight>
                  <a:srgbClr val="FFFF00"/>
                </a:highlight>
                <a:latin typeface="+mj-lt"/>
              </a:rPr>
              <a:t>observed only </a:t>
            </a:r>
            <a:r>
              <a:rPr lang="en-GB" sz="4400" b="0" i="0" u="none" strike="noStrike" baseline="30000" dirty="0">
                <a:solidFill>
                  <a:srgbClr val="000000"/>
                </a:solidFill>
                <a:latin typeface="+mj-lt"/>
              </a:rPr>
              <a:t>and prophylactic treatment for sepsis is not initiated, assign </a:t>
            </a:r>
            <a:r>
              <a:rPr lang="en-GB" sz="4400" b="0" i="0" u="none" strike="noStrike" baseline="30000" dirty="0">
                <a:solidFill>
                  <a:srgbClr val="020202"/>
                </a:solidFill>
                <a:latin typeface="+mj-lt"/>
              </a:rPr>
              <a:t>Z03.71</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Observation of newborn for suspected infectious condition</a:t>
            </a:r>
            <a:r>
              <a:rPr lang="en-GB" sz="4400" b="0" i="0" u="none" strike="noStrike" baseline="30000" dirty="0">
                <a:solidFill>
                  <a:srgbClr val="000000"/>
                </a:solidFill>
                <a:latin typeface="+mj-lt"/>
              </a:rPr>
              <a:t>.</a:t>
            </a:r>
          </a:p>
          <a:p>
            <a:pPr marL="571500" indent="-571500">
              <a:buFont typeface="Arial" panose="020B0604020202020204" pitchFamily="34" charset="0"/>
              <a:buChar char="•"/>
            </a:pPr>
            <a:r>
              <a:rPr lang="en-GB" sz="4400" b="0" i="0" u="none" strike="noStrike" baseline="30000" dirty="0">
                <a:solidFill>
                  <a:srgbClr val="000000"/>
                </a:solidFill>
                <a:latin typeface="+mj-lt"/>
              </a:rPr>
              <a:t>If neonate is given </a:t>
            </a:r>
            <a:r>
              <a:rPr lang="en-GB" sz="4400" b="0" i="0" u="none" strike="noStrike" baseline="30000" dirty="0">
                <a:solidFill>
                  <a:srgbClr val="000000"/>
                </a:solidFill>
                <a:highlight>
                  <a:srgbClr val="FFFF00"/>
                </a:highlight>
                <a:latin typeface="+mj-lt"/>
              </a:rPr>
              <a:t>prophylactic treatment</a:t>
            </a:r>
            <a:r>
              <a:rPr lang="en-GB" sz="4400" b="0" i="0" u="none" strike="noStrike" baseline="30000" dirty="0">
                <a:solidFill>
                  <a:srgbClr val="000000"/>
                </a:solidFill>
                <a:latin typeface="+mj-lt"/>
              </a:rPr>
              <a:t>, assign </a:t>
            </a:r>
            <a:r>
              <a:rPr lang="en-GB" sz="4400" b="0" i="0" u="none" strike="noStrike" baseline="30000" dirty="0">
                <a:solidFill>
                  <a:srgbClr val="020202"/>
                </a:solidFill>
                <a:latin typeface="+mj-lt"/>
              </a:rPr>
              <a:t>Z03.71</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Observation of newborn for suspected infectious condition</a:t>
            </a:r>
            <a:r>
              <a:rPr lang="en-GB" sz="4400" b="0" i="0" u="none" strike="noStrike" baseline="30000" dirty="0">
                <a:solidFill>
                  <a:srgbClr val="000000"/>
                </a:solidFill>
                <a:latin typeface="+mj-lt"/>
              </a:rPr>
              <a:t>, together with </a:t>
            </a:r>
            <a:r>
              <a:rPr lang="en-GB" sz="4400" b="0" i="0" u="none" strike="noStrike" baseline="30000" dirty="0">
                <a:solidFill>
                  <a:srgbClr val="020202"/>
                </a:solidFill>
                <a:latin typeface="+mj-lt"/>
              </a:rPr>
              <a:t>Z29.2</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Other prophylactic pharmacotherapy</a:t>
            </a:r>
            <a:r>
              <a:rPr lang="en-GB" sz="4400" b="0" i="0" u="none" strike="noStrike" baseline="30000" dirty="0">
                <a:solidFill>
                  <a:srgbClr val="000000"/>
                </a:solidFill>
                <a:latin typeface="+mj-lt"/>
              </a:rPr>
              <a:t> </a:t>
            </a:r>
          </a:p>
          <a:p>
            <a:pPr marL="571500" indent="-571500">
              <a:buFont typeface="Arial" panose="020B0604020202020204" pitchFamily="34" charset="0"/>
              <a:buChar char="•"/>
            </a:pPr>
            <a:r>
              <a:rPr lang="en-GB" sz="4400" b="0" i="0" u="none" strike="noStrike" baseline="30000" dirty="0">
                <a:solidFill>
                  <a:srgbClr val="000000"/>
                </a:solidFill>
                <a:latin typeface="+mj-lt"/>
              </a:rPr>
              <a:t>and the appropriate intervention code (as per </a:t>
            </a:r>
            <a:r>
              <a:rPr lang="en-GB" sz="4400" b="0" i="0" u="none" strike="noStrike" baseline="30000" dirty="0">
                <a:solidFill>
                  <a:srgbClr val="020202"/>
                </a:solidFill>
                <a:latin typeface="+mj-lt"/>
              </a:rPr>
              <a:t>ACS 1615</a:t>
            </a:r>
            <a:r>
              <a:rPr lang="en-GB" sz="4400" b="0" i="0" u="none" strike="noStrike" baseline="30000" dirty="0">
                <a:solidFill>
                  <a:srgbClr val="000000"/>
                </a:solidFill>
                <a:latin typeface="+mj-lt"/>
              </a:rPr>
              <a:t> </a:t>
            </a:r>
            <a:r>
              <a:rPr lang="en-GB" sz="4400" b="0" i="1" u="none" strike="noStrike" baseline="30000" dirty="0">
                <a:solidFill>
                  <a:srgbClr val="000000"/>
                </a:solidFill>
                <a:latin typeface="+mj-lt"/>
              </a:rPr>
              <a:t>Specific diseases and interventions to the sick neonate</a:t>
            </a:r>
            <a:r>
              <a:rPr lang="en-GB" sz="4400" b="0" i="0" u="none" strike="noStrike" baseline="30000" dirty="0">
                <a:solidFill>
                  <a:srgbClr val="000000"/>
                </a:solidFill>
                <a:latin typeface="+mj-lt"/>
              </a:rPr>
              <a:t>).</a:t>
            </a:r>
          </a:p>
          <a:p>
            <a:endParaRPr lang="en-GB" sz="4400" b="0" i="0" u="none" strike="noStrike" baseline="0" dirty="0">
              <a:solidFill>
                <a:srgbClr val="000000"/>
              </a:solidFill>
              <a:latin typeface="+mj-l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51</a:t>
            </a:fld>
            <a:endParaRPr lang="en-US" dirty="0"/>
          </a:p>
        </p:txBody>
      </p:sp>
    </p:spTree>
    <p:extLst>
      <p:ext uri="{BB962C8B-B14F-4D97-AF65-F5344CB8AC3E}">
        <p14:creationId xmlns:p14="http://schemas.microsoft.com/office/powerpoint/2010/main" val="31412220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Index lead term and pathway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b="1" dirty="0"/>
              <a:t>Observation</a:t>
            </a:r>
          </a:p>
          <a:p>
            <a:pPr marL="457200" indent="-457200">
              <a:buFontTx/>
              <a:buChar char="-"/>
            </a:pPr>
            <a:r>
              <a:rPr lang="en-AU" dirty="0"/>
              <a:t>newborn</a:t>
            </a:r>
          </a:p>
          <a:p>
            <a:pPr marL="457200" indent="-457200">
              <a:buFontTx/>
              <a:buChar char="-"/>
            </a:pPr>
            <a:r>
              <a:rPr lang="en-AU" dirty="0"/>
              <a:t>- for suspected condition</a:t>
            </a:r>
          </a:p>
          <a:p>
            <a:pPr marL="457200" indent="-457200">
              <a:buFontTx/>
              <a:buChar char="-"/>
            </a:pPr>
            <a:r>
              <a:rPr lang="en-AU" dirty="0"/>
              <a:t>- - infectious condition</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52</a:t>
            </a:fld>
            <a:endParaRPr lang="en-US" dirty="0"/>
          </a:p>
        </p:txBody>
      </p:sp>
    </p:spTree>
    <p:extLst>
      <p:ext uri="{BB962C8B-B14F-4D97-AF65-F5344CB8AC3E}">
        <p14:creationId xmlns:p14="http://schemas.microsoft.com/office/powerpoint/2010/main" val="35253769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Neonatal sepsis lead term and index pathway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2080821" y="1364432"/>
            <a:ext cx="11429999" cy="5112568"/>
          </a:xfrm>
        </p:spPr>
        <p:txBody>
          <a:bodyPr>
            <a:normAutofit lnSpcReduction="10000"/>
          </a:bodyPr>
          <a:lstStyle/>
          <a:p>
            <a:r>
              <a:rPr lang="en-AU" b="1" dirty="0"/>
              <a:t>Sepsis</a:t>
            </a:r>
            <a:endParaRPr lang="en-AU" b="1" dirty="0">
              <a:latin typeface="+mj-lt"/>
            </a:endParaRPr>
          </a:p>
          <a:p>
            <a:r>
              <a:rPr lang="en-GB" b="0" i="0" u="none" strike="noStrike" baseline="30000" dirty="0">
                <a:solidFill>
                  <a:srgbClr val="000000"/>
                </a:solidFill>
                <a:latin typeface="+mj-lt"/>
              </a:rPr>
              <a:t>- newborn NEC </a:t>
            </a:r>
            <a:r>
              <a:rPr lang="en-GB" b="0" i="0" u="none" strike="noStrike" baseline="30000" dirty="0">
                <a:solidFill>
                  <a:srgbClr val="020202"/>
                </a:solidFill>
                <a:latin typeface="+mj-lt"/>
              </a:rPr>
              <a:t>P36.9</a:t>
            </a:r>
            <a:endParaRPr lang="en-GB" b="0" i="0" u="none" strike="noStrike" baseline="0" dirty="0">
              <a:solidFill>
                <a:srgbClr val="000000"/>
              </a:solidFill>
              <a:latin typeface="+mj-lt"/>
            </a:endParaRPr>
          </a:p>
          <a:p>
            <a:r>
              <a:rPr lang="en-GB" b="0" i="0" u="none" strike="noStrike" baseline="30000" dirty="0">
                <a:solidFill>
                  <a:srgbClr val="000000"/>
                </a:solidFill>
                <a:latin typeface="+mj-lt"/>
              </a:rPr>
              <a:t>-</a:t>
            </a:r>
            <a:r>
              <a:rPr lang="en-GB" baseline="30000" dirty="0">
                <a:solidFill>
                  <a:srgbClr val="000000"/>
                </a:solidFill>
                <a:latin typeface="+mj-lt"/>
              </a:rPr>
              <a:t> </a:t>
            </a:r>
            <a:r>
              <a:rPr lang="en-GB" b="0" i="0" u="none" strike="noStrike" baseline="30000" dirty="0">
                <a:solidFill>
                  <a:srgbClr val="000000"/>
                </a:solidFill>
                <a:latin typeface="+mj-lt"/>
              </a:rPr>
              <a:t>- due to </a:t>
            </a:r>
          </a:p>
          <a:p>
            <a:r>
              <a:rPr lang="en-GB" sz="2800" b="0" i="0" u="none" strike="noStrike" baseline="30000" dirty="0">
                <a:solidFill>
                  <a:srgbClr val="000000"/>
                </a:solidFill>
                <a:latin typeface="+mj-lt"/>
              </a:rPr>
              <a:t>- anaerobes NEC </a:t>
            </a:r>
            <a:r>
              <a:rPr lang="en-GB" sz="2800" b="0" i="0" u="none" strike="noStrike" baseline="30000" dirty="0">
                <a:solidFill>
                  <a:srgbClr val="020202"/>
                </a:solidFill>
                <a:latin typeface="+mj-lt"/>
              </a:rPr>
              <a:t>P36.5</a:t>
            </a:r>
          </a:p>
          <a:p>
            <a:r>
              <a:rPr lang="en-GB" sz="2800" b="0" i="0" u="none" strike="noStrike" baseline="30000" dirty="0">
                <a:solidFill>
                  <a:srgbClr val="000000"/>
                </a:solidFill>
                <a:latin typeface="+mj-lt"/>
              </a:rPr>
              <a:t>- - - Candida </a:t>
            </a:r>
            <a:r>
              <a:rPr lang="en-GB" sz="2800" b="0" i="0" u="none" strike="noStrike" baseline="30000" dirty="0">
                <a:solidFill>
                  <a:srgbClr val="020202"/>
                </a:solidFill>
                <a:latin typeface="+mj-lt"/>
              </a:rPr>
              <a:t>P37.52</a:t>
            </a:r>
            <a:endParaRPr lang="en-GB" dirty="0">
              <a:solidFill>
                <a:srgbClr val="000000"/>
              </a:solidFill>
              <a:latin typeface="+mj-lt"/>
            </a:endParaRPr>
          </a:p>
          <a:p>
            <a:r>
              <a:rPr lang="en-GB" sz="2800" b="0" i="0" u="none" strike="noStrike" baseline="30000" dirty="0">
                <a:solidFill>
                  <a:srgbClr val="000000"/>
                </a:solidFill>
                <a:latin typeface="+mj-lt"/>
              </a:rPr>
              <a:t>- - Escherichia coli </a:t>
            </a:r>
            <a:r>
              <a:rPr lang="en-GB" sz="2800" b="0" i="0" u="none" strike="noStrike" baseline="30000" dirty="0">
                <a:solidFill>
                  <a:srgbClr val="020202"/>
                </a:solidFill>
                <a:latin typeface="+mj-lt"/>
              </a:rPr>
              <a:t>P36.4</a:t>
            </a:r>
          </a:p>
          <a:p>
            <a:r>
              <a:rPr lang="en-GB" sz="2800" b="0" i="0" u="none" strike="noStrike" baseline="30000" dirty="0">
                <a:solidFill>
                  <a:srgbClr val="000000"/>
                </a:solidFill>
                <a:latin typeface="+mj-lt"/>
              </a:rPr>
              <a:t>-</a:t>
            </a:r>
            <a:r>
              <a:rPr lang="en-GB" baseline="30000" dirty="0">
                <a:solidFill>
                  <a:srgbClr val="000000"/>
                </a:solidFill>
                <a:latin typeface="+mj-lt"/>
              </a:rPr>
              <a:t> </a:t>
            </a:r>
            <a:r>
              <a:rPr lang="en-GB" sz="2800" b="0" i="0" u="none" strike="noStrike" baseline="30000" dirty="0">
                <a:solidFill>
                  <a:srgbClr val="000000"/>
                </a:solidFill>
                <a:latin typeface="+mj-lt"/>
              </a:rPr>
              <a:t>- - Staphylococcus </a:t>
            </a:r>
            <a:r>
              <a:rPr lang="en-GB" sz="2800" b="0" i="0" u="none" strike="noStrike" baseline="30000" dirty="0">
                <a:solidFill>
                  <a:srgbClr val="020202"/>
                </a:solidFill>
                <a:latin typeface="+mj-lt"/>
              </a:rPr>
              <a:t>P36.3</a:t>
            </a:r>
            <a:endParaRPr lang="en-GB" sz="2800" b="0" i="0" u="none" strike="noStrike" baseline="0" dirty="0">
              <a:solidFill>
                <a:srgbClr val="000000"/>
              </a:solidFill>
              <a:latin typeface="+mj-lt"/>
            </a:endParaRPr>
          </a:p>
          <a:p>
            <a:pPr lvl="2" indent="-1143000"/>
            <a:r>
              <a:rPr lang="en-GB" sz="2800" b="0" i="0" u="none" strike="noStrike" baseline="30000" dirty="0">
                <a:solidFill>
                  <a:srgbClr val="000000"/>
                </a:solidFill>
                <a:latin typeface="+mj-lt"/>
              </a:rPr>
              <a:t>-</a:t>
            </a:r>
            <a:r>
              <a:rPr lang="en-GB" sz="2800" baseline="30000" dirty="0">
                <a:solidFill>
                  <a:srgbClr val="000000"/>
                </a:solidFill>
                <a:latin typeface="+mj-lt"/>
              </a:rPr>
              <a:t> </a:t>
            </a:r>
            <a:r>
              <a:rPr lang="en-GB" sz="2800" b="0" i="0" u="none" strike="noStrike" baseline="30000" dirty="0">
                <a:solidFill>
                  <a:srgbClr val="000000"/>
                </a:solidFill>
                <a:latin typeface="+mj-lt"/>
              </a:rPr>
              <a:t>- -</a:t>
            </a:r>
            <a:r>
              <a:rPr lang="en-GB" sz="2800" baseline="30000" dirty="0">
                <a:solidFill>
                  <a:srgbClr val="000000"/>
                </a:solidFill>
                <a:latin typeface="+mj-lt"/>
              </a:rPr>
              <a:t> </a:t>
            </a:r>
            <a:r>
              <a:rPr lang="en-GB" sz="2800" b="0" i="0" u="none" strike="noStrike" baseline="30000" dirty="0">
                <a:solidFill>
                  <a:srgbClr val="000000"/>
                </a:solidFill>
                <a:latin typeface="+mj-lt"/>
              </a:rPr>
              <a:t>- aureus </a:t>
            </a:r>
            <a:r>
              <a:rPr lang="en-GB" sz="2800" b="0" i="0" u="none" strike="noStrike" baseline="30000" dirty="0">
                <a:solidFill>
                  <a:srgbClr val="020202"/>
                </a:solidFill>
                <a:latin typeface="+mj-lt"/>
              </a:rPr>
              <a:t>P36.2</a:t>
            </a:r>
            <a:endParaRPr lang="en-GB" sz="2800" b="0" i="0" u="none" strike="noStrike" baseline="0" dirty="0">
              <a:solidFill>
                <a:srgbClr val="000000"/>
              </a:solidFill>
              <a:latin typeface="+mj-lt"/>
            </a:endParaRPr>
          </a:p>
          <a:p>
            <a:pPr lvl="1" indent="-742950"/>
            <a:r>
              <a:rPr lang="en-GB" sz="2800" b="0" i="0" u="none" strike="noStrike" baseline="30000" dirty="0">
                <a:solidFill>
                  <a:srgbClr val="000000"/>
                </a:solidFill>
                <a:latin typeface="+mj-lt"/>
              </a:rPr>
              <a:t>- - - streptococcus </a:t>
            </a:r>
            <a:r>
              <a:rPr lang="en-GB" sz="2800" b="0" i="0" u="none" strike="noStrike" baseline="30000" dirty="0">
                <a:solidFill>
                  <a:srgbClr val="020202"/>
                </a:solidFill>
                <a:latin typeface="+mj-lt"/>
              </a:rPr>
              <a:t>P36.1</a:t>
            </a:r>
            <a:endParaRPr lang="en-GB" sz="2800" b="0" i="0" u="none" strike="noStrike" baseline="0" dirty="0">
              <a:solidFill>
                <a:srgbClr val="000000"/>
              </a:solidFill>
              <a:latin typeface="+mj-lt"/>
            </a:endParaRPr>
          </a:p>
          <a:p>
            <a:pPr lvl="2" indent="-1143000"/>
            <a:r>
              <a:rPr lang="en-GB" sz="2800" b="0" i="0" u="none" strike="noStrike" baseline="30000" dirty="0">
                <a:solidFill>
                  <a:srgbClr val="000000"/>
                </a:solidFill>
                <a:latin typeface="+mj-lt"/>
              </a:rPr>
              <a:t>-</a:t>
            </a:r>
            <a:r>
              <a:rPr lang="en-GB" sz="2800" baseline="30000" dirty="0">
                <a:solidFill>
                  <a:srgbClr val="000000"/>
                </a:solidFill>
                <a:latin typeface="+mj-lt"/>
              </a:rPr>
              <a:t> </a:t>
            </a:r>
            <a:r>
              <a:rPr lang="en-GB" sz="2800" b="0" i="0" u="none" strike="noStrike" baseline="30000" dirty="0">
                <a:solidFill>
                  <a:srgbClr val="000000"/>
                </a:solidFill>
                <a:latin typeface="+mj-lt"/>
              </a:rPr>
              <a:t>-</a:t>
            </a:r>
            <a:r>
              <a:rPr lang="en-GB" sz="2800" baseline="30000" dirty="0">
                <a:solidFill>
                  <a:srgbClr val="000000"/>
                </a:solidFill>
                <a:latin typeface="+mj-lt"/>
              </a:rPr>
              <a:t> </a:t>
            </a:r>
            <a:r>
              <a:rPr lang="en-GB" sz="2800" b="0" i="0" u="none" strike="noStrike" baseline="30000" dirty="0">
                <a:solidFill>
                  <a:srgbClr val="000000"/>
                </a:solidFill>
                <a:latin typeface="+mj-lt"/>
              </a:rPr>
              <a:t>-</a:t>
            </a:r>
            <a:r>
              <a:rPr lang="en-GB" sz="2800" baseline="30000" dirty="0">
                <a:solidFill>
                  <a:srgbClr val="000000"/>
                </a:solidFill>
                <a:latin typeface="+mj-lt"/>
              </a:rPr>
              <a:t> </a:t>
            </a:r>
            <a:r>
              <a:rPr lang="en-GB" sz="2800" b="0" i="0" u="none" strike="noStrike" baseline="30000" dirty="0">
                <a:solidFill>
                  <a:srgbClr val="000000"/>
                </a:solidFill>
                <a:latin typeface="+mj-lt"/>
              </a:rPr>
              <a:t>- group B </a:t>
            </a:r>
            <a:r>
              <a:rPr lang="en-GB" sz="2800" b="0" i="0" u="none" strike="noStrike" baseline="30000" dirty="0">
                <a:solidFill>
                  <a:srgbClr val="020202"/>
                </a:solidFill>
                <a:latin typeface="+mj-lt"/>
              </a:rPr>
              <a:t>P36.0</a:t>
            </a:r>
            <a:endParaRPr lang="en-GB" sz="2800" b="0" i="0" u="none" strike="noStrike" baseline="0" dirty="0">
              <a:solidFill>
                <a:srgbClr val="000000"/>
              </a:solidFill>
              <a:latin typeface="+mj-lt"/>
            </a:endParaRPr>
          </a:p>
          <a:p>
            <a:r>
              <a:rPr lang="en-GB" b="0" i="0" u="none" strike="noStrike" baseline="30000" dirty="0">
                <a:solidFill>
                  <a:srgbClr val="000000"/>
                </a:solidFill>
                <a:latin typeface="+mj-lt"/>
              </a:rPr>
              <a:t>-</a:t>
            </a:r>
            <a:r>
              <a:rPr lang="en-GB" baseline="30000" dirty="0">
                <a:solidFill>
                  <a:srgbClr val="000000"/>
                </a:solidFill>
                <a:latin typeface="+mj-lt"/>
              </a:rPr>
              <a:t> </a:t>
            </a:r>
            <a:r>
              <a:rPr lang="en-GB" b="0" i="0" u="none" strike="noStrike" baseline="30000" dirty="0">
                <a:solidFill>
                  <a:srgbClr val="000000"/>
                </a:solidFill>
                <a:latin typeface="+mj-lt"/>
              </a:rPr>
              <a:t>- specified NEC </a:t>
            </a:r>
            <a:r>
              <a:rPr lang="en-GB" b="0" i="0" u="none" strike="noStrike" baseline="30000" dirty="0">
                <a:solidFill>
                  <a:srgbClr val="020202"/>
                </a:solidFill>
                <a:latin typeface="+mj-lt"/>
              </a:rPr>
              <a:t>P36.8</a:t>
            </a:r>
            <a:endParaRPr lang="en-GB" b="0" i="0" u="none" strike="noStrike" baseline="0" dirty="0">
              <a:solidFill>
                <a:srgbClr val="000000"/>
              </a:solidFill>
              <a:latin typeface="+mj-lt"/>
            </a:endParaRPr>
          </a:p>
          <a:p>
            <a:endParaRPr lang="en-AU" b="1"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53</a:t>
            </a:fld>
            <a:endParaRPr lang="en-US" dirty="0"/>
          </a:p>
        </p:txBody>
      </p:sp>
    </p:spTree>
    <p:extLst>
      <p:ext uri="{BB962C8B-B14F-4D97-AF65-F5344CB8AC3E}">
        <p14:creationId xmlns:p14="http://schemas.microsoft.com/office/powerpoint/2010/main" val="35283776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AU" dirty="0"/>
              <a:t>Lead term and index pathway</a:t>
            </a:r>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b="1" dirty="0"/>
              <a:t>Maternal condition, affecting </a:t>
            </a:r>
            <a:r>
              <a:rPr lang="en-AU" b="1" dirty="0" err="1"/>
              <a:t>fetus</a:t>
            </a:r>
            <a:r>
              <a:rPr lang="en-AU" b="1" dirty="0"/>
              <a:t> or newborn</a:t>
            </a:r>
          </a:p>
          <a:p>
            <a:pPr marL="457200" indent="-457200">
              <a:buFontTx/>
              <a:buChar char="-"/>
            </a:pPr>
            <a:r>
              <a:rPr lang="en-AU" dirty="0"/>
              <a:t>Hepatitis </a:t>
            </a:r>
          </a:p>
          <a:p>
            <a:pPr marL="457200" indent="-457200">
              <a:buFontTx/>
              <a:buChar char="-"/>
            </a:pPr>
            <a:r>
              <a:rPr lang="en-AU" dirty="0"/>
              <a:t>- acute or subacute P00.8</a:t>
            </a:r>
          </a:p>
          <a:p>
            <a:pPr marL="457200" indent="-457200">
              <a:buFontTx/>
              <a:buChar char="-"/>
            </a:pPr>
            <a:r>
              <a:rPr lang="en-AU" dirty="0"/>
              <a:t>Infectious and parasitic diseases P00.8</a:t>
            </a:r>
          </a:p>
          <a:p>
            <a:pPr marL="457200" indent="-457200">
              <a:buFontTx/>
              <a:buChar char="-"/>
            </a:pPr>
            <a:r>
              <a:rPr lang="en-AU" dirty="0"/>
              <a:t>Influenza P00.8</a:t>
            </a:r>
          </a:p>
          <a:p>
            <a:pPr marL="457200" indent="-457200">
              <a:buFontTx/>
              <a:buChar char="-"/>
            </a:pPr>
            <a:r>
              <a:rPr lang="en-AU" dirty="0"/>
              <a:t>Rubella P00.8</a:t>
            </a:r>
          </a:p>
          <a:p>
            <a:pPr marL="457200" indent="-457200">
              <a:buFontTx/>
              <a:buChar char="-"/>
            </a:pPr>
            <a:r>
              <a:rPr lang="en-AU" dirty="0"/>
              <a:t>Etc.</a:t>
            </a:r>
          </a:p>
          <a:p>
            <a:pPr marL="457200" indent="-457200">
              <a:buFontTx/>
              <a:buChar char="-"/>
            </a:pPr>
            <a:endParaRPr lang="en-AU" b="1" dirty="0"/>
          </a:p>
          <a:p>
            <a:endParaRPr lang="en-AU" b="1"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54</a:t>
            </a:fld>
            <a:endParaRPr lang="en-US" dirty="0"/>
          </a:p>
        </p:txBody>
      </p:sp>
    </p:spTree>
    <p:extLst>
      <p:ext uri="{BB962C8B-B14F-4D97-AF65-F5344CB8AC3E}">
        <p14:creationId xmlns:p14="http://schemas.microsoft.com/office/powerpoint/2010/main" val="39215076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dirty="0">
                <a:effectLst/>
              </a:rPr>
              <a:t>How would you code:</a:t>
            </a:r>
          </a:p>
          <a:p>
            <a:r>
              <a:rPr lang="en-GB" dirty="0">
                <a:effectLst/>
              </a:rPr>
              <a:t>Osteopenia of prematurity P???, M82?</a:t>
            </a:r>
          </a:p>
          <a:p>
            <a:r>
              <a:rPr lang="en-GB" dirty="0">
                <a:effectLst/>
              </a:rPr>
              <a:t>Prophylaxis of infectious diseases (e.g. RSV infection) with specific immunoglobulins in newborn &lt;28 days:  Z291? / Z292?</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55</a:t>
            </a:fld>
            <a:endParaRPr lang="en-US" dirty="0"/>
          </a:p>
        </p:txBody>
      </p:sp>
    </p:spTree>
    <p:extLst>
      <p:ext uri="{BB962C8B-B14F-4D97-AF65-F5344CB8AC3E}">
        <p14:creationId xmlns:p14="http://schemas.microsoft.com/office/powerpoint/2010/main" val="18822149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dirty="0">
                <a:effectLst/>
              </a:rPr>
              <a:t>A case that has been gnawing at me for a very long time:</a:t>
            </a:r>
          </a:p>
          <a:p>
            <a:r>
              <a:rPr lang="en-GB" dirty="0">
                <a:effectLst/>
              </a:rPr>
              <a:t> </a:t>
            </a:r>
          </a:p>
          <a:p>
            <a:r>
              <a:rPr lang="en-GB" dirty="0">
                <a:effectLst/>
              </a:rPr>
              <a:t>Acute deterioration of health in an elderly nursing home patient with</a:t>
            </a:r>
          </a:p>
          <a:p>
            <a:pPr>
              <a:buFont typeface="Arial" panose="020B0604020202020204" pitchFamily="34" charset="0"/>
              <a:buChar char="•"/>
            </a:pPr>
            <a:r>
              <a:rPr lang="en-GB" dirty="0">
                <a:effectLst/>
              </a:rPr>
              <a:t>fever,</a:t>
            </a:r>
          </a:p>
          <a:p>
            <a:pPr>
              <a:buFont typeface="Arial" panose="020B0604020202020204" pitchFamily="34" charset="0"/>
              <a:buChar char="•"/>
            </a:pPr>
            <a:r>
              <a:rPr lang="en-GB" dirty="0">
                <a:effectLst/>
              </a:rPr>
              <a:t>hypotension and</a:t>
            </a:r>
          </a:p>
          <a:p>
            <a:pPr>
              <a:buFont typeface="Arial" panose="020B0604020202020204" pitchFamily="34" charset="0"/>
              <a:buChar char="•"/>
            </a:pPr>
            <a:r>
              <a:rPr lang="en-GB" dirty="0">
                <a:effectLst/>
              </a:rPr>
              <a:t>respiratory failure.</a:t>
            </a:r>
          </a:p>
          <a:p>
            <a:r>
              <a:rPr lang="en-GB" u="sng" dirty="0">
                <a:effectLst/>
              </a:rPr>
              <a:t>Admitted to a hospital</a:t>
            </a:r>
            <a:r>
              <a:rPr lang="en-GB" dirty="0">
                <a:effectLst/>
              </a:rPr>
              <a:t> ward as »Sepsis of unknown origin«.</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56</a:t>
            </a:fld>
            <a:endParaRPr lang="en-US" dirty="0"/>
          </a:p>
        </p:txBody>
      </p:sp>
    </p:spTree>
    <p:extLst>
      <p:ext uri="{BB962C8B-B14F-4D97-AF65-F5344CB8AC3E}">
        <p14:creationId xmlns:p14="http://schemas.microsoft.com/office/powerpoint/2010/main" val="16639785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u="sng" dirty="0">
                <a:effectLst/>
              </a:rPr>
              <a:t>Treatment</a:t>
            </a:r>
            <a:r>
              <a:rPr lang="en-GB" dirty="0">
                <a:effectLst/>
              </a:rPr>
              <a:t> included: IV fluids for shock, oxygen, antibiotic + other symptomatic treatment (antipyretic, proton pump inhibitor etc.)  Urine culture positive for E. coli.</a:t>
            </a:r>
          </a:p>
          <a:p>
            <a:r>
              <a:rPr lang="en-GB" dirty="0">
                <a:effectLst/>
              </a:rPr>
              <a:t>Patient's condition continued to deteriorate and she eventually died the next day.</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57</a:t>
            </a:fld>
            <a:endParaRPr lang="en-US" dirty="0"/>
          </a:p>
        </p:txBody>
      </p:sp>
    </p:spTree>
    <p:extLst>
      <p:ext uri="{BB962C8B-B14F-4D97-AF65-F5344CB8AC3E}">
        <p14:creationId xmlns:p14="http://schemas.microsoft.com/office/powerpoint/2010/main" val="20361129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dirty="0">
                <a:effectLst/>
              </a:rPr>
              <a:t>Her case was coded as:</a:t>
            </a:r>
          </a:p>
          <a:p>
            <a:pPr>
              <a:buFont typeface="Arial" panose="020B0604020202020204" pitchFamily="34" charset="0"/>
              <a:buChar char="•"/>
            </a:pPr>
            <a:r>
              <a:rPr lang="en-GB" dirty="0">
                <a:effectLst/>
              </a:rPr>
              <a:t>A41.51 (Sepsis caused by E.coli),</a:t>
            </a:r>
          </a:p>
          <a:p>
            <a:pPr>
              <a:buFont typeface="Arial" panose="020B0604020202020204" pitchFamily="34" charset="0"/>
              <a:buChar char="•"/>
            </a:pPr>
            <a:r>
              <a:rPr lang="en-GB" dirty="0">
                <a:effectLst/>
              </a:rPr>
              <a:t>J96.0 (Acute respiratory failure),</a:t>
            </a:r>
          </a:p>
          <a:p>
            <a:pPr>
              <a:buFont typeface="Arial" panose="020B0604020202020204" pitchFamily="34" charset="0"/>
              <a:buChar char="•"/>
            </a:pPr>
            <a:r>
              <a:rPr lang="en-GB" dirty="0">
                <a:effectLst/>
              </a:rPr>
              <a:t>N17.8 (Other types of acute renal failure),</a:t>
            </a:r>
          </a:p>
          <a:p>
            <a:pPr>
              <a:buFont typeface="Arial" panose="020B0604020202020204" pitchFamily="34" charset="0"/>
              <a:buChar char="•"/>
            </a:pPr>
            <a:r>
              <a:rPr lang="en-GB" dirty="0">
                <a:effectLst/>
              </a:rPr>
              <a:t>I50.1 (Left-sided heart failure)</a:t>
            </a:r>
          </a:p>
          <a:p>
            <a:pPr>
              <a:buFont typeface="Arial" panose="020B0604020202020204" pitchFamily="34" charset="0"/>
              <a:buChar char="•"/>
            </a:pPr>
            <a:r>
              <a:rPr lang="en-GB" dirty="0">
                <a:effectLst/>
              </a:rPr>
              <a:t>…and others,</a:t>
            </a:r>
          </a:p>
          <a:p>
            <a:endParaRPr lang="en-AU" dirty="0"/>
          </a:p>
          <a:p>
            <a:r>
              <a:rPr lang="en-GB" dirty="0"/>
              <a:t>Grouped as T60A (</a:t>
            </a:r>
            <a:r>
              <a:rPr lang="en-GB" dirty="0" err="1"/>
              <a:t>Septicemia</a:t>
            </a:r>
            <a:r>
              <a:rPr lang="en-GB" dirty="0"/>
              <a:t> with catastrophic or serious concomitant disease conditions or complications).</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58</a:t>
            </a:fld>
            <a:endParaRPr lang="en-US" dirty="0"/>
          </a:p>
        </p:txBody>
      </p:sp>
    </p:spTree>
    <p:extLst>
      <p:ext uri="{BB962C8B-B14F-4D97-AF65-F5344CB8AC3E}">
        <p14:creationId xmlns:p14="http://schemas.microsoft.com/office/powerpoint/2010/main" val="10360800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b="1" dirty="0">
                <a:effectLst/>
              </a:rPr>
              <a:t>A supervisor from the »Health Insurance Institute of Slovenia« deemed this case to be:</a:t>
            </a:r>
            <a:endParaRPr lang="en-GB" dirty="0">
              <a:effectLst/>
            </a:endParaRPr>
          </a:p>
          <a:p>
            <a:pPr>
              <a:buFont typeface="Arial" panose="020B0604020202020204" pitchFamily="34" charset="0"/>
              <a:buChar char="•"/>
            </a:pPr>
            <a:r>
              <a:rPr lang="en-GB" b="1" dirty="0">
                <a:effectLst/>
              </a:rPr>
              <a:t>Z51.88 (Other types of defined medical care)</a:t>
            </a:r>
            <a:endParaRPr lang="en-GB" dirty="0">
              <a:effectLst/>
            </a:endParaRPr>
          </a:p>
          <a:p>
            <a:r>
              <a:rPr lang="en-GB" b="1" dirty="0">
                <a:effectLst/>
              </a:rPr>
              <a:t>and assigned it to Z63B (Other forms of follow-up of a patient after discharge without catastrophic or serious concomitant medical conditions or complications).</a:t>
            </a:r>
            <a:endParaRPr lang="en-GB" dirty="0">
              <a:effectLst/>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59</a:t>
            </a:fld>
            <a:endParaRPr lang="en-US" dirty="0"/>
          </a:p>
        </p:txBody>
      </p:sp>
    </p:spTree>
    <p:extLst>
      <p:ext uri="{BB962C8B-B14F-4D97-AF65-F5344CB8AC3E}">
        <p14:creationId xmlns:p14="http://schemas.microsoft.com/office/powerpoint/2010/main" val="142334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lnSpcReduction="10000"/>
          </a:bodyPr>
          <a:lstStyle/>
          <a:p>
            <a:r>
              <a:rPr lang="en-GB" sz="4000" b="1" i="0" u="none" strike="noStrike" baseline="30000" dirty="0">
                <a:solidFill>
                  <a:srgbClr val="000000"/>
                </a:solidFill>
                <a:latin typeface=""/>
              </a:rPr>
              <a:t>EXAMPLE 13:</a:t>
            </a:r>
            <a:endParaRPr lang="en-GB" sz="4000" b="1" i="0" u="none" strike="noStrike" baseline="0" dirty="0">
              <a:solidFill>
                <a:srgbClr val="000000"/>
              </a:solidFill>
              <a:latin typeface="Times New Roman" panose="02020603050405020304" pitchFamily="18" charset="0"/>
            </a:endParaRPr>
          </a:p>
          <a:p>
            <a:pPr marR="1130"/>
            <a:r>
              <a:rPr lang="en-GB" sz="4000" b="0" i="0" u="none" strike="noStrike" baseline="30000" dirty="0">
                <a:solidFill>
                  <a:srgbClr val="000000"/>
                </a:solidFill>
                <a:latin typeface="Times New Roman" panose="02020603050405020304" pitchFamily="18" charset="0"/>
              </a:rPr>
              <a:t>A pregnant patient was admitted to the obstetric unit for observation by the midwifery team following fall from a stepladder. She complained of pain in her ankle, but no injuries were identified on </a:t>
            </a:r>
            <a:r>
              <a:rPr lang="en-GB" sz="4000" b="0" i="0" u="none" strike="noStrike" baseline="30000" dirty="0" err="1">
                <a:solidFill>
                  <a:srgbClr val="000000"/>
                </a:solidFill>
                <a:latin typeface="Times New Roman" panose="02020603050405020304" pitchFamily="18" charset="0"/>
              </a:rPr>
              <a:t>xray</a:t>
            </a:r>
            <a:r>
              <a:rPr lang="en-GB" sz="4000" b="0" i="0" u="none" strike="noStrike" baseline="30000" dirty="0">
                <a:solidFill>
                  <a:srgbClr val="000000"/>
                </a:solidFill>
                <a:latin typeface="Times New Roman" panose="02020603050405020304" pitchFamily="18" charset="0"/>
              </a:rPr>
              <a:t>. She was discharged home the following morning.</a:t>
            </a:r>
            <a:endParaRPr lang="en-GB" sz="4000" b="0" i="0" u="none" strike="noStrike" baseline="0" dirty="0">
              <a:solidFill>
                <a:srgbClr val="000000"/>
              </a:solidFill>
              <a:latin typeface="Times New Roman" panose="02020603050405020304" pitchFamily="18" charset="0"/>
            </a:endParaRPr>
          </a:p>
          <a:p>
            <a:pPr marR="1130"/>
            <a:r>
              <a:rPr lang="en-GB" sz="4000" b="0" i="0" u="none" strike="noStrike" baseline="30000" dirty="0">
                <a:solidFill>
                  <a:srgbClr val="000000"/>
                </a:solidFill>
                <a:latin typeface="Times New Roman" panose="02020603050405020304" pitchFamily="18" charset="0"/>
              </a:rPr>
              <a:t>Codes:</a:t>
            </a:r>
            <a:r>
              <a:rPr lang="en-GB" sz="4000" b="0" i="0" u="none" strike="noStrike" baseline="30000" dirty="0">
                <a:solidFill>
                  <a:srgbClr val="020202"/>
                </a:solidFill>
                <a:latin typeface="Times New Roman" panose="02020603050405020304" pitchFamily="18" charset="0"/>
              </a:rPr>
              <a:t>	S99.9</a:t>
            </a:r>
            <a:r>
              <a:rPr lang="en-GB" sz="4000" b="0" i="0" u="none" strike="noStrike" baseline="30000" dirty="0">
                <a:solidFill>
                  <a:srgbClr val="000000"/>
                </a:solidFill>
                <a:latin typeface="Times New Roman" panose="02020603050405020304" pitchFamily="18" charset="0"/>
              </a:rPr>
              <a:t>	</a:t>
            </a:r>
            <a:r>
              <a:rPr lang="en-GB" sz="4000" b="0" i="1" u="none" strike="noStrike" baseline="30000" dirty="0">
                <a:solidFill>
                  <a:srgbClr val="000000"/>
                </a:solidFill>
                <a:latin typeface="Times New Roman" panose="02020603050405020304" pitchFamily="18" charset="0"/>
              </a:rPr>
              <a:t>Unspecified injury of ankle and foot</a:t>
            </a:r>
            <a:endParaRPr lang="en-GB" sz="4000" b="0" i="0" u="none" strike="noStrike" baseline="0" dirty="0">
              <a:solidFill>
                <a:srgbClr val="000000"/>
              </a:solidFill>
              <a:latin typeface="Times New Roman" panose="02020603050405020304" pitchFamily="18" charset="0"/>
            </a:endParaRPr>
          </a:p>
          <a:p>
            <a:pPr marR="1130"/>
            <a:r>
              <a:rPr lang="en-GB" sz="4000" b="1" i="0" u="none" strike="noStrike" baseline="30000" dirty="0">
                <a:solidFill>
                  <a:srgbClr val="000000"/>
                </a:solidFill>
                <a:latin typeface="Arial" panose="020B0604020202020204" pitchFamily="34" charset="0"/>
              </a:rPr>
              <a:t>	</a:t>
            </a:r>
            <a:r>
              <a:rPr lang="en-GB" sz="4000" b="0" i="0" u="none" strike="noStrike" baseline="30000" dirty="0">
                <a:solidFill>
                  <a:srgbClr val="020202"/>
                </a:solidFill>
                <a:latin typeface="Times New Roman" panose="02020603050405020304" pitchFamily="18" charset="0"/>
              </a:rPr>
              <a:t>W11</a:t>
            </a:r>
            <a:r>
              <a:rPr lang="en-GB" sz="4000" b="1" i="0" u="none" strike="noStrike" baseline="30000" dirty="0">
                <a:solidFill>
                  <a:srgbClr val="000000"/>
                </a:solidFill>
                <a:latin typeface="Arial" panose="020B0604020202020204" pitchFamily="34" charset="0"/>
              </a:rPr>
              <a:t>	</a:t>
            </a:r>
            <a:r>
              <a:rPr lang="en-GB" sz="4000" b="0" i="1" u="none" strike="noStrike" baseline="30000" dirty="0">
                <a:solidFill>
                  <a:srgbClr val="000000"/>
                </a:solidFill>
                <a:latin typeface="Times New Roman" panose="02020603050405020304" pitchFamily="18" charset="0"/>
              </a:rPr>
              <a:t>Fall on and from ladder  </a:t>
            </a:r>
            <a:r>
              <a:rPr lang="en-GB" sz="4000" b="0" i="0" u="none" strike="noStrike" baseline="30000" dirty="0">
                <a:solidFill>
                  <a:srgbClr val="000000"/>
                </a:solidFill>
                <a:latin typeface="Times New Roman" panose="02020603050405020304" pitchFamily="18" charset="0"/>
              </a:rPr>
              <a:t>      </a:t>
            </a:r>
            <a:endParaRPr lang="en-GB" sz="4000" b="0" i="0" u="none" strike="noStrike" baseline="0" dirty="0">
              <a:solidFill>
                <a:srgbClr val="000000"/>
              </a:solidFill>
              <a:latin typeface="Times New Roman" panose="02020603050405020304" pitchFamily="18" charset="0"/>
            </a:endParaRPr>
          </a:p>
          <a:p>
            <a:pPr marR="1130"/>
            <a:r>
              <a:rPr lang="en-GB" sz="4000" b="1" i="0" u="none" strike="noStrike" baseline="30000" dirty="0">
                <a:solidFill>
                  <a:srgbClr val="000000"/>
                </a:solidFill>
                <a:latin typeface="Arial" panose="020B0604020202020204" pitchFamily="34" charset="0"/>
              </a:rPr>
              <a:t>	</a:t>
            </a:r>
            <a:r>
              <a:rPr lang="en-GB" sz="4000" b="0" i="0" u="none" strike="noStrike" baseline="30000" dirty="0">
                <a:solidFill>
                  <a:srgbClr val="000000"/>
                </a:solidFill>
                <a:latin typeface="Times New Roman" panose="02020603050405020304" pitchFamily="18" charset="0"/>
              </a:rPr>
              <a:t>Appropriate place of occurrence code (</a:t>
            </a:r>
            <a:r>
              <a:rPr lang="en-GB" sz="4000" b="0" i="0" u="none" strike="noStrike" baseline="30000" dirty="0">
                <a:solidFill>
                  <a:srgbClr val="020202"/>
                </a:solidFill>
                <a:latin typeface="Times New Roman" panose="02020603050405020304" pitchFamily="18" charset="0"/>
              </a:rPr>
              <a:t>Y92</a:t>
            </a:r>
            <a:r>
              <a:rPr lang="en-GB" sz="4000" b="0" i="0" u="none" strike="noStrike" baseline="30000" dirty="0">
                <a:solidFill>
                  <a:srgbClr val="000000"/>
                </a:solidFill>
                <a:latin typeface="Times New Roman" panose="02020603050405020304" pitchFamily="18" charset="0"/>
              </a:rPr>
              <a:t>.-) and activity code (</a:t>
            </a:r>
            <a:r>
              <a:rPr lang="en-GB" sz="4000" b="0" i="0" u="none" strike="noStrike" baseline="30000" dirty="0">
                <a:solidFill>
                  <a:srgbClr val="020202"/>
                </a:solidFill>
                <a:latin typeface="Times New Roman" panose="02020603050405020304" pitchFamily="18" charset="0"/>
              </a:rPr>
              <a:t>U50–U73</a:t>
            </a:r>
            <a:r>
              <a:rPr lang="en-GB" sz="4000" b="0" i="0" u="none" strike="noStrike" baseline="30000" dirty="0">
                <a:solidFill>
                  <a:srgbClr val="000000"/>
                </a:solidFill>
                <a:latin typeface="Times New Roman" panose="02020603050405020304" pitchFamily="18" charset="0"/>
              </a:rPr>
              <a:t>)</a:t>
            </a:r>
            <a:endParaRPr lang="en-GB" sz="4000" b="0" i="0" u="none" strike="noStrike" baseline="0" dirty="0">
              <a:solidFill>
                <a:srgbClr val="000000"/>
              </a:solidFill>
              <a:latin typeface="Times New Roman" panose="02020603050405020304" pitchFamily="18" charset="0"/>
            </a:endParaRPr>
          </a:p>
          <a:p>
            <a:pPr marR="1130"/>
            <a:r>
              <a:rPr lang="en-GB" sz="4000" b="1" i="0" u="none" strike="noStrike" baseline="30000" dirty="0">
                <a:solidFill>
                  <a:srgbClr val="000000"/>
                </a:solidFill>
                <a:latin typeface="Arial" panose="020B0604020202020204" pitchFamily="34" charset="0"/>
              </a:rPr>
              <a:t>	</a:t>
            </a:r>
            <a:r>
              <a:rPr lang="en-GB" sz="4000" b="0" i="0" u="none" strike="noStrike" baseline="30000" dirty="0">
                <a:solidFill>
                  <a:srgbClr val="020202"/>
                </a:solidFill>
                <a:latin typeface="Times New Roman" panose="02020603050405020304" pitchFamily="18" charset="0"/>
              </a:rPr>
              <a:t>Z34.9</a:t>
            </a:r>
            <a:r>
              <a:rPr lang="en-GB" sz="4000" b="1" i="0" u="none" strike="noStrike" baseline="30000" dirty="0">
                <a:solidFill>
                  <a:srgbClr val="000000"/>
                </a:solidFill>
                <a:latin typeface="Arial" panose="020B0604020202020204" pitchFamily="34" charset="0"/>
              </a:rPr>
              <a:t>	</a:t>
            </a:r>
            <a:r>
              <a:rPr lang="en-GB" sz="4000" b="0" i="1" u="none" strike="noStrike" baseline="30000" dirty="0">
                <a:solidFill>
                  <a:srgbClr val="000000"/>
                </a:solidFill>
                <a:latin typeface="Times New Roman" panose="02020603050405020304" pitchFamily="18" charset="0"/>
              </a:rPr>
              <a:t>Supervision of normal pregnancy, unspecified</a:t>
            </a:r>
            <a:r>
              <a:rPr lang="en-GB" sz="4000" b="0" i="0" u="none" strike="noStrike" baseline="0" dirty="0">
                <a:solidFill>
                  <a:srgbClr val="000000"/>
                </a:solidFill>
                <a:latin typeface="Times New Roman" panose="02020603050405020304" pitchFamily="18" charset="0"/>
              </a:rPr>
              <a:t>	</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6</a:t>
            </a:fld>
            <a:endParaRPr lang="en-US" dirty="0"/>
          </a:p>
        </p:txBody>
      </p:sp>
    </p:spTree>
    <p:extLst>
      <p:ext uri="{BB962C8B-B14F-4D97-AF65-F5344CB8AC3E}">
        <p14:creationId xmlns:p14="http://schemas.microsoft.com/office/powerpoint/2010/main" val="1395615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AU" dirty="0"/>
              <a:t>c</a:t>
            </a:r>
            <a:r>
              <a:rPr lang="en-GB" dirty="0"/>
              <a:t>an obesity be coded if it necessitates prolonged treatment, a longer duration of surgery, a more complex surgical procedure, extended postoperative rehabilitation, and consequently higher hospital costs?</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60</a:t>
            </a:fld>
            <a:endParaRPr lang="en-US" dirty="0"/>
          </a:p>
        </p:txBody>
      </p:sp>
    </p:spTree>
    <p:extLst>
      <p:ext uri="{BB962C8B-B14F-4D97-AF65-F5344CB8AC3E}">
        <p14:creationId xmlns:p14="http://schemas.microsoft.com/office/powerpoint/2010/main" val="13270746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dirty="0">
                <a:effectLst/>
              </a:rPr>
              <a:t>How would you code:</a:t>
            </a:r>
          </a:p>
          <a:p>
            <a:r>
              <a:rPr lang="en-GB" dirty="0">
                <a:effectLst/>
              </a:rPr>
              <a:t>Brief resolved unexpected event in infant (BRUE) R618? / Z918?</a:t>
            </a:r>
          </a:p>
          <a:p>
            <a:r>
              <a:rPr lang="en-GB" dirty="0">
                <a:effectLst/>
              </a:rPr>
              <a:t>Risk for Sudden infant death syndrome R95?</a:t>
            </a:r>
          </a:p>
          <a:p>
            <a:r>
              <a:rPr lang="en-AU" dirty="0"/>
              <a:t>Z61.8 OTHER NEGATIVE EVENT IN CHILDHOOD</a:t>
            </a:r>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61</a:t>
            </a:fld>
            <a:endParaRPr lang="en-US" dirty="0"/>
          </a:p>
        </p:txBody>
      </p:sp>
    </p:spTree>
    <p:extLst>
      <p:ext uri="{BB962C8B-B14F-4D97-AF65-F5344CB8AC3E}">
        <p14:creationId xmlns:p14="http://schemas.microsoft.com/office/powerpoint/2010/main" val="32748769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lstStyle/>
          <a:p>
            <a:r>
              <a:rPr lang="en-GB" dirty="0"/>
              <a:t>General question - is there an official list of diagnoses and conditions that changes grouping from say from D02C (Head and Neck Interventions, Minor Complexity) to D02B (same but, Intermediate Complexity) to D02A (Major Complexity)</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62</a:t>
            </a:fld>
            <a:endParaRPr lang="en-US" dirty="0"/>
          </a:p>
        </p:txBody>
      </p:sp>
    </p:spTree>
    <p:extLst>
      <p:ext uri="{BB962C8B-B14F-4D97-AF65-F5344CB8AC3E}">
        <p14:creationId xmlns:p14="http://schemas.microsoft.com/office/powerpoint/2010/main" val="24519157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fontScale="92500" lnSpcReduction="10000"/>
          </a:bodyPr>
          <a:lstStyle/>
          <a:p>
            <a:r>
              <a:rPr lang="en-GB" dirty="0">
                <a:effectLst/>
                <a:latin typeface="-apple-system"/>
              </a:rPr>
              <a:t>How should a case be coded when a patient is admitted for a bimalleolar fracture and, due to </a:t>
            </a:r>
            <a:r>
              <a:rPr lang="en-GB" dirty="0" err="1">
                <a:effectLst/>
                <a:latin typeface="-apple-system"/>
              </a:rPr>
              <a:t>edema</a:t>
            </a:r>
            <a:r>
              <a:rPr lang="en-GB" dirty="0">
                <a:effectLst/>
                <a:latin typeface="-apple-system"/>
              </a:rPr>
              <a:t> (an early complication of the injury), initial reduction and application of an external fixator are required, followed by osteosynthesis once the </a:t>
            </a:r>
            <a:r>
              <a:rPr lang="en-GB" dirty="0" err="1">
                <a:effectLst/>
                <a:latin typeface="-apple-system"/>
              </a:rPr>
              <a:t>edema</a:t>
            </a:r>
            <a:r>
              <a:rPr lang="en-GB" dirty="0">
                <a:effectLst/>
                <a:latin typeface="-apple-system"/>
              </a:rPr>
              <a:t> subsides? In such cases, patients are usually hospitalized for 7 to 10 days, and need general </a:t>
            </a:r>
            <a:r>
              <a:rPr lang="en-GB" dirty="0" err="1">
                <a:effectLst/>
                <a:latin typeface="-apple-system"/>
              </a:rPr>
              <a:t>anestesia</a:t>
            </a:r>
            <a:r>
              <a:rPr lang="en-GB" dirty="0">
                <a:effectLst/>
                <a:latin typeface="-apple-system"/>
              </a:rPr>
              <a:t> and operation two times. Can the early post-traumatic complication - t79.8 and </a:t>
            </a:r>
            <a:r>
              <a:rPr lang="en-GB" dirty="0" err="1">
                <a:effectLst/>
                <a:latin typeface="-apple-system"/>
              </a:rPr>
              <a:t>edema</a:t>
            </a:r>
            <a:r>
              <a:rPr lang="en-GB" dirty="0">
                <a:effectLst/>
                <a:latin typeface="-apple-system"/>
              </a:rPr>
              <a:t> be coded in addition to the fracture? In this case, the grouping results in SPP I13A; otherwise, it results in I13C, as in cases where patients are discharged home the day after surgery.</a:t>
            </a:r>
          </a:p>
          <a:p>
            <a:r>
              <a:rPr lang="en-GB" dirty="0">
                <a:effectLst/>
                <a:latin typeface="-apple-system"/>
              </a:rPr>
              <a:t> </a:t>
            </a:r>
            <a:r>
              <a:rPr lang="en-GB" dirty="0" err="1">
                <a:effectLst/>
                <a:latin typeface="-apple-system"/>
              </a:rPr>
              <a:t>WEll</a:t>
            </a:r>
            <a:r>
              <a:rPr lang="en-GB" dirty="0">
                <a:effectLst/>
                <a:latin typeface="-apple-system"/>
              </a:rPr>
              <a:t>, oedema </a:t>
            </a:r>
            <a:r>
              <a:rPr lang="en-GB" dirty="0" err="1">
                <a:effectLst/>
                <a:latin typeface="-apple-system"/>
              </a:rPr>
              <a:t>bullosum</a:t>
            </a:r>
            <a:r>
              <a:rPr lang="en-GB" dirty="0">
                <a:effectLst/>
                <a:latin typeface="-apple-system"/>
              </a:rPr>
              <a:t> is early complication and because of that we have to change the op strategy - 2 operation needed</a:t>
            </a:r>
          </a:p>
          <a:p>
            <a:r>
              <a:rPr lang="en-GB" dirty="0"/>
              <a:t>So if a physician states the </a:t>
            </a:r>
            <a:r>
              <a:rPr lang="en-GB" dirty="0" err="1"/>
              <a:t>edema</a:t>
            </a:r>
            <a:r>
              <a:rPr lang="en-GB" dirty="0"/>
              <a:t> is an early complication, we can code it?</a:t>
            </a:r>
            <a:r>
              <a:rPr lang="en-GB" dirty="0">
                <a:solidFill>
                  <a:srgbClr val="FF0000"/>
                </a:solidFill>
              </a:rPr>
              <a:t> </a:t>
            </a:r>
            <a:r>
              <a:rPr lang="en-GB">
                <a:solidFill>
                  <a:srgbClr val="FF0000"/>
                </a:solidFill>
              </a:rPr>
              <a:t>Yes</a:t>
            </a:r>
          </a:p>
          <a:p>
            <a:endParaRPr lang="en-GB" dirty="0">
              <a:effectLst/>
              <a:latin typeface="-apple-system"/>
            </a:endParaRPr>
          </a:p>
          <a:p>
            <a:r>
              <a:rPr lang="en-GB" dirty="0">
                <a:effectLst/>
                <a:latin typeface="-apple-system"/>
              </a:rPr>
              <a:t> </a:t>
            </a:r>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63</a:t>
            </a:fld>
            <a:endParaRPr lang="en-US" dirty="0"/>
          </a:p>
        </p:txBody>
      </p:sp>
    </p:spTree>
    <p:extLst>
      <p:ext uri="{BB962C8B-B14F-4D97-AF65-F5344CB8AC3E}">
        <p14:creationId xmlns:p14="http://schemas.microsoft.com/office/powerpoint/2010/main" val="541688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4800" b="0" i="0" u="none" strike="noStrike" baseline="30000" dirty="0">
                <a:solidFill>
                  <a:srgbClr val="FF0000"/>
                </a:solidFill>
                <a:latin typeface="Symbol" panose="05050102010706020507" pitchFamily="18" charset="2"/>
              </a:rPr>
              <a:t>Ñ</a:t>
            </a:r>
            <a:r>
              <a:rPr lang="en-AU" dirty="0"/>
              <a:t>ACS 1500 Diagnosis sequencing in obstetric episodes of care</a:t>
            </a:r>
          </a:p>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208584"/>
            <a:ext cx="11429999" cy="5112568"/>
          </a:xfrm>
        </p:spPr>
        <p:txBody>
          <a:bodyPr/>
          <a:lstStyle/>
          <a:p>
            <a:endParaRPr lang="en-GB" sz="1800" b="1" baseline="30000" dirty="0">
              <a:solidFill>
                <a:srgbClr val="000000"/>
              </a:solidFill>
              <a:latin typeface="Arial" panose="020B0604020202020204" pitchFamily="34" charset="0"/>
            </a:endParaRPr>
          </a:p>
          <a:p>
            <a:endParaRPr lang="en-GB" sz="4400" b="0" i="0" u="none" strike="noStrike" baseline="30000" dirty="0">
              <a:solidFill>
                <a:srgbClr val="000000"/>
              </a:solidFill>
              <a:latin typeface="Times New Roman" panose="02020603050405020304" pitchFamily="18" charset="0"/>
            </a:endParaRPr>
          </a:p>
          <a:p>
            <a:r>
              <a:rPr lang="en-GB" sz="5400" b="0" i="0" u="none" strike="noStrike" baseline="30000" dirty="0">
                <a:solidFill>
                  <a:srgbClr val="000000"/>
                </a:solidFill>
                <a:latin typeface="Times New Roman" panose="02020603050405020304" pitchFamily="18" charset="0"/>
              </a:rPr>
              <a:t>Assign</a:t>
            </a:r>
            <a:r>
              <a:rPr lang="en-GB" sz="5400" b="1" i="0" u="none" strike="noStrike" baseline="30000" dirty="0">
                <a:solidFill>
                  <a:srgbClr val="000000"/>
                </a:solidFill>
                <a:latin typeface="Times New Roman" panose="02020603050405020304" pitchFamily="18" charset="0"/>
              </a:rPr>
              <a:t> </a:t>
            </a:r>
            <a:r>
              <a:rPr lang="en-GB" sz="5400" b="1" i="0" u="none" strike="noStrike" baseline="30000" dirty="0">
                <a:solidFill>
                  <a:srgbClr val="020202"/>
                </a:solidFill>
                <a:latin typeface="Times New Roman" panose="02020603050405020304" pitchFamily="18" charset="0"/>
              </a:rPr>
              <a:t>O80–O84</a:t>
            </a:r>
            <a:r>
              <a:rPr lang="en-GB" sz="5400" b="1" i="0" u="none" strike="noStrike" baseline="30000" dirty="0">
                <a:solidFill>
                  <a:srgbClr val="000000"/>
                </a:solidFill>
                <a:latin typeface="Times New Roman" panose="02020603050405020304" pitchFamily="18" charset="0"/>
              </a:rPr>
              <a:t> </a:t>
            </a:r>
            <a:r>
              <a:rPr lang="en-GB" sz="5400" b="0" i="1" u="none" strike="noStrike" baseline="30000" dirty="0">
                <a:solidFill>
                  <a:srgbClr val="000000"/>
                </a:solidFill>
                <a:latin typeface="Times New Roman" panose="02020603050405020304" pitchFamily="18" charset="0"/>
              </a:rPr>
              <a:t>Delivery</a:t>
            </a:r>
            <a:r>
              <a:rPr lang="en-GB" sz="5400" b="0" i="0" u="none" strike="noStrike" baseline="30000" dirty="0">
                <a:solidFill>
                  <a:srgbClr val="000000"/>
                </a:solidFill>
                <a:latin typeface="Times New Roman" panose="02020603050405020304" pitchFamily="18" charset="0"/>
              </a:rPr>
              <a:t> as the principal diagnosis for a patient admitted for delivery </a:t>
            </a:r>
            <a:r>
              <a:rPr lang="en-GB" sz="5400" b="1" i="0" u="none" strike="noStrike" baseline="30000" dirty="0">
                <a:solidFill>
                  <a:srgbClr val="000000"/>
                </a:solidFill>
                <a:latin typeface="Times New Roman" panose="02020603050405020304" pitchFamily="18" charset="0"/>
              </a:rPr>
              <a:t>and</a:t>
            </a:r>
            <a:r>
              <a:rPr lang="en-GB" sz="5400" b="0" i="0" u="none" strike="noStrike" baseline="30000" dirty="0">
                <a:solidFill>
                  <a:srgbClr val="000000"/>
                </a:solidFill>
                <a:latin typeface="Times New Roman" panose="02020603050405020304" pitchFamily="18" charset="0"/>
              </a:rPr>
              <a:t> the outcome is delivery. These episodes of care may include documentation such as </a:t>
            </a:r>
            <a:r>
              <a:rPr lang="en-GB" sz="5400" b="0" i="1" u="none" strike="noStrike" baseline="30000" dirty="0">
                <a:solidFill>
                  <a:srgbClr val="000000"/>
                </a:solidFill>
                <a:latin typeface="Times New Roman" panose="02020603050405020304" pitchFamily="18" charset="0"/>
              </a:rPr>
              <a:t>in labour</a:t>
            </a:r>
            <a:r>
              <a:rPr lang="en-GB" sz="5400" b="0" i="0" u="none" strike="noStrike" baseline="30000" dirty="0">
                <a:solidFill>
                  <a:srgbClr val="000000"/>
                </a:solidFill>
                <a:latin typeface="Times New Roman" panose="02020603050405020304" pitchFamily="18" charset="0"/>
              </a:rPr>
              <a:t>, </a:t>
            </a:r>
            <a:r>
              <a:rPr lang="en-GB" sz="5400" b="0" i="1" u="none" strike="noStrike" baseline="30000" dirty="0">
                <a:solidFill>
                  <a:srgbClr val="000000"/>
                </a:solidFill>
                <a:latin typeface="Times New Roman" panose="02020603050405020304" pitchFamily="18" charset="0"/>
              </a:rPr>
              <a:t>for induction</a:t>
            </a:r>
            <a:r>
              <a:rPr lang="en-GB" sz="5400" b="0" i="0" u="none" strike="noStrike" baseline="30000" dirty="0">
                <a:solidFill>
                  <a:srgbClr val="000000"/>
                </a:solidFill>
                <a:latin typeface="Times New Roman" panose="02020603050405020304" pitchFamily="18" charset="0"/>
              </a:rPr>
              <a:t>, </a:t>
            </a:r>
            <a:r>
              <a:rPr lang="en-GB" sz="5400" b="0" i="1" u="none" strike="noStrike" baseline="30000" dirty="0">
                <a:solidFill>
                  <a:srgbClr val="000000"/>
                </a:solidFill>
                <a:latin typeface="Times New Roman" panose="02020603050405020304" pitchFamily="18" charset="0"/>
              </a:rPr>
              <a:t>for caesarean </a:t>
            </a:r>
            <a:r>
              <a:rPr lang="en-GB" sz="5400" b="0" i="0" u="none" strike="noStrike" baseline="30000" dirty="0">
                <a:solidFill>
                  <a:srgbClr val="000000"/>
                </a:solidFill>
                <a:latin typeface="Times New Roman" panose="02020603050405020304" pitchFamily="18" charset="0"/>
              </a:rPr>
              <a:t>etc</a:t>
            </a:r>
          </a:p>
          <a:p>
            <a:endParaRPr lang="en-GB" sz="5400" b="0" i="0" u="none" strike="noStrike" baseline="0" dirty="0">
              <a:solidFill>
                <a:srgbClr val="000000"/>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7</a:t>
            </a:fld>
            <a:endParaRPr lang="en-US" dirty="0"/>
          </a:p>
        </p:txBody>
      </p:sp>
    </p:spTree>
    <p:extLst>
      <p:ext uri="{BB962C8B-B14F-4D97-AF65-F5344CB8AC3E}">
        <p14:creationId xmlns:p14="http://schemas.microsoft.com/office/powerpoint/2010/main" val="952072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r>
              <a:rPr lang="en-GB" sz="1800" dirty="0">
                <a:effectLst/>
                <a:latin typeface="Aptos" panose="020B0004020202020204" pitchFamily="34" charset="0"/>
                <a:ea typeface="Aptos" panose="020B0004020202020204" pitchFamily="34" charset="0"/>
                <a:cs typeface="Arial" panose="020B0604020202020204" pitchFamily="34" charset="0"/>
              </a:rPr>
              <a:t>How do we correctly code admissions to the maternity hospital when various medical diagnoses overlap with pregnancy and childbirth?</a:t>
            </a:r>
            <a:endParaRPr lang="en-AU" b="0"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406401" y="1364432"/>
            <a:ext cx="11429999" cy="5112568"/>
          </a:xfrm>
        </p:spPr>
        <p:txBody>
          <a:bodyPr>
            <a:normAutofit lnSpcReduction="10000"/>
          </a:bodyPr>
          <a:lstStyle/>
          <a:p>
            <a:r>
              <a:rPr lang="en-GB" sz="4400" b="0" i="0" u="none" strike="noStrike" baseline="30000" dirty="0">
                <a:solidFill>
                  <a:srgbClr val="FF0000"/>
                </a:solidFill>
                <a:latin typeface="Symbol" panose="05050102010706020507" pitchFamily="18" charset="2"/>
              </a:rPr>
              <a:t>Ñ</a:t>
            </a:r>
            <a:r>
              <a:rPr lang="en-AU" dirty="0"/>
              <a:t>ACS 1500 Diagnosis sequencing in obstetric episodes of care</a:t>
            </a:r>
          </a:p>
          <a:p>
            <a:endParaRPr lang="en-AU" dirty="0"/>
          </a:p>
          <a:p>
            <a:r>
              <a:rPr lang="en-GB" sz="4400" b="0" i="0" u="none" strike="noStrike" baseline="30000" dirty="0">
                <a:solidFill>
                  <a:srgbClr val="000000"/>
                </a:solidFill>
                <a:latin typeface="Times New Roman" panose="02020603050405020304" pitchFamily="18" charset="0"/>
              </a:rPr>
              <a:t>Where a pregnant patient is admitted for management of a condition in the </a:t>
            </a:r>
            <a:r>
              <a:rPr lang="en-GB" sz="4400" b="1" i="0" u="none" strike="noStrike" baseline="30000" dirty="0">
                <a:solidFill>
                  <a:srgbClr val="000000"/>
                </a:solidFill>
                <a:latin typeface="Times New Roman" panose="02020603050405020304" pitchFamily="18" charset="0"/>
              </a:rPr>
              <a:t>antepartum period</a:t>
            </a:r>
            <a:r>
              <a:rPr lang="en-GB" sz="4400" b="0" i="0" u="none" strike="noStrike" baseline="30000" dirty="0">
                <a:solidFill>
                  <a:srgbClr val="000000"/>
                </a:solidFill>
                <a:latin typeface="Times New Roman" panose="02020603050405020304" pitchFamily="18" charset="0"/>
              </a:rPr>
              <a:t>, assign either a code from </a:t>
            </a:r>
            <a:r>
              <a:rPr lang="en-GB" sz="4400" b="0" i="0" u="none" strike="noStrike" baseline="30000" dirty="0">
                <a:solidFill>
                  <a:srgbClr val="020202"/>
                </a:solidFill>
                <a:latin typeface="Times New Roman" panose="02020603050405020304" pitchFamily="18" charset="0"/>
              </a:rPr>
              <a:t>Chapter 15</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Pregnancy, childbirth and the puerperium </a:t>
            </a:r>
            <a:r>
              <a:rPr lang="en-GB" sz="4400" b="0" i="0" u="none" strike="noStrike" baseline="30000" dirty="0">
                <a:solidFill>
                  <a:srgbClr val="000000"/>
                </a:solidFill>
                <a:latin typeface="Times New Roman" panose="02020603050405020304" pitchFamily="18" charset="0"/>
              </a:rPr>
              <a:t>or another chapter that meets the definition of principal diagnosis (see also </a:t>
            </a:r>
            <a:r>
              <a:rPr lang="en-GB" sz="4400" b="0" i="0" u="none" strike="noStrike" baseline="30000" dirty="0">
                <a:solidFill>
                  <a:srgbClr val="020202"/>
                </a:solidFill>
                <a:latin typeface="Times New Roman" panose="02020603050405020304" pitchFamily="18" charset="0"/>
              </a:rPr>
              <a:t>ACS 1521</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Conditions and injuries in pregnancy</a:t>
            </a:r>
            <a:r>
              <a:rPr lang="en-GB" sz="4400" b="0" i="0" u="none" strike="noStrike" baseline="30000" dirty="0">
                <a:solidFill>
                  <a:srgbClr val="000000"/>
                </a:solidFill>
                <a:latin typeface="Times New Roman" panose="02020603050405020304" pitchFamily="18" charset="0"/>
              </a:rPr>
              <a:t>)</a:t>
            </a:r>
          </a:p>
          <a:p>
            <a:endParaRPr lang="en-GB" sz="4400" b="0" i="0" u="none" strike="noStrike" baseline="0" dirty="0">
              <a:solidFill>
                <a:srgbClr val="000000"/>
              </a:solidFill>
              <a:latin typeface="Times New Roman" panose="02020603050405020304" pitchFamily="18" charset="0"/>
            </a:endParaRPr>
          </a:p>
          <a:p>
            <a:r>
              <a:rPr lang="en-GB" sz="4400" b="0" i="0" u="none" strike="noStrike" baseline="30000" dirty="0">
                <a:solidFill>
                  <a:srgbClr val="000000"/>
                </a:solidFill>
                <a:latin typeface="Times New Roman" panose="02020603050405020304" pitchFamily="18" charset="0"/>
              </a:rPr>
              <a:t>Assign </a:t>
            </a:r>
            <a:r>
              <a:rPr lang="en-GB" sz="4400" b="0" i="0" u="none" strike="noStrike" baseline="30000" dirty="0">
                <a:solidFill>
                  <a:srgbClr val="020202"/>
                </a:solidFill>
                <a:latin typeface="Times New Roman" panose="02020603050405020304" pitchFamily="18" charset="0"/>
              </a:rPr>
              <a:t>O80–O84</a:t>
            </a:r>
            <a:r>
              <a:rPr lang="en-GB" sz="4400" b="0" i="0" u="none" strike="noStrike" baseline="30000" dirty="0">
                <a:solidFill>
                  <a:srgbClr val="000000"/>
                </a:solidFill>
                <a:latin typeface="Times New Roman" panose="02020603050405020304" pitchFamily="18" charset="0"/>
              </a:rPr>
              <a:t> </a:t>
            </a:r>
            <a:r>
              <a:rPr lang="en-GB" sz="4400" b="0" i="1" u="none" strike="noStrike" baseline="30000" dirty="0">
                <a:solidFill>
                  <a:srgbClr val="000000"/>
                </a:solidFill>
                <a:latin typeface="Times New Roman" panose="02020603050405020304" pitchFamily="18" charset="0"/>
              </a:rPr>
              <a:t>Delivery </a:t>
            </a:r>
            <a:r>
              <a:rPr lang="en-GB" sz="4400" b="0" i="0" u="none" strike="noStrike" baseline="30000" dirty="0">
                <a:solidFill>
                  <a:srgbClr val="000000"/>
                </a:solidFill>
                <a:latin typeface="Times New Roman" panose="02020603050405020304" pitchFamily="18" charset="0"/>
              </a:rPr>
              <a:t>as an additional diagnosis where the patient delivers during the episode. </a:t>
            </a:r>
          </a:p>
          <a:p>
            <a:endParaRPr lang="en-GB" sz="4400" b="0" i="0" u="none" strike="noStrike" baseline="0" dirty="0">
              <a:solidFill>
                <a:srgbClr val="000000"/>
              </a:solidFill>
              <a:latin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8</a:t>
            </a:fld>
            <a:endParaRPr lang="en-US" dirty="0"/>
          </a:p>
        </p:txBody>
      </p:sp>
    </p:spTree>
    <p:extLst>
      <p:ext uri="{BB962C8B-B14F-4D97-AF65-F5344CB8AC3E}">
        <p14:creationId xmlns:p14="http://schemas.microsoft.com/office/powerpoint/2010/main" val="1868599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183F70-3DED-1F12-AA1C-F239D9328956}"/>
              </a:ext>
            </a:extLst>
          </p:cNvPr>
          <p:cNvSpPr>
            <a:spLocks noGrp="1"/>
          </p:cNvSpPr>
          <p:nvPr>
            <p:ph type="body" sz="quarter" idx="13"/>
          </p:nvPr>
        </p:nvSpPr>
        <p:spPr/>
        <p:txBody>
          <a:bodyPr/>
          <a:lstStyle/>
          <a:p>
            <a:endParaRPr lang="en-AU" dirty="0"/>
          </a:p>
        </p:txBody>
      </p:sp>
      <p:sp>
        <p:nvSpPr>
          <p:cNvPr id="3" name="Content Placeholder 2">
            <a:extLst>
              <a:ext uri="{FF2B5EF4-FFF2-40B4-BE49-F238E27FC236}">
                <a16:creationId xmlns:a16="http://schemas.microsoft.com/office/drawing/2014/main" id="{BCEC8A5F-C673-3152-7AD0-91FBBC093DAF}"/>
              </a:ext>
            </a:extLst>
          </p:cNvPr>
          <p:cNvSpPr>
            <a:spLocks noGrp="1"/>
          </p:cNvSpPr>
          <p:nvPr>
            <p:ph sz="quarter" idx="15"/>
          </p:nvPr>
        </p:nvSpPr>
        <p:spPr>
          <a:xfrm>
            <a:off x="507710" y="1208584"/>
            <a:ext cx="11429999" cy="5112568"/>
          </a:xfrm>
        </p:spPr>
        <p:txBody>
          <a:bodyPr/>
          <a:lstStyle/>
          <a:p>
            <a:r>
              <a:rPr lang="en-GB" sz="1800" kern="100" dirty="0">
                <a:effectLst/>
                <a:latin typeface="Aptos" panose="020B0004020202020204" pitchFamily="34" charset="0"/>
                <a:ea typeface="Aptos" panose="020B0004020202020204" pitchFamily="34" charset="0"/>
                <a:cs typeface="Arial" panose="020B0604020202020204" pitchFamily="34" charset="0"/>
              </a:rPr>
              <a:t>A pregnant woman at 26 weeks, admitted due to suspected severe fetal growth restriction and severe preeclampsia. Intrauterine fetal death occurs. She delivers and is discharged.</a:t>
            </a:r>
          </a:p>
          <a:p>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Arial" panose="020B0604020202020204" pitchFamily="34" charset="0"/>
              </a:rPr>
              <a:t>Reason for admission/</a:t>
            </a:r>
            <a:r>
              <a:rPr lang="en-GB" sz="1800" b="1" kern="100" dirty="0" err="1">
                <a:effectLst/>
                <a:latin typeface="Aptos" panose="020B0004020202020204" pitchFamily="34" charset="0"/>
                <a:ea typeface="Aptos" panose="020B0004020202020204" pitchFamily="34" charset="0"/>
                <a:cs typeface="Arial" panose="020B0604020202020204" pitchFamily="34" charset="0"/>
              </a:rPr>
              <a:t>PDx</a:t>
            </a:r>
            <a:r>
              <a:rPr lang="en-GB" sz="1800" b="1" kern="100" dirty="0">
                <a:effectLst/>
                <a:latin typeface="Aptos" panose="020B0004020202020204" pitchFamily="34" charset="0"/>
                <a:ea typeface="Aptos" panose="020B0004020202020204" pitchFamily="34" charset="0"/>
                <a:cs typeface="Arial" panose="020B0604020202020204" pitchFamily="34" charset="0"/>
              </a:rPr>
              <a:t>:</a:t>
            </a:r>
            <a:r>
              <a:rPr lang="en-GB" sz="1800" kern="100" dirty="0">
                <a:effectLst/>
                <a:latin typeface="Aptos" panose="020B0004020202020204" pitchFamily="34" charset="0"/>
                <a:ea typeface="Aptos" panose="020B0004020202020204" pitchFamily="34" charset="0"/>
                <a:cs typeface="Arial" panose="020B0604020202020204" pitchFamily="34" charset="0"/>
              </a:rPr>
              <a:t> severe fetal growth restriction</a:t>
            </a: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Arial" panose="020B0604020202020204" pitchFamily="34" charset="0"/>
              </a:rPr>
              <a:t>Additional diagnosis: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457200">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Preeclampsia</a:t>
            </a:r>
          </a:p>
          <a:p>
            <a:pPr marL="457200">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Intrauterine fetal death</a:t>
            </a:r>
          </a:p>
          <a:p>
            <a:pPr marL="457200">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Gestation 26 weeks</a:t>
            </a:r>
          </a:p>
          <a:p>
            <a:pPr marL="457200">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Delivery</a:t>
            </a:r>
          </a:p>
          <a:p>
            <a:pPr marL="457200">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Arial" panose="020B0604020202020204" pitchFamily="34" charset="0"/>
              </a:rPr>
              <a:t>Procedure</a:t>
            </a:r>
            <a:r>
              <a:rPr lang="en-GB" sz="1800" kern="100" dirty="0">
                <a:effectLst/>
                <a:latin typeface="Aptos" panose="020B0004020202020204" pitchFamily="34" charset="0"/>
                <a:ea typeface="Aptos" panose="020B0004020202020204" pitchFamily="34" charset="0"/>
                <a:cs typeface="Arial" panose="020B0604020202020204" pitchFamily="34" charset="0"/>
              </a:rPr>
              <a:t>: delivery</a:t>
            </a:r>
          </a:p>
          <a:p>
            <a:endParaRPr lang="en-AU" dirty="0"/>
          </a:p>
        </p:txBody>
      </p:sp>
      <p:sp>
        <p:nvSpPr>
          <p:cNvPr id="4" name="Slide Number Placeholder 3">
            <a:extLst>
              <a:ext uri="{FF2B5EF4-FFF2-40B4-BE49-F238E27FC236}">
                <a16:creationId xmlns:a16="http://schemas.microsoft.com/office/drawing/2014/main" id="{0DD2789F-7659-44E3-E6C7-5B9F11B6ECEF}"/>
              </a:ext>
            </a:extLst>
          </p:cNvPr>
          <p:cNvSpPr>
            <a:spLocks noGrp="1"/>
          </p:cNvSpPr>
          <p:nvPr>
            <p:ph type="sldNum" sz="quarter" idx="17"/>
          </p:nvPr>
        </p:nvSpPr>
        <p:spPr/>
        <p:txBody>
          <a:bodyPr/>
          <a:lstStyle/>
          <a:p>
            <a:fld id="{256D3EEF-DE4E-429D-8EC4-DDC531AFF587}" type="slidenum">
              <a:rPr lang="en-US" smtClean="0"/>
              <a:pPr/>
              <a:t>9</a:t>
            </a:fld>
            <a:endParaRPr lang="en-US" dirty="0"/>
          </a:p>
        </p:txBody>
      </p:sp>
    </p:spTree>
    <p:extLst>
      <p:ext uri="{BB962C8B-B14F-4D97-AF65-F5344CB8AC3E}">
        <p14:creationId xmlns:p14="http://schemas.microsoft.com/office/powerpoint/2010/main" val="15925733"/>
      </p:ext>
    </p:extLst>
  </p:cSld>
  <p:clrMapOvr>
    <a:masterClrMapping/>
  </p:clrMapOvr>
</p:sld>
</file>

<file path=ppt/theme/theme1.xml><?xml version="1.0" encoding="utf-8"?>
<a:theme xmlns:a="http://schemas.openxmlformats.org/drawingml/2006/main" name="Pitchbook">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7088</TotalTime>
  <Words>4000</Words>
  <Application>Microsoft Office PowerPoint</Application>
  <PresentationFormat>Widescreen</PresentationFormat>
  <Paragraphs>508</Paragraphs>
  <Slides>63</Slides>
  <Notes>61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63</vt:i4>
      </vt:variant>
    </vt:vector>
  </HeadingPairs>
  <TitlesOfParts>
    <vt:vector size="72" baseType="lpstr">
      <vt:lpstr>-apple-system</vt:lpstr>
      <vt:lpstr>Aptos</vt:lpstr>
      <vt:lpstr>Arial</vt:lpstr>
      <vt:lpstr>Calibri</vt:lpstr>
      <vt:lpstr>Century</vt:lpstr>
      <vt:lpstr>Georgia</vt:lpstr>
      <vt:lpstr>Symbol</vt:lpstr>
      <vt:lpstr>Times New Roman</vt:lpstr>
      <vt:lpstr>Pitchbook</vt:lpstr>
      <vt:lpstr>Prepared by:  Anna Coote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dc:creator>
  <cp:lastModifiedBy>Anna Coote</cp:lastModifiedBy>
  <cp:revision>203</cp:revision>
  <dcterms:created xsi:type="dcterms:W3CDTF">2020-08-15T04:34:47Z</dcterms:created>
  <dcterms:modified xsi:type="dcterms:W3CDTF">2026-01-22T10:17:00Z</dcterms:modified>
</cp:coreProperties>
</file>