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487" r:id="rId3"/>
    <p:sldId id="488" r:id="rId4"/>
    <p:sldId id="269" r:id="rId5"/>
    <p:sldId id="282" r:id="rId6"/>
    <p:sldId id="295" r:id="rId7"/>
    <p:sldId id="274" r:id="rId8"/>
    <p:sldId id="263" r:id="rId9"/>
    <p:sldId id="490" r:id="rId10"/>
    <p:sldId id="264" r:id="rId11"/>
    <p:sldId id="281" r:id="rId12"/>
    <p:sldId id="265" r:id="rId13"/>
    <p:sldId id="266" r:id="rId14"/>
    <p:sldId id="491" r:id="rId15"/>
    <p:sldId id="492" r:id="rId16"/>
    <p:sldId id="267" r:id="rId17"/>
    <p:sldId id="276" r:id="rId18"/>
    <p:sldId id="277" r:id="rId19"/>
    <p:sldId id="278" r:id="rId20"/>
    <p:sldId id="297" r:id="rId21"/>
    <p:sldId id="298" r:id="rId22"/>
    <p:sldId id="296" r:id="rId23"/>
    <p:sldId id="268" r:id="rId24"/>
    <p:sldId id="258" r:id="rId25"/>
    <p:sldId id="260" r:id="rId26"/>
    <p:sldId id="259" r:id="rId27"/>
    <p:sldId id="280" r:id="rId28"/>
    <p:sldId id="26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37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5CD1C-9E8D-4287-A082-24B8BF4094B3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sl-SI"/>
        </a:p>
      </dgm:t>
    </dgm:pt>
    <dgm:pt modelId="{95357874-1AAC-4D3E-A0A4-6637ADF61E59}">
      <dgm:prSet custT="1"/>
      <dgm:spPr/>
      <dgm:t>
        <a:bodyPr/>
        <a:lstStyle/>
        <a:p>
          <a:r>
            <a:rPr lang="sl-SI" sz="2400" dirty="0">
              <a:latin typeface="Times New Roman" pitchFamily="18" charset="0"/>
              <a:cs typeface="Times New Roman" pitchFamily="18" charset="0"/>
            </a:rPr>
            <a:t>Središče brezšivne skrbi je </a:t>
          </a:r>
          <a:r>
            <a:rPr lang="sl-SI" sz="2400" b="1" dirty="0">
              <a:latin typeface="Times New Roman" pitchFamily="18" charset="0"/>
              <a:cs typeface="Times New Roman" pitchFamily="18" charset="0"/>
            </a:rPr>
            <a:t>PACIENT</a:t>
          </a:r>
          <a:r>
            <a:rPr lang="sl-SI" sz="2400" dirty="0">
              <a:latin typeface="Times New Roman" pitchFamily="18" charset="0"/>
              <a:cs typeface="Times New Roman" pitchFamily="18" charset="0"/>
            </a:rPr>
            <a:t>, ki varno prehaja različne ravni zdravstvenega varstva.</a:t>
          </a:r>
        </a:p>
      </dgm:t>
    </dgm:pt>
    <dgm:pt modelId="{8C14F23B-BF41-4BAD-8B0A-A62227BB9889}" type="parTrans" cxnId="{845D42B5-ADBB-403F-9854-987597E5075E}">
      <dgm:prSet/>
      <dgm:spPr/>
      <dgm:t>
        <a:bodyPr/>
        <a:lstStyle/>
        <a:p>
          <a:endParaRPr lang="sl-SI"/>
        </a:p>
      </dgm:t>
    </dgm:pt>
    <dgm:pt modelId="{7602E253-9DE0-455F-9646-16FBBBA9D560}" type="sibTrans" cxnId="{845D42B5-ADBB-403F-9854-987597E5075E}">
      <dgm:prSet/>
      <dgm:spPr/>
      <dgm:t>
        <a:bodyPr/>
        <a:lstStyle/>
        <a:p>
          <a:endParaRPr lang="sl-SI"/>
        </a:p>
      </dgm:t>
    </dgm:pt>
    <dgm:pt modelId="{E1676B49-C39E-4166-B376-9A629D69E2CA}">
      <dgm:prSet custT="1"/>
      <dgm:spPr/>
      <dgm:t>
        <a:bodyPr/>
        <a:lstStyle/>
        <a:p>
          <a:r>
            <a:rPr lang="sl-SI" sz="2400" b="0" i="0" dirty="0">
              <a:latin typeface="Times New Roman" pitchFamily="18" charset="0"/>
              <a:cs typeface="Times New Roman" pitchFamily="18" charset="0"/>
            </a:rPr>
            <a:t>Cilj izvajanja brezšivne skrbi je zagotavljanje </a:t>
          </a:r>
          <a:r>
            <a:rPr lang="sl-SI" sz="2400" b="1" i="0" dirty="0">
              <a:latin typeface="Times New Roman" pitchFamily="18" charset="0"/>
              <a:cs typeface="Times New Roman" pitchFamily="18" charset="0"/>
            </a:rPr>
            <a:t>večje kakovosti in varnosti pacientovega zdravljenja z zdravili.</a:t>
          </a:r>
        </a:p>
      </dgm:t>
    </dgm:pt>
    <dgm:pt modelId="{F9B9A770-C519-4733-B94B-7D40E8094249}" type="parTrans" cxnId="{5A3E1F6B-CC1E-4059-9DBC-6812973683E4}">
      <dgm:prSet/>
      <dgm:spPr/>
      <dgm:t>
        <a:bodyPr/>
        <a:lstStyle/>
        <a:p>
          <a:endParaRPr lang="sl-SI"/>
        </a:p>
      </dgm:t>
    </dgm:pt>
    <dgm:pt modelId="{97DFB14F-3B6E-4586-AA04-8875EB1332D3}" type="sibTrans" cxnId="{5A3E1F6B-CC1E-4059-9DBC-6812973683E4}">
      <dgm:prSet/>
      <dgm:spPr/>
      <dgm:t>
        <a:bodyPr/>
        <a:lstStyle/>
        <a:p>
          <a:endParaRPr lang="sl-SI"/>
        </a:p>
      </dgm:t>
    </dgm:pt>
    <dgm:pt modelId="{0CE6BB26-EB7B-42B3-831F-DA6E8196FF51}">
      <dgm:prSet custT="1"/>
      <dgm:spPr/>
      <dgm:t>
        <a:bodyPr/>
        <a:lstStyle/>
        <a:p>
          <a:r>
            <a:rPr lang="sl-SI" sz="2400" b="1" i="0" dirty="0">
              <a:latin typeface="Times New Roman" pitchFamily="18" charset="0"/>
              <a:cs typeface="Times New Roman" pitchFamily="18" charset="0"/>
            </a:rPr>
            <a:t>Prednostno se storitev izvaja pri pacientih z več kot 10 zdravili hkrati.</a:t>
          </a:r>
        </a:p>
      </dgm:t>
    </dgm:pt>
    <dgm:pt modelId="{4EE6FE25-3998-4B48-A3E6-27A5762F3FDD}" type="parTrans" cxnId="{E8A7C8BB-FA6D-4F13-9030-781F54F6250E}">
      <dgm:prSet/>
      <dgm:spPr/>
      <dgm:t>
        <a:bodyPr/>
        <a:lstStyle/>
        <a:p>
          <a:endParaRPr lang="sl-SI"/>
        </a:p>
      </dgm:t>
    </dgm:pt>
    <dgm:pt modelId="{1FE4D052-C1A3-4CB3-8126-E68B63248C33}" type="sibTrans" cxnId="{E8A7C8BB-FA6D-4F13-9030-781F54F6250E}">
      <dgm:prSet/>
      <dgm:spPr/>
      <dgm:t>
        <a:bodyPr/>
        <a:lstStyle/>
        <a:p>
          <a:endParaRPr lang="sl-SI"/>
        </a:p>
      </dgm:t>
    </dgm:pt>
    <dgm:pt modelId="{91049FAA-745E-8F45-A60F-064C85196418}" type="pres">
      <dgm:prSet presAssocID="{E3F5CD1C-9E8D-4287-A082-24B8BF4094B3}" presName="vert0" presStyleCnt="0">
        <dgm:presLayoutVars>
          <dgm:dir/>
          <dgm:animOne val="branch"/>
          <dgm:animLvl val="lvl"/>
        </dgm:presLayoutVars>
      </dgm:prSet>
      <dgm:spPr/>
    </dgm:pt>
    <dgm:pt modelId="{5B1462B7-87C1-6242-94D8-3EBD662C1736}" type="pres">
      <dgm:prSet presAssocID="{95357874-1AAC-4D3E-A0A4-6637ADF61E59}" presName="thickLine" presStyleLbl="alignNode1" presStyleIdx="0" presStyleCnt="3"/>
      <dgm:spPr/>
    </dgm:pt>
    <dgm:pt modelId="{68AD10F1-BBBB-E541-A984-D53B9DB6AC8E}" type="pres">
      <dgm:prSet presAssocID="{95357874-1AAC-4D3E-A0A4-6637ADF61E59}" presName="horz1" presStyleCnt="0"/>
      <dgm:spPr/>
    </dgm:pt>
    <dgm:pt modelId="{4BE35530-3DCF-F840-8691-929E4DC57FD4}" type="pres">
      <dgm:prSet presAssocID="{95357874-1AAC-4D3E-A0A4-6637ADF61E59}" presName="tx1" presStyleLbl="revTx" presStyleIdx="0" presStyleCnt="3"/>
      <dgm:spPr/>
    </dgm:pt>
    <dgm:pt modelId="{A1471C15-681E-2441-8E33-EFCF0A8DFA2E}" type="pres">
      <dgm:prSet presAssocID="{95357874-1AAC-4D3E-A0A4-6637ADF61E59}" presName="vert1" presStyleCnt="0"/>
      <dgm:spPr/>
    </dgm:pt>
    <dgm:pt modelId="{3C2407FC-203B-FD4B-90F3-E7991F5A9830}" type="pres">
      <dgm:prSet presAssocID="{E1676B49-C39E-4166-B376-9A629D69E2CA}" presName="thickLine" presStyleLbl="alignNode1" presStyleIdx="1" presStyleCnt="3"/>
      <dgm:spPr/>
    </dgm:pt>
    <dgm:pt modelId="{8BA3A395-E693-CE46-B021-26389879E74C}" type="pres">
      <dgm:prSet presAssocID="{E1676B49-C39E-4166-B376-9A629D69E2CA}" presName="horz1" presStyleCnt="0"/>
      <dgm:spPr/>
    </dgm:pt>
    <dgm:pt modelId="{4F46D34E-0493-EC44-A8B0-7DF682A32C43}" type="pres">
      <dgm:prSet presAssocID="{E1676B49-C39E-4166-B376-9A629D69E2CA}" presName="tx1" presStyleLbl="revTx" presStyleIdx="1" presStyleCnt="3"/>
      <dgm:spPr/>
    </dgm:pt>
    <dgm:pt modelId="{F4BEF8FD-3AE6-FD43-8A5E-97BCF998951E}" type="pres">
      <dgm:prSet presAssocID="{E1676B49-C39E-4166-B376-9A629D69E2CA}" presName="vert1" presStyleCnt="0"/>
      <dgm:spPr/>
    </dgm:pt>
    <dgm:pt modelId="{6F0FC8C5-3562-48C9-AC67-5474D73EFA75}" type="pres">
      <dgm:prSet presAssocID="{0CE6BB26-EB7B-42B3-831F-DA6E8196FF51}" presName="thickLine" presStyleLbl="alignNode1" presStyleIdx="2" presStyleCnt="3"/>
      <dgm:spPr/>
    </dgm:pt>
    <dgm:pt modelId="{45483B5B-6EED-4E88-9EB5-A1379FED8ECE}" type="pres">
      <dgm:prSet presAssocID="{0CE6BB26-EB7B-42B3-831F-DA6E8196FF51}" presName="horz1" presStyleCnt="0"/>
      <dgm:spPr/>
    </dgm:pt>
    <dgm:pt modelId="{BD3E0048-59EA-4D85-A8FE-666A0A718A91}" type="pres">
      <dgm:prSet presAssocID="{0CE6BB26-EB7B-42B3-831F-DA6E8196FF51}" presName="tx1" presStyleLbl="revTx" presStyleIdx="2" presStyleCnt="3"/>
      <dgm:spPr/>
    </dgm:pt>
    <dgm:pt modelId="{4E16664F-4144-483C-A4A0-58AD58119D1F}" type="pres">
      <dgm:prSet presAssocID="{0CE6BB26-EB7B-42B3-831F-DA6E8196FF51}" presName="vert1" presStyleCnt="0"/>
      <dgm:spPr/>
    </dgm:pt>
  </dgm:ptLst>
  <dgm:cxnLst>
    <dgm:cxn modelId="{3CD17F08-2711-4649-8CFE-BEFA99739C48}" type="presOf" srcId="{95357874-1AAC-4D3E-A0A4-6637ADF61E59}" destId="{4BE35530-3DCF-F840-8691-929E4DC57FD4}" srcOrd="0" destOrd="0" presId="urn:microsoft.com/office/officeart/2008/layout/LinedList"/>
    <dgm:cxn modelId="{B3137649-6CBF-0B42-B1AF-397693AE32EF}" type="presOf" srcId="{E1676B49-C39E-4166-B376-9A629D69E2CA}" destId="{4F46D34E-0493-EC44-A8B0-7DF682A32C43}" srcOrd="0" destOrd="0" presId="urn:microsoft.com/office/officeart/2008/layout/LinedList"/>
    <dgm:cxn modelId="{5A3E1F6B-CC1E-4059-9DBC-6812973683E4}" srcId="{E3F5CD1C-9E8D-4287-A082-24B8BF4094B3}" destId="{E1676B49-C39E-4166-B376-9A629D69E2CA}" srcOrd="1" destOrd="0" parTransId="{F9B9A770-C519-4733-B94B-7D40E8094249}" sibTransId="{97DFB14F-3B6E-4586-AA04-8875EB1332D3}"/>
    <dgm:cxn modelId="{28728284-FDD6-4F46-A117-6087D1F44580}" type="presOf" srcId="{0CE6BB26-EB7B-42B3-831F-DA6E8196FF51}" destId="{BD3E0048-59EA-4D85-A8FE-666A0A718A91}" srcOrd="0" destOrd="0" presId="urn:microsoft.com/office/officeart/2008/layout/LinedList"/>
    <dgm:cxn modelId="{EE788798-0570-E945-BE3E-10B467326CE0}" type="presOf" srcId="{E3F5CD1C-9E8D-4287-A082-24B8BF4094B3}" destId="{91049FAA-745E-8F45-A60F-064C85196418}" srcOrd="0" destOrd="0" presId="urn:microsoft.com/office/officeart/2008/layout/LinedList"/>
    <dgm:cxn modelId="{845D42B5-ADBB-403F-9854-987597E5075E}" srcId="{E3F5CD1C-9E8D-4287-A082-24B8BF4094B3}" destId="{95357874-1AAC-4D3E-A0A4-6637ADF61E59}" srcOrd="0" destOrd="0" parTransId="{8C14F23B-BF41-4BAD-8B0A-A62227BB9889}" sibTransId="{7602E253-9DE0-455F-9646-16FBBBA9D560}"/>
    <dgm:cxn modelId="{E8A7C8BB-FA6D-4F13-9030-781F54F6250E}" srcId="{E3F5CD1C-9E8D-4287-A082-24B8BF4094B3}" destId="{0CE6BB26-EB7B-42B3-831F-DA6E8196FF51}" srcOrd="2" destOrd="0" parTransId="{4EE6FE25-3998-4B48-A3E6-27A5762F3FDD}" sibTransId="{1FE4D052-C1A3-4CB3-8126-E68B63248C33}"/>
    <dgm:cxn modelId="{C9C8C1D5-C289-F644-BCFE-408AA95D30E8}" type="presParOf" srcId="{91049FAA-745E-8F45-A60F-064C85196418}" destId="{5B1462B7-87C1-6242-94D8-3EBD662C1736}" srcOrd="0" destOrd="0" presId="urn:microsoft.com/office/officeart/2008/layout/LinedList"/>
    <dgm:cxn modelId="{8F69ED29-AE11-9A46-B5A9-F963A81CAE17}" type="presParOf" srcId="{91049FAA-745E-8F45-A60F-064C85196418}" destId="{68AD10F1-BBBB-E541-A984-D53B9DB6AC8E}" srcOrd="1" destOrd="0" presId="urn:microsoft.com/office/officeart/2008/layout/LinedList"/>
    <dgm:cxn modelId="{CF1EC6CF-D6F1-7E4B-8A48-8F0AC00B8F59}" type="presParOf" srcId="{68AD10F1-BBBB-E541-A984-D53B9DB6AC8E}" destId="{4BE35530-3DCF-F840-8691-929E4DC57FD4}" srcOrd="0" destOrd="0" presId="urn:microsoft.com/office/officeart/2008/layout/LinedList"/>
    <dgm:cxn modelId="{9625BF09-D068-614B-A9F0-46557EC012D1}" type="presParOf" srcId="{68AD10F1-BBBB-E541-A984-D53B9DB6AC8E}" destId="{A1471C15-681E-2441-8E33-EFCF0A8DFA2E}" srcOrd="1" destOrd="0" presId="urn:microsoft.com/office/officeart/2008/layout/LinedList"/>
    <dgm:cxn modelId="{8195421B-6415-3341-857B-BC6A0CB55D9E}" type="presParOf" srcId="{91049FAA-745E-8F45-A60F-064C85196418}" destId="{3C2407FC-203B-FD4B-90F3-E7991F5A9830}" srcOrd="2" destOrd="0" presId="urn:microsoft.com/office/officeart/2008/layout/LinedList"/>
    <dgm:cxn modelId="{7B1C44BD-CD2C-7842-8BB4-91ED3CF1C5AC}" type="presParOf" srcId="{91049FAA-745E-8F45-A60F-064C85196418}" destId="{8BA3A395-E693-CE46-B021-26389879E74C}" srcOrd="3" destOrd="0" presId="urn:microsoft.com/office/officeart/2008/layout/LinedList"/>
    <dgm:cxn modelId="{0FC8D926-93D8-F945-BBF5-0E396020913E}" type="presParOf" srcId="{8BA3A395-E693-CE46-B021-26389879E74C}" destId="{4F46D34E-0493-EC44-A8B0-7DF682A32C43}" srcOrd="0" destOrd="0" presId="urn:microsoft.com/office/officeart/2008/layout/LinedList"/>
    <dgm:cxn modelId="{4E639695-8C3C-8A47-929A-4A2D23905524}" type="presParOf" srcId="{8BA3A395-E693-CE46-B021-26389879E74C}" destId="{F4BEF8FD-3AE6-FD43-8A5E-97BCF998951E}" srcOrd="1" destOrd="0" presId="urn:microsoft.com/office/officeart/2008/layout/LinedList"/>
    <dgm:cxn modelId="{63B03BF6-7A12-40C6-9FCE-DB1C8DF4391D}" type="presParOf" srcId="{91049FAA-745E-8F45-A60F-064C85196418}" destId="{6F0FC8C5-3562-48C9-AC67-5474D73EFA75}" srcOrd="4" destOrd="0" presId="urn:microsoft.com/office/officeart/2008/layout/LinedList"/>
    <dgm:cxn modelId="{9CA00E37-A102-4C2A-8121-F8A3A325420D}" type="presParOf" srcId="{91049FAA-745E-8F45-A60F-064C85196418}" destId="{45483B5B-6EED-4E88-9EB5-A1379FED8ECE}" srcOrd="5" destOrd="0" presId="urn:microsoft.com/office/officeart/2008/layout/LinedList"/>
    <dgm:cxn modelId="{AEB7CE42-63B4-4871-ADCE-0C023EFE44D7}" type="presParOf" srcId="{45483B5B-6EED-4E88-9EB5-A1379FED8ECE}" destId="{BD3E0048-59EA-4D85-A8FE-666A0A718A91}" srcOrd="0" destOrd="0" presId="urn:microsoft.com/office/officeart/2008/layout/LinedList"/>
    <dgm:cxn modelId="{CAF8EE7A-249A-4AC3-A102-E6F45D3AAE22}" type="presParOf" srcId="{45483B5B-6EED-4E88-9EB5-A1379FED8ECE}" destId="{4E16664F-4144-483C-A4A0-58AD58119D1F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5CD1C-9E8D-4287-A082-24B8BF4094B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l-SI"/>
        </a:p>
      </dgm:t>
    </dgm:pt>
    <dgm:pt modelId="{E1676B49-C39E-4166-B376-9A629D69E2CA}">
      <dgm:prSet custT="1"/>
      <dgm:spPr/>
      <dgm:t>
        <a:bodyPr/>
        <a:lstStyle/>
        <a:p>
          <a:r>
            <a:rPr lang="sl-SI" sz="2400" b="0" i="0" dirty="0">
              <a:latin typeface="Times New Roman" pitchFamily="18" charset="0"/>
              <a:cs typeface="Times New Roman" pitchFamily="18" charset="0"/>
            </a:rPr>
            <a:t>Končni cilj je, da ima pacient pri sebi vedno aktualno osebno kartico zdravil – OKZ.</a:t>
          </a:r>
        </a:p>
      </dgm:t>
    </dgm:pt>
    <dgm:pt modelId="{F9B9A770-C519-4733-B94B-7D40E8094249}" type="parTrans" cxnId="{5A3E1F6B-CC1E-4059-9DBC-6812973683E4}">
      <dgm:prSet/>
      <dgm:spPr/>
      <dgm:t>
        <a:bodyPr/>
        <a:lstStyle/>
        <a:p>
          <a:endParaRPr lang="sl-SI"/>
        </a:p>
      </dgm:t>
    </dgm:pt>
    <dgm:pt modelId="{97DFB14F-3B6E-4586-AA04-8875EB1332D3}" type="sibTrans" cxnId="{5A3E1F6B-CC1E-4059-9DBC-6812973683E4}">
      <dgm:prSet/>
      <dgm:spPr/>
      <dgm:t>
        <a:bodyPr/>
        <a:lstStyle/>
        <a:p>
          <a:endParaRPr lang="sl-SI"/>
        </a:p>
      </dgm:t>
    </dgm:pt>
    <dgm:pt modelId="{FB3BC99E-D242-477F-92E0-2BB917DC9A56}" type="pres">
      <dgm:prSet presAssocID="{E3F5CD1C-9E8D-4287-A082-24B8BF4094B3}" presName="linear" presStyleCnt="0">
        <dgm:presLayoutVars>
          <dgm:animLvl val="lvl"/>
          <dgm:resizeHandles val="exact"/>
        </dgm:presLayoutVars>
      </dgm:prSet>
      <dgm:spPr/>
    </dgm:pt>
    <dgm:pt modelId="{08A9B694-C462-4D08-A999-FF8CEFD1B6DF}" type="pres">
      <dgm:prSet presAssocID="{E1676B49-C39E-4166-B376-9A629D69E2CA}" presName="parentText" presStyleLbl="node1" presStyleIdx="0" presStyleCnt="1" custLinFactNeighborY="-20965">
        <dgm:presLayoutVars>
          <dgm:chMax val="0"/>
          <dgm:bulletEnabled val="1"/>
        </dgm:presLayoutVars>
      </dgm:prSet>
      <dgm:spPr/>
    </dgm:pt>
  </dgm:ptLst>
  <dgm:cxnLst>
    <dgm:cxn modelId="{5A3E1F6B-CC1E-4059-9DBC-6812973683E4}" srcId="{E3F5CD1C-9E8D-4287-A082-24B8BF4094B3}" destId="{E1676B49-C39E-4166-B376-9A629D69E2CA}" srcOrd="0" destOrd="0" parTransId="{F9B9A770-C519-4733-B94B-7D40E8094249}" sibTransId="{97DFB14F-3B6E-4586-AA04-8875EB1332D3}"/>
    <dgm:cxn modelId="{450D389D-85F0-4442-AE63-EADFEE64A204}" type="presOf" srcId="{E1676B49-C39E-4166-B376-9A629D69E2CA}" destId="{08A9B694-C462-4D08-A999-FF8CEFD1B6DF}" srcOrd="0" destOrd="0" presId="urn:microsoft.com/office/officeart/2005/8/layout/vList2"/>
    <dgm:cxn modelId="{15528EFE-0247-4D5E-B91D-3ACC3BD2C876}" type="presOf" srcId="{E3F5CD1C-9E8D-4287-A082-24B8BF4094B3}" destId="{FB3BC99E-D242-477F-92E0-2BB917DC9A56}" srcOrd="0" destOrd="0" presId="urn:microsoft.com/office/officeart/2005/8/layout/vList2"/>
    <dgm:cxn modelId="{2FF38827-7551-4AEE-A699-FFD26408F3B7}" type="presParOf" srcId="{FB3BC99E-D242-477F-92E0-2BB917DC9A56}" destId="{08A9B694-C462-4D08-A999-FF8CEFD1B6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D4844B-D0BE-4D7A-87C0-B3D367CBC7B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l-SI"/>
        </a:p>
      </dgm:t>
    </dgm:pt>
    <dgm:pt modelId="{5D72223A-F037-4CCA-B243-4D859D7F0252}">
      <dgm:prSet phldrT="[besedil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sl-SI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Brezšivna skrb je neizbežna, če želimo kakovostno in varno obravnavo bolnikov.</a:t>
          </a:r>
        </a:p>
      </dgm:t>
    </dgm:pt>
    <dgm:pt modelId="{E0AC993F-D6E2-4EB9-A132-4B349D75143B}" type="parTrans" cxnId="{391352A9-7526-4701-B7A3-7B6CC1883FD7}">
      <dgm:prSet/>
      <dgm:spPr/>
      <dgm:t>
        <a:bodyPr/>
        <a:lstStyle/>
        <a:p>
          <a:endParaRPr lang="sl-SI"/>
        </a:p>
      </dgm:t>
    </dgm:pt>
    <dgm:pt modelId="{218DA580-B05B-4B2A-A7AB-226119008BC6}" type="sibTrans" cxnId="{391352A9-7526-4701-B7A3-7B6CC1883FD7}">
      <dgm:prSet/>
      <dgm:spPr/>
      <dgm:t>
        <a:bodyPr/>
        <a:lstStyle/>
        <a:p>
          <a:endParaRPr lang="sl-SI"/>
        </a:p>
      </dgm:t>
    </dgm:pt>
    <dgm:pt modelId="{5C6B0CAD-9AD6-42F2-BA91-9FFE9B09E533}">
      <dgm:prSet phldrT="[besedil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sl-SI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Vloga farmacevta je bistvena.</a:t>
          </a:r>
        </a:p>
      </dgm:t>
    </dgm:pt>
    <dgm:pt modelId="{20BE62D7-2DC0-4400-ADAD-653DD0C2BDA4}" type="parTrans" cxnId="{E080731A-2081-41EF-B3B1-DE18310BDD47}">
      <dgm:prSet/>
      <dgm:spPr/>
      <dgm:t>
        <a:bodyPr/>
        <a:lstStyle/>
        <a:p>
          <a:endParaRPr lang="sl-SI"/>
        </a:p>
      </dgm:t>
    </dgm:pt>
    <dgm:pt modelId="{A2436004-18A1-44A0-B5B0-B1C587644E59}" type="sibTrans" cxnId="{E080731A-2081-41EF-B3B1-DE18310BDD47}">
      <dgm:prSet/>
      <dgm:spPr/>
      <dgm:t>
        <a:bodyPr/>
        <a:lstStyle/>
        <a:p>
          <a:endParaRPr lang="sl-SI"/>
        </a:p>
      </dgm:t>
    </dgm:pt>
    <dgm:pt modelId="{BB93F9D1-3CD6-4361-A798-26A521635A12}">
      <dgm:prSet phldrT="[besedil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sl-SI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Sodelovanje med (ne)zdravstvenim kadrom je nujno.</a:t>
          </a:r>
        </a:p>
      </dgm:t>
    </dgm:pt>
    <dgm:pt modelId="{ABD258F7-68B9-4B74-A16C-1E6FA6A42371}" type="parTrans" cxnId="{42DFF7E0-7B53-468E-8323-53D526FDC192}">
      <dgm:prSet/>
      <dgm:spPr/>
      <dgm:t>
        <a:bodyPr/>
        <a:lstStyle/>
        <a:p>
          <a:endParaRPr lang="sl-SI"/>
        </a:p>
      </dgm:t>
    </dgm:pt>
    <dgm:pt modelId="{4ACD201D-8C68-49A6-BBC1-1FC7BF2EE675}" type="sibTrans" cxnId="{42DFF7E0-7B53-468E-8323-53D526FDC192}">
      <dgm:prSet/>
      <dgm:spPr/>
      <dgm:t>
        <a:bodyPr/>
        <a:lstStyle/>
        <a:p>
          <a:endParaRPr lang="sl-SI"/>
        </a:p>
      </dgm:t>
    </dgm:pt>
    <dgm:pt modelId="{0AB70E7A-9BDA-F043-9B6D-007B16E6DABF}" type="pres">
      <dgm:prSet presAssocID="{B8D4844B-D0BE-4D7A-87C0-B3D367CBC7B4}" presName="linear" presStyleCnt="0">
        <dgm:presLayoutVars>
          <dgm:animLvl val="lvl"/>
          <dgm:resizeHandles val="exact"/>
        </dgm:presLayoutVars>
      </dgm:prSet>
      <dgm:spPr/>
    </dgm:pt>
    <dgm:pt modelId="{786FBDBE-F998-7246-B8E5-4E55763F6C87}" type="pres">
      <dgm:prSet presAssocID="{5D72223A-F037-4CCA-B243-4D859D7F02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950B2E3-3F3F-E442-8C3A-49D765BAA100}" type="pres">
      <dgm:prSet presAssocID="{218DA580-B05B-4B2A-A7AB-226119008BC6}" presName="spacer" presStyleCnt="0"/>
      <dgm:spPr/>
    </dgm:pt>
    <dgm:pt modelId="{34A046B0-A10D-BE4B-B6E2-8A35E93BDACA}" type="pres">
      <dgm:prSet presAssocID="{5C6B0CAD-9AD6-42F2-BA91-9FFE9B09E5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D8B53C-6457-0C41-81F6-B9F4CEDE3958}" type="pres">
      <dgm:prSet presAssocID="{A2436004-18A1-44A0-B5B0-B1C587644E59}" presName="spacer" presStyleCnt="0"/>
      <dgm:spPr/>
    </dgm:pt>
    <dgm:pt modelId="{CAB63DF7-D48F-8B4E-847B-D6924EC7905D}" type="pres">
      <dgm:prSet presAssocID="{BB93F9D1-3CD6-4361-A798-26A521635A1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80731A-2081-41EF-B3B1-DE18310BDD47}" srcId="{B8D4844B-D0BE-4D7A-87C0-B3D367CBC7B4}" destId="{5C6B0CAD-9AD6-42F2-BA91-9FFE9B09E533}" srcOrd="1" destOrd="0" parTransId="{20BE62D7-2DC0-4400-ADAD-653DD0C2BDA4}" sibTransId="{A2436004-18A1-44A0-B5B0-B1C587644E59}"/>
    <dgm:cxn modelId="{AC842625-6386-054B-B385-1D98C14277B2}" type="presOf" srcId="{BB93F9D1-3CD6-4361-A798-26A521635A12}" destId="{CAB63DF7-D48F-8B4E-847B-D6924EC7905D}" srcOrd="0" destOrd="0" presId="urn:microsoft.com/office/officeart/2005/8/layout/vList2"/>
    <dgm:cxn modelId="{8FF39A28-B155-6E47-84E2-39E64A0EBB13}" type="presOf" srcId="{5C6B0CAD-9AD6-42F2-BA91-9FFE9B09E533}" destId="{34A046B0-A10D-BE4B-B6E2-8A35E93BDACA}" srcOrd="0" destOrd="0" presId="urn:microsoft.com/office/officeart/2005/8/layout/vList2"/>
    <dgm:cxn modelId="{C9859B52-2FDC-0D4B-BCA2-FF99956A4E6E}" type="presOf" srcId="{5D72223A-F037-4CCA-B243-4D859D7F0252}" destId="{786FBDBE-F998-7246-B8E5-4E55763F6C87}" srcOrd="0" destOrd="0" presId="urn:microsoft.com/office/officeart/2005/8/layout/vList2"/>
    <dgm:cxn modelId="{391352A9-7526-4701-B7A3-7B6CC1883FD7}" srcId="{B8D4844B-D0BE-4D7A-87C0-B3D367CBC7B4}" destId="{5D72223A-F037-4CCA-B243-4D859D7F0252}" srcOrd="0" destOrd="0" parTransId="{E0AC993F-D6E2-4EB9-A132-4B349D75143B}" sibTransId="{218DA580-B05B-4B2A-A7AB-226119008BC6}"/>
    <dgm:cxn modelId="{4857A2DA-6B52-604D-B402-6623095B357F}" type="presOf" srcId="{B8D4844B-D0BE-4D7A-87C0-B3D367CBC7B4}" destId="{0AB70E7A-9BDA-F043-9B6D-007B16E6DABF}" srcOrd="0" destOrd="0" presId="urn:microsoft.com/office/officeart/2005/8/layout/vList2"/>
    <dgm:cxn modelId="{42DFF7E0-7B53-468E-8323-53D526FDC192}" srcId="{B8D4844B-D0BE-4D7A-87C0-B3D367CBC7B4}" destId="{BB93F9D1-3CD6-4361-A798-26A521635A12}" srcOrd="2" destOrd="0" parTransId="{ABD258F7-68B9-4B74-A16C-1E6FA6A42371}" sibTransId="{4ACD201D-8C68-49A6-BBC1-1FC7BF2EE675}"/>
    <dgm:cxn modelId="{21213FD6-8F82-7A40-B9D6-F6B0412BCDD3}" type="presParOf" srcId="{0AB70E7A-9BDA-F043-9B6D-007B16E6DABF}" destId="{786FBDBE-F998-7246-B8E5-4E55763F6C87}" srcOrd="0" destOrd="0" presId="urn:microsoft.com/office/officeart/2005/8/layout/vList2"/>
    <dgm:cxn modelId="{D7E22506-F3C5-114B-AECC-B18FAEF5C684}" type="presParOf" srcId="{0AB70E7A-9BDA-F043-9B6D-007B16E6DABF}" destId="{B950B2E3-3F3F-E442-8C3A-49D765BAA100}" srcOrd="1" destOrd="0" presId="urn:microsoft.com/office/officeart/2005/8/layout/vList2"/>
    <dgm:cxn modelId="{14D1C878-7FD8-3E4B-94FF-68D4A542BD3F}" type="presParOf" srcId="{0AB70E7A-9BDA-F043-9B6D-007B16E6DABF}" destId="{34A046B0-A10D-BE4B-B6E2-8A35E93BDACA}" srcOrd="2" destOrd="0" presId="urn:microsoft.com/office/officeart/2005/8/layout/vList2"/>
    <dgm:cxn modelId="{EA85D966-3E93-8744-9C3D-4DA61A688588}" type="presParOf" srcId="{0AB70E7A-9BDA-F043-9B6D-007B16E6DABF}" destId="{E0D8B53C-6457-0C41-81F6-B9F4CEDE3958}" srcOrd="3" destOrd="0" presId="urn:microsoft.com/office/officeart/2005/8/layout/vList2"/>
    <dgm:cxn modelId="{497A25AD-663E-7D4F-85F2-DFF9038DB660}" type="presParOf" srcId="{0AB70E7A-9BDA-F043-9B6D-007B16E6DABF}" destId="{CAB63DF7-D48F-8B4E-847B-D6924EC7905D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462B7-87C1-6242-94D8-3EBD662C1736}">
      <dsp:nvSpPr>
        <dsp:cNvPr id="0" name=""/>
        <dsp:cNvSpPr/>
      </dsp:nvSpPr>
      <dsp:spPr>
        <a:xfrm>
          <a:off x="0" y="2566"/>
          <a:ext cx="432048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E35530-3DCF-F840-8691-929E4DC57FD4}">
      <dsp:nvSpPr>
        <dsp:cNvPr id="0" name=""/>
        <dsp:cNvSpPr/>
      </dsp:nvSpPr>
      <dsp:spPr>
        <a:xfrm>
          <a:off x="0" y="2566"/>
          <a:ext cx="4320480" cy="1750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>
              <a:latin typeface="Times New Roman" pitchFamily="18" charset="0"/>
              <a:cs typeface="Times New Roman" pitchFamily="18" charset="0"/>
            </a:rPr>
            <a:t>Središče brezšivne skrbi je </a:t>
          </a:r>
          <a:r>
            <a:rPr lang="sl-SI" sz="2400" b="1" kern="1200" dirty="0">
              <a:latin typeface="Times New Roman" pitchFamily="18" charset="0"/>
              <a:cs typeface="Times New Roman" pitchFamily="18" charset="0"/>
            </a:rPr>
            <a:t>PACIENT</a:t>
          </a:r>
          <a:r>
            <a:rPr lang="sl-SI" sz="2400" kern="1200" dirty="0">
              <a:latin typeface="Times New Roman" pitchFamily="18" charset="0"/>
              <a:cs typeface="Times New Roman" pitchFamily="18" charset="0"/>
            </a:rPr>
            <a:t>, ki varno prehaja različne ravni zdravstvenega varstva.</a:t>
          </a:r>
        </a:p>
      </dsp:txBody>
      <dsp:txXfrm>
        <a:off x="0" y="2566"/>
        <a:ext cx="4320480" cy="1750483"/>
      </dsp:txXfrm>
    </dsp:sp>
    <dsp:sp modelId="{3C2407FC-203B-FD4B-90F3-E7991F5A9830}">
      <dsp:nvSpPr>
        <dsp:cNvPr id="0" name=""/>
        <dsp:cNvSpPr/>
      </dsp:nvSpPr>
      <dsp:spPr>
        <a:xfrm>
          <a:off x="0" y="1753050"/>
          <a:ext cx="432048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46D34E-0493-EC44-A8B0-7DF682A32C43}">
      <dsp:nvSpPr>
        <dsp:cNvPr id="0" name=""/>
        <dsp:cNvSpPr/>
      </dsp:nvSpPr>
      <dsp:spPr>
        <a:xfrm>
          <a:off x="0" y="1753050"/>
          <a:ext cx="4320480" cy="1750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0" i="0" kern="1200" dirty="0">
              <a:latin typeface="Times New Roman" pitchFamily="18" charset="0"/>
              <a:cs typeface="Times New Roman" pitchFamily="18" charset="0"/>
            </a:rPr>
            <a:t>Cilj izvajanja brezšivne skrbi je zagotavljanje </a:t>
          </a:r>
          <a:r>
            <a:rPr lang="sl-SI" sz="2400" b="1" i="0" kern="1200" dirty="0">
              <a:latin typeface="Times New Roman" pitchFamily="18" charset="0"/>
              <a:cs typeface="Times New Roman" pitchFamily="18" charset="0"/>
            </a:rPr>
            <a:t>večje kakovosti in varnosti pacientovega zdravljenja z zdravili.</a:t>
          </a:r>
        </a:p>
      </dsp:txBody>
      <dsp:txXfrm>
        <a:off x="0" y="1753050"/>
        <a:ext cx="4320480" cy="1750483"/>
      </dsp:txXfrm>
    </dsp:sp>
    <dsp:sp modelId="{6F0FC8C5-3562-48C9-AC67-5474D73EFA75}">
      <dsp:nvSpPr>
        <dsp:cNvPr id="0" name=""/>
        <dsp:cNvSpPr/>
      </dsp:nvSpPr>
      <dsp:spPr>
        <a:xfrm>
          <a:off x="0" y="3503533"/>
          <a:ext cx="432048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3E0048-59EA-4D85-A8FE-666A0A718A91}">
      <dsp:nvSpPr>
        <dsp:cNvPr id="0" name=""/>
        <dsp:cNvSpPr/>
      </dsp:nvSpPr>
      <dsp:spPr>
        <a:xfrm>
          <a:off x="0" y="3503533"/>
          <a:ext cx="4320480" cy="1750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i="0" kern="1200" dirty="0">
              <a:latin typeface="Times New Roman" pitchFamily="18" charset="0"/>
              <a:cs typeface="Times New Roman" pitchFamily="18" charset="0"/>
            </a:rPr>
            <a:t>Prednostno se storitev izvaja pri pacientih z več kot 10 zdravili hkrati.</a:t>
          </a:r>
        </a:p>
      </dsp:txBody>
      <dsp:txXfrm>
        <a:off x="0" y="3503533"/>
        <a:ext cx="4320480" cy="1750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9B694-C462-4D08-A999-FF8CEFD1B6DF}">
      <dsp:nvSpPr>
        <dsp:cNvPr id="0" name=""/>
        <dsp:cNvSpPr/>
      </dsp:nvSpPr>
      <dsp:spPr>
        <a:xfrm>
          <a:off x="0" y="0"/>
          <a:ext cx="6151395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0" i="0" kern="1200" dirty="0">
              <a:latin typeface="Times New Roman" pitchFamily="18" charset="0"/>
              <a:cs typeface="Times New Roman" pitchFamily="18" charset="0"/>
            </a:rPr>
            <a:t>Končni cilj je, da ima pacient pri sebi vedno aktualno osebno kartico zdravil – OKZ.</a:t>
          </a:r>
        </a:p>
      </dsp:txBody>
      <dsp:txXfrm>
        <a:off x="59399" y="59399"/>
        <a:ext cx="6032597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FBDBE-F998-7246-B8E5-4E55763F6C87}">
      <dsp:nvSpPr>
        <dsp:cNvPr id="0" name=""/>
        <dsp:cNvSpPr/>
      </dsp:nvSpPr>
      <dsp:spPr>
        <a:xfrm>
          <a:off x="0" y="365259"/>
          <a:ext cx="3493006" cy="11583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Brezšivna skrb je neizbežna, če želimo kakovostno in varno obravnavo bolnikov.</a:t>
          </a:r>
        </a:p>
      </dsp:txBody>
      <dsp:txXfrm>
        <a:off x="0" y="365259"/>
        <a:ext cx="3493006" cy="1158300"/>
      </dsp:txXfrm>
    </dsp:sp>
    <dsp:sp modelId="{34A046B0-A10D-BE4B-B6E2-8A35E93BDACA}">
      <dsp:nvSpPr>
        <dsp:cNvPr id="0" name=""/>
        <dsp:cNvSpPr/>
      </dsp:nvSpPr>
      <dsp:spPr>
        <a:xfrm>
          <a:off x="0" y="1586919"/>
          <a:ext cx="3493006" cy="11583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Vloga farmacevta je bistvena.</a:t>
          </a:r>
        </a:p>
      </dsp:txBody>
      <dsp:txXfrm>
        <a:off x="0" y="1586919"/>
        <a:ext cx="3493006" cy="1158300"/>
      </dsp:txXfrm>
    </dsp:sp>
    <dsp:sp modelId="{CAB63DF7-D48F-8B4E-847B-D6924EC7905D}">
      <dsp:nvSpPr>
        <dsp:cNvPr id="0" name=""/>
        <dsp:cNvSpPr/>
      </dsp:nvSpPr>
      <dsp:spPr>
        <a:xfrm>
          <a:off x="0" y="2808579"/>
          <a:ext cx="3493006" cy="11583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Sodelovanje med (ne)zdravstvenim kadrom je nujno.</a:t>
          </a:r>
        </a:p>
      </dsp:txBody>
      <dsp:txXfrm>
        <a:off x="0" y="2808579"/>
        <a:ext cx="3493006" cy="1158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84D7-5A74-4163-B7DE-D9231C808205}" type="datetimeFigureOut">
              <a:rPr lang="sl-SI" smtClean="0"/>
              <a:pPr/>
              <a:t>28.11.2023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1EF-07EB-4533-B914-4B2B6CB1349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449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84D7-5A74-4163-B7DE-D9231C808205}" type="datetimeFigureOut">
              <a:rPr lang="sl-SI" smtClean="0"/>
              <a:pPr/>
              <a:t>28.11.2023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1EF-07EB-4533-B914-4B2B6CB1349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020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84D7-5A74-4163-B7DE-D9231C808205}" type="datetimeFigureOut">
              <a:rPr lang="sl-SI" smtClean="0"/>
              <a:pPr/>
              <a:t>28.11.2023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1EF-07EB-4533-B914-4B2B6CB1349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400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84D7-5A74-4163-B7DE-D9231C808205}" type="datetimeFigureOut">
              <a:rPr lang="sl-SI" smtClean="0"/>
              <a:pPr/>
              <a:t>28.11.2023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1EF-07EB-4533-B914-4B2B6CB1349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542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84D7-5A74-4163-B7DE-D9231C808205}" type="datetimeFigureOut">
              <a:rPr lang="sl-SI" smtClean="0"/>
              <a:pPr/>
              <a:t>28.11.2023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1EF-07EB-4533-B914-4B2B6CB1349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618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84D7-5A74-4163-B7DE-D9231C808205}" type="datetimeFigureOut">
              <a:rPr lang="sl-SI" smtClean="0"/>
              <a:pPr/>
              <a:t>28.11.2023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1EF-07EB-4533-B914-4B2B6CB1349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100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84D7-5A74-4163-B7DE-D9231C808205}" type="datetimeFigureOut">
              <a:rPr lang="sl-SI" smtClean="0"/>
              <a:pPr/>
              <a:t>28.11.2023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1EF-07EB-4533-B914-4B2B6CB1349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78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84D7-5A74-4163-B7DE-D9231C808205}" type="datetimeFigureOut">
              <a:rPr lang="sl-SI" smtClean="0"/>
              <a:pPr/>
              <a:t>28.11.2023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1EF-07EB-4533-B914-4B2B6CB1349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0358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84D7-5A74-4163-B7DE-D9231C808205}" type="datetimeFigureOut">
              <a:rPr lang="sl-SI" smtClean="0"/>
              <a:pPr/>
              <a:t>28.11.2023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1EF-07EB-4533-B914-4B2B6CB1349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539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84D7-5A74-4163-B7DE-D9231C808205}" type="datetimeFigureOut">
              <a:rPr lang="sl-SI" smtClean="0"/>
              <a:pPr/>
              <a:t>28.11.2023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1EF-07EB-4533-B914-4B2B6CB1349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7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84D7-5A74-4163-B7DE-D9231C808205}" type="datetimeFigureOut">
              <a:rPr lang="sl-SI" smtClean="0"/>
              <a:pPr/>
              <a:t>28.11.2023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1EF-07EB-4533-B914-4B2B6CB1349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838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84D7-5A74-4163-B7DE-D9231C808205}" type="datetimeFigureOut">
              <a:rPr lang="sl-SI" smtClean="0"/>
              <a:pPr/>
              <a:t>28.11.2023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91EF-07EB-4533-B914-4B2B6CB1349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997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051478" y="0"/>
            <a:ext cx="9252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Podnaslov 2"/>
          <p:cNvSpPr txBox="1">
            <a:spLocks/>
          </p:cNvSpPr>
          <p:nvPr/>
        </p:nvSpPr>
        <p:spPr>
          <a:xfrm>
            <a:off x="1979712" y="3717032"/>
            <a:ext cx="6368752" cy="8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l-SI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1620" y="797057"/>
            <a:ext cx="7521976" cy="745601"/>
          </a:xfrm>
        </p:spPr>
        <p:txBody>
          <a:bodyPr>
            <a:noAutofit/>
          </a:bodyPr>
          <a:lstStyle/>
          <a:p>
            <a:pPr defTabSz="255529"/>
            <a:r>
              <a:rPr lang="sl-SI" kern="1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BREZŠIVNA SKRB</a:t>
            </a:r>
            <a:endParaRPr lang="sl-SI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DCDC2-87CB-BAF7-E716-371E24AEE8EC}"/>
              </a:ext>
            </a:extLst>
          </p:cNvPr>
          <p:cNvSpPr txBox="1">
            <a:spLocks/>
          </p:cNvSpPr>
          <p:nvPr/>
        </p:nvSpPr>
        <p:spPr>
          <a:xfrm>
            <a:off x="1043608" y="2016145"/>
            <a:ext cx="6858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/>
              <a:buNone/>
              <a:defRPr/>
            </a:pPr>
            <a:r>
              <a:rPr lang="sl-SI" altLang="sl-SI" sz="2000" dirty="0"/>
              <a:t>Skupine kakovostnega predpisovanja zdravil</a:t>
            </a:r>
          </a:p>
          <a:p>
            <a:pPr>
              <a:buFont typeface="Wingdings 3"/>
              <a:buNone/>
              <a:defRPr/>
            </a:pPr>
            <a:r>
              <a:rPr lang="sl-SI" altLang="sl-SI" sz="2000" dirty="0"/>
              <a:t>Oktober – december 2023</a:t>
            </a:r>
          </a:p>
          <a:p>
            <a:pPr>
              <a:buFont typeface="Wingdings 3"/>
              <a:buNone/>
              <a:defRPr/>
            </a:pPr>
            <a:endParaRPr lang="sl-SI" altLang="x-none" sz="16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D95C10A-BC19-C4AE-14FF-CED68E2A0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5723463"/>
            <a:ext cx="24145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sl-SI" altLang="sl-SI" sz="1000" i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Slike so prosto dostopne na internetu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sl-SI" altLang="sl-SI" sz="1000" i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ali pa posnete od avtorjev prezentacije</a:t>
            </a:r>
          </a:p>
        </p:txBody>
      </p:sp>
      <p:pic>
        <p:nvPicPr>
          <p:cNvPr id="1026" name="Picture 2" descr="seamlessCARE – Transition of Care">
            <a:extLst>
              <a:ext uri="{FF2B5EF4-FFF2-40B4-BE49-F238E27FC236}">
                <a16:creationId xmlns:a16="http://schemas.microsoft.com/office/drawing/2014/main" id="{98C4ACF0-4032-5369-6AFA-A370667D2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37" y="2852936"/>
            <a:ext cx="3649588" cy="36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80881" y="401295"/>
            <a:ext cx="2987105" cy="2287587"/>
          </a:xfrm>
        </p:spPr>
        <p:txBody>
          <a:bodyPr anchor="ctr">
            <a:normAutofit/>
          </a:bodyPr>
          <a:lstStyle/>
          <a:p>
            <a:r>
              <a:rPr lang="sl-SI" sz="3200" dirty="0">
                <a:effectLst/>
                <a:latin typeface="Times New Roman" pitchFamily="18" charset="0"/>
                <a:cs typeface="Times New Roman" pitchFamily="18" charset="0"/>
              </a:rPr>
              <a:t>BREZŠIVNA SKRB V BOLNIŠNICAH</a:t>
            </a:r>
            <a:endParaRPr lang="sl-SI" sz="3200" dirty="0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167986" y="327026"/>
            <a:ext cx="5614060" cy="2287587"/>
          </a:xfrm>
        </p:spPr>
        <p:txBody>
          <a:bodyPr anchor="ctr">
            <a:noAutofit/>
          </a:bodyPr>
          <a:lstStyle/>
          <a:p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Nosilec storitve</a:t>
            </a: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: bolnišnični farmacevt specialist klinične farmacije.</a:t>
            </a:r>
          </a:p>
          <a:p>
            <a:pPr marL="457200" lvl="1" indent="0">
              <a:buNone/>
            </a:pPr>
            <a:endParaRPr lang="sl-SI" dirty="0">
              <a:latin typeface="Times New Roman" pitchFamily="18" charset="0"/>
              <a:cs typeface="Times New Roman" pitchFamily="18" charset="0"/>
            </a:endParaRPr>
          </a:p>
          <a:p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Klinični farmacevt prisoten na oddelku </a:t>
            </a: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(raport, vizita, uskladitev z zdravnikom pred odpustom, dogovor z izvajalci zdravstvene nege in administracijo).</a:t>
            </a:r>
          </a:p>
        </p:txBody>
      </p:sp>
      <p:pic>
        <p:nvPicPr>
          <p:cNvPr id="4" name="Picture 2" descr="The Implications of Polypharmacy on the Payor and Patient - RemedyOne">
            <a:extLst>
              <a:ext uri="{FF2B5EF4-FFF2-40B4-BE49-F238E27FC236}">
                <a16:creationId xmlns:a16="http://schemas.microsoft.com/office/drawing/2014/main" id="{387769FD-68D5-61A6-9AE0-EF657D955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9" r="-1" b="21509"/>
          <a:stretch/>
        </p:blipFill>
        <p:spPr bwMode="auto">
          <a:xfrm>
            <a:off x="-6876" y="2763151"/>
            <a:ext cx="9150876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4552B-B016-1883-FF3F-E8B59F058470}"/>
              </a:ext>
            </a:extLst>
          </p:cNvPr>
          <p:cNvSpPr txBox="1"/>
          <p:nvPr/>
        </p:nvSpPr>
        <p:spPr>
          <a:xfrm>
            <a:off x="4302369" y="6260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51520" y="327026"/>
            <a:ext cx="3168352" cy="2525910"/>
          </a:xfrm>
        </p:spPr>
        <p:txBody>
          <a:bodyPr anchor="ctr">
            <a:normAutofit fontScale="90000"/>
          </a:bodyPr>
          <a:lstStyle/>
          <a:p>
            <a:r>
              <a:rPr lang="sl-SI" sz="3200" dirty="0">
                <a:effectLst/>
                <a:latin typeface="Times New Roman" pitchFamily="18" charset="0"/>
                <a:cs typeface="Times New Roman" pitchFamily="18" charset="0"/>
              </a:rPr>
              <a:t>BREZŠIVNA SKRB V BOLNIŠNICAH in NA PRIMARNEM NIVOJU</a:t>
            </a:r>
            <a:endParaRPr lang="sl-SI" sz="3200" dirty="0"/>
          </a:p>
        </p:txBody>
      </p:sp>
      <p:pic>
        <p:nvPicPr>
          <p:cNvPr id="4" name="Picture 2" descr="The Implications of Polypharmacy on the Payor and Patient - RemedyOne">
            <a:extLst>
              <a:ext uri="{FF2B5EF4-FFF2-40B4-BE49-F238E27FC236}">
                <a16:creationId xmlns:a16="http://schemas.microsoft.com/office/drawing/2014/main" id="{387769FD-68D5-61A6-9AE0-EF657D955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9" r="-1" b="21509"/>
          <a:stretch/>
        </p:blipFill>
        <p:spPr bwMode="auto">
          <a:xfrm>
            <a:off x="-6876" y="2763151"/>
            <a:ext cx="9150876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4552B-B016-1883-FF3F-E8B59F058470}"/>
              </a:ext>
            </a:extLst>
          </p:cNvPr>
          <p:cNvSpPr txBox="1"/>
          <p:nvPr/>
        </p:nvSpPr>
        <p:spPr>
          <a:xfrm>
            <a:off x="4302369" y="6260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635896" y="-171400"/>
            <a:ext cx="5328592" cy="346201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Prednostne skupine pacientov</a:t>
            </a: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z večjim številom zdravil,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z zdravili z večjim tveganjem,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s pomembnimi spremembami v terapiji,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s slabšim sodelovanjem pri zdravljenju,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s težavami s požiranjem itd.</a:t>
            </a:r>
          </a:p>
        </p:txBody>
      </p:sp>
    </p:spTree>
    <p:extLst>
      <p:ext uri="{BB962C8B-B14F-4D97-AF65-F5344CB8AC3E}">
        <p14:creationId xmlns:p14="http://schemas.microsoft.com/office/powerpoint/2010/main" val="325806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effectLst/>
                <a:latin typeface="Times New Roman" pitchFamily="18" charset="0"/>
                <a:cs typeface="Times New Roman" pitchFamily="18" charset="0"/>
              </a:rPr>
              <a:t>BREZŠIVNA SKRB V BOLNIŠNICAH</a:t>
            </a:r>
            <a:endParaRPr lang="sl-SI" sz="3200" dirty="0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Izdaja zdravil </a:t>
            </a: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– zelo dobro sprejeto s strani pacientov, težave pri določenih omejitvah ob izdaji.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Akutna na novo predpisana terapija.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Omejitev le na bolnike, katerim je izdelana OKZ.</a:t>
            </a:r>
          </a:p>
          <a:p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Zaenkrat omejitev le na bolnike, ki so hospitalizirani </a:t>
            </a:r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nad 48 ur.</a:t>
            </a:r>
          </a:p>
          <a:p>
            <a:pPr>
              <a:buNone/>
            </a:pPr>
            <a:endParaRPr lang="sl-SI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Pri izdaji zdravil bodo za varno zdravljenje bolnikov še nujna usklajevanja.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E84B073-7978-494F-BD69-3C15D2CB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76250" y="4909273"/>
            <a:ext cx="8191230" cy="1314698"/>
          </a:xfrm>
        </p:spPr>
        <p:txBody>
          <a:bodyPr anchor="ctr">
            <a:noAutofit/>
          </a:bodyPr>
          <a:lstStyle/>
          <a:p>
            <a:pPr algn="ctr"/>
            <a:r>
              <a:rPr lang="sl-SI" altLang="sl-SI" sz="3200" dirty="0">
                <a:latin typeface="Times New Roman" pitchFamily="18" charset="0"/>
                <a:cs typeface="Times New Roman" pitchFamily="18" charset="0"/>
              </a:rPr>
              <a:t>BREZŠIVNA SKRB SE NADALJUJE NA PRIMARNI RAVNI ZDR. VARSTVA IN PRI PREHODU MED BOLNIŠNICAMI</a:t>
            </a:r>
            <a:endParaRPr lang="sl-SI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96B05946-1FC4-49B3-AAEC-C8854CA8A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57" y="4648200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438912 w 8229600"/>
              <a:gd name="connsiteY1" fmla="*/ 0 h 18288"/>
              <a:gd name="connsiteX2" fmla="*/ 1207008 w 8229600"/>
              <a:gd name="connsiteY2" fmla="*/ 0 h 18288"/>
              <a:gd name="connsiteX3" fmla="*/ 1645920 w 8229600"/>
              <a:gd name="connsiteY3" fmla="*/ 0 h 18288"/>
              <a:gd name="connsiteX4" fmla="*/ 2249424 w 8229600"/>
              <a:gd name="connsiteY4" fmla="*/ 0 h 18288"/>
              <a:gd name="connsiteX5" fmla="*/ 3099816 w 8229600"/>
              <a:gd name="connsiteY5" fmla="*/ 0 h 18288"/>
              <a:gd name="connsiteX6" fmla="*/ 3785616 w 8229600"/>
              <a:gd name="connsiteY6" fmla="*/ 0 h 18288"/>
              <a:gd name="connsiteX7" fmla="*/ 4553712 w 8229600"/>
              <a:gd name="connsiteY7" fmla="*/ 0 h 18288"/>
              <a:gd name="connsiteX8" fmla="*/ 5157216 w 8229600"/>
              <a:gd name="connsiteY8" fmla="*/ 0 h 18288"/>
              <a:gd name="connsiteX9" fmla="*/ 5843016 w 8229600"/>
              <a:gd name="connsiteY9" fmla="*/ 0 h 18288"/>
              <a:gd name="connsiteX10" fmla="*/ 6693408 w 8229600"/>
              <a:gd name="connsiteY10" fmla="*/ 0 h 18288"/>
              <a:gd name="connsiteX11" fmla="*/ 7214616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187184 w 8229600"/>
              <a:gd name="connsiteY15" fmla="*/ 18288 h 18288"/>
              <a:gd name="connsiteX16" fmla="*/ 6501384 w 8229600"/>
              <a:gd name="connsiteY16" fmla="*/ 18288 h 18288"/>
              <a:gd name="connsiteX17" fmla="*/ 5980176 w 8229600"/>
              <a:gd name="connsiteY17" fmla="*/ 18288 h 18288"/>
              <a:gd name="connsiteX18" fmla="*/ 5294376 w 8229600"/>
              <a:gd name="connsiteY18" fmla="*/ 18288 h 18288"/>
              <a:gd name="connsiteX19" fmla="*/ 4608576 w 8229600"/>
              <a:gd name="connsiteY19" fmla="*/ 18288 h 18288"/>
              <a:gd name="connsiteX20" fmla="*/ 3922776 w 8229600"/>
              <a:gd name="connsiteY20" fmla="*/ 18288 h 18288"/>
              <a:gd name="connsiteX21" fmla="*/ 3236976 w 8229600"/>
              <a:gd name="connsiteY21" fmla="*/ 18288 h 18288"/>
              <a:gd name="connsiteX22" fmla="*/ 2633472 w 8229600"/>
              <a:gd name="connsiteY22" fmla="*/ 18288 h 18288"/>
              <a:gd name="connsiteX23" fmla="*/ 1865376 w 8229600"/>
              <a:gd name="connsiteY23" fmla="*/ 18288 h 18288"/>
              <a:gd name="connsiteX24" fmla="*/ 1179576 w 8229600"/>
              <a:gd name="connsiteY24" fmla="*/ 18288 h 18288"/>
              <a:gd name="connsiteX25" fmla="*/ 0 w 8229600"/>
              <a:gd name="connsiteY25" fmla="*/ 18288 h 18288"/>
              <a:gd name="connsiteX26" fmla="*/ 0 w 8229600"/>
              <a:gd name="connsiteY26" fmla="*/ 0 h 18288"/>
              <a:gd name="connsiteX0" fmla="*/ 0 w 8229600"/>
              <a:gd name="connsiteY0" fmla="*/ 0 h 18288"/>
              <a:gd name="connsiteX1" fmla="*/ 603504 w 8229600"/>
              <a:gd name="connsiteY1" fmla="*/ 0 h 18288"/>
              <a:gd name="connsiteX2" fmla="*/ 1042416 w 8229600"/>
              <a:gd name="connsiteY2" fmla="*/ 0 h 18288"/>
              <a:gd name="connsiteX3" fmla="*/ 1892808 w 8229600"/>
              <a:gd name="connsiteY3" fmla="*/ 0 h 18288"/>
              <a:gd name="connsiteX4" fmla="*/ 2496312 w 8229600"/>
              <a:gd name="connsiteY4" fmla="*/ 0 h 18288"/>
              <a:gd name="connsiteX5" fmla="*/ 3099816 w 8229600"/>
              <a:gd name="connsiteY5" fmla="*/ 0 h 18288"/>
              <a:gd name="connsiteX6" fmla="*/ 3950208 w 8229600"/>
              <a:gd name="connsiteY6" fmla="*/ 0 h 18288"/>
              <a:gd name="connsiteX7" fmla="*/ 4471416 w 8229600"/>
              <a:gd name="connsiteY7" fmla="*/ 0 h 18288"/>
              <a:gd name="connsiteX8" fmla="*/ 5321808 w 8229600"/>
              <a:gd name="connsiteY8" fmla="*/ 0 h 18288"/>
              <a:gd name="connsiteX9" fmla="*/ 6172200 w 8229600"/>
              <a:gd name="connsiteY9" fmla="*/ 0 h 18288"/>
              <a:gd name="connsiteX10" fmla="*/ 6858000 w 8229600"/>
              <a:gd name="connsiteY10" fmla="*/ 0 h 18288"/>
              <a:gd name="connsiteX11" fmla="*/ 8229600 w 8229600"/>
              <a:gd name="connsiteY11" fmla="*/ 0 h 18288"/>
              <a:gd name="connsiteX12" fmla="*/ 8229600 w 8229600"/>
              <a:gd name="connsiteY12" fmla="*/ 18288 h 18288"/>
              <a:gd name="connsiteX13" fmla="*/ 7790688 w 8229600"/>
              <a:gd name="connsiteY13" fmla="*/ 18288 h 18288"/>
              <a:gd name="connsiteX14" fmla="*/ 6940296 w 8229600"/>
              <a:gd name="connsiteY14" fmla="*/ 18288 h 18288"/>
              <a:gd name="connsiteX15" fmla="*/ 6419088 w 8229600"/>
              <a:gd name="connsiteY15" fmla="*/ 18288 h 18288"/>
              <a:gd name="connsiteX16" fmla="*/ 5733288 w 8229600"/>
              <a:gd name="connsiteY16" fmla="*/ 18288 h 18288"/>
              <a:gd name="connsiteX17" fmla="*/ 4882896 w 8229600"/>
              <a:gd name="connsiteY17" fmla="*/ 18288 h 18288"/>
              <a:gd name="connsiteX18" fmla="*/ 4197096 w 8229600"/>
              <a:gd name="connsiteY18" fmla="*/ 18288 h 18288"/>
              <a:gd name="connsiteX19" fmla="*/ 3758184 w 8229600"/>
              <a:gd name="connsiteY19" fmla="*/ 18288 h 18288"/>
              <a:gd name="connsiteX20" fmla="*/ 3236976 w 8229600"/>
              <a:gd name="connsiteY20" fmla="*/ 18288 h 18288"/>
              <a:gd name="connsiteX21" fmla="*/ 2386584 w 8229600"/>
              <a:gd name="connsiteY21" fmla="*/ 18288 h 18288"/>
              <a:gd name="connsiteX22" fmla="*/ 1700784 w 8229600"/>
              <a:gd name="connsiteY22" fmla="*/ 18288 h 18288"/>
              <a:gd name="connsiteX23" fmla="*/ 1179576 w 8229600"/>
              <a:gd name="connsiteY23" fmla="*/ 18288 h 18288"/>
              <a:gd name="connsiteX24" fmla="*/ 0 w 8229600"/>
              <a:gd name="connsiteY24" fmla="*/ 18288 h 18288"/>
              <a:gd name="connsiteX25" fmla="*/ 0 w 8229600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93828" y="-28022"/>
                  <a:pt x="293012" y="-17721"/>
                  <a:pt x="438912" y="0"/>
                </a:cubicBezTo>
                <a:cubicBezTo>
                  <a:pt x="578393" y="16085"/>
                  <a:pt x="1019086" y="7886"/>
                  <a:pt x="1207008" y="0"/>
                </a:cubicBezTo>
                <a:cubicBezTo>
                  <a:pt x="1422716" y="2502"/>
                  <a:pt x="1522002" y="9076"/>
                  <a:pt x="1645920" y="0"/>
                </a:cubicBezTo>
                <a:cubicBezTo>
                  <a:pt x="1786461" y="17736"/>
                  <a:pt x="1954300" y="-56967"/>
                  <a:pt x="2249424" y="0"/>
                </a:cubicBezTo>
                <a:cubicBezTo>
                  <a:pt x="2542529" y="29842"/>
                  <a:pt x="2767046" y="-22972"/>
                  <a:pt x="3099816" y="0"/>
                </a:cubicBezTo>
                <a:cubicBezTo>
                  <a:pt x="3454400" y="45289"/>
                  <a:pt x="3491591" y="402"/>
                  <a:pt x="3785616" y="0"/>
                </a:cubicBezTo>
                <a:cubicBezTo>
                  <a:pt x="4090142" y="12798"/>
                  <a:pt x="4182635" y="-267"/>
                  <a:pt x="4553712" y="0"/>
                </a:cubicBezTo>
                <a:cubicBezTo>
                  <a:pt x="4903201" y="-17284"/>
                  <a:pt x="5025442" y="-3232"/>
                  <a:pt x="5157216" y="0"/>
                </a:cubicBezTo>
                <a:cubicBezTo>
                  <a:pt x="5310993" y="-16666"/>
                  <a:pt x="5529843" y="-35309"/>
                  <a:pt x="5843016" y="0"/>
                </a:cubicBezTo>
                <a:cubicBezTo>
                  <a:pt x="6111897" y="-18304"/>
                  <a:pt x="6293935" y="7694"/>
                  <a:pt x="6693408" y="0"/>
                </a:cubicBezTo>
                <a:cubicBezTo>
                  <a:pt x="7086717" y="-2659"/>
                  <a:pt x="6979157" y="-21922"/>
                  <a:pt x="7214616" y="0"/>
                </a:cubicBezTo>
                <a:cubicBezTo>
                  <a:pt x="7487091" y="61951"/>
                  <a:pt x="7927407" y="9011"/>
                  <a:pt x="8229600" y="0"/>
                </a:cubicBezTo>
                <a:cubicBezTo>
                  <a:pt x="8229032" y="7862"/>
                  <a:pt x="8229381" y="13269"/>
                  <a:pt x="8229600" y="18288"/>
                </a:cubicBezTo>
                <a:cubicBezTo>
                  <a:pt x="8013786" y="9272"/>
                  <a:pt x="7917041" y="-19901"/>
                  <a:pt x="7626096" y="18288"/>
                </a:cubicBezTo>
                <a:cubicBezTo>
                  <a:pt x="7332385" y="45846"/>
                  <a:pt x="7309307" y="83"/>
                  <a:pt x="7187184" y="18288"/>
                </a:cubicBezTo>
                <a:cubicBezTo>
                  <a:pt x="7077311" y="23665"/>
                  <a:pt x="6881300" y="14657"/>
                  <a:pt x="6501384" y="18288"/>
                </a:cubicBezTo>
                <a:cubicBezTo>
                  <a:pt x="6180021" y="12383"/>
                  <a:pt x="6183965" y="-12121"/>
                  <a:pt x="5980176" y="18288"/>
                </a:cubicBezTo>
                <a:cubicBezTo>
                  <a:pt x="5772307" y="70554"/>
                  <a:pt x="5448569" y="23445"/>
                  <a:pt x="5294376" y="18288"/>
                </a:cubicBezTo>
                <a:cubicBezTo>
                  <a:pt x="5141763" y="8620"/>
                  <a:pt x="4727131" y="7351"/>
                  <a:pt x="4608576" y="18288"/>
                </a:cubicBezTo>
                <a:cubicBezTo>
                  <a:pt x="4451959" y="41110"/>
                  <a:pt x="4126174" y="8356"/>
                  <a:pt x="3922776" y="18288"/>
                </a:cubicBezTo>
                <a:cubicBezTo>
                  <a:pt x="3685739" y="19624"/>
                  <a:pt x="3538215" y="56586"/>
                  <a:pt x="3236976" y="18288"/>
                </a:cubicBezTo>
                <a:cubicBezTo>
                  <a:pt x="2931935" y="19214"/>
                  <a:pt x="2909758" y="9725"/>
                  <a:pt x="2633472" y="18288"/>
                </a:cubicBezTo>
                <a:cubicBezTo>
                  <a:pt x="2304220" y="21755"/>
                  <a:pt x="2067550" y="45569"/>
                  <a:pt x="1865376" y="18288"/>
                </a:cubicBezTo>
                <a:cubicBezTo>
                  <a:pt x="1605781" y="-11404"/>
                  <a:pt x="1324915" y="-47"/>
                  <a:pt x="1179576" y="18288"/>
                </a:cubicBezTo>
                <a:cubicBezTo>
                  <a:pt x="1009869" y="42421"/>
                  <a:pt x="246852" y="81880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14908" y="8692"/>
                  <a:pt x="401994" y="-11744"/>
                  <a:pt x="603504" y="0"/>
                </a:cubicBezTo>
                <a:cubicBezTo>
                  <a:pt x="811043" y="-33357"/>
                  <a:pt x="947848" y="-1073"/>
                  <a:pt x="1042416" y="0"/>
                </a:cubicBezTo>
                <a:cubicBezTo>
                  <a:pt x="1201516" y="-46016"/>
                  <a:pt x="1525827" y="-63069"/>
                  <a:pt x="1892808" y="0"/>
                </a:cubicBezTo>
                <a:cubicBezTo>
                  <a:pt x="2315698" y="25476"/>
                  <a:pt x="2317332" y="-24878"/>
                  <a:pt x="2496312" y="0"/>
                </a:cubicBezTo>
                <a:cubicBezTo>
                  <a:pt x="2700743" y="23784"/>
                  <a:pt x="2859756" y="15144"/>
                  <a:pt x="3099816" y="0"/>
                </a:cubicBezTo>
                <a:cubicBezTo>
                  <a:pt x="3327547" y="-18390"/>
                  <a:pt x="3695389" y="43526"/>
                  <a:pt x="3950208" y="0"/>
                </a:cubicBezTo>
                <a:cubicBezTo>
                  <a:pt x="4197863" y="-10129"/>
                  <a:pt x="4353140" y="-11577"/>
                  <a:pt x="4471416" y="0"/>
                </a:cubicBezTo>
                <a:cubicBezTo>
                  <a:pt x="4633892" y="-51053"/>
                  <a:pt x="4962182" y="13987"/>
                  <a:pt x="5321808" y="0"/>
                </a:cubicBezTo>
                <a:cubicBezTo>
                  <a:pt x="5752278" y="-9259"/>
                  <a:pt x="5906691" y="9315"/>
                  <a:pt x="6172200" y="0"/>
                </a:cubicBezTo>
                <a:cubicBezTo>
                  <a:pt x="6458823" y="-8430"/>
                  <a:pt x="6642899" y="-1386"/>
                  <a:pt x="6858000" y="0"/>
                </a:cubicBezTo>
                <a:cubicBezTo>
                  <a:pt x="7046265" y="17358"/>
                  <a:pt x="7874985" y="6615"/>
                  <a:pt x="8229600" y="0"/>
                </a:cubicBezTo>
                <a:cubicBezTo>
                  <a:pt x="8229606" y="8597"/>
                  <a:pt x="8230276" y="9732"/>
                  <a:pt x="8229600" y="18288"/>
                </a:cubicBezTo>
                <a:cubicBezTo>
                  <a:pt x="8026377" y="33320"/>
                  <a:pt x="7987721" y="12067"/>
                  <a:pt x="7790688" y="18288"/>
                </a:cubicBezTo>
                <a:cubicBezTo>
                  <a:pt x="7612072" y="10933"/>
                  <a:pt x="7227306" y="-31489"/>
                  <a:pt x="6940296" y="18288"/>
                </a:cubicBezTo>
                <a:cubicBezTo>
                  <a:pt x="6665314" y="49162"/>
                  <a:pt x="6679460" y="37314"/>
                  <a:pt x="6419088" y="18288"/>
                </a:cubicBezTo>
                <a:cubicBezTo>
                  <a:pt x="6166559" y="-960"/>
                  <a:pt x="6062083" y="-13755"/>
                  <a:pt x="5733288" y="18288"/>
                </a:cubicBezTo>
                <a:cubicBezTo>
                  <a:pt x="5403969" y="31848"/>
                  <a:pt x="5175549" y="83960"/>
                  <a:pt x="4882896" y="18288"/>
                </a:cubicBezTo>
                <a:cubicBezTo>
                  <a:pt x="4587511" y="2674"/>
                  <a:pt x="4416518" y="-43062"/>
                  <a:pt x="4197096" y="18288"/>
                </a:cubicBezTo>
                <a:cubicBezTo>
                  <a:pt x="3968959" y="36733"/>
                  <a:pt x="3936673" y="29160"/>
                  <a:pt x="3758184" y="18288"/>
                </a:cubicBezTo>
                <a:cubicBezTo>
                  <a:pt x="3585890" y="14397"/>
                  <a:pt x="3465728" y="18648"/>
                  <a:pt x="3236976" y="18288"/>
                </a:cubicBezTo>
                <a:cubicBezTo>
                  <a:pt x="3034992" y="19800"/>
                  <a:pt x="2844201" y="62510"/>
                  <a:pt x="2386584" y="18288"/>
                </a:cubicBezTo>
                <a:cubicBezTo>
                  <a:pt x="1961057" y="12535"/>
                  <a:pt x="2042392" y="38049"/>
                  <a:pt x="1700784" y="18288"/>
                </a:cubicBezTo>
                <a:cubicBezTo>
                  <a:pt x="1351582" y="-9333"/>
                  <a:pt x="1310697" y="38277"/>
                  <a:pt x="1179576" y="18288"/>
                </a:cubicBezTo>
                <a:cubicBezTo>
                  <a:pt x="1036964" y="73950"/>
                  <a:pt x="369629" y="2987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100879" y="-30704"/>
                  <a:pt x="250302" y="5842"/>
                  <a:pt x="438912" y="0"/>
                </a:cubicBezTo>
                <a:cubicBezTo>
                  <a:pt x="636693" y="13852"/>
                  <a:pt x="967105" y="-5452"/>
                  <a:pt x="1207008" y="0"/>
                </a:cubicBezTo>
                <a:cubicBezTo>
                  <a:pt x="1385348" y="21628"/>
                  <a:pt x="1524828" y="3227"/>
                  <a:pt x="1645920" y="0"/>
                </a:cubicBezTo>
                <a:cubicBezTo>
                  <a:pt x="1737005" y="-3571"/>
                  <a:pt x="1993086" y="-15113"/>
                  <a:pt x="2249424" y="0"/>
                </a:cubicBezTo>
                <a:cubicBezTo>
                  <a:pt x="2541362" y="30256"/>
                  <a:pt x="2771728" y="-88819"/>
                  <a:pt x="3099816" y="0"/>
                </a:cubicBezTo>
                <a:cubicBezTo>
                  <a:pt x="3444306" y="40809"/>
                  <a:pt x="3488030" y="-2790"/>
                  <a:pt x="3785616" y="0"/>
                </a:cubicBezTo>
                <a:cubicBezTo>
                  <a:pt x="4079749" y="-13078"/>
                  <a:pt x="4192169" y="32107"/>
                  <a:pt x="4553712" y="0"/>
                </a:cubicBezTo>
                <a:cubicBezTo>
                  <a:pt x="4928022" y="-10930"/>
                  <a:pt x="5049542" y="2607"/>
                  <a:pt x="5157216" y="0"/>
                </a:cubicBezTo>
                <a:cubicBezTo>
                  <a:pt x="5274575" y="1075"/>
                  <a:pt x="5597040" y="51566"/>
                  <a:pt x="5843016" y="0"/>
                </a:cubicBezTo>
                <a:cubicBezTo>
                  <a:pt x="6138206" y="-1270"/>
                  <a:pt x="6294517" y="9668"/>
                  <a:pt x="6693408" y="0"/>
                </a:cubicBezTo>
                <a:cubicBezTo>
                  <a:pt x="7107915" y="27205"/>
                  <a:pt x="6985138" y="-9127"/>
                  <a:pt x="7214616" y="0"/>
                </a:cubicBezTo>
                <a:cubicBezTo>
                  <a:pt x="7510177" y="-31189"/>
                  <a:pt x="7925487" y="-60564"/>
                  <a:pt x="8229600" y="0"/>
                </a:cubicBezTo>
                <a:cubicBezTo>
                  <a:pt x="8229185" y="7748"/>
                  <a:pt x="8228669" y="13015"/>
                  <a:pt x="8229600" y="18288"/>
                </a:cubicBezTo>
                <a:cubicBezTo>
                  <a:pt x="7996985" y="23256"/>
                  <a:pt x="7904774" y="-26084"/>
                  <a:pt x="7626096" y="18288"/>
                </a:cubicBezTo>
                <a:cubicBezTo>
                  <a:pt x="7339473" y="37841"/>
                  <a:pt x="7298194" y="10601"/>
                  <a:pt x="7187184" y="18288"/>
                </a:cubicBezTo>
                <a:cubicBezTo>
                  <a:pt x="7064235" y="38928"/>
                  <a:pt x="6865472" y="49869"/>
                  <a:pt x="6501384" y="18288"/>
                </a:cubicBezTo>
                <a:cubicBezTo>
                  <a:pt x="6178606" y="19841"/>
                  <a:pt x="6184435" y="-8242"/>
                  <a:pt x="5980176" y="18288"/>
                </a:cubicBezTo>
                <a:cubicBezTo>
                  <a:pt x="5775349" y="47495"/>
                  <a:pt x="5454219" y="47566"/>
                  <a:pt x="5294376" y="18288"/>
                </a:cubicBezTo>
                <a:cubicBezTo>
                  <a:pt x="5123052" y="-1066"/>
                  <a:pt x="4718661" y="16920"/>
                  <a:pt x="4608576" y="18288"/>
                </a:cubicBezTo>
                <a:cubicBezTo>
                  <a:pt x="4474340" y="6880"/>
                  <a:pt x="4076261" y="26426"/>
                  <a:pt x="3922776" y="18288"/>
                </a:cubicBezTo>
                <a:cubicBezTo>
                  <a:pt x="3745810" y="30418"/>
                  <a:pt x="3531453" y="44808"/>
                  <a:pt x="3236976" y="18288"/>
                </a:cubicBezTo>
                <a:cubicBezTo>
                  <a:pt x="2931775" y="22833"/>
                  <a:pt x="2899203" y="4796"/>
                  <a:pt x="2633472" y="18288"/>
                </a:cubicBezTo>
                <a:cubicBezTo>
                  <a:pt x="2395675" y="37276"/>
                  <a:pt x="2107186" y="15740"/>
                  <a:pt x="1865376" y="18288"/>
                </a:cubicBezTo>
                <a:cubicBezTo>
                  <a:pt x="1639450" y="19003"/>
                  <a:pt x="1289748" y="40518"/>
                  <a:pt x="1179576" y="18288"/>
                </a:cubicBezTo>
                <a:cubicBezTo>
                  <a:pt x="1031838" y="18902"/>
                  <a:pt x="244270" y="9361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438912 w 8229600"/>
                      <a:gd name="connsiteY1" fmla="*/ 0 h 18288"/>
                      <a:gd name="connsiteX2" fmla="*/ 1207008 w 8229600"/>
                      <a:gd name="connsiteY2" fmla="*/ 0 h 18288"/>
                      <a:gd name="connsiteX3" fmla="*/ 1645920 w 8229600"/>
                      <a:gd name="connsiteY3" fmla="*/ 0 h 18288"/>
                      <a:gd name="connsiteX4" fmla="*/ 2249424 w 8229600"/>
                      <a:gd name="connsiteY4" fmla="*/ 0 h 18288"/>
                      <a:gd name="connsiteX5" fmla="*/ 3099816 w 8229600"/>
                      <a:gd name="connsiteY5" fmla="*/ 0 h 18288"/>
                      <a:gd name="connsiteX6" fmla="*/ 3785616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157216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93408 w 8229600"/>
                      <a:gd name="connsiteY10" fmla="*/ 0 h 18288"/>
                      <a:gd name="connsiteX11" fmla="*/ 7214616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626096 w 8229600"/>
                      <a:gd name="connsiteY14" fmla="*/ 18288 h 18288"/>
                      <a:gd name="connsiteX15" fmla="*/ 7187184 w 8229600"/>
                      <a:gd name="connsiteY15" fmla="*/ 18288 h 18288"/>
                      <a:gd name="connsiteX16" fmla="*/ 6501384 w 8229600"/>
                      <a:gd name="connsiteY16" fmla="*/ 18288 h 18288"/>
                      <a:gd name="connsiteX17" fmla="*/ 5980176 w 8229600"/>
                      <a:gd name="connsiteY17" fmla="*/ 18288 h 18288"/>
                      <a:gd name="connsiteX18" fmla="*/ 5294376 w 8229600"/>
                      <a:gd name="connsiteY18" fmla="*/ 18288 h 18288"/>
                      <a:gd name="connsiteX19" fmla="*/ 4608576 w 8229600"/>
                      <a:gd name="connsiteY19" fmla="*/ 18288 h 18288"/>
                      <a:gd name="connsiteX20" fmla="*/ 3922776 w 8229600"/>
                      <a:gd name="connsiteY20" fmla="*/ 18288 h 18288"/>
                      <a:gd name="connsiteX21" fmla="*/ 3236976 w 8229600"/>
                      <a:gd name="connsiteY21" fmla="*/ 18288 h 18288"/>
                      <a:gd name="connsiteX22" fmla="*/ 2633472 w 8229600"/>
                      <a:gd name="connsiteY22" fmla="*/ 18288 h 18288"/>
                      <a:gd name="connsiteX23" fmla="*/ 1865376 w 8229600"/>
                      <a:gd name="connsiteY23" fmla="*/ 18288 h 18288"/>
                      <a:gd name="connsiteX24" fmla="*/ 1179576 w 8229600"/>
                      <a:gd name="connsiteY24" fmla="*/ 18288 h 18288"/>
                      <a:gd name="connsiteX25" fmla="*/ 0 w 8229600"/>
                      <a:gd name="connsiteY25" fmla="*/ 18288 h 18288"/>
                      <a:gd name="connsiteX26" fmla="*/ 0 w 8229600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123940" y="-16479"/>
                          <a:pt x="280622" y="-5538"/>
                          <a:pt x="438912" y="0"/>
                        </a:cubicBezTo>
                        <a:cubicBezTo>
                          <a:pt x="597202" y="5538"/>
                          <a:pt x="1013618" y="-6931"/>
                          <a:pt x="1207008" y="0"/>
                        </a:cubicBezTo>
                        <a:cubicBezTo>
                          <a:pt x="1400398" y="6931"/>
                          <a:pt x="1527474" y="-11399"/>
                          <a:pt x="1645920" y="0"/>
                        </a:cubicBezTo>
                        <a:cubicBezTo>
                          <a:pt x="1764366" y="11399"/>
                          <a:pt x="1962682" y="-29640"/>
                          <a:pt x="2249424" y="0"/>
                        </a:cubicBezTo>
                        <a:cubicBezTo>
                          <a:pt x="2536166" y="29640"/>
                          <a:pt x="2748879" y="-41796"/>
                          <a:pt x="3099816" y="0"/>
                        </a:cubicBezTo>
                        <a:cubicBezTo>
                          <a:pt x="3450753" y="41796"/>
                          <a:pt x="3489658" y="-4322"/>
                          <a:pt x="3785616" y="0"/>
                        </a:cubicBezTo>
                        <a:cubicBezTo>
                          <a:pt x="4081574" y="4322"/>
                          <a:pt x="4199365" y="22106"/>
                          <a:pt x="4553712" y="0"/>
                        </a:cubicBezTo>
                        <a:cubicBezTo>
                          <a:pt x="4908059" y="-22106"/>
                          <a:pt x="5022657" y="-3857"/>
                          <a:pt x="5157216" y="0"/>
                        </a:cubicBezTo>
                        <a:cubicBezTo>
                          <a:pt x="5291775" y="3857"/>
                          <a:pt x="5562806" y="23569"/>
                          <a:pt x="5843016" y="0"/>
                        </a:cubicBezTo>
                        <a:cubicBezTo>
                          <a:pt x="6123226" y="-23569"/>
                          <a:pt x="6293063" y="-5391"/>
                          <a:pt x="6693408" y="0"/>
                        </a:cubicBezTo>
                        <a:cubicBezTo>
                          <a:pt x="7093753" y="5391"/>
                          <a:pt x="6976786" y="-19357"/>
                          <a:pt x="7214616" y="0"/>
                        </a:cubicBezTo>
                        <a:cubicBezTo>
                          <a:pt x="7452446" y="19357"/>
                          <a:pt x="7911283" y="6247"/>
                          <a:pt x="8229600" y="0"/>
                        </a:cubicBezTo>
                        <a:cubicBezTo>
                          <a:pt x="8229468" y="7702"/>
                          <a:pt x="8229388" y="13511"/>
                          <a:pt x="8229600" y="18288"/>
                        </a:cubicBezTo>
                        <a:cubicBezTo>
                          <a:pt x="8012295" y="24343"/>
                          <a:pt x="7913273" y="-8760"/>
                          <a:pt x="7626096" y="18288"/>
                        </a:cubicBezTo>
                        <a:cubicBezTo>
                          <a:pt x="7338919" y="45336"/>
                          <a:pt x="7305166" y="6530"/>
                          <a:pt x="7187184" y="18288"/>
                        </a:cubicBezTo>
                        <a:cubicBezTo>
                          <a:pt x="7069202" y="30046"/>
                          <a:pt x="6824063" y="19099"/>
                          <a:pt x="6501384" y="18288"/>
                        </a:cubicBezTo>
                        <a:cubicBezTo>
                          <a:pt x="6178705" y="17477"/>
                          <a:pt x="6182651" y="-7184"/>
                          <a:pt x="5980176" y="18288"/>
                        </a:cubicBezTo>
                        <a:cubicBezTo>
                          <a:pt x="5777701" y="43760"/>
                          <a:pt x="5470280" y="46710"/>
                          <a:pt x="5294376" y="18288"/>
                        </a:cubicBezTo>
                        <a:cubicBezTo>
                          <a:pt x="5118472" y="-10134"/>
                          <a:pt x="4747726" y="1593"/>
                          <a:pt x="4608576" y="18288"/>
                        </a:cubicBezTo>
                        <a:cubicBezTo>
                          <a:pt x="4469426" y="34983"/>
                          <a:pt x="4126593" y="29275"/>
                          <a:pt x="3922776" y="18288"/>
                        </a:cubicBezTo>
                        <a:cubicBezTo>
                          <a:pt x="3718959" y="7301"/>
                          <a:pt x="3540874" y="16360"/>
                          <a:pt x="3236976" y="18288"/>
                        </a:cubicBezTo>
                        <a:cubicBezTo>
                          <a:pt x="2933078" y="20216"/>
                          <a:pt x="2902416" y="9059"/>
                          <a:pt x="2633472" y="18288"/>
                        </a:cubicBezTo>
                        <a:cubicBezTo>
                          <a:pt x="2364528" y="27517"/>
                          <a:pt x="2107774" y="27950"/>
                          <a:pt x="1865376" y="18288"/>
                        </a:cubicBezTo>
                        <a:cubicBezTo>
                          <a:pt x="1622978" y="8626"/>
                          <a:pt x="1322276" y="33380"/>
                          <a:pt x="1179576" y="18288"/>
                        </a:cubicBezTo>
                        <a:cubicBezTo>
                          <a:pt x="1036876" y="3196"/>
                          <a:pt x="258257" y="53409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38636" y="12810"/>
                          <a:pt x="403200" y="19506"/>
                          <a:pt x="603504" y="0"/>
                        </a:cubicBezTo>
                        <a:cubicBezTo>
                          <a:pt x="803808" y="-19506"/>
                          <a:pt x="940326" y="6751"/>
                          <a:pt x="1042416" y="0"/>
                        </a:cubicBezTo>
                        <a:cubicBezTo>
                          <a:pt x="1144506" y="-6751"/>
                          <a:pt x="1471412" y="-17041"/>
                          <a:pt x="1892808" y="0"/>
                        </a:cubicBezTo>
                        <a:cubicBezTo>
                          <a:pt x="2314204" y="17041"/>
                          <a:pt x="2314667" y="-22383"/>
                          <a:pt x="2496312" y="0"/>
                        </a:cubicBezTo>
                        <a:cubicBezTo>
                          <a:pt x="2677957" y="22383"/>
                          <a:pt x="2860124" y="19703"/>
                          <a:pt x="3099816" y="0"/>
                        </a:cubicBezTo>
                        <a:cubicBezTo>
                          <a:pt x="3339508" y="-19703"/>
                          <a:pt x="3691028" y="38211"/>
                          <a:pt x="3950208" y="0"/>
                        </a:cubicBezTo>
                        <a:cubicBezTo>
                          <a:pt x="4209388" y="-38211"/>
                          <a:pt x="4331939" y="-4131"/>
                          <a:pt x="4471416" y="0"/>
                        </a:cubicBezTo>
                        <a:cubicBezTo>
                          <a:pt x="4610893" y="4131"/>
                          <a:pt x="4904535" y="-11458"/>
                          <a:pt x="5321808" y="0"/>
                        </a:cubicBezTo>
                        <a:cubicBezTo>
                          <a:pt x="5739081" y="11458"/>
                          <a:pt x="5901047" y="11198"/>
                          <a:pt x="6172200" y="0"/>
                        </a:cubicBezTo>
                        <a:cubicBezTo>
                          <a:pt x="6443353" y="-11198"/>
                          <a:pt x="6640797" y="-28229"/>
                          <a:pt x="6858000" y="0"/>
                        </a:cubicBezTo>
                        <a:cubicBezTo>
                          <a:pt x="7075203" y="28229"/>
                          <a:pt x="7858682" y="7689"/>
                          <a:pt x="8229600" y="0"/>
                        </a:cubicBezTo>
                        <a:cubicBezTo>
                          <a:pt x="8229612" y="8833"/>
                          <a:pt x="8230140" y="9830"/>
                          <a:pt x="8229600" y="18288"/>
                        </a:cubicBezTo>
                        <a:cubicBezTo>
                          <a:pt x="8025440" y="31437"/>
                          <a:pt x="7982432" y="12182"/>
                          <a:pt x="7790688" y="18288"/>
                        </a:cubicBezTo>
                        <a:cubicBezTo>
                          <a:pt x="7598944" y="24394"/>
                          <a:pt x="7218591" y="-11087"/>
                          <a:pt x="6940296" y="18288"/>
                        </a:cubicBezTo>
                        <a:cubicBezTo>
                          <a:pt x="6662001" y="47663"/>
                          <a:pt x="6677012" y="39434"/>
                          <a:pt x="6419088" y="18288"/>
                        </a:cubicBezTo>
                        <a:cubicBezTo>
                          <a:pt x="6161164" y="-2858"/>
                          <a:pt x="6059956" y="-1125"/>
                          <a:pt x="5733288" y="18288"/>
                        </a:cubicBezTo>
                        <a:cubicBezTo>
                          <a:pt x="5406620" y="37701"/>
                          <a:pt x="5168570" y="31577"/>
                          <a:pt x="4882896" y="18288"/>
                        </a:cubicBezTo>
                        <a:cubicBezTo>
                          <a:pt x="4597222" y="4999"/>
                          <a:pt x="4417859" y="-6552"/>
                          <a:pt x="4197096" y="18288"/>
                        </a:cubicBezTo>
                        <a:cubicBezTo>
                          <a:pt x="3976333" y="43128"/>
                          <a:pt x="3938512" y="26995"/>
                          <a:pt x="3758184" y="18288"/>
                        </a:cubicBezTo>
                        <a:cubicBezTo>
                          <a:pt x="3577856" y="9581"/>
                          <a:pt x="3448875" y="21076"/>
                          <a:pt x="3236976" y="18288"/>
                        </a:cubicBezTo>
                        <a:cubicBezTo>
                          <a:pt x="3025077" y="15500"/>
                          <a:pt x="2807268" y="38662"/>
                          <a:pt x="2386584" y="18288"/>
                        </a:cubicBezTo>
                        <a:cubicBezTo>
                          <a:pt x="1965900" y="-2086"/>
                          <a:pt x="2038257" y="40411"/>
                          <a:pt x="1700784" y="18288"/>
                        </a:cubicBezTo>
                        <a:cubicBezTo>
                          <a:pt x="1363311" y="-3835"/>
                          <a:pt x="1311711" y="39885"/>
                          <a:pt x="1179576" y="18288"/>
                        </a:cubicBezTo>
                        <a:cubicBezTo>
                          <a:pt x="1047441" y="-3309"/>
                          <a:pt x="356002" y="18542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1389947" y="634029"/>
            <a:ext cx="6355977" cy="3506791"/>
          </a:xfrm>
        </p:spPr>
        <p:txBody>
          <a:bodyPr>
            <a:normAutofit/>
          </a:bodyPr>
          <a:lstStyle/>
          <a:p>
            <a:pPr marL="182880" indent="-182880" defTabSz="731520">
              <a:spcBef>
                <a:spcPts val="800"/>
              </a:spcBef>
            </a:pPr>
            <a:r>
              <a:rPr lang="sl-SI" altLang="sl-SI" sz="24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Prenos celostnih informacij z OKZ je omogočen tudi med bolnišnicami ob premestitvah.</a:t>
            </a:r>
          </a:p>
          <a:p>
            <a:pPr marL="182880" indent="-182880" defTabSz="731520">
              <a:spcBef>
                <a:spcPts val="800"/>
              </a:spcBef>
            </a:pPr>
            <a:r>
              <a:rPr lang="sl-SI" altLang="sl-SI" sz="24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Primarna raven zdravstvenega varstva: naknadna nadgradnja OKZ ob spremembah v terapiji pacientov.</a:t>
            </a:r>
          </a:p>
          <a:p>
            <a:pPr marL="548640" lvl="1" indent="-182880" defTabSz="731520">
              <a:spcBef>
                <a:spcPts val="400"/>
              </a:spcBef>
              <a:buNone/>
            </a:pPr>
            <a:endParaRPr lang="sl-SI" altLang="sl-SI" sz="16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sl-SI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3878509"/>
              </p:ext>
            </p:extLst>
          </p:nvPr>
        </p:nvGraphicFramePr>
        <p:xfrm>
          <a:off x="1492237" y="2811211"/>
          <a:ext cx="6151395" cy="132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80881" y="401295"/>
            <a:ext cx="2987105" cy="2287587"/>
          </a:xfrm>
        </p:spPr>
        <p:txBody>
          <a:bodyPr anchor="ctr">
            <a:normAutofit/>
          </a:bodyPr>
          <a:lstStyle/>
          <a:p>
            <a:r>
              <a:rPr lang="sl-SI" sz="3200" dirty="0">
                <a:effectLst/>
                <a:latin typeface="Times New Roman" pitchFamily="18" charset="0"/>
                <a:cs typeface="Times New Roman" pitchFamily="18" charset="0"/>
              </a:rPr>
              <a:t>BREZŠIVNA SKRB V NA PRIMARNEM NIVOJU</a:t>
            </a:r>
            <a:endParaRPr lang="sl-SI" sz="3200" dirty="0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2987824" y="332656"/>
            <a:ext cx="5832648" cy="2287587"/>
          </a:xfrm>
        </p:spPr>
        <p:txBody>
          <a:bodyPr anchor="ctr">
            <a:noAutofit/>
          </a:bodyPr>
          <a:lstStyle/>
          <a:p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Nosilec storitve</a:t>
            </a:r>
            <a:r>
              <a:rPr lang="sl-SI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sl-SI" sz="2400" dirty="0"/>
              <a:t>Posodobitev osebne kartice zdravil (</a:t>
            </a:r>
            <a:r>
              <a:rPr lang="sl-SI" sz="2400" dirty="0" err="1"/>
              <a:t>pOKZ</a:t>
            </a:r>
            <a:r>
              <a:rPr lang="sl-SI" sz="2400" dirty="0"/>
              <a:t>): magistri farmacije z licenco. </a:t>
            </a:r>
          </a:p>
          <a:p>
            <a:r>
              <a:rPr lang="sl-SI" sz="2400" dirty="0"/>
              <a:t>Storitvi pregled uporabe zdravil (PUZ) in kontrolni pregled uporabe zdravil (</a:t>
            </a:r>
            <a:r>
              <a:rPr lang="sl-SI" sz="2400" dirty="0" err="1"/>
              <a:t>kPUZ</a:t>
            </a:r>
            <a:r>
              <a:rPr lang="sl-SI" sz="2400" dirty="0"/>
              <a:t>): magister farmacije z licenco in pridobljeno kompetenco PUZ </a:t>
            </a:r>
            <a:endParaRPr lang="sl-SI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he Implications of Polypharmacy on the Payor and Patient - RemedyOne">
            <a:extLst>
              <a:ext uri="{FF2B5EF4-FFF2-40B4-BE49-F238E27FC236}">
                <a16:creationId xmlns:a16="http://schemas.microsoft.com/office/drawing/2014/main" id="{387769FD-68D5-61A6-9AE0-EF657D955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9" r="-1" b="21509"/>
          <a:stretch/>
        </p:blipFill>
        <p:spPr bwMode="auto">
          <a:xfrm>
            <a:off x="-6876" y="2763151"/>
            <a:ext cx="9150876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4552B-B016-1883-FF3F-E8B59F058470}"/>
              </a:ext>
            </a:extLst>
          </p:cNvPr>
          <p:cNvSpPr txBox="1"/>
          <p:nvPr/>
        </p:nvSpPr>
        <p:spPr>
          <a:xfrm>
            <a:off x="4302369" y="6260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80881" y="401295"/>
            <a:ext cx="2987105" cy="2287587"/>
          </a:xfrm>
        </p:spPr>
        <p:txBody>
          <a:bodyPr anchor="ctr">
            <a:normAutofit/>
          </a:bodyPr>
          <a:lstStyle/>
          <a:p>
            <a:r>
              <a:rPr lang="sl-SI" sz="3200" dirty="0">
                <a:effectLst/>
                <a:latin typeface="Times New Roman" pitchFamily="18" charset="0"/>
                <a:cs typeface="Times New Roman" pitchFamily="18" charset="0"/>
              </a:rPr>
              <a:t>BREZŠIVNA SKRB V NA PRIMARNEM NIVOJU</a:t>
            </a:r>
            <a:endParaRPr lang="sl-SI" sz="3200" dirty="0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2915816" y="332656"/>
            <a:ext cx="5904656" cy="2592288"/>
          </a:xfrm>
        </p:spPr>
        <p:txBody>
          <a:bodyPr anchor="ctr">
            <a:noAutofit/>
          </a:bodyPr>
          <a:lstStyle/>
          <a:p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Kaj je PUZ (Pregled uporabe zdravil)</a:t>
            </a:r>
          </a:p>
          <a:p>
            <a:pPr>
              <a:buNone/>
            </a:pPr>
            <a:r>
              <a:rPr lang="sl-SI" sz="2400" b="1" dirty="0"/>
              <a:t>Glavni poudarek pri storitvi pregled uporabe zdravil je pregled zdravljenja z zdravili z vidika pacientovega razumevanja zdravljenja z zdravili in njihove uporabe.</a:t>
            </a:r>
            <a:endParaRPr lang="sl-SI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he Implications of Polypharmacy on the Payor and Patient - RemedyOne">
            <a:extLst>
              <a:ext uri="{FF2B5EF4-FFF2-40B4-BE49-F238E27FC236}">
                <a16:creationId xmlns:a16="http://schemas.microsoft.com/office/drawing/2014/main" id="{387769FD-68D5-61A6-9AE0-EF657D955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9" r="-1" b="21509"/>
          <a:stretch/>
        </p:blipFill>
        <p:spPr bwMode="auto">
          <a:xfrm>
            <a:off x="-6876" y="2763151"/>
            <a:ext cx="9150876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4552B-B016-1883-FF3F-E8B59F058470}"/>
              </a:ext>
            </a:extLst>
          </p:cNvPr>
          <p:cNvSpPr txBox="1"/>
          <p:nvPr/>
        </p:nvSpPr>
        <p:spPr>
          <a:xfrm>
            <a:off x="4302369" y="6260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131840" y="3789040"/>
            <a:ext cx="547260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Magister farmacije ob izdaji zdravil po lastni presoji oceni in glede na kriterije za vključitev pacienta v brezšivno skrb prepozna pacienta, pri katerem je priporočljivo opraviti storitev PUZ. Pri pacientih, ki so že vključeni v BS, glede na število in pomembnost sprememb ter obsežnost in zahtevnost obravnave izvede posodobitev OKZ ali </a:t>
            </a:r>
            <a:r>
              <a:rPr lang="sl-SI" dirty="0" err="1"/>
              <a:t>kPUZ</a:t>
            </a:r>
            <a:r>
              <a:rPr lang="sl-SI" dirty="0"/>
              <a:t>, izjemoma PUZ.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123728" y="1"/>
            <a:ext cx="4646340" cy="692695"/>
          </a:xfrm>
        </p:spPr>
        <p:txBody>
          <a:bodyPr>
            <a:normAutofit/>
          </a:bodyPr>
          <a:lstStyle/>
          <a:p>
            <a:r>
              <a:rPr lang="sl-SI" altLang="sl-SI" sz="3200" dirty="0">
                <a:latin typeface="Times New Roman" pitchFamily="18" charset="0"/>
                <a:cs typeface="Times New Roman" pitchFamily="18" charset="0"/>
              </a:rPr>
              <a:t>PRIPRAVA OKZ – primer</a:t>
            </a:r>
            <a:endParaRPr lang="sl-SI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522" y="657434"/>
            <a:ext cx="6768752" cy="534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jeZBesedilom 12"/>
          <p:cNvSpPr txBox="1"/>
          <p:nvPr/>
        </p:nvSpPr>
        <p:spPr>
          <a:xfrm>
            <a:off x="827584" y="6150114"/>
            <a:ext cx="74888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/>
              <a:t>OKZ je naložena v CRPP in vidna v </a:t>
            </a:r>
            <a:r>
              <a:rPr lang="sl-SI" sz="2000" b="1" dirty="0" err="1"/>
              <a:t>eZvem</a:t>
            </a:r>
            <a:r>
              <a:rPr lang="sl-SI" sz="2000" b="1" dirty="0"/>
              <a:t> pacientu in zdravstvenim delavcem na različnih ravneh zdravstvenega varstva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EA59CE2-A41B-1C4D-054C-61F41D71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655" y="4149080"/>
            <a:ext cx="8543099" cy="2088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6B36D21-5DE7-1FC8-2A87-44D3A0185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96" y="260648"/>
            <a:ext cx="8244408" cy="37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52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32832ED-8F98-D6CD-FB64-6C333C9DD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9153187" cy="3958752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DDF10B8-D3A3-D1FE-1B36-3BB36AD4F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632"/>
            <a:ext cx="3977954" cy="2600293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3C65C996-466E-F9C4-DA0C-64A999BCB5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783"/>
            <a:ext cx="4572000" cy="24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90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788712-1426-B55C-D489-EA45D847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32656"/>
            <a:ext cx="8515350" cy="1325563"/>
          </a:xfrm>
        </p:spPr>
        <p:txBody>
          <a:bodyPr>
            <a:norm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REALIZACIJA BS JANUAR-SEPTEMBER 2023</a:t>
            </a:r>
          </a:p>
        </p:txBody>
      </p:sp>
      <p:pic>
        <p:nvPicPr>
          <p:cNvPr id="7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138B9B3-EB0D-A434-B685-D9CE0F7BF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9" y="1700808"/>
            <a:ext cx="8742262" cy="3774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F7A32C-0854-B2C3-E30F-DCC1EE084E9F}"/>
              </a:ext>
            </a:extLst>
          </p:cNvPr>
          <p:cNvSpPr/>
          <p:nvPr/>
        </p:nvSpPr>
        <p:spPr>
          <a:xfrm>
            <a:off x="200869" y="2420888"/>
            <a:ext cx="8742262" cy="144016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D182ED-EDC3-9874-C144-669C60DB33E3}"/>
              </a:ext>
            </a:extLst>
          </p:cNvPr>
          <p:cNvSpPr/>
          <p:nvPr/>
        </p:nvSpPr>
        <p:spPr>
          <a:xfrm>
            <a:off x="200869" y="3212976"/>
            <a:ext cx="8742262" cy="144016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D3A85D-F8CF-DDD8-B136-76F7957DA5A7}"/>
              </a:ext>
            </a:extLst>
          </p:cNvPr>
          <p:cNvSpPr/>
          <p:nvPr/>
        </p:nvSpPr>
        <p:spPr>
          <a:xfrm>
            <a:off x="200869" y="3789040"/>
            <a:ext cx="8742262" cy="144016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1F2BBC-7A4B-7625-6237-165D0445C68B}"/>
              </a:ext>
            </a:extLst>
          </p:cNvPr>
          <p:cNvSpPr/>
          <p:nvPr/>
        </p:nvSpPr>
        <p:spPr>
          <a:xfrm>
            <a:off x="200869" y="4293096"/>
            <a:ext cx="8742262" cy="144016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1B0D80-5BA9-3351-2771-6A0565E69CF6}"/>
              </a:ext>
            </a:extLst>
          </p:cNvPr>
          <p:cNvSpPr/>
          <p:nvPr/>
        </p:nvSpPr>
        <p:spPr>
          <a:xfrm>
            <a:off x="200869" y="4365104"/>
            <a:ext cx="8742262" cy="144016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1AEB0-AAED-90F8-E271-C4609EA975BA}"/>
              </a:ext>
            </a:extLst>
          </p:cNvPr>
          <p:cNvSpPr/>
          <p:nvPr/>
        </p:nvSpPr>
        <p:spPr>
          <a:xfrm>
            <a:off x="200869" y="4848129"/>
            <a:ext cx="8742262" cy="144016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A26EE5-892A-7F3F-5B80-6019D9A2B9E2}"/>
              </a:ext>
            </a:extLst>
          </p:cNvPr>
          <p:cNvSpPr/>
          <p:nvPr/>
        </p:nvSpPr>
        <p:spPr>
          <a:xfrm>
            <a:off x="200869" y="4704113"/>
            <a:ext cx="8742262" cy="144016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7371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>
            <a:extLst>
              <a:ext uri="{FF2B5EF4-FFF2-40B4-BE49-F238E27FC236}">
                <a16:creationId xmlns:a16="http://schemas.microsoft.com/office/drawing/2014/main" id="{1B8E99CC-479A-0247-1187-0CD088A4D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93" y="1660774"/>
            <a:ext cx="8391523" cy="40324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sl-SI" altLang="sl-SI" sz="1875" dirty="0">
                <a:latin typeface="Open Sans" panose="020B0606030504020204" pitchFamily="34" charset="0"/>
                <a:cs typeface="Open Sans" panose="020B0606030504020204" pitchFamily="34" charset="0"/>
              </a:rPr>
              <a:t>Vsaj 67% bolnikov ima vsaj en odklon v zdravljenju z zdravili pri sprejemu</a:t>
            </a:r>
          </a:p>
          <a:p>
            <a:pPr eaLnBrk="1" hangingPunct="1"/>
            <a:r>
              <a:rPr lang="sl-SI" altLang="sl-SI" sz="1875" dirty="0">
                <a:latin typeface="Open Sans" panose="020B0606030504020204" pitchFamily="34" charset="0"/>
                <a:cs typeface="Open Sans" panose="020B0606030504020204" pitchFamily="34" charset="0"/>
              </a:rPr>
              <a:t>Odkloni pomenijo pomemben vzrok neželenih učinkov zdravil, v ZDA je brezšivna skrb ključna v programu varnosti bolnikov (že 2005)</a:t>
            </a:r>
          </a:p>
          <a:p>
            <a:pPr eaLnBrk="1" hangingPunct="1"/>
            <a:r>
              <a:rPr lang="sl-SI" altLang="sl-SI" sz="1875" dirty="0">
                <a:latin typeface="Open Sans" panose="020B0606030504020204" pitchFamily="34" charset="0"/>
                <a:cs typeface="Open Sans" panose="020B0606030504020204" pitchFamily="34" charset="0"/>
              </a:rPr>
              <a:t>27% nenamernih odklonov je nevarnih za bolnike</a:t>
            </a:r>
          </a:p>
          <a:p>
            <a:pPr eaLnBrk="1" hangingPunct="1"/>
            <a:r>
              <a:rPr lang="sl-SI" altLang="sl-SI" sz="1875" dirty="0">
                <a:latin typeface="Open Sans" panose="020B0606030504020204" pitchFamily="34" charset="0"/>
                <a:cs typeface="Open Sans" panose="020B0606030504020204" pitchFamily="34" charset="0"/>
              </a:rPr>
              <a:t>2:1 je razmerje med odkloni pri sprejemu in odpustu </a:t>
            </a:r>
          </a:p>
          <a:p>
            <a:pPr eaLnBrk="1" hangingPunct="1"/>
            <a:r>
              <a:rPr lang="sl-SI" altLang="sl-SI" sz="1875" dirty="0">
                <a:latin typeface="Open Sans" panose="020B0606030504020204" pitchFamily="34" charset="0"/>
                <a:cs typeface="Open Sans" panose="020B0606030504020204" pitchFamily="34" charset="0"/>
              </a:rPr>
              <a:t>Največ odklonov je povezanih z izpuščenimi odmerki (60%), sledijo odkloni odmerka (21%) in časa jemanja (10%)</a:t>
            </a:r>
          </a:p>
          <a:p>
            <a:pPr eaLnBrk="1" hangingPunct="1"/>
            <a:r>
              <a:rPr lang="sl-SI" altLang="sl-SI" sz="1875" dirty="0">
                <a:latin typeface="Open Sans" panose="020B0606030504020204" pitchFamily="34" charset="0"/>
                <a:cs typeface="Open Sans" panose="020B0606030504020204" pitchFamily="34" charset="0"/>
              </a:rPr>
              <a:t>70% odklonov uspešno reši farmacevt kot nosilec brezšivne skrbi</a:t>
            </a:r>
          </a:p>
          <a:p>
            <a:pPr eaLnBrk="1" hangingPunct="1"/>
            <a:r>
              <a:rPr lang="sl-SI" altLang="sl-SI" sz="1875" dirty="0">
                <a:latin typeface="Open Sans" panose="020B0606030504020204" pitchFamily="34" charset="0"/>
                <a:cs typeface="Open Sans" panose="020B0606030504020204" pitchFamily="34" charset="0"/>
              </a:rPr>
              <a:t>Brezšivna skrb je program, ki največ napak prepreči (več kot prisotnost na vizitah in več kot vse druge intervencije farmacevtov)</a:t>
            </a:r>
          </a:p>
          <a:p>
            <a:pPr eaLnBrk="1" hangingPunct="1"/>
            <a:endParaRPr lang="sl-SI" altLang="sl-SI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291" name="Ograda številke diapozitiva 3">
            <a:extLst>
              <a:ext uri="{FF2B5EF4-FFF2-40B4-BE49-F238E27FC236}">
                <a16:creationId xmlns:a16="http://schemas.microsoft.com/office/drawing/2014/main" id="{35309500-CC05-C8CA-C06F-72DAB7CD8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90B4F22-78FE-4787-BFE9-92A9E3ED7CB5}" type="slidenum">
              <a:rPr lang="sl-SI" altLang="sl-SI" sz="9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sl-SI" altLang="sl-SI" sz="9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Pravokotnik 5">
            <a:extLst>
              <a:ext uri="{FF2B5EF4-FFF2-40B4-BE49-F238E27FC236}">
                <a16:creationId xmlns:a16="http://schemas.microsoft.com/office/drawing/2014/main" id="{27AB295E-4108-C86C-3480-E62B38DAE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02" y="5961832"/>
            <a:ext cx="736639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l-SI" sz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</a:t>
            </a:r>
            <a:r>
              <a:rPr lang="en-US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 J Qual Patient </a:t>
            </a:r>
            <a:r>
              <a:rPr lang="en-US" altLang="sl-SI" sz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</a:t>
            </a:r>
            <a:r>
              <a:rPr lang="en-US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2006;32:230–2.</a:t>
            </a:r>
            <a:endParaRPr lang="sl-SI" altLang="sl-SI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Cornish PL, Knowles SR, </a:t>
            </a:r>
            <a:r>
              <a:rPr lang="en-US" altLang="sl-SI" sz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Marchesano</a:t>
            </a:r>
            <a:r>
              <a:rPr lang="en-US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R, et al. Arch Intern Med. 2005;165:424–9.</a:t>
            </a:r>
            <a:endParaRPr lang="sl-SI" altLang="sl-SI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http://www.jointcommission. org/</a:t>
            </a:r>
            <a:r>
              <a:rPr lang="en-US" altLang="sl-SI" sz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PatientSafety</a:t>
            </a:r>
            <a:r>
              <a:rPr lang="en-US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sl-SI" sz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NationalPatientSafetyGoals</a:t>
            </a:r>
            <a:r>
              <a:rPr lang="en-US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/05_hap_npsgs.htm</a:t>
            </a:r>
            <a:r>
              <a:rPr lang="sl-SI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Haig K. Medication reconciliation. Am J Med Qual. 2006;21:299–303</a:t>
            </a:r>
            <a:endParaRPr lang="sl-SI" altLang="sl-SI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altLang="sl-SI" sz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Conklin</a:t>
            </a:r>
            <a:r>
              <a:rPr lang="sl-SI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JR, Togami JC, </a:t>
            </a:r>
            <a:r>
              <a:rPr lang="sl-SI" altLang="sl-SI" sz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Burnett</a:t>
            </a:r>
            <a:r>
              <a:rPr lang="sl-SI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sl-SI" altLang="sl-SI" sz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Dodd</a:t>
            </a:r>
            <a:r>
              <a:rPr lang="sl-SI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MA, Ray GM. Am J </a:t>
            </a:r>
            <a:r>
              <a:rPr lang="sl-SI" altLang="sl-SI" sz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sl-SI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</a:t>
            </a:r>
            <a:r>
              <a:rPr lang="sl-SI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Pharm. 2014 </a:t>
            </a:r>
            <a:r>
              <a:rPr lang="sl-SI" altLang="sl-SI" sz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sl-SI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15;71(10):802-10. </a:t>
            </a:r>
            <a:r>
              <a:rPr lang="sl-SI" altLang="sl-SI" sz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sl-SI" altLang="sl-SI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10.2146/ajhp130589. PMID: 24780489.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sl-SI" altLang="sl-SI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PoljeZBesedilom 3">
            <a:extLst>
              <a:ext uri="{FF2B5EF4-FFF2-40B4-BE49-F238E27FC236}">
                <a16:creationId xmlns:a16="http://schemas.microsoft.com/office/drawing/2014/main" id="{502370CB-C457-7EAE-A341-8AA456B2A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19857"/>
            <a:ext cx="790379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18288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sl-SI" altLang="sl-SI" sz="2400" b="1" dirty="0">
                <a:solidFill>
                  <a:schemeClr val="tx1"/>
                </a:solidFill>
              </a:rPr>
              <a:t>Dokazi: Kje so težave pri zdravljenju z zdravili med prehodi v zdravstvenem sistemu?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1FA45C-6868-460E-46C2-04D9380DD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300" dirty="0"/>
              <a:t>Statistika nivoja storitve - veljavni OKZ</a:t>
            </a:r>
            <a:br>
              <a:rPr lang="sl-SI" sz="33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l-SI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1EF36ED-0124-0CC8-01BC-AC248B3682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2235836"/>
            <a:ext cx="7919932" cy="2808312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10D52D0-DCF2-C46C-C1FA-3A4810697184}"/>
              </a:ext>
            </a:extLst>
          </p:cNvPr>
          <p:cNvSpPr txBox="1"/>
          <p:nvPr/>
        </p:nvSpPr>
        <p:spPr>
          <a:xfrm>
            <a:off x="1259632" y="602128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/>
              <a:t>Vir: Podatki NIJZ o Osebnih karticah zdravil v CRPP, posredovala Katarina Kralj, november 2023</a:t>
            </a:r>
          </a:p>
        </p:txBody>
      </p:sp>
    </p:spTree>
    <p:extLst>
      <p:ext uri="{BB962C8B-B14F-4D97-AF65-F5344CB8AC3E}">
        <p14:creationId xmlns:p14="http://schemas.microsoft.com/office/powerpoint/2010/main" val="2047660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94EDCD9-7897-32F8-9966-3C84307EC8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50800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13FADFF-FC6D-A5B8-60EF-D3F3ABEDCFEB}"/>
              </a:ext>
            </a:extLst>
          </p:cNvPr>
          <p:cNvSpPr txBox="1"/>
          <p:nvPr/>
        </p:nvSpPr>
        <p:spPr>
          <a:xfrm>
            <a:off x="827584" y="5373216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/>
              <a:t>Vir: Podatki NIJZ o Osebnih karticah zdravil v CRPP, posredovala Katarina Kralj, november 2023</a:t>
            </a:r>
          </a:p>
        </p:txBody>
      </p:sp>
      <p:sp>
        <p:nvSpPr>
          <p:cNvPr id="4" name="Pravokotnik 3"/>
          <p:cNvSpPr/>
          <p:nvPr/>
        </p:nvSpPr>
        <p:spPr>
          <a:xfrm>
            <a:off x="467544" y="5877272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/>
              <a:t>V breme obveznega zdravstvenega zavarovanja se prednostno  izvaja brezšivna skrb na vseh treh ravneh zdravstvenega varstva pacientom s </a:t>
            </a:r>
            <a:r>
              <a:rPr lang="sl-SI" dirty="0" err="1"/>
              <a:t>polifarmakoterapijo</a:t>
            </a:r>
            <a:r>
              <a:rPr lang="sl-SI" dirty="0"/>
              <a:t> 10 in več zdravil</a:t>
            </a:r>
          </a:p>
        </p:txBody>
      </p:sp>
    </p:spTree>
    <p:extLst>
      <p:ext uri="{BB962C8B-B14F-4D97-AF65-F5344CB8AC3E}">
        <p14:creationId xmlns:p14="http://schemas.microsoft.com/office/powerpoint/2010/main" val="94668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0A0AB-B4B3-368C-2DDE-44D0C1BE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 okviru brezšivne skrbi so financirane naslednje storitve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FDC4488-7DF8-3213-A85B-BCE25D340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Brezšivna skrb v bolnišnici</a:t>
            </a:r>
          </a:p>
          <a:p>
            <a:r>
              <a:rPr lang="sl-SI" dirty="0" err="1"/>
              <a:t>pOKZ</a:t>
            </a:r>
            <a:r>
              <a:rPr lang="sl-SI" dirty="0"/>
              <a:t> (posodobitev OKZ v lekarnah na primarnem nivoju zdravstvenega varstva) pri pacientih, ki jim je bila opravljena brezšivna skrb v bolnišnici</a:t>
            </a:r>
          </a:p>
          <a:p>
            <a:r>
              <a:rPr lang="sl-SI" dirty="0"/>
              <a:t>PUZ (pregled uporabe zdravil v lekarnah na primarnem nivoju zdravstvenega varstva)</a:t>
            </a:r>
          </a:p>
          <a:p>
            <a:r>
              <a:rPr lang="sl-SI" dirty="0" err="1"/>
              <a:t>pPUZ</a:t>
            </a:r>
            <a:r>
              <a:rPr lang="sl-SI" dirty="0"/>
              <a:t> (ponovni PUZ v lekarnah na primarnem nivoju zdravstvenega varstva)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E59D8EB-7601-5CFF-96CB-B7D80273C857}"/>
              </a:ext>
            </a:extLst>
          </p:cNvPr>
          <p:cNvSpPr txBox="1"/>
          <p:nvPr/>
        </p:nvSpPr>
        <p:spPr>
          <a:xfrm>
            <a:off x="1187624" y="60932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OKZ = osebna kartica zdravil</a:t>
            </a:r>
          </a:p>
        </p:txBody>
      </p:sp>
    </p:spTree>
    <p:extLst>
      <p:ext uri="{BB962C8B-B14F-4D97-AF65-F5344CB8AC3E}">
        <p14:creationId xmlns:p14="http://schemas.microsoft.com/office/powerpoint/2010/main" val="1540999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edical team Vectors &amp; Illustrations for Free Download | Freepik">
            <a:extLst>
              <a:ext uri="{FF2B5EF4-FFF2-40B4-BE49-F238E27FC236}">
                <a16:creationId xmlns:a16="http://schemas.microsoft.com/office/drawing/2014/main" id="{E69241E9-87BA-54AC-5711-AB8BB5D30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" r="3" b="3431"/>
          <a:stretch/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07840583"/>
              </p:ext>
            </p:extLst>
          </p:nvPr>
        </p:nvGraphicFramePr>
        <p:xfrm>
          <a:off x="5506871" y="1262930"/>
          <a:ext cx="3493006" cy="4332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57808" y="1184674"/>
            <a:ext cx="8244408" cy="936104"/>
          </a:xfrm>
        </p:spPr>
        <p:txBody>
          <a:bodyPr>
            <a:normAutofit/>
          </a:bodyPr>
          <a:lstStyle/>
          <a:p>
            <a:r>
              <a:rPr lang="sl-SI" sz="3600" dirty="0">
                <a:latin typeface="Times New Roman" pitchFamily="18" charset="0"/>
                <a:cs typeface="Times New Roman" pitchFamily="18" charset="0"/>
              </a:rPr>
              <a:t>PREGLED NOVOSTI IN PRIPOROČIL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7992888" cy="576064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Javna agencija Republike Slovenije za zdravila in medicinske pripomočke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177414" y="609329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sz="1200" dirty="0">
                <a:latin typeface="Times New Roman" pitchFamily="18" charset="0"/>
                <a:cs typeface="Times New Roman" pitchFamily="18" charset="0"/>
              </a:rPr>
              <a:t>https://www.jazmp.si/humana-zdravila/farmakovigilanca/obvestila-za-zdravstvene-delavce/neposredna-obvestila-za-zdravstvene-delavce/ </a:t>
            </a:r>
          </a:p>
          <a:p>
            <a:endParaRPr lang="sl-SI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82642" y="2996952"/>
            <a:ext cx="2778715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5904656"/>
          </a:xfrm>
        </p:spPr>
        <p:txBody>
          <a:bodyPr>
            <a:normAutofit/>
          </a:bodyPr>
          <a:lstStyle/>
          <a:p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OZEMPIC (SEMAGLUTID) RAZTOPINA ZA INJICIRANJE V NAPOLNJENEM INJEKCIJSKEM PERESNIKU: nadaljevanje motenj v preskrbi z zdravilom – 3. 10. 2023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Motnje v perskrbi z zdravilom Ozempic se nadaljujejo in se bodo predvidoma </a:t>
            </a:r>
            <a:r>
              <a:rPr lang="sl-SI" sz="2000" b="1" dirty="0">
                <a:latin typeface="Times New Roman" pitchFamily="18" charset="0"/>
                <a:cs typeface="Times New Roman" pitchFamily="18" charset="0"/>
              </a:rPr>
              <a:t>nadaljevale tudi v letu 2024.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Nujno morate zagotoviti, da bodo uporabniki zdravila Ozempic s to težavo seznanjeni in da bodo bolniki, ki bi jim zdravila Ozempic lahko zmanjkalo, varno prešli na drug agonist receptorjev GLP-1 ali drugo ustrezno zdravilo po vaši klinični presoji.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Potreben je premislek o uvedbi zdravila Ozempic novim bolnikom, glede na druge primerne možnosti zdravljenja.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Zdravilo Ozempic je odobreno le za </a:t>
            </a:r>
            <a:r>
              <a:rPr lang="sl-SI" sz="2000" b="1" dirty="0">
                <a:latin typeface="Times New Roman" pitchFamily="18" charset="0"/>
                <a:cs typeface="Times New Roman" pitchFamily="18" charset="0"/>
              </a:rPr>
              <a:t>zdravljenje odraslih z nezadostno urejeno sladkorno boleznijo tipa 2 kot dodatek k dieti in telesni vadbi.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 Kakršna koli druga uporaba zdravila, </a:t>
            </a:r>
            <a:r>
              <a:rPr lang="sl-SI" sz="2000" b="1" dirty="0">
                <a:latin typeface="Times New Roman" pitchFamily="18" charset="0"/>
                <a:cs typeface="Times New Roman" pitchFamily="18" charset="0"/>
              </a:rPr>
              <a:t>vključno z uporabo za obvladovanje telesne mase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, predstavlja uporabo </a:t>
            </a:r>
            <a:r>
              <a:rPr lang="sl-SI" sz="2000" b="1" u="sng" dirty="0">
                <a:latin typeface="Times New Roman" pitchFamily="18" charset="0"/>
                <a:cs typeface="Times New Roman" pitchFamily="18" charset="0"/>
              </a:rPr>
              <a:t>izven odobrene indikacije 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in trenutno ogroža dostopnost zdravila Ozempic za bolnike, za katere je zdravilo indicirano.</a:t>
            </a:r>
          </a:p>
          <a:p>
            <a:pPr lvl="1">
              <a:buNone/>
            </a:pPr>
            <a:endParaRPr lang="sl-SI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značba mesta vsebine 3">
            <a:extLst>
              <a:ext uri="{FF2B5EF4-FFF2-40B4-BE49-F238E27FC236}">
                <a16:creationId xmlns:a16="http://schemas.microsoft.com/office/drawing/2014/main" id="{26C685F8-9B98-BEA0-9008-5D93E9142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</a:blip>
          <a:srcRect/>
          <a:stretch>
            <a:fillRect/>
          </a:stretch>
        </p:blipFill>
        <p:spPr>
          <a:xfrm>
            <a:off x="6619295" y="6021288"/>
            <a:ext cx="2315596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5976664"/>
          </a:xfrm>
        </p:spPr>
        <p:txBody>
          <a:bodyPr>
            <a:normAutofit lnSpcReduction="10000"/>
          </a:bodyPr>
          <a:lstStyle/>
          <a:p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TOPIRAMAT (TOPAMAX): nove omejitve uporabe za preprečevanje izpostavljenosti med nosečnostjo – 26. 10. 2023</a:t>
            </a:r>
          </a:p>
          <a:p>
            <a:pPr lvl="1"/>
            <a:r>
              <a:rPr lang="sl-SI" sz="2000" u="sng" dirty="0">
                <a:latin typeface="Times New Roman" pitchFamily="18" charset="0"/>
                <a:cs typeface="Times New Roman" pitchFamily="18" charset="0"/>
              </a:rPr>
              <a:t>Uvedba programa za preprečevanje nosečnosti pri uporabi zdravil, ki vsebujejo topiramat.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Nove kontraindikacije, ki veljajo pri zdravljenju epilepsije s topiramatom:</a:t>
            </a:r>
          </a:p>
          <a:p>
            <a:pPr lvl="2"/>
            <a:r>
              <a:rPr lang="sl-SI" dirty="0">
                <a:latin typeface="Times New Roman" pitchFamily="18" charset="0"/>
                <a:cs typeface="Times New Roman" pitchFamily="18" charset="0"/>
              </a:rPr>
              <a:t>med nosečnostjo, razen če ni druge ustrezne možnosti zdravljenja,</a:t>
            </a:r>
          </a:p>
          <a:p>
            <a:pPr lvl="2"/>
            <a:r>
              <a:rPr lang="sl-SI" dirty="0">
                <a:latin typeface="Times New Roman" pitchFamily="18" charset="0"/>
                <a:cs typeface="Times New Roman" pitchFamily="18" charset="0"/>
              </a:rPr>
              <a:t>pri ženskah v rodni dobi, ki ne uporabljajo visoko učinkovite metode kontracepcije. Edina izjema so bolnice, za katere ni druge ustrezne alternative, vendar načrtujejo nosečnost in so bile v celoti obveščene o tveganjih jemanja topiramata med nosečnostjo.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Topiramat je v profilaksi migrene že kontraindiciran med nosečnostjo in pri ženskah v rodni dobi, ki ne uporabljajo visoko učinkovite metode kontracepcije.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Zdravljenje deklic in žensk v rodni dobi mora uvesti in nadzorovati zdravnik z izkušnjami pri zdravljenju epilepsije in migrene. Potrebo po zdravljenju oceniti vsaj enkrat na leto.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Svetovanje ob interakcijah s hormonskimi kontraceptivi; dodatna pregradna metoda kontracepcije.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Ženske v rodni dobi: ponovno ovrednotenje zdravljenja in zagotovitev izpolnjevanja pogojev programa za preprečevanje nosečnosti.</a:t>
            </a:r>
          </a:p>
        </p:txBody>
      </p:sp>
      <p:pic>
        <p:nvPicPr>
          <p:cNvPr id="2" name="Označba mesta vsebine 3">
            <a:extLst>
              <a:ext uri="{FF2B5EF4-FFF2-40B4-BE49-F238E27FC236}">
                <a16:creationId xmlns:a16="http://schemas.microsoft.com/office/drawing/2014/main" id="{2E5BE1B6-8BE8-8A13-02CD-954ADB8D7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</a:blip>
          <a:srcRect/>
          <a:stretch>
            <a:fillRect/>
          </a:stretch>
        </p:blipFill>
        <p:spPr>
          <a:xfrm>
            <a:off x="6619295" y="6021288"/>
            <a:ext cx="2315596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D832-3155-DB62-1EBA-0F79CC15A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/>
          </a:bodyPr>
          <a:lstStyle/>
          <a:p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INTEGRILIN (EPTIFIBATID): prekinitev proizvodnje zdravila – 2. 11. 2023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Takojšnja prekinitev proizvodnje zdravila Itegrilin zaradi težav z dobavo eptifibatida.</a:t>
            </a:r>
          </a:p>
          <a:p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ZDRAVILA Z ETILESTRI OMEGA-3 MAŠČOBNIH KISLIN (OMACOR):  od odmerka odvisno povečano tveganje za atrijsko fibrilacijo pri bolnikih z ugotovljenimi srčno-žilnimi boleznimi ali srčno-žilnimi dejavniki tveganja – 8. 11. 2023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Zdravila, ki vsebujejo etilestre omega-3 maščobnih kislin, so indicirana za zniževanje ravni trigliceridov (hipertrigliceridemijo), kadar se je odziv na dieto in druge nefarmakološke ukrepe izkazal za nezadostnega.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Sistematični pregledi in metaanalize randomiziranih nadzorovanih kliničnih preizkušanj so izpostavili </a:t>
            </a:r>
            <a:r>
              <a:rPr lang="sl-SI" sz="2000" b="1" u="sng" dirty="0">
                <a:latin typeface="Times New Roman" pitchFamily="18" charset="0"/>
                <a:cs typeface="Times New Roman" pitchFamily="18" charset="0"/>
              </a:rPr>
              <a:t>od odmerka odvisno povečano tveganje za atrijsko fibrilacijo 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pri bolnikih z ugotovljenimi </a:t>
            </a:r>
            <a:r>
              <a:rPr lang="sl-SI" sz="2000" b="1" dirty="0">
                <a:latin typeface="Times New Roman" pitchFamily="18" charset="0"/>
                <a:cs typeface="Times New Roman" pitchFamily="18" charset="0"/>
              </a:rPr>
              <a:t>srčno-žilnimi boleznimi ali srčno-žilnimi dejavniki tveganja</a:t>
            </a:r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, zdravljenih z zdravili, ki vsebujejo </a:t>
            </a:r>
            <a:r>
              <a:rPr lang="sl-SI" sz="2000" b="1" dirty="0">
                <a:latin typeface="Times New Roman" pitchFamily="18" charset="0"/>
                <a:cs typeface="Times New Roman" pitchFamily="18" charset="0"/>
              </a:rPr>
              <a:t>etilestre omega-3 maščobnih kislin, v primerjavi s placebom.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Opaženo tveganje je bilo največje pri odmerku </a:t>
            </a:r>
            <a:r>
              <a:rPr lang="sl-SI" sz="2000" b="1" dirty="0">
                <a:latin typeface="Times New Roman" pitchFamily="18" charset="0"/>
                <a:cs typeface="Times New Roman" pitchFamily="18" charset="0"/>
              </a:rPr>
              <a:t>4 g/dan! 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Zdravstveni delavci morajo bolnikom svetovati, naj poiščejo zdravniško pomoč, če se pri njih pojavijo simptomi atrijske fibrilacije.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Če se razvije AF, je treba zdravljenje s temi zdravili trajno prekiniti.</a:t>
            </a:r>
          </a:p>
          <a:p>
            <a:endParaRPr lang="x-none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E984886-CD5F-A945-340C-5D8192F3E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</a:blip>
          <a:srcRect/>
          <a:stretch>
            <a:fillRect/>
          </a:stretch>
        </p:blipFill>
        <p:spPr>
          <a:xfrm>
            <a:off x="6619295" y="6021288"/>
            <a:ext cx="231559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53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476672"/>
            <a:ext cx="8424936" cy="5832648"/>
          </a:xfrm>
        </p:spPr>
        <p:txBody>
          <a:bodyPr>
            <a:normAutofit/>
          </a:bodyPr>
          <a:lstStyle/>
          <a:p>
            <a:r>
              <a:rPr lang="sl-SI" sz="2400" b="1" dirty="0">
                <a:latin typeface="Times New Roman" pitchFamily="18" charset="0"/>
                <a:cs typeface="Times New Roman" pitchFamily="18" charset="0"/>
              </a:rPr>
              <a:t>SIMULECT (BAZILIKSIMAB): dobava pakiranj zdravila simulect 20 mg, ki vsebujejo samo vialo s praškom z baziliksimabom brez ampule z vodo za injekcije – 8. 11. 2023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V nekaterih ampulah z vodo za injekcije, ki so v pakiranju skupaj z vialami z zdravilom Simulect 10 mg in 20 mg, so ugotovili prisotnost delcev. Ampul z vodo za injekcije se zato ne sme uporabljati za rekonstrukcijo praška.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Začasna dobava pakiranja zdravila, ki bo vsebovalo samo vialo s praškom – ne pa tudi ampule z vodo za injekcije.</a:t>
            </a:r>
          </a:p>
          <a:p>
            <a:pPr lvl="1"/>
            <a:r>
              <a:rPr lang="sl-SI" sz="2000" dirty="0">
                <a:latin typeface="Times New Roman" pitchFamily="18" charset="0"/>
                <a:cs typeface="Times New Roman" pitchFamily="18" charset="0"/>
              </a:rPr>
              <a:t>Za rekonstrukcijo je potrebno uporabiti ampule z vodo za injekcije iz drugega vira, ki so skladne z zahtevami Evropske farmakopeje in ne vsebujejo nobenih aditivov.</a:t>
            </a:r>
          </a:p>
        </p:txBody>
      </p:sp>
      <p:pic>
        <p:nvPicPr>
          <p:cNvPr id="2" name="Označba mesta vsebine 3">
            <a:extLst>
              <a:ext uri="{FF2B5EF4-FFF2-40B4-BE49-F238E27FC236}">
                <a16:creationId xmlns:a16="http://schemas.microsoft.com/office/drawing/2014/main" id="{00543E1A-20C4-5716-BC24-22CAD7627A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</a:blip>
          <a:srcRect/>
          <a:stretch>
            <a:fillRect/>
          </a:stretch>
        </p:blipFill>
        <p:spPr>
          <a:xfrm>
            <a:off x="6619295" y="6021288"/>
            <a:ext cx="2315596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0"/>
            <a:ext cx="7886700" cy="720080"/>
          </a:xfrm>
        </p:spPr>
        <p:txBody>
          <a:bodyPr>
            <a:normAutofit/>
          </a:bodyPr>
          <a:lstStyle/>
          <a:p>
            <a:r>
              <a:rPr lang="sl-SI" sz="3600" dirty="0" err="1"/>
              <a:t>Polifarmakoterapija</a:t>
            </a:r>
            <a:r>
              <a:rPr lang="sl-SI" sz="3600" dirty="0"/>
              <a:t> v Sloveniji</a:t>
            </a:r>
          </a:p>
        </p:txBody>
      </p:sp>
      <p:pic>
        <p:nvPicPr>
          <p:cNvPr id="1027" name="Picture 3" descr="C:\Users\premusa\Pictures\339832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41623"/>
            <a:ext cx="6012894" cy="3443748"/>
          </a:xfrm>
          <a:prstGeom prst="rect">
            <a:avLst/>
          </a:prstGeom>
          <a:noFill/>
        </p:spPr>
      </p:pic>
      <p:pic>
        <p:nvPicPr>
          <p:cNvPr id="1026" name="Picture 2" descr="C:\Users\premusa\Pictures\33062023 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505325" cy="2743200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323528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Vir: ZZZS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45B2-76D5-FD8B-931C-4D36A50F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E4B2A-C3B6-896D-52F7-EF8F593FD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grpSp>
        <p:nvGrpSpPr>
          <p:cNvPr id="4" name="Skupina 16">
            <a:extLst>
              <a:ext uri="{FF2B5EF4-FFF2-40B4-BE49-F238E27FC236}">
                <a16:creationId xmlns:a16="http://schemas.microsoft.com/office/drawing/2014/main" id="{08E17E7B-0E67-DF98-A5EA-F8FDE801F64D}"/>
              </a:ext>
            </a:extLst>
          </p:cNvPr>
          <p:cNvGrpSpPr>
            <a:grpSpLocks/>
          </p:cNvGrpSpPr>
          <p:nvPr/>
        </p:nvGrpSpPr>
        <p:grpSpPr bwMode="auto">
          <a:xfrm>
            <a:off x="-28240" y="-34704"/>
            <a:ext cx="9172240" cy="6892704"/>
            <a:chOff x="9525" y="0"/>
            <a:chExt cx="9134475" cy="6143626"/>
          </a:xfrm>
        </p:grpSpPr>
        <p:pic>
          <p:nvPicPr>
            <p:cNvPr id="5" name="Picture 2" descr="[Translate to English:] Bild_SeamlessCare">
              <a:extLst>
                <a:ext uri="{FF2B5EF4-FFF2-40B4-BE49-F238E27FC236}">
                  <a16:creationId xmlns:a16="http://schemas.microsoft.com/office/drawing/2014/main" id="{363A0EFA-5CA8-A550-CA69-EF940B337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25" y="0"/>
              <a:ext cx="9134475" cy="614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Pravokotnik 4">
              <a:extLst>
                <a:ext uri="{FF2B5EF4-FFF2-40B4-BE49-F238E27FC236}">
                  <a16:creationId xmlns:a16="http://schemas.microsoft.com/office/drawing/2014/main" id="{0BA4AAE7-39B6-0185-06E8-B51B6728718B}"/>
                </a:ext>
              </a:extLst>
            </p:cNvPr>
            <p:cNvSpPr/>
            <p:nvPr/>
          </p:nvSpPr>
          <p:spPr>
            <a:xfrm>
              <a:off x="250825" y="2133600"/>
              <a:ext cx="1873250" cy="10795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b="1" dirty="0">
                  <a:solidFill>
                    <a:schemeClr val="tx1"/>
                  </a:solidFill>
                  <a:latin typeface="Arial Narrow" pitchFamily="34" charset="0"/>
                </a:rPr>
                <a:t>Nenamerne napake pri vnosu zdravil ob sprejemu</a:t>
              </a:r>
            </a:p>
          </p:txBody>
        </p:sp>
        <p:sp>
          <p:nvSpPr>
            <p:cNvPr id="7" name="Pravokotnik 5">
              <a:extLst>
                <a:ext uri="{FF2B5EF4-FFF2-40B4-BE49-F238E27FC236}">
                  <a16:creationId xmlns:a16="http://schemas.microsoft.com/office/drawing/2014/main" id="{E01CEFE5-5F66-E898-439E-E852460093BC}"/>
                </a:ext>
              </a:extLst>
            </p:cNvPr>
            <p:cNvSpPr/>
            <p:nvPr/>
          </p:nvSpPr>
          <p:spPr>
            <a:xfrm>
              <a:off x="179388" y="3429001"/>
              <a:ext cx="1871662" cy="79216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b="1" dirty="0">
                  <a:solidFill>
                    <a:schemeClr val="tx1"/>
                  </a:solidFill>
                  <a:latin typeface="Arial Narrow" pitchFamily="34" charset="0"/>
                </a:rPr>
                <a:t>Sprejemi zaradi NUZ zdravil</a:t>
              </a:r>
            </a:p>
          </p:txBody>
        </p:sp>
        <p:sp>
          <p:nvSpPr>
            <p:cNvPr id="8" name="Pravokotnik 6">
              <a:extLst>
                <a:ext uri="{FF2B5EF4-FFF2-40B4-BE49-F238E27FC236}">
                  <a16:creationId xmlns:a16="http://schemas.microsoft.com/office/drawing/2014/main" id="{44D273CF-8018-8372-8BB9-5E702E7FF382}"/>
                </a:ext>
              </a:extLst>
            </p:cNvPr>
            <p:cNvSpPr/>
            <p:nvPr/>
          </p:nvSpPr>
          <p:spPr>
            <a:xfrm>
              <a:off x="2195513" y="1844675"/>
              <a:ext cx="1368425" cy="6477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b="1" dirty="0">
                  <a:solidFill>
                    <a:schemeClr val="tx1"/>
                  </a:solidFill>
                  <a:latin typeface="Arial Narrow" pitchFamily="34" charset="0"/>
                </a:rPr>
                <a:t>Spremembe v terapiji</a:t>
              </a:r>
            </a:p>
          </p:txBody>
        </p:sp>
        <p:sp>
          <p:nvSpPr>
            <p:cNvPr id="9" name="Pravokotnik 7">
              <a:extLst>
                <a:ext uri="{FF2B5EF4-FFF2-40B4-BE49-F238E27FC236}">
                  <a16:creationId xmlns:a16="http://schemas.microsoft.com/office/drawing/2014/main" id="{05D5C097-0AC5-DFE2-CEFC-64F64EAE3E43}"/>
                </a:ext>
              </a:extLst>
            </p:cNvPr>
            <p:cNvSpPr/>
            <p:nvPr/>
          </p:nvSpPr>
          <p:spPr>
            <a:xfrm>
              <a:off x="2600751" y="1089819"/>
              <a:ext cx="3600450" cy="6477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b="1" dirty="0">
                  <a:solidFill>
                    <a:schemeClr val="tx1"/>
                  </a:solidFill>
                  <a:latin typeface="Arial Narrow" pitchFamily="34" charset="0"/>
                </a:rPr>
                <a:t>Odkloni pri predpisovanju, Neželeni učinki zdravil, odkloni pri aplikaciji</a:t>
              </a:r>
            </a:p>
          </p:txBody>
        </p:sp>
        <p:sp>
          <p:nvSpPr>
            <p:cNvPr id="10" name="Pravokotnik 8">
              <a:extLst>
                <a:ext uri="{FF2B5EF4-FFF2-40B4-BE49-F238E27FC236}">
                  <a16:creationId xmlns:a16="http://schemas.microsoft.com/office/drawing/2014/main" id="{8B975FF3-8CA5-2B9D-FEC2-B398905649A7}"/>
                </a:ext>
              </a:extLst>
            </p:cNvPr>
            <p:cNvSpPr/>
            <p:nvPr/>
          </p:nvSpPr>
          <p:spPr>
            <a:xfrm>
              <a:off x="6404498" y="692149"/>
              <a:ext cx="1873250" cy="8651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b="1" dirty="0">
                  <a:solidFill>
                    <a:schemeClr val="tx1"/>
                  </a:solidFill>
                  <a:latin typeface="Arial Narrow" pitchFamily="34" charset="0"/>
                </a:rPr>
                <a:t>Ponovna hitra hospitalizacija zaradi zdravil</a:t>
              </a:r>
            </a:p>
          </p:txBody>
        </p:sp>
        <p:sp>
          <p:nvSpPr>
            <p:cNvPr id="11" name="Pravokotnik 9">
              <a:extLst>
                <a:ext uri="{FF2B5EF4-FFF2-40B4-BE49-F238E27FC236}">
                  <a16:creationId xmlns:a16="http://schemas.microsoft.com/office/drawing/2014/main" id="{2DA288C2-36AC-1C2F-1BF3-FE7FBB0D4E88}"/>
                </a:ext>
              </a:extLst>
            </p:cNvPr>
            <p:cNvSpPr/>
            <p:nvPr/>
          </p:nvSpPr>
          <p:spPr>
            <a:xfrm>
              <a:off x="6743407" y="4044358"/>
              <a:ext cx="2087562" cy="12969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b="1" dirty="0">
                  <a:solidFill>
                    <a:schemeClr val="tx1"/>
                  </a:solidFill>
                  <a:latin typeface="Arial Narrow" pitchFamily="34" charset="0"/>
                </a:rPr>
                <a:t>Pacient preslabo pozna pravilno uporabo zdravil in spremembe v terapiji</a:t>
              </a:r>
            </a:p>
          </p:txBody>
        </p:sp>
        <p:sp>
          <p:nvSpPr>
            <p:cNvPr id="12" name="Pravokotnik 10">
              <a:extLst>
                <a:ext uri="{FF2B5EF4-FFF2-40B4-BE49-F238E27FC236}">
                  <a16:creationId xmlns:a16="http://schemas.microsoft.com/office/drawing/2014/main" id="{C7055ECE-CC87-29BB-9C4E-9A392F8BE064}"/>
                </a:ext>
              </a:extLst>
            </p:cNvPr>
            <p:cNvSpPr/>
            <p:nvPr/>
          </p:nvSpPr>
          <p:spPr>
            <a:xfrm>
              <a:off x="7164388" y="2924175"/>
              <a:ext cx="1979612" cy="8651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b="1" dirty="0">
                  <a:solidFill>
                    <a:schemeClr val="tx1"/>
                  </a:solidFill>
                  <a:latin typeface="Arial Narrow" pitchFamily="34" charset="0"/>
                </a:rPr>
                <a:t>Slaba komunikacija z lekarno in zdravnikom</a:t>
              </a:r>
            </a:p>
          </p:txBody>
        </p:sp>
        <p:sp>
          <p:nvSpPr>
            <p:cNvPr id="13" name="Pravokotnik 12">
              <a:extLst>
                <a:ext uri="{FF2B5EF4-FFF2-40B4-BE49-F238E27FC236}">
                  <a16:creationId xmlns:a16="http://schemas.microsoft.com/office/drawing/2014/main" id="{212BBA31-2262-21C0-116E-151BE2A859E6}"/>
                </a:ext>
              </a:extLst>
            </p:cNvPr>
            <p:cNvSpPr/>
            <p:nvPr/>
          </p:nvSpPr>
          <p:spPr>
            <a:xfrm>
              <a:off x="6659563" y="1844675"/>
              <a:ext cx="2089150" cy="863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b="1" dirty="0">
                  <a:solidFill>
                    <a:schemeClr val="tx1"/>
                  </a:solidFill>
                  <a:latin typeface="Arial Narrow" pitchFamily="34" charset="0"/>
                </a:rPr>
                <a:t>Nenamerne napake pri vnosu zdravil ob odpustu</a:t>
              </a:r>
            </a:p>
          </p:txBody>
        </p:sp>
        <p:sp>
          <p:nvSpPr>
            <p:cNvPr id="14" name="Pravokotnik 13">
              <a:extLst>
                <a:ext uri="{FF2B5EF4-FFF2-40B4-BE49-F238E27FC236}">
                  <a16:creationId xmlns:a16="http://schemas.microsoft.com/office/drawing/2014/main" id="{BC034E03-F3D4-CCB5-B693-F582661896DA}"/>
                </a:ext>
              </a:extLst>
            </p:cNvPr>
            <p:cNvSpPr/>
            <p:nvPr/>
          </p:nvSpPr>
          <p:spPr>
            <a:xfrm>
              <a:off x="2627313" y="5300664"/>
              <a:ext cx="3600450" cy="64928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b="1" dirty="0">
                  <a:solidFill>
                    <a:schemeClr val="tx1"/>
                  </a:solidFill>
                  <a:latin typeface="Arial Narrow" pitchFamily="34" charset="0"/>
                </a:rPr>
                <a:t>Odkloni pri predpisovanju, Neželeni učinki zdravil, odkloni pri aplikaciji</a:t>
              </a:r>
            </a:p>
          </p:txBody>
        </p:sp>
        <p:sp>
          <p:nvSpPr>
            <p:cNvPr id="15" name="Pravokotnik 14">
              <a:extLst>
                <a:ext uri="{FF2B5EF4-FFF2-40B4-BE49-F238E27FC236}">
                  <a16:creationId xmlns:a16="http://schemas.microsoft.com/office/drawing/2014/main" id="{9CA88215-188C-CB97-17BA-FCC106C7E97A}"/>
                </a:ext>
              </a:extLst>
            </p:cNvPr>
            <p:cNvSpPr/>
            <p:nvPr/>
          </p:nvSpPr>
          <p:spPr>
            <a:xfrm>
              <a:off x="3779838" y="3141664"/>
              <a:ext cx="1439862" cy="2873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b="1" dirty="0">
                  <a:solidFill>
                    <a:schemeClr val="tx1"/>
                  </a:solidFill>
                  <a:latin typeface="Arial Narrow" pitchFamily="34" charset="0"/>
                </a:rPr>
                <a:t>BOLNIŠNICA</a:t>
              </a:r>
            </a:p>
          </p:txBody>
        </p:sp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A0A948A7-17CE-D211-327F-B637E9799C07}"/>
                </a:ext>
              </a:extLst>
            </p:cNvPr>
            <p:cNvSpPr/>
            <p:nvPr/>
          </p:nvSpPr>
          <p:spPr>
            <a:xfrm>
              <a:off x="4067175" y="3500439"/>
              <a:ext cx="792163" cy="2889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l-SI" b="1" dirty="0">
                  <a:solidFill>
                    <a:schemeClr val="tx1"/>
                  </a:solidFill>
                  <a:latin typeface="Arial Narrow" pitchFamily="34" charset="0"/>
                </a:rPr>
                <a:t>DOM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31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085A430-0BF5-35C6-F752-E7FB0FF8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Začetki brezšivne skrbi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8D008-55C6-0F2D-8111-F8EB4908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8BF0E11-7658-45D3-8619-8341808E2D86}" type="slidenum">
              <a:rPr lang="sl-SI" altLang="sl-SI">
                <a:solidFill>
                  <a:srgbClr val="898989"/>
                </a:solidFill>
                <a:latin typeface="Open Sans" panose="020B0606030504020204" pitchFamily="34" charset="0"/>
              </a:rPr>
              <a:pPr/>
              <a:t>5</a:t>
            </a:fld>
            <a:endParaRPr lang="sl-SI" altLang="sl-SI">
              <a:solidFill>
                <a:srgbClr val="898989"/>
              </a:solidFill>
              <a:latin typeface="Open Sans" panose="020B0606030504020204" pitchFamily="34" charset="0"/>
            </a:endParaRPr>
          </a:p>
        </p:txBody>
      </p:sp>
      <p:pic>
        <p:nvPicPr>
          <p:cNvPr id="12292" name="Picture 10">
            <a:extLst>
              <a:ext uri="{FF2B5EF4-FFF2-40B4-BE49-F238E27FC236}">
                <a16:creationId xmlns:a16="http://schemas.microsoft.com/office/drawing/2014/main" id="{64BAEF0F-768A-767A-50F8-313D7D37F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16" y="5294710"/>
            <a:ext cx="1795463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>
            <a:extLst>
              <a:ext uri="{FF2B5EF4-FFF2-40B4-BE49-F238E27FC236}">
                <a16:creationId xmlns:a16="http://schemas.microsoft.com/office/drawing/2014/main" id="{3EEE3725-F3FD-689F-DB61-EE1E0496B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2" y="1616869"/>
            <a:ext cx="5118497" cy="16204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D126ECE-C366-51B1-C250-7474327B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8185" y="3324226"/>
            <a:ext cx="5414963" cy="1135856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3218C38-ACDC-5561-A307-8C74B6AA6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598" y="4701779"/>
            <a:ext cx="6201965" cy="105965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7E4B1B-3FCC-3575-48B9-BB668A25F1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1640" y="332656"/>
            <a:ext cx="1250156" cy="259556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sl-SI" sz="1875" dirty="0"/>
              <a:t>ZLD-1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331640" y="1124744"/>
            <a:ext cx="6169819" cy="1908572"/>
            <a:chOff x="1331640" y="1124744"/>
            <a:chExt cx="6169819" cy="1908572"/>
          </a:xfrm>
        </p:grpSpPr>
        <p:pic>
          <p:nvPicPr>
            <p:cNvPr id="13315" name="Picture 2">
              <a:extLst>
                <a:ext uri="{FF2B5EF4-FFF2-40B4-BE49-F238E27FC236}">
                  <a16:creationId xmlns:a16="http://schemas.microsoft.com/office/drawing/2014/main" id="{49305746-B867-8804-F89E-DAF5325B4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124744"/>
              <a:ext cx="6169819" cy="190857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8" name="Zaobljeni pravokotnik 7">
              <a:extLst>
                <a:ext uri="{FF2B5EF4-FFF2-40B4-BE49-F238E27FC236}">
                  <a16:creationId xmlns:a16="http://schemas.microsoft.com/office/drawing/2014/main" id="{3D5DDB36-AC94-32A0-84E2-B97542569E50}"/>
                </a:ext>
              </a:extLst>
            </p:cNvPr>
            <p:cNvSpPr/>
            <p:nvPr/>
          </p:nvSpPr>
          <p:spPr>
            <a:xfrm>
              <a:off x="4139952" y="1916832"/>
              <a:ext cx="2970610" cy="161925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 sz="1350"/>
            </a:p>
          </p:txBody>
        </p:sp>
        <p:sp>
          <p:nvSpPr>
            <p:cNvPr id="9" name="Zaobljeni pravokotnik 8">
              <a:extLst>
                <a:ext uri="{FF2B5EF4-FFF2-40B4-BE49-F238E27FC236}">
                  <a16:creationId xmlns:a16="http://schemas.microsoft.com/office/drawing/2014/main" id="{278B5C36-23AB-5141-AA46-B4CC6042B98B}"/>
                </a:ext>
              </a:extLst>
            </p:cNvPr>
            <p:cNvSpPr/>
            <p:nvPr/>
          </p:nvSpPr>
          <p:spPr>
            <a:xfrm>
              <a:off x="1763688" y="2060848"/>
              <a:ext cx="1565672" cy="161925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 sz="1350"/>
            </a:p>
          </p:txBody>
        </p:sp>
        <p:sp>
          <p:nvSpPr>
            <p:cNvPr id="10" name="Zaobljeni pravokotnik 9">
              <a:extLst>
                <a:ext uri="{FF2B5EF4-FFF2-40B4-BE49-F238E27FC236}">
                  <a16:creationId xmlns:a16="http://schemas.microsoft.com/office/drawing/2014/main" id="{12D6BF14-1642-55E3-0FBD-A3D897B70D3A}"/>
                </a:ext>
              </a:extLst>
            </p:cNvPr>
            <p:cNvSpPr/>
            <p:nvPr/>
          </p:nvSpPr>
          <p:spPr>
            <a:xfrm>
              <a:off x="3563888" y="2348880"/>
              <a:ext cx="3618310" cy="215504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l-SI" sz="1350"/>
            </a:p>
          </p:txBody>
        </p:sp>
      </p:grpSp>
      <p:pic>
        <p:nvPicPr>
          <p:cNvPr id="13320" name="Picture 7" descr="Evaluating clinical pharmacist involvement in a COVID-19 intensive care  recovery clinic - The Pharmaceutical Journal">
            <a:extLst>
              <a:ext uri="{FF2B5EF4-FFF2-40B4-BE49-F238E27FC236}">
                <a16:creationId xmlns:a16="http://schemas.microsoft.com/office/drawing/2014/main" id="{97F473C5-C8FF-BE29-D1EC-3CF370F5D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2762004" cy="184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How useful are clinical pharmacists in postsurgical floors? | Latest news  for Doctors, Nurses and Pharmacists | Pharmacy">
            <a:extLst>
              <a:ext uri="{FF2B5EF4-FFF2-40B4-BE49-F238E27FC236}">
                <a16:creationId xmlns:a16="http://schemas.microsoft.com/office/drawing/2014/main" id="{DA353AB6-AF08-AC67-F2C6-910B091A0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2866197" cy="190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D8B07A97-E9B3-E1B0-A3EB-195FC39135A7}"/>
              </a:ext>
            </a:extLst>
          </p:cNvPr>
          <p:cNvSpPr/>
          <p:nvPr/>
        </p:nvSpPr>
        <p:spPr>
          <a:xfrm>
            <a:off x="2987824" y="260648"/>
            <a:ext cx="337542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l-SI" sz="1200" i="1" dirty="0">
                <a:latin typeface="Arial" charset="0"/>
                <a:cs typeface="Arial" charset="0"/>
              </a:rPr>
              <a:t>Cilj izvajanja brezšivne skrb je </a:t>
            </a:r>
            <a:r>
              <a:rPr lang="sl-SI" sz="1200" b="1" i="1" dirty="0">
                <a:latin typeface="Arial" charset="0"/>
                <a:cs typeface="Arial" charset="0"/>
              </a:rPr>
              <a:t>zagotavljanje večje kakovosti in varnosti pacientovega zdravljenja z zdravili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755576" y="5661248"/>
            <a:ext cx="74888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/>
              <a:t>OKZ je naložena v CRPP in vidna v </a:t>
            </a:r>
            <a:r>
              <a:rPr lang="sl-SI" sz="2000" b="1" dirty="0" err="1"/>
              <a:t>eZvem</a:t>
            </a:r>
            <a:r>
              <a:rPr lang="sl-SI" sz="2000" b="1" dirty="0"/>
              <a:t> pacientu in zdravstvenim delavcem na različnih ravneh zdravstvenega varstva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026" name="Picture 2" descr="Medication Cartoon Images - Free Download on Freepik">
            <a:extLst>
              <a:ext uri="{FF2B5EF4-FFF2-40B4-BE49-F238E27FC236}">
                <a16:creationId xmlns:a16="http://schemas.microsoft.com/office/drawing/2014/main" id="{E769E7CB-DAF0-F979-CD6E-EC157C9D0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1" r="2902" b="3"/>
          <a:stretch/>
        </p:blipFill>
        <p:spPr bwMode="auto">
          <a:xfrm>
            <a:off x="4781190" y="758514"/>
            <a:ext cx="384167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4696411" y="687822"/>
            <a:ext cx="4103360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6420" y="921125"/>
            <a:ext cx="593266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384DCD-B37C-B1B2-A125-FFAE2D489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013190"/>
              </p:ext>
            </p:extLst>
          </p:nvPr>
        </p:nvGraphicFramePr>
        <p:xfrm>
          <a:off x="395536" y="980728"/>
          <a:ext cx="43204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622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id="{8E84B073-7978-494F-BD69-3C15D2CB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 breme obveznega zdravstvenega zavarovanja se prednostno  izvaja brezšivna skrb na vseh treh ravneh zdravstvenega varstva pacientom s </a:t>
            </a:r>
            <a:r>
              <a:rPr lang="sl-SI" dirty="0" err="1"/>
              <a:t>polifarmakoterapijo</a:t>
            </a:r>
            <a:r>
              <a:rPr lang="sl-SI" dirty="0"/>
              <a:t> 10 in več zdravil</a:t>
            </a:r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76250" y="4909273"/>
            <a:ext cx="8191230" cy="823983"/>
          </a:xfrm>
        </p:spPr>
        <p:txBody>
          <a:bodyPr anchor="ctr">
            <a:normAutofit/>
          </a:bodyPr>
          <a:lstStyle/>
          <a:p>
            <a:pPr algn="ctr"/>
            <a:r>
              <a:rPr lang="sl-SI" sz="3200" dirty="0">
                <a:effectLst/>
                <a:latin typeface="Times New Roman" pitchFamily="18" charset="0"/>
                <a:cs typeface="Times New Roman" pitchFamily="18" charset="0"/>
              </a:rPr>
              <a:t>BREZŠIVNA SKRB V BOLNIŠNICAH</a:t>
            </a:r>
          </a:p>
        </p:txBody>
      </p:sp>
      <p:sp>
        <p:nvSpPr>
          <p:cNvPr id="20489" name="sketch line">
            <a:extLst>
              <a:ext uri="{FF2B5EF4-FFF2-40B4-BE49-F238E27FC236}">
                <a16:creationId xmlns:a16="http://schemas.microsoft.com/office/drawing/2014/main" id="{96B05946-1FC4-49B3-AAEC-C8854CA8A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57" y="4648200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438912 w 8229600"/>
              <a:gd name="connsiteY1" fmla="*/ 0 h 18288"/>
              <a:gd name="connsiteX2" fmla="*/ 1207008 w 8229600"/>
              <a:gd name="connsiteY2" fmla="*/ 0 h 18288"/>
              <a:gd name="connsiteX3" fmla="*/ 1645920 w 8229600"/>
              <a:gd name="connsiteY3" fmla="*/ 0 h 18288"/>
              <a:gd name="connsiteX4" fmla="*/ 2249424 w 8229600"/>
              <a:gd name="connsiteY4" fmla="*/ 0 h 18288"/>
              <a:gd name="connsiteX5" fmla="*/ 3099816 w 8229600"/>
              <a:gd name="connsiteY5" fmla="*/ 0 h 18288"/>
              <a:gd name="connsiteX6" fmla="*/ 3785616 w 8229600"/>
              <a:gd name="connsiteY6" fmla="*/ 0 h 18288"/>
              <a:gd name="connsiteX7" fmla="*/ 4553712 w 8229600"/>
              <a:gd name="connsiteY7" fmla="*/ 0 h 18288"/>
              <a:gd name="connsiteX8" fmla="*/ 5157216 w 8229600"/>
              <a:gd name="connsiteY8" fmla="*/ 0 h 18288"/>
              <a:gd name="connsiteX9" fmla="*/ 5843016 w 8229600"/>
              <a:gd name="connsiteY9" fmla="*/ 0 h 18288"/>
              <a:gd name="connsiteX10" fmla="*/ 6693408 w 8229600"/>
              <a:gd name="connsiteY10" fmla="*/ 0 h 18288"/>
              <a:gd name="connsiteX11" fmla="*/ 7214616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187184 w 8229600"/>
              <a:gd name="connsiteY15" fmla="*/ 18288 h 18288"/>
              <a:gd name="connsiteX16" fmla="*/ 6501384 w 8229600"/>
              <a:gd name="connsiteY16" fmla="*/ 18288 h 18288"/>
              <a:gd name="connsiteX17" fmla="*/ 5980176 w 8229600"/>
              <a:gd name="connsiteY17" fmla="*/ 18288 h 18288"/>
              <a:gd name="connsiteX18" fmla="*/ 5294376 w 8229600"/>
              <a:gd name="connsiteY18" fmla="*/ 18288 h 18288"/>
              <a:gd name="connsiteX19" fmla="*/ 4608576 w 8229600"/>
              <a:gd name="connsiteY19" fmla="*/ 18288 h 18288"/>
              <a:gd name="connsiteX20" fmla="*/ 3922776 w 8229600"/>
              <a:gd name="connsiteY20" fmla="*/ 18288 h 18288"/>
              <a:gd name="connsiteX21" fmla="*/ 3236976 w 8229600"/>
              <a:gd name="connsiteY21" fmla="*/ 18288 h 18288"/>
              <a:gd name="connsiteX22" fmla="*/ 2633472 w 8229600"/>
              <a:gd name="connsiteY22" fmla="*/ 18288 h 18288"/>
              <a:gd name="connsiteX23" fmla="*/ 1865376 w 8229600"/>
              <a:gd name="connsiteY23" fmla="*/ 18288 h 18288"/>
              <a:gd name="connsiteX24" fmla="*/ 1179576 w 8229600"/>
              <a:gd name="connsiteY24" fmla="*/ 18288 h 18288"/>
              <a:gd name="connsiteX25" fmla="*/ 0 w 8229600"/>
              <a:gd name="connsiteY25" fmla="*/ 18288 h 18288"/>
              <a:gd name="connsiteX26" fmla="*/ 0 w 8229600"/>
              <a:gd name="connsiteY26" fmla="*/ 0 h 18288"/>
              <a:gd name="connsiteX0" fmla="*/ 0 w 8229600"/>
              <a:gd name="connsiteY0" fmla="*/ 0 h 18288"/>
              <a:gd name="connsiteX1" fmla="*/ 603504 w 8229600"/>
              <a:gd name="connsiteY1" fmla="*/ 0 h 18288"/>
              <a:gd name="connsiteX2" fmla="*/ 1042416 w 8229600"/>
              <a:gd name="connsiteY2" fmla="*/ 0 h 18288"/>
              <a:gd name="connsiteX3" fmla="*/ 1892808 w 8229600"/>
              <a:gd name="connsiteY3" fmla="*/ 0 h 18288"/>
              <a:gd name="connsiteX4" fmla="*/ 2496312 w 8229600"/>
              <a:gd name="connsiteY4" fmla="*/ 0 h 18288"/>
              <a:gd name="connsiteX5" fmla="*/ 3099816 w 8229600"/>
              <a:gd name="connsiteY5" fmla="*/ 0 h 18288"/>
              <a:gd name="connsiteX6" fmla="*/ 3950208 w 8229600"/>
              <a:gd name="connsiteY6" fmla="*/ 0 h 18288"/>
              <a:gd name="connsiteX7" fmla="*/ 4471416 w 8229600"/>
              <a:gd name="connsiteY7" fmla="*/ 0 h 18288"/>
              <a:gd name="connsiteX8" fmla="*/ 5321808 w 8229600"/>
              <a:gd name="connsiteY8" fmla="*/ 0 h 18288"/>
              <a:gd name="connsiteX9" fmla="*/ 6172200 w 8229600"/>
              <a:gd name="connsiteY9" fmla="*/ 0 h 18288"/>
              <a:gd name="connsiteX10" fmla="*/ 6858000 w 8229600"/>
              <a:gd name="connsiteY10" fmla="*/ 0 h 18288"/>
              <a:gd name="connsiteX11" fmla="*/ 8229600 w 8229600"/>
              <a:gd name="connsiteY11" fmla="*/ 0 h 18288"/>
              <a:gd name="connsiteX12" fmla="*/ 8229600 w 8229600"/>
              <a:gd name="connsiteY12" fmla="*/ 18288 h 18288"/>
              <a:gd name="connsiteX13" fmla="*/ 7790688 w 8229600"/>
              <a:gd name="connsiteY13" fmla="*/ 18288 h 18288"/>
              <a:gd name="connsiteX14" fmla="*/ 6940296 w 8229600"/>
              <a:gd name="connsiteY14" fmla="*/ 18288 h 18288"/>
              <a:gd name="connsiteX15" fmla="*/ 6419088 w 8229600"/>
              <a:gd name="connsiteY15" fmla="*/ 18288 h 18288"/>
              <a:gd name="connsiteX16" fmla="*/ 5733288 w 8229600"/>
              <a:gd name="connsiteY16" fmla="*/ 18288 h 18288"/>
              <a:gd name="connsiteX17" fmla="*/ 4882896 w 8229600"/>
              <a:gd name="connsiteY17" fmla="*/ 18288 h 18288"/>
              <a:gd name="connsiteX18" fmla="*/ 4197096 w 8229600"/>
              <a:gd name="connsiteY18" fmla="*/ 18288 h 18288"/>
              <a:gd name="connsiteX19" fmla="*/ 3758184 w 8229600"/>
              <a:gd name="connsiteY19" fmla="*/ 18288 h 18288"/>
              <a:gd name="connsiteX20" fmla="*/ 3236976 w 8229600"/>
              <a:gd name="connsiteY20" fmla="*/ 18288 h 18288"/>
              <a:gd name="connsiteX21" fmla="*/ 2386584 w 8229600"/>
              <a:gd name="connsiteY21" fmla="*/ 18288 h 18288"/>
              <a:gd name="connsiteX22" fmla="*/ 1700784 w 8229600"/>
              <a:gd name="connsiteY22" fmla="*/ 18288 h 18288"/>
              <a:gd name="connsiteX23" fmla="*/ 1179576 w 8229600"/>
              <a:gd name="connsiteY23" fmla="*/ 18288 h 18288"/>
              <a:gd name="connsiteX24" fmla="*/ 0 w 8229600"/>
              <a:gd name="connsiteY24" fmla="*/ 18288 h 18288"/>
              <a:gd name="connsiteX25" fmla="*/ 0 w 8229600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93828" y="-28022"/>
                  <a:pt x="293012" y="-17721"/>
                  <a:pt x="438912" y="0"/>
                </a:cubicBezTo>
                <a:cubicBezTo>
                  <a:pt x="578393" y="16085"/>
                  <a:pt x="1019086" y="7886"/>
                  <a:pt x="1207008" y="0"/>
                </a:cubicBezTo>
                <a:cubicBezTo>
                  <a:pt x="1422716" y="2502"/>
                  <a:pt x="1522002" y="9076"/>
                  <a:pt x="1645920" y="0"/>
                </a:cubicBezTo>
                <a:cubicBezTo>
                  <a:pt x="1786461" y="17736"/>
                  <a:pt x="1954300" y="-56967"/>
                  <a:pt x="2249424" y="0"/>
                </a:cubicBezTo>
                <a:cubicBezTo>
                  <a:pt x="2542529" y="29842"/>
                  <a:pt x="2767046" y="-22972"/>
                  <a:pt x="3099816" y="0"/>
                </a:cubicBezTo>
                <a:cubicBezTo>
                  <a:pt x="3454400" y="45289"/>
                  <a:pt x="3491591" y="402"/>
                  <a:pt x="3785616" y="0"/>
                </a:cubicBezTo>
                <a:cubicBezTo>
                  <a:pt x="4090142" y="12798"/>
                  <a:pt x="4182635" y="-267"/>
                  <a:pt x="4553712" y="0"/>
                </a:cubicBezTo>
                <a:cubicBezTo>
                  <a:pt x="4903201" y="-17284"/>
                  <a:pt x="5025442" y="-3232"/>
                  <a:pt x="5157216" y="0"/>
                </a:cubicBezTo>
                <a:cubicBezTo>
                  <a:pt x="5310993" y="-16666"/>
                  <a:pt x="5529843" y="-35309"/>
                  <a:pt x="5843016" y="0"/>
                </a:cubicBezTo>
                <a:cubicBezTo>
                  <a:pt x="6111897" y="-18304"/>
                  <a:pt x="6293935" y="7694"/>
                  <a:pt x="6693408" y="0"/>
                </a:cubicBezTo>
                <a:cubicBezTo>
                  <a:pt x="7086717" y="-2659"/>
                  <a:pt x="6979157" y="-21922"/>
                  <a:pt x="7214616" y="0"/>
                </a:cubicBezTo>
                <a:cubicBezTo>
                  <a:pt x="7487091" y="61951"/>
                  <a:pt x="7927407" y="9011"/>
                  <a:pt x="8229600" y="0"/>
                </a:cubicBezTo>
                <a:cubicBezTo>
                  <a:pt x="8229032" y="7862"/>
                  <a:pt x="8229381" y="13269"/>
                  <a:pt x="8229600" y="18288"/>
                </a:cubicBezTo>
                <a:cubicBezTo>
                  <a:pt x="8013786" y="9272"/>
                  <a:pt x="7917041" y="-19901"/>
                  <a:pt x="7626096" y="18288"/>
                </a:cubicBezTo>
                <a:cubicBezTo>
                  <a:pt x="7332385" y="45846"/>
                  <a:pt x="7309307" y="83"/>
                  <a:pt x="7187184" y="18288"/>
                </a:cubicBezTo>
                <a:cubicBezTo>
                  <a:pt x="7077311" y="23665"/>
                  <a:pt x="6881300" y="14657"/>
                  <a:pt x="6501384" y="18288"/>
                </a:cubicBezTo>
                <a:cubicBezTo>
                  <a:pt x="6180021" y="12383"/>
                  <a:pt x="6183965" y="-12121"/>
                  <a:pt x="5980176" y="18288"/>
                </a:cubicBezTo>
                <a:cubicBezTo>
                  <a:pt x="5772307" y="70554"/>
                  <a:pt x="5448569" y="23445"/>
                  <a:pt x="5294376" y="18288"/>
                </a:cubicBezTo>
                <a:cubicBezTo>
                  <a:pt x="5141763" y="8620"/>
                  <a:pt x="4727131" y="7351"/>
                  <a:pt x="4608576" y="18288"/>
                </a:cubicBezTo>
                <a:cubicBezTo>
                  <a:pt x="4451959" y="41110"/>
                  <a:pt x="4126174" y="8356"/>
                  <a:pt x="3922776" y="18288"/>
                </a:cubicBezTo>
                <a:cubicBezTo>
                  <a:pt x="3685739" y="19624"/>
                  <a:pt x="3538215" y="56586"/>
                  <a:pt x="3236976" y="18288"/>
                </a:cubicBezTo>
                <a:cubicBezTo>
                  <a:pt x="2931935" y="19214"/>
                  <a:pt x="2909758" y="9725"/>
                  <a:pt x="2633472" y="18288"/>
                </a:cubicBezTo>
                <a:cubicBezTo>
                  <a:pt x="2304220" y="21755"/>
                  <a:pt x="2067550" y="45569"/>
                  <a:pt x="1865376" y="18288"/>
                </a:cubicBezTo>
                <a:cubicBezTo>
                  <a:pt x="1605781" y="-11404"/>
                  <a:pt x="1324915" y="-47"/>
                  <a:pt x="1179576" y="18288"/>
                </a:cubicBezTo>
                <a:cubicBezTo>
                  <a:pt x="1009869" y="42421"/>
                  <a:pt x="246852" y="81880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14908" y="8692"/>
                  <a:pt x="401994" y="-11744"/>
                  <a:pt x="603504" y="0"/>
                </a:cubicBezTo>
                <a:cubicBezTo>
                  <a:pt x="811043" y="-33357"/>
                  <a:pt x="947848" y="-1073"/>
                  <a:pt x="1042416" y="0"/>
                </a:cubicBezTo>
                <a:cubicBezTo>
                  <a:pt x="1201516" y="-46016"/>
                  <a:pt x="1525827" y="-63069"/>
                  <a:pt x="1892808" y="0"/>
                </a:cubicBezTo>
                <a:cubicBezTo>
                  <a:pt x="2315698" y="25476"/>
                  <a:pt x="2317332" y="-24878"/>
                  <a:pt x="2496312" y="0"/>
                </a:cubicBezTo>
                <a:cubicBezTo>
                  <a:pt x="2700743" y="23784"/>
                  <a:pt x="2859756" y="15144"/>
                  <a:pt x="3099816" y="0"/>
                </a:cubicBezTo>
                <a:cubicBezTo>
                  <a:pt x="3327547" y="-18390"/>
                  <a:pt x="3695389" y="43526"/>
                  <a:pt x="3950208" y="0"/>
                </a:cubicBezTo>
                <a:cubicBezTo>
                  <a:pt x="4197863" y="-10129"/>
                  <a:pt x="4353140" y="-11577"/>
                  <a:pt x="4471416" y="0"/>
                </a:cubicBezTo>
                <a:cubicBezTo>
                  <a:pt x="4633892" y="-51053"/>
                  <a:pt x="4962182" y="13987"/>
                  <a:pt x="5321808" y="0"/>
                </a:cubicBezTo>
                <a:cubicBezTo>
                  <a:pt x="5752278" y="-9259"/>
                  <a:pt x="5906691" y="9315"/>
                  <a:pt x="6172200" y="0"/>
                </a:cubicBezTo>
                <a:cubicBezTo>
                  <a:pt x="6458823" y="-8430"/>
                  <a:pt x="6642899" y="-1386"/>
                  <a:pt x="6858000" y="0"/>
                </a:cubicBezTo>
                <a:cubicBezTo>
                  <a:pt x="7046265" y="17358"/>
                  <a:pt x="7874985" y="6615"/>
                  <a:pt x="8229600" y="0"/>
                </a:cubicBezTo>
                <a:cubicBezTo>
                  <a:pt x="8229606" y="8597"/>
                  <a:pt x="8230276" y="9732"/>
                  <a:pt x="8229600" y="18288"/>
                </a:cubicBezTo>
                <a:cubicBezTo>
                  <a:pt x="8026377" y="33320"/>
                  <a:pt x="7987721" y="12067"/>
                  <a:pt x="7790688" y="18288"/>
                </a:cubicBezTo>
                <a:cubicBezTo>
                  <a:pt x="7612072" y="10933"/>
                  <a:pt x="7227306" y="-31489"/>
                  <a:pt x="6940296" y="18288"/>
                </a:cubicBezTo>
                <a:cubicBezTo>
                  <a:pt x="6665314" y="49162"/>
                  <a:pt x="6679460" y="37314"/>
                  <a:pt x="6419088" y="18288"/>
                </a:cubicBezTo>
                <a:cubicBezTo>
                  <a:pt x="6166559" y="-960"/>
                  <a:pt x="6062083" y="-13755"/>
                  <a:pt x="5733288" y="18288"/>
                </a:cubicBezTo>
                <a:cubicBezTo>
                  <a:pt x="5403969" y="31848"/>
                  <a:pt x="5175549" y="83960"/>
                  <a:pt x="4882896" y="18288"/>
                </a:cubicBezTo>
                <a:cubicBezTo>
                  <a:pt x="4587511" y="2674"/>
                  <a:pt x="4416518" y="-43062"/>
                  <a:pt x="4197096" y="18288"/>
                </a:cubicBezTo>
                <a:cubicBezTo>
                  <a:pt x="3968959" y="36733"/>
                  <a:pt x="3936673" y="29160"/>
                  <a:pt x="3758184" y="18288"/>
                </a:cubicBezTo>
                <a:cubicBezTo>
                  <a:pt x="3585890" y="14397"/>
                  <a:pt x="3465728" y="18648"/>
                  <a:pt x="3236976" y="18288"/>
                </a:cubicBezTo>
                <a:cubicBezTo>
                  <a:pt x="3034992" y="19800"/>
                  <a:pt x="2844201" y="62510"/>
                  <a:pt x="2386584" y="18288"/>
                </a:cubicBezTo>
                <a:cubicBezTo>
                  <a:pt x="1961057" y="12535"/>
                  <a:pt x="2042392" y="38049"/>
                  <a:pt x="1700784" y="18288"/>
                </a:cubicBezTo>
                <a:cubicBezTo>
                  <a:pt x="1351582" y="-9333"/>
                  <a:pt x="1310697" y="38277"/>
                  <a:pt x="1179576" y="18288"/>
                </a:cubicBezTo>
                <a:cubicBezTo>
                  <a:pt x="1036964" y="73950"/>
                  <a:pt x="369629" y="2987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100879" y="-30704"/>
                  <a:pt x="250302" y="5842"/>
                  <a:pt x="438912" y="0"/>
                </a:cubicBezTo>
                <a:cubicBezTo>
                  <a:pt x="636693" y="13852"/>
                  <a:pt x="967105" y="-5452"/>
                  <a:pt x="1207008" y="0"/>
                </a:cubicBezTo>
                <a:cubicBezTo>
                  <a:pt x="1385348" y="21628"/>
                  <a:pt x="1524828" y="3227"/>
                  <a:pt x="1645920" y="0"/>
                </a:cubicBezTo>
                <a:cubicBezTo>
                  <a:pt x="1737005" y="-3571"/>
                  <a:pt x="1993086" y="-15113"/>
                  <a:pt x="2249424" y="0"/>
                </a:cubicBezTo>
                <a:cubicBezTo>
                  <a:pt x="2541362" y="30256"/>
                  <a:pt x="2771728" y="-88819"/>
                  <a:pt x="3099816" y="0"/>
                </a:cubicBezTo>
                <a:cubicBezTo>
                  <a:pt x="3444306" y="40809"/>
                  <a:pt x="3488030" y="-2790"/>
                  <a:pt x="3785616" y="0"/>
                </a:cubicBezTo>
                <a:cubicBezTo>
                  <a:pt x="4079749" y="-13078"/>
                  <a:pt x="4192169" y="32107"/>
                  <a:pt x="4553712" y="0"/>
                </a:cubicBezTo>
                <a:cubicBezTo>
                  <a:pt x="4928022" y="-10930"/>
                  <a:pt x="5049542" y="2607"/>
                  <a:pt x="5157216" y="0"/>
                </a:cubicBezTo>
                <a:cubicBezTo>
                  <a:pt x="5274575" y="1075"/>
                  <a:pt x="5597040" y="51566"/>
                  <a:pt x="5843016" y="0"/>
                </a:cubicBezTo>
                <a:cubicBezTo>
                  <a:pt x="6138206" y="-1270"/>
                  <a:pt x="6294517" y="9668"/>
                  <a:pt x="6693408" y="0"/>
                </a:cubicBezTo>
                <a:cubicBezTo>
                  <a:pt x="7107915" y="27205"/>
                  <a:pt x="6985138" y="-9127"/>
                  <a:pt x="7214616" y="0"/>
                </a:cubicBezTo>
                <a:cubicBezTo>
                  <a:pt x="7510177" y="-31189"/>
                  <a:pt x="7925487" y="-60564"/>
                  <a:pt x="8229600" y="0"/>
                </a:cubicBezTo>
                <a:cubicBezTo>
                  <a:pt x="8229185" y="7748"/>
                  <a:pt x="8228669" y="13015"/>
                  <a:pt x="8229600" y="18288"/>
                </a:cubicBezTo>
                <a:cubicBezTo>
                  <a:pt x="7996985" y="23256"/>
                  <a:pt x="7904774" y="-26084"/>
                  <a:pt x="7626096" y="18288"/>
                </a:cubicBezTo>
                <a:cubicBezTo>
                  <a:pt x="7339473" y="37841"/>
                  <a:pt x="7298194" y="10601"/>
                  <a:pt x="7187184" y="18288"/>
                </a:cubicBezTo>
                <a:cubicBezTo>
                  <a:pt x="7064235" y="38928"/>
                  <a:pt x="6865472" y="49869"/>
                  <a:pt x="6501384" y="18288"/>
                </a:cubicBezTo>
                <a:cubicBezTo>
                  <a:pt x="6178606" y="19841"/>
                  <a:pt x="6184435" y="-8242"/>
                  <a:pt x="5980176" y="18288"/>
                </a:cubicBezTo>
                <a:cubicBezTo>
                  <a:pt x="5775349" y="47495"/>
                  <a:pt x="5454219" y="47566"/>
                  <a:pt x="5294376" y="18288"/>
                </a:cubicBezTo>
                <a:cubicBezTo>
                  <a:pt x="5123052" y="-1066"/>
                  <a:pt x="4718661" y="16920"/>
                  <a:pt x="4608576" y="18288"/>
                </a:cubicBezTo>
                <a:cubicBezTo>
                  <a:pt x="4474340" y="6880"/>
                  <a:pt x="4076261" y="26426"/>
                  <a:pt x="3922776" y="18288"/>
                </a:cubicBezTo>
                <a:cubicBezTo>
                  <a:pt x="3745810" y="30418"/>
                  <a:pt x="3531453" y="44808"/>
                  <a:pt x="3236976" y="18288"/>
                </a:cubicBezTo>
                <a:cubicBezTo>
                  <a:pt x="2931775" y="22833"/>
                  <a:pt x="2899203" y="4796"/>
                  <a:pt x="2633472" y="18288"/>
                </a:cubicBezTo>
                <a:cubicBezTo>
                  <a:pt x="2395675" y="37276"/>
                  <a:pt x="2107186" y="15740"/>
                  <a:pt x="1865376" y="18288"/>
                </a:cubicBezTo>
                <a:cubicBezTo>
                  <a:pt x="1639450" y="19003"/>
                  <a:pt x="1289748" y="40518"/>
                  <a:pt x="1179576" y="18288"/>
                </a:cubicBezTo>
                <a:cubicBezTo>
                  <a:pt x="1031838" y="18902"/>
                  <a:pt x="244270" y="9361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438912 w 8229600"/>
                      <a:gd name="connsiteY1" fmla="*/ 0 h 18288"/>
                      <a:gd name="connsiteX2" fmla="*/ 1207008 w 8229600"/>
                      <a:gd name="connsiteY2" fmla="*/ 0 h 18288"/>
                      <a:gd name="connsiteX3" fmla="*/ 1645920 w 8229600"/>
                      <a:gd name="connsiteY3" fmla="*/ 0 h 18288"/>
                      <a:gd name="connsiteX4" fmla="*/ 2249424 w 8229600"/>
                      <a:gd name="connsiteY4" fmla="*/ 0 h 18288"/>
                      <a:gd name="connsiteX5" fmla="*/ 3099816 w 8229600"/>
                      <a:gd name="connsiteY5" fmla="*/ 0 h 18288"/>
                      <a:gd name="connsiteX6" fmla="*/ 3785616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157216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93408 w 8229600"/>
                      <a:gd name="connsiteY10" fmla="*/ 0 h 18288"/>
                      <a:gd name="connsiteX11" fmla="*/ 7214616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626096 w 8229600"/>
                      <a:gd name="connsiteY14" fmla="*/ 18288 h 18288"/>
                      <a:gd name="connsiteX15" fmla="*/ 7187184 w 8229600"/>
                      <a:gd name="connsiteY15" fmla="*/ 18288 h 18288"/>
                      <a:gd name="connsiteX16" fmla="*/ 6501384 w 8229600"/>
                      <a:gd name="connsiteY16" fmla="*/ 18288 h 18288"/>
                      <a:gd name="connsiteX17" fmla="*/ 5980176 w 8229600"/>
                      <a:gd name="connsiteY17" fmla="*/ 18288 h 18288"/>
                      <a:gd name="connsiteX18" fmla="*/ 5294376 w 8229600"/>
                      <a:gd name="connsiteY18" fmla="*/ 18288 h 18288"/>
                      <a:gd name="connsiteX19" fmla="*/ 4608576 w 8229600"/>
                      <a:gd name="connsiteY19" fmla="*/ 18288 h 18288"/>
                      <a:gd name="connsiteX20" fmla="*/ 3922776 w 8229600"/>
                      <a:gd name="connsiteY20" fmla="*/ 18288 h 18288"/>
                      <a:gd name="connsiteX21" fmla="*/ 3236976 w 8229600"/>
                      <a:gd name="connsiteY21" fmla="*/ 18288 h 18288"/>
                      <a:gd name="connsiteX22" fmla="*/ 2633472 w 8229600"/>
                      <a:gd name="connsiteY22" fmla="*/ 18288 h 18288"/>
                      <a:gd name="connsiteX23" fmla="*/ 1865376 w 8229600"/>
                      <a:gd name="connsiteY23" fmla="*/ 18288 h 18288"/>
                      <a:gd name="connsiteX24" fmla="*/ 1179576 w 8229600"/>
                      <a:gd name="connsiteY24" fmla="*/ 18288 h 18288"/>
                      <a:gd name="connsiteX25" fmla="*/ 0 w 8229600"/>
                      <a:gd name="connsiteY25" fmla="*/ 18288 h 18288"/>
                      <a:gd name="connsiteX26" fmla="*/ 0 w 8229600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123940" y="-16479"/>
                          <a:pt x="280622" y="-5538"/>
                          <a:pt x="438912" y="0"/>
                        </a:cubicBezTo>
                        <a:cubicBezTo>
                          <a:pt x="597202" y="5538"/>
                          <a:pt x="1013618" y="-6931"/>
                          <a:pt x="1207008" y="0"/>
                        </a:cubicBezTo>
                        <a:cubicBezTo>
                          <a:pt x="1400398" y="6931"/>
                          <a:pt x="1527474" y="-11399"/>
                          <a:pt x="1645920" y="0"/>
                        </a:cubicBezTo>
                        <a:cubicBezTo>
                          <a:pt x="1764366" y="11399"/>
                          <a:pt x="1962682" y="-29640"/>
                          <a:pt x="2249424" y="0"/>
                        </a:cubicBezTo>
                        <a:cubicBezTo>
                          <a:pt x="2536166" y="29640"/>
                          <a:pt x="2748879" y="-41796"/>
                          <a:pt x="3099816" y="0"/>
                        </a:cubicBezTo>
                        <a:cubicBezTo>
                          <a:pt x="3450753" y="41796"/>
                          <a:pt x="3489658" y="-4322"/>
                          <a:pt x="3785616" y="0"/>
                        </a:cubicBezTo>
                        <a:cubicBezTo>
                          <a:pt x="4081574" y="4322"/>
                          <a:pt x="4199365" y="22106"/>
                          <a:pt x="4553712" y="0"/>
                        </a:cubicBezTo>
                        <a:cubicBezTo>
                          <a:pt x="4908059" y="-22106"/>
                          <a:pt x="5022657" y="-3857"/>
                          <a:pt x="5157216" y="0"/>
                        </a:cubicBezTo>
                        <a:cubicBezTo>
                          <a:pt x="5291775" y="3857"/>
                          <a:pt x="5562806" y="23569"/>
                          <a:pt x="5843016" y="0"/>
                        </a:cubicBezTo>
                        <a:cubicBezTo>
                          <a:pt x="6123226" y="-23569"/>
                          <a:pt x="6293063" y="-5391"/>
                          <a:pt x="6693408" y="0"/>
                        </a:cubicBezTo>
                        <a:cubicBezTo>
                          <a:pt x="7093753" y="5391"/>
                          <a:pt x="6976786" y="-19357"/>
                          <a:pt x="7214616" y="0"/>
                        </a:cubicBezTo>
                        <a:cubicBezTo>
                          <a:pt x="7452446" y="19357"/>
                          <a:pt x="7911283" y="6247"/>
                          <a:pt x="8229600" y="0"/>
                        </a:cubicBezTo>
                        <a:cubicBezTo>
                          <a:pt x="8229468" y="7702"/>
                          <a:pt x="8229388" y="13511"/>
                          <a:pt x="8229600" y="18288"/>
                        </a:cubicBezTo>
                        <a:cubicBezTo>
                          <a:pt x="8012295" y="24343"/>
                          <a:pt x="7913273" y="-8760"/>
                          <a:pt x="7626096" y="18288"/>
                        </a:cubicBezTo>
                        <a:cubicBezTo>
                          <a:pt x="7338919" y="45336"/>
                          <a:pt x="7305166" y="6530"/>
                          <a:pt x="7187184" y="18288"/>
                        </a:cubicBezTo>
                        <a:cubicBezTo>
                          <a:pt x="7069202" y="30046"/>
                          <a:pt x="6824063" y="19099"/>
                          <a:pt x="6501384" y="18288"/>
                        </a:cubicBezTo>
                        <a:cubicBezTo>
                          <a:pt x="6178705" y="17477"/>
                          <a:pt x="6182651" y="-7184"/>
                          <a:pt x="5980176" y="18288"/>
                        </a:cubicBezTo>
                        <a:cubicBezTo>
                          <a:pt x="5777701" y="43760"/>
                          <a:pt x="5470280" y="46710"/>
                          <a:pt x="5294376" y="18288"/>
                        </a:cubicBezTo>
                        <a:cubicBezTo>
                          <a:pt x="5118472" y="-10134"/>
                          <a:pt x="4747726" y="1593"/>
                          <a:pt x="4608576" y="18288"/>
                        </a:cubicBezTo>
                        <a:cubicBezTo>
                          <a:pt x="4469426" y="34983"/>
                          <a:pt x="4126593" y="29275"/>
                          <a:pt x="3922776" y="18288"/>
                        </a:cubicBezTo>
                        <a:cubicBezTo>
                          <a:pt x="3718959" y="7301"/>
                          <a:pt x="3540874" y="16360"/>
                          <a:pt x="3236976" y="18288"/>
                        </a:cubicBezTo>
                        <a:cubicBezTo>
                          <a:pt x="2933078" y="20216"/>
                          <a:pt x="2902416" y="9059"/>
                          <a:pt x="2633472" y="18288"/>
                        </a:cubicBezTo>
                        <a:cubicBezTo>
                          <a:pt x="2364528" y="27517"/>
                          <a:pt x="2107774" y="27950"/>
                          <a:pt x="1865376" y="18288"/>
                        </a:cubicBezTo>
                        <a:cubicBezTo>
                          <a:pt x="1622978" y="8626"/>
                          <a:pt x="1322276" y="33380"/>
                          <a:pt x="1179576" y="18288"/>
                        </a:cubicBezTo>
                        <a:cubicBezTo>
                          <a:pt x="1036876" y="3196"/>
                          <a:pt x="258257" y="53409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38636" y="12810"/>
                          <a:pt x="403200" y="19506"/>
                          <a:pt x="603504" y="0"/>
                        </a:cubicBezTo>
                        <a:cubicBezTo>
                          <a:pt x="803808" y="-19506"/>
                          <a:pt x="940326" y="6751"/>
                          <a:pt x="1042416" y="0"/>
                        </a:cubicBezTo>
                        <a:cubicBezTo>
                          <a:pt x="1144506" y="-6751"/>
                          <a:pt x="1471412" y="-17041"/>
                          <a:pt x="1892808" y="0"/>
                        </a:cubicBezTo>
                        <a:cubicBezTo>
                          <a:pt x="2314204" y="17041"/>
                          <a:pt x="2314667" y="-22383"/>
                          <a:pt x="2496312" y="0"/>
                        </a:cubicBezTo>
                        <a:cubicBezTo>
                          <a:pt x="2677957" y="22383"/>
                          <a:pt x="2860124" y="19703"/>
                          <a:pt x="3099816" y="0"/>
                        </a:cubicBezTo>
                        <a:cubicBezTo>
                          <a:pt x="3339508" y="-19703"/>
                          <a:pt x="3691028" y="38211"/>
                          <a:pt x="3950208" y="0"/>
                        </a:cubicBezTo>
                        <a:cubicBezTo>
                          <a:pt x="4209388" y="-38211"/>
                          <a:pt x="4331939" y="-4131"/>
                          <a:pt x="4471416" y="0"/>
                        </a:cubicBezTo>
                        <a:cubicBezTo>
                          <a:pt x="4610893" y="4131"/>
                          <a:pt x="4904535" y="-11458"/>
                          <a:pt x="5321808" y="0"/>
                        </a:cubicBezTo>
                        <a:cubicBezTo>
                          <a:pt x="5739081" y="11458"/>
                          <a:pt x="5901047" y="11198"/>
                          <a:pt x="6172200" y="0"/>
                        </a:cubicBezTo>
                        <a:cubicBezTo>
                          <a:pt x="6443353" y="-11198"/>
                          <a:pt x="6640797" y="-28229"/>
                          <a:pt x="6858000" y="0"/>
                        </a:cubicBezTo>
                        <a:cubicBezTo>
                          <a:pt x="7075203" y="28229"/>
                          <a:pt x="7858682" y="7689"/>
                          <a:pt x="8229600" y="0"/>
                        </a:cubicBezTo>
                        <a:cubicBezTo>
                          <a:pt x="8229612" y="8833"/>
                          <a:pt x="8230140" y="9830"/>
                          <a:pt x="8229600" y="18288"/>
                        </a:cubicBezTo>
                        <a:cubicBezTo>
                          <a:pt x="8025440" y="31437"/>
                          <a:pt x="7982432" y="12182"/>
                          <a:pt x="7790688" y="18288"/>
                        </a:cubicBezTo>
                        <a:cubicBezTo>
                          <a:pt x="7598944" y="24394"/>
                          <a:pt x="7218591" y="-11087"/>
                          <a:pt x="6940296" y="18288"/>
                        </a:cubicBezTo>
                        <a:cubicBezTo>
                          <a:pt x="6662001" y="47663"/>
                          <a:pt x="6677012" y="39434"/>
                          <a:pt x="6419088" y="18288"/>
                        </a:cubicBezTo>
                        <a:cubicBezTo>
                          <a:pt x="6161164" y="-2858"/>
                          <a:pt x="6059956" y="-1125"/>
                          <a:pt x="5733288" y="18288"/>
                        </a:cubicBezTo>
                        <a:cubicBezTo>
                          <a:pt x="5406620" y="37701"/>
                          <a:pt x="5168570" y="31577"/>
                          <a:pt x="4882896" y="18288"/>
                        </a:cubicBezTo>
                        <a:cubicBezTo>
                          <a:pt x="4597222" y="4999"/>
                          <a:pt x="4417859" y="-6552"/>
                          <a:pt x="4197096" y="18288"/>
                        </a:cubicBezTo>
                        <a:cubicBezTo>
                          <a:pt x="3976333" y="43128"/>
                          <a:pt x="3938512" y="26995"/>
                          <a:pt x="3758184" y="18288"/>
                        </a:cubicBezTo>
                        <a:cubicBezTo>
                          <a:pt x="3577856" y="9581"/>
                          <a:pt x="3448875" y="21076"/>
                          <a:pt x="3236976" y="18288"/>
                        </a:cubicBezTo>
                        <a:cubicBezTo>
                          <a:pt x="3025077" y="15500"/>
                          <a:pt x="2807268" y="38662"/>
                          <a:pt x="2386584" y="18288"/>
                        </a:cubicBezTo>
                        <a:cubicBezTo>
                          <a:pt x="1965900" y="-2086"/>
                          <a:pt x="2038257" y="40411"/>
                          <a:pt x="1700784" y="18288"/>
                        </a:cubicBezTo>
                        <a:cubicBezTo>
                          <a:pt x="1363311" y="-3835"/>
                          <a:pt x="1311711" y="39885"/>
                          <a:pt x="1179576" y="18288"/>
                        </a:cubicBezTo>
                        <a:cubicBezTo>
                          <a:pt x="1047441" y="-3309"/>
                          <a:pt x="356002" y="18542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1259632" y="558546"/>
            <a:ext cx="7076176" cy="3796283"/>
          </a:xfrm>
        </p:spPr>
        <p:txBody>
          <a:bodyPr>
            <a:normAutofit lnSpcReduction="10000"/>
          </a:bodyPr>
          <a:lstStyle/>
          <a:p>
            <a:pPr marL="333756" indent="-333756" defTabSz="667512">
              <a:spcBef>
                <a:spcPts val="730"/>
              </a:spcBef>
              <a:buFont typeface="+mj-lt"/>
              <a:buAutoNum type="arabicPeriod"/>
              <a:defRPr/>
            </a:pPr>
            <a:r>
              <a:rPr lang="sl-SI" sz="26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Pridobivanja najboljše možne </a:t>
            </a:r>
            <a:r>
              <a:rPr lang="sl-SI" sz="2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zgodovine zdravljenja z zdravili</a:t>
            </a:r>
            <a:r>
              <a:rPr lang="sl-SI" sz="26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33756" indent="-333756" defTabSz="667512">
              <a:spcBef>
                <a:spcPts val="730"/>
              </a:spcBef>
              <a:buFont typeface="+mj-lt"/>
              <a:buAutoNum type="arabicPeriod"/>
              <a:defRPr/>
            </a:pPr>
            <a:r>
              <a:rPr lang="sl-SI" sz="2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Usklajevanja zdravljenja z zdravili ob sprejemu </a:t>
            </a:r>
            <a:r>
              <a:rPr lang="sl-SI" sz="26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 bolnišnico.</a:t>
            </a:r>
          </a:p>
          <a:p>
            <a:pPr marL="333756" indent="-333756" defTabSz="667512">
              <a:spcBef>
                <a:spcPts val="730"/>
              </a:spcBef>
              <a:buFont typeface="+mj-lt"/>
              <a:buAutoNum type="arabicPeriod"/>
              <a:defRPr/>
            </a:pPr>
            <a:r>
              <a:rPr lang="sl-SI" sz="2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Usklajevanja zdravljenja z zdravili ob odpustu </a:t>
            </a:r>
            <a:r>
              <a:rPr lang="sl-SI" sz="26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iz bolnišnice.</a:t>
            </a:r>
          </a:p>
          <a:p>
            <a:pPr marL="333756" indent="-333756" defTabSz="667512">
              <a:spcBef>
                <a:spcPts val="730"/>
              </a:spcBef>
              <a:buFont typeface="+mj-lt"/>
              <a:buAutoNum type="arabicPeriod"/>
              <a:defRPr/>
            </a:pPr>
            <a:r>
              <a:rPr lang="sl-SI" sz="26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Priprave navodil za zdravljenje z zdravili po odpustu oziroma </a:t>
            </a:r>
            <a:r>
              <a:rPr lang="sl-SI" sz="2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osebne kartice zdravil (OKZ).</a:t>
            </a:r>
          </a:p>
          <a:p>
            <a:pPr marL="333756" indent="-333756" defTabSz="667512">
              <a:spcBef>
                <a:spcPts val="730"/>
              </a:spcBef>
              <a:buFont typeface="+mj-lt"/>
              <a:buAutoNum type="arabicPeriod"/>
              <a:defRPr/>
            </a:pPr>
            <a:r>
              <a:rPr lang="sl-SI" sz="26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Izdaja zdravil </a:t>
            </a:r>
            <a:r>
              <a:rPr lang="sl-SI" sz="26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 sklopu brezšivne skrbi s svetovanjem pacientu. </a:t>
            </a:r>
          </a:p>
          <a:p>
            <a:pPr>
              <a:buNone/>
              <a:defRPr/>
            </a:pPr>
            <a:endParaRPr lang="sl-SI" altLang="sl-SI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79512" y="5805264"/>
            <a:ext cx="885698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V breme obveznega zdravstvenega zavarovanja se prednostno izvaja brezšivna skrb na vseh treh ravneh zdravstvenega varstva pacientom s </a:t>
            </a:r>
            <a:r>
              <a:rPr lang="sl-SI" dirty="0" err="1"/>
              <a:t>polifarmakoterapijo</a:t>
            </a:r>
            <a:r>
              <a:rPr lang="sl-SI" dirty="0"/>
              <a:t> 10 in več zdravil.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id="{8E84B073-7978-494F-BD69-3C15D2CB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 breme obveznega zdravstvenega zavarovanja se prednostno  izvaja brezšivna skrb na vseh treh ravneh zdravstvenega varstva pacientom s </a:t>
            </a:r>
            <a:r>
              <a:rPr lang="sl-SI" dirty="0" err="1"/>
              <a:t>polifarmakoterapijo</a:t>
            </a:r>
            <a:r>
              <a:rPr lang="sl-SI" dirty="0"/>
              <a:t> 10 in več zdravil</a:t>
            </a:r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76250" y="4909273"/>
            <a:ext cx="8191230" cy="82398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sl-SI" sz="3200" dirty="0">
                <a:effectLst/>
                <a:latin typeface="Times New Roman" pitchFamily="18" charset="0"/>
                <a:cs typeface="Times New Roman" pitchFamily="18" charset="0"/>
              </a:rPr>
              <a:t>BREZŠIVNA SKRB </a:t>
            </a:r>
            <a:r>
              <a:rPr lang="sl-SI" sz="3200" dirty="0">
                <a:latin typeface="Times New Roman" pitchFamily="18" charset="0"/>
                <a:cs typeface="Times New Roman" pitchFamily="18" charset="0"/>
              </a:rPr>
              <a:t>NA PRIMARNEM NIVOJU ZDRAVSTVENEGA VARSTVA</a:t>
            </a:r>
            <a:endParaRPr lang="sl-SI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sketch line">
            <a:extLst>
              <a:ext uri="{FF2B5EF4-FFF2-40B4-BE49-F238E27FC236}">
                <a16:creationId xmlns:a16="http://schemas.microsoft.com/office/drawing/2014/main" id="{96B05946-1FC4-49B3-AAEC-C8854CA8A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57" y="4648200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438912 w 8229600"/>
              <a:gd name="connsiteY1" fmla="*/ 0 h 18288"/>
              <a:gd name="connsiteX2" fmla="*/ 1207008 w 8229600"/>
              <a:gd name="connsiteY2" fmla="*/ 0 h 18288"/>
              <a:gd name="connsiteX3" fmla="*/ 1645920 w 8229600"/>
              <a:gd name="connsiteY3" fmla="*/ 0 h 18288"/>
              <a:gd name="connsiteX4" fmla="*/ 2249424 w 8229600"/>
              <a:gd name="connsiteY4" fmla="*/ 0 h 18288"/>
              <a:gd name="connsiteX5" fmla="*/ 3099816 w 8229600"/>
              <a:gd name="connsiteY5" fmla="*/ 0 h 18288"/>
              <a:gd name="connsiteX6" fmla="*/ 3785616 w 8229600"/>
              <a:gd name="connsiteY6" fmla="*/ 0 h 18288"/>
              <a:gd name="connsiteX7" fmla="*/ 4553712 w 8229600"/>
              <a:gd name="connsiteY7" fmla="*/ 0 h 18288"/>
              <a:gd name="connsiteX8" fmla="*/ 5157216 w 8229600"/>
              <a:gd name="connsiteY8" fmla="*/ 0 h 18288"/>
              <a:gd name="connsiteX9" fmla="*/ 5843016 w 8229600"/>
              <a:gd name="connsiteY9" fmla="*/ 0 h 18288"/>
              <a:gd name="connsiteX10" fmla="*/ 6693408 w 8229600"/>
              <a:gd name="connsiteY10" fmla="*/ 0 h 18288"/>
              <a:gd name="connsiteX11" fmla="*/ 7214616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187184 w 8229600"/>
              <a:gd name="connsiteY15" fmla="*/ 18288 h 18288"/>
              <a:gd name="connsiteX16" fmla="*/ 6501384 w 8229600"/>
              <a:gd name="connsiteY16" fmla="*/ 18288 h 18288"/>
              <a:gd name="connsiteX17" fmla="*/ 5980176 w 8229600"/>
              <a:gd name="connsiteY17" fmla="*/ 18288 h 18288"/>
              <a:gd name="connsiteX18" fmla="*/ 5294376 w 8229600"/>
              <a:gd name="connsiteY18" fmla="*/ 18288 h 18288"/>
              <a:gd name="connsiteX19" fmla="*/ 4608576 w 8229600"/>
              <a:gd name="connsiteY19" fmla="*/ 18288 h 18288"/>
              <a:gd name="connsiteX20" fmla="*/ 3922776 w 8229600"/>
              <a:gd name="connsiteY20" fmla="*/ 18288 h 18288"/>
              <a:gd name="connsiteX21" fmla="*/ 3236976 w 8229600"/>
              <a:gd name="connsiteY21" fmla="*/ 18288 h 18288"/>
              <a:gd name="connsiteX22" fmla="*/ 2633472 w 8229600"/>
              <a:gd name="connsiteY22" fmla="*/ 18288 h 18288"/>
              <a:gd name="connsiteX23" fmla="*/ 1865376 w 8229600"/>
              <a:gd name="connsiteY23" fmla="*/ 18288 h 18288"/>
              <a:gd name="connsiteX24" fmla="*/ 1179576 w 8229600"/>
              <a:gd name="connsiteY24" fmla="*/ 18288 h 18288"/>
              <a:gd name="connsiteX25" fmla="*/ 0 w 8229600"/>
              <a:gd name="connsiteY25" fmla="*/ 18288 h 18288"/>
              <a:gd name="connsiteX26" fmla="*/ 0 w 8229600"/>
              <a:gd name="connsiteY26" fmla="*/ 0 h 18288"/>
              <a:gd name="connsiteX0" fmla="*/ 0 w 8229600"/>
              <a:gd name="connsiteY0" fmla="*/ 0 h 18288"/>
              <a:gd name="connsiteX1" fmla="*/ 603504 w 8229600"/>
              <a:gd name="connsiteY1" fmla="*/ 0 h 18288"/>
              <a:gd name="connsiteX2" fmla="*/ 1042416 w 8229600"/>
              <a:gd name="connsiteY2" fmla="*/ 0 h 18288"/>
              <a:gd name="connsiteX3" fmla="*/ 1892808 w 8229600"/>
              <a:gd name="connsiteY3" fmla="*/ 0 h 18288"/>
              <a:gd name="connsiteX4" fmla="*/ 2496312 w 8229600"/>
              <a:gd name="connsiteY4" fmla="*/ 0 h 18288"/>
              <a:gd name="connsiteX5" fmla="*/ 3099816 w 8229600"/>
              <a:gd name="connsiteY5" fmla="*/ 0 h 18288"/>
              <a:gd name="connsiteX6" fmla="*/ 3950208 w 8229600"/>
              <a:gd name="connsiteY6" fmla="*/ 0 h 18288"/>
              <a:gd name="connsiteX7" fmla="*/ 4471416 w 8229600"/>
              <a:gd name="connsiteY7" fmla="*/ 0 h 18288"/>
              <a:gd name="connsiteX8" fmla="*/ 5321808 w 8229600"/>
              <a:gd name="connsiteY8" fmla="*/ 0 h 18288"/>
              <a:gd name="connsiteX9" fmla="*/ 6172200 w 8229600"/>
              <a:gd name="connsiteY9" fmla="*/ 0 h 18288"/>
              <a:gd name="connsiteX10" fmla="*/ 6858000 w 8229600"/>
              <a:gd name="connsiteY10" fmla="*/ 0 h 18288"/>
              <a:gd name="connsiteX11" fmla="*/ 8229600 w 8229600"/>
              <a:gd name="connsiteY11" fmla="*/ 0 h 18288"/>
              <a:gd name="connsiteX12" fmla="*/ 8229600 w 8229600"/>
              <a:gd name="connsiteY12" fmla="*/ 18288 h 18288"/>
              <a:gd name="connsiteX13" fmla="*/ 7790688 w 8229600"/>
              <a:gd name="connsiteY13" fmla="*/ 18288 h 18288"/>
              <a:gd name="connsiteX14" fmla="*/ 6940296 w 8229600"/>
              <a:gd name="connsiteY14" fmla="*/ 18288 h 18288"/>
              <a:gd name="connsiteX15" fmla="*/ 6419088 w 8229600"/>
              <a:gd name="connsiteY15" fmla="*/ 18288 h 18288"/>
              <a:gd name="connsiteX16" fmla="*/ 5733288 w 8229600"/>
              <a:gd name="connsiteY16" fmla="*/ 18288 h 18288"/>
              <a:gd name="connsiteX17" fmla="*/ 4882896 w 8229600"/>
              <a:gd name="connsiteY17" fmla="*/ 18288 h 18288"/>
              <a:gd name="connsiteX18" fmla="*/ 4197096 w 8229600"/>
              <a:gd name="connsiteY18" fmla="*/ 18288 h 18288"/>
              <a:gd name="connsiteX19" fmla="*/ 3758184 w 8229600"/>
              <a:gd name="connsiteY19" fmla="*/ 18288 h 18288"/>
              <a:gd name="connsiteX20" fmla="*/ 3236976 w 8229600"/>
              <a:gd name="connsiteY20" fmla="*/ 18288 h 18288"/>
              <a:gd name="connsiteX21" fmla="*/ 2386584 w 8229600"/>
              <a:gd name="connsiteY21" fmla="*/ 18288 h 18288"/>
              <a:gd name="connsiteX22" fmla="*/ 1700784 w 8229600"/>
              <a:gd name="connsiteY22" fmla="*/ 18288 h 18288"/>
              <a:gd name="connsiteX23" fmla="*/ 1179576 w 8229600"/>
              <a:gd name="connsiteY23" fmla="*/ 18288 h 18288"/>
              <a:gd name="connsiteX24" fmla="*/ 0 w 8229600"/>
              <a:gd name="connsiteY24" fmla="*/ 18288 h 18288"/>
              <a:gd name="connsiteX25" fmla="*/ 0 w 8229600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93828" y="-28022"/>
                  <a:pt x="293012" y="-17721"/>
                  <a:pt x="438912" y="0"/>
                </a:cubicBezTo>
                <a:cubicBezTo>
                  <a:pt x="578393" y="16085"/>
                  <a:pt x="1019086" y="7886"/>
                  <a:pt x="1207008" y="0"/>
                </a:cubicBezTo>
                <a:cubicBezTo>
                  <a:pt x="1422716" y="2502"/>
                  <a:pt x="1522002" y="9076"/>
                  <a:pt x="1645920" y="0"/>
                </a:cubicBezTo>
                <a:cubicBezTo>
                  <a:pt x="1786461" y="17736"/>
                  <a:pt x="1954300" y="-56967"/>
                  <a:pt x="2249424" y="0"/>
                </a:cubicBezTo>
                <a:cubicBezTo>
                  <a:pt x="2542529" y="29842"/>
                  <a:pt x="2767046" y="-22972"/>
                  <a:pt x="3099816" y="0"/>
                </a:cubicBezTo>
                <a:cubicBezTo>
                  <a:pt x="3454400" y="45289"/>
                  <a:pt x="3491591" y="402"/>
                  <a:pt x="3785616" y="0"/>
                </a:cubicBezTo>
                <a:cubicBezTo>
                  <a:pt x="4090142" y="12798"/>
                  <a:pt x="4182635" y="-267"/>
                  <a:pt x="4553712" y="0"/>
                </a:cubicBezTo>
                <a:cubicBezTo>
                  <a:pt x="4903201" y="-17284"/>
                  <a:pt x="5025442" y="-3232"/>
                  <a:pt x="5157216" y="0"/>
                </a:cubicBezTo>
                <a:cubicBezTo>
                  <a:pt x="5310993" y="-16666"/>
                  <a:pt x="5529843" y="-35309"/>
                  <a:pt x="5843016" y="0"/>
                </a:cubicBezTo>
                <a:cubicBezTo>
                  <a:pt x="6111897" y="-18304"/>
                  <a:pt x="6293935" y="7694"/>
                  <a:pt x="6693408" y="0"/>
                </a:cubicBezTo>
                <a:cubicBezTo>
                  <a:pt x="7086717" y="-2659"/>
                  <a:pt x="6979157" y="-21922"/>
                  <a:pt x="7214616" y="0"/>
                </a:cubicBezTo>
                <a:cubicBezTo>
                  <a:pt x="7487091" y="61951"/>
                  <a:pt x="7927407" y="9011"/>
                  <a:pt x="8229600" y="0"/>
                </a:cubicBezTo>
                <a:cubicBezTo>
                  <a:pt x="8229032" y="7862"/>
                  <a:pt x="8229381" y="13269"/>
                  <a:pt x="8229600" y="18288"/>
                </a:cubicBezTo>
                <a:cubicBezTo>
                  <a:pt x="8013786" y="9272"/>
                  <a:pt x="7917041" y="-19901"/>
                  <a:pt x="7626096" y="18288"/>
                </a:cubicBezTo>
                <a:cubicBezTo>
                  <a:pt x="7332385" y="45846"/>
                  <a:pt x="7309307" y="83"/>
                  <a:pt x="7187184" y="18288"/>
                </a:cubicBezTo>
                <a:cubicBezTo>
                  <a:pt x="7077311" y="23665"/>
                  <a:pt x="6881300" y="14657"/>
                  <a:pt x="6501384" y="18288"/>
                </a:cubicBezTo>
                <a:cubicBezTo>
                  <a:pt x="6180021" y="12383"/>
                  <a:pt x="6183965" y="-12121"/>
                  <a:pt x="5980176" y="18288"/>
                </a:cubicBezTo>
                <a:cubicBezTo>
                  <a:pt x="5772307" y="70554"/>
                  <a:pt x="5448569" y="23445"/>
                  <a:pt x="5294376" y="18288"/>
                </a:cubicBezTo>
                <a:cubicBezTo>
                  <a:pt x="5141763" y="8620"/>
                  <a:pt x="4727131" y="7351"/>
                  <a:pt x="4608576" y="18288"/>
                </a:cubicBezTo>
                <a:cubicBezTo>
                  <a:pt x="4451959" y="41110"/>
                  <a:pt x="4126174" y="8356"/>
                  <a:pt x="3922776" y="18288"/>
                </a:cubicBezTo>
                <a:cubicBezTo>
                  <a:pt x="3685739" y="19624"/>
                  <a:pt x="3538215" y="56586"/>
                  <a:pt x="3236976" y="18288"/>
                </a:cubicBezTo>
                <a:cubicBezTo>
                  <a:pt x="2931935" y="19214"/>
                  <a:pt x="2909758" y="9725"/>
                  <a:pt x="2633472" y="18288"/>
                </a:cubicBezTo>
                <a:cubicBezTo>
                  <a:pt x="2304220" y="21755"/>
                  <a:pt x="2067550" y="45569"/>
                  <a:pt x="1865376" y="18288"/>
                </a:cubicBezTo>
                <a:cubicBezTo>
                  <a:pt x="1605781" y="-11404"/>
                  <a:pt x="1324915" y="-47"/>
                  <a:pt x="1179576" y="18288"/>
                </a:cubicBezTo>
                <a:cubicBezTo>
                  <a:pt x="1009869" y="42421"/>
                  <a:pt x="246852" y="81880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14908" y="8692"/>
                  <a:pt x="401994" y="-11744"/>
                  <a:pt x="603504" y="0"/>
                </a:cubicBezTo>
                <a:cubicBezTo>
                  <a:pt x="811043" y="-33357"/>
                  <a:pt x="947848" y="-1073"/>
                  <a:pt x="1042416" y="0"/>
                </a:cubicBezTo>
                <a:cubicBezTo>
                  <a:pt x="1201516" y="-46016"/>
                  <a:pt x="1525827" y="-63069"/>
                  <a:pt x="1892808" y="0"/>
                </a:cubicBezTo>
                <a:cubicBezTo>
                  <a:pt x="2315698" y="25476"/>
                  <a:pt x="2317332" y="-24878"/>
                  <a:pt x="2496312" y="0"/>
                </a:cubicBezTo>
                <a:cubicBezTo>
                  <a:pt x="2700743" y="23784"/>
                  <a:pt x="2859756" y="15144"/>
                  <a:pt x="3099816" y="0"/>
                </a:cubicBezTo>
                <a:cubicBezTo>
                  <a:pt x="3327547" y="-18390"/>
                  <a:pt x="3695389" y="43526"/>
                  <a:pt x="3950208" y="0"/>
                </a:cubicBezTo>
                <a:cubicBezTo>
                  <a:pt x="4197863" y="-10129"/>
                  <a:pt x="4353140" y="-11577"/>
                  <a:pt x="4471416" y="0"/>
                </a:cubicBezTo>
                <a:cubicBezTo>
                  <a:pt x="4633892" y="-51053"/>
                  <a:pt x="4962182" y="13987"/>
                  <a:pt x="5321808" y="0"/>
                </a:cubicBezTo>
                <a:cubicBezTo>
                  <a:pt x="5752278" y="-9259"/>
                  <a:pt x="5906691" y="9315"/>
                  <a:pt x="6172200" y="0"/>
                </a:cubicBezTo>
                <a:cubicBezTo>
                  <a:pt x="6458823" y="-8430"/>
                  <a:pt x="6642899" y="-1386"/>
                  <a:pt x="6858000" y="0"/>
                </a:cubicBezTo>
                <a:cubicBezTo>
                  <a:pt x="7046265" y="17358"/>
                  <a:pt x="7874985" y="6615"/>
                  <a:pt x="8229600" y="0"/>
                </a:cubicBezTo>
                <a:cubicBezTo>
                  <a:pt x="8229606" y="8597"/>
                  <a:pt x="8230276" y="9732"/>
                  <a:pt x="8229600" y="18288"/>
                </a:cubicBezTo>
                <a:cubicBezTo>
                  <a:pt x="8026377" y="33320"/>
                  <a:pt x="7987721" y="12067"/>
                  <a:pt x="7790688" y="18288"/>
                </a:cubicBezTo>
                <a:cubicBezTo>
                  <a:pt x="7612072" y="10933"/>
                  <a:pt x="7227306" y="-31489"/>
                  <a:pt x="6940296" y="18288"/>
                </a:cubicBezTo>
                <a:cubicBezTo>
                  <a:pt x="6665314" y="49162"/>
                  <a:pt x="6679460" y="37314"/>
                  <a:pt x="6419088" y="18288"/>
                </a:cubicBezTo>
                <a:cubicBezTo>
                  <a:pt x="6166559" y="-960"/>
                  <a:pt x="6062083" y="-13755"/>
                  <a:pt x="5733288" y="18288"/>
                </a:cubicBezTo>
                <a:cubicBezTo>
                  <a:pt x="5403969" y="31848"/>
                  <a:pt x="5175549" y="83960"/>
                  <a:pt x="4882896" y="18288"/>
                </a:cubicBezTo>
                <a:cubicBezTo>
                  <a:pt x="4587511" y="2674"/>
                  <a:pt x="4416518" y="-43062"/>
                  <a:pt x="4197096" y="18288"/>
                </a:cubicBezTo>
                <a:cubicBezTo>
                  <a:pt x="3968959" y="36733"/>
                  <a:pt x="3936673" y="29160"/>
                  <a:pt x="3758184" y="18288"/>
                </a:cubicBezTo>
                <a:cubicBezTo>
                  <a:pt x="3585890" y="14397"/>
                  <a:pt x="3465728" y="18648"/>
                  <a:pt x="3236976" y="18288"/>
                </a:cubicBezTo>
                <a:cubicBezTo>
                  <a:pt x="3034992" y="19800"/>
                  <a:pt x="2844201" y="62510"/>
                  <a:pt x="2386584" y="18288"/>
                </a:cubicBezTo>
                <a:cubicBezTo>
                  <a:pt x="1961057" y="12535"/>
                  <a:pt x="2042392" y="38049"/>
                  <a:pt x="1700784" y="18288"/>
                </a:cubicBezTo>
                <a:cubicBezTo>
                  <a:pt x="1351582" y="-9333"/>
                  <a:pt x="1310697" y="38277"/>
                  <a:pt x="1179576" y="18288"/>
                </a:cubicBezTo>
                <a:cubicBezTo>
                  <a:pt x="1036964" y="73950"/>
                  <a:pt x="369629" y="2987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100879" y="-30704"/>
                  <a:pt x="250302" y="5842"/>
                  <a:pt x="438912" y="0"/>
                </a:cubicBezTo>
                <a:cubicBezTo>
                  <a:pt x="636693" y="13852"/>
                  <a:pt x="967105" y="-5452"/>
                  <a:pt x="1207008" y="0"/>
                </a:cubicBezTo>
                <a:cubicBezTo>
                  <a:pt x="1385348" y="21628"/>
                  <a:pt x="1524828" y="3227"/>
                  <a:pt x="1645920" y="0"/>
                </a:cubicBezTo>
                <a:cubicBezTo>
                  <a:pt x="1737005" y="-3571"/>
                  <a:pt x="1993086" y="-15113"/>
                  <a:pt x="2249424" y="0"/>
                </a:cubicBezTo>
                <a:cubicBezTo>
                  <a:pt x="2541362" y="30256"/>
                  <a:pt x="2771728" y="-88819"/>
                  <a:pt x="3099816" y="0"/>
                </a:cubicBezTo>
                <a:cubicBezTo>
                  <a:pt x="3444306" y="40809"/>
                  <a:pt x="3488030" y="-2790"/>
                  <a:pt x="3785616" y="0"/>
                </a:cubicBezTo>
                <a:cubicBezTo>
                  <a:pt x="4079749" y="-13078"/>
                  <a:pt x="4192169" y="32107"/>
                  <a:pt x="4553712" y="0"/>
                </a:cubicBezTo>
                <a:cubicBezTo>
                  <a:pt x="4928022" y="-10930"/>
                  <a:pt x="5049542" y="2607"/>
                  <a:pt x="5157216" y="0"/>
                </a:cubicBezTo>
                <a:cubicBezTo>
                  <a:pt x="5274575" y="1075"/>
                  <a:pt x="5597040" y="51566"/>
                  <a:pt x="5843016" y="0"/>
                </a:cubicBezTo>
                <a:cubicBezTo>
                  <a:pt x="6138206" y="-1270"/>
                  <a:pt x="6294517" y="9668"/>
                  <a:pt x="6693408" y="0"/>
                </a:cubicBezTo>
                <a:cubicBezTo>
                  <a:pt x="7107915" y="27205"/>
                  <a:pt x="6985138" y="-9127"/>
                  <a:pt x="7214616" y="0"/>
                </a:cubicBezTo>
                <a:cubicBezTo>
                  <a:pt x="7510177" y="-31189"/>
                  <a:pt x="7925487" y="-60564"/>
                  <a:pt x="8229600" y="0"/>
                </a:cubicBezTo>
                <a:cubicBezTo>
                  <a:pt x="8229185" y="7748"/>
                  <a:pt x="8228669" y="13015"/>
                  <a:pt x="8229600" y="18288"/>
                </a:cubicBezTo>
                <a:cubicBezTo>
                  <a:pt x="7996985" y="23256"/>
                  <a:pt x="7904774" y="-26084"/>
                  <a:pt x="7626096" y="18288"/>
                </a:cubicBezTo>
                <a:cubicBezTo>
                  <a:pt x="7339473" y="37841"/>
                  <a:pt x="7298194" y="10601"/>
                  <a:pt x="7187184" y="18288"/>
                </a:cubicBezTo>
                <a:cubicBezTo>
                  <a:pt x="7064235" y="38928"/>
                  <a:pt x="6865472" y="49869"/>
                  <a:pt x="6501384" y="18288"/>
                </a:cubicBezTo>
                <a:cubicBezTo>
                  <a:pt x="6178606" y="19841"/>
                  <a:pt x="6184435" y="-8242"/>
                  <a:pt x="5980176" y="18288"/>
                </a:cubicBezTo>
                <a:cubicBezTo>
                  <a:pt x="5775349" y="47495"/>
                  <a:pt x="5454219" y="47566"/>
                  <a:pt x="5294376" y="18288"/>
                </a:cubicBezTo>
                <a:cubicBezTo>
                  <a:pt x="5123052" y="-1066"/>
                  <a:pt x="4718661" y="16920"/>
                  <a:pt x="4608576" y="18288"/>
                </a:cubicBezTo>
                <a:cubicBezTo>
                  <a:pt x="4474340" y="6880"/>
                  <a:pt x="4076261" y="26426"/>
                  <a:pt x="3922776" y="18288"/>
                </a:cubicBezTo>
                <a:cubicBezTo>
                  <a:pt x="3745810" y="30418"/>
                  <a:pt x="3531453" y="44808"/>
                  <a:pt x="3236976" y="18288"/>
                </a:cubicBezTo>
                <a:cubicBezTo>
                  <a:pt x="2931775" y="22833"/>
                  <a:pt x="2899203" y="4796"/>
                  <a:pt x="2633472" y="18288"/>
                </a:cubicBezTo>
                <a:cubicBezTo>
                  <a:pt x="2395675" y="37276"/>
                  <a:pt x="2107186" y="15740"/>
                  <a:pt x="1865376" y="18288"/>
                </a:cubicBezTo>
                <a:cubicBezTo>
                  <a:pt x="1639450" y="19003"/>
                  <a:pt x="1289748" y="40518"/>
                  <a:pt x="1179576" y="18288"/>
                </a:cubicBezTo>
                <a:cubicBezTo>
                  <a:pt x="1031838" y="18902"/>
                  <a:pt x="244270" y="9361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438912 w 8229600"/>
                      <a:gd name="connsiteY1" fmla="*/ 0 h 18288"/>
                      <a:gd name="connsiteX2" fmla="*/ 1207008 w 8229600"/>
                      <a:gd name="connsiteY2" fmla="*/ 0 h 18288"/>
                      <a:gd name="connsiteX3" fmla="*/ 1645920 w 8229600"/>
                      <a:gd name="connsiteY3" fmla="*/ 0 h 18288"/>
                      <a:gd name="connsiteX4" fmla="*/ 2249424 w 8229600"/>
                      <a:gd name="connsiteY4" fmla="*/ 0 h 18288"/>
                      <a:gd name="connsiteX5" fmla="*/ 3099816 w 8229600"/>
                      <a:gd name="connsiteY5" fmla="*/ 0 h 18288"/>
                      <a:gd name="connsiteX6" fmla="*/ 3785616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157216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93408 w 8229600"/>
                      <a:gd name="connsiteY10" fmla="*/ 0 h 18288"/>
                      <a:gd name="connsiteX11" fmla="*/ 7214616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626096 w 8229600"/>
                      <a:gd name="connsiteY14" fmla="*/ 18288 h 18288"/>
                      <a:gd name="connsiteX15" fmla="*/ 7187184 w 8229600"/>
                      <a:gd name="connsiteY15" fmla="*/ 18288 h 18288"/>
                      <a:gd name="connsiteX16" fmla="*/ 6501384 w 8229600"/>
                      <a:gd name="connsiteY16" fmla="*/ 18288 h 18288"/>
                      <a:gd name="connsiteX17" fmla="*/ 5980176 w 8229600"/>
                      <a:gd name="connsiteY17" fmla="*/ 18288 h 18288"/>
                      <a:gd name="connsiteX18" fmla="*/ 5294376 w 8229600"/>
                      <a:gd name="connsiteY18" fmla="*/ 18288 h 18288"/>
                      <a:gd name="connsiteX19" fmla="*/ 4608576 w 8229600"/>
                      <a:gd name="connsiteY19" fmla="*/ 18288 h 18288"/>
                      <a:gd name="connsiteX20" fmla="*/ 3922776 w 8229600"/>
                      <a:gd name="connsiteY20" fmla="*/ 18288 h 18288"/>
                      <a:gd name="connsiteX21" fmla="*/ 3236976 w 8229600"/>
                      <a:gd name="connsiteY21" fmla="*/ 18288 h 18288"/>
                      <a:gd name="connsiteX22" fmla="*/ 2633472 w 8229600"/>
                      <a:gd name="connsiteY22" fmla="*/ 18288 h 18288"/>
                      <a:gd name="connsiteX23" fmla="*/ 1865376 w 8229600"/>
                      <a:gd name="connsiteY23" fmla="*/ 18288 h 18288"/>
                      <a:gd name="connsiteX24" fmla="*/ 1179576 w 8229600"/>
                      <a:gd name="connsiteY24" fmla="*/ 18288 h 18288"/>
                      <a:gd name="connsiteX25" fmla="*/ 0 w 8229600"/>
                      <a:gd name="connsiteY25" fmla="*/ 18288 h 18288"/>
                      <a:gd name="connsiteX26" fmla="*/ 0 w 8229600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123940" y="-16479"/>
                          <a:pt x="280622" y="-5538"/>
                          <a:pt x="438912" y="0"/>
                        </a:cubicBezTo>
                        <a:cubicBezTo>
                          <a:pt x="597202" y="5538"/>
                          <a:pt x="1013618" y="-6931"/>
                          <a:pt x="1207008" y="0"/>
                        </a:cubicBezTo>
                        <a:cubicBezTo>
                          <a:pt x="1400398" y="6931"/>
                          <a:pt x="1527474" y="-11399"/>
                          <a:pt x="1645920" y="0"/>
                        </a:cubicBezTo>
                        <a:cubicBezTo>
                          <a:pt x="1764366" y="11399"/>
                          <a:pt x="1962682" y="-29640"/>
                          <a:pt x="2249424" y="0"/>
                        </a:cubicBezTo>
                        <a:cubicBezTo>
                          <a:pt x="2536166" y="29640"/>
                          <a:pt x="2748879" y="-41796"/>
                          <a:pt x="3099816" y="0"/>
                        </a:cubicBezTo>
                        <a:cubicBezTo>
                          <a:pt x="3450753" y="41796"/>
                          <a:pt x="3489658" y="-4322"/>
                          <a:pt x="3785616" y="0"/>
                        </a:cubicBezTo>
                        <a:cubicBezTo>
                          <a:pt x="4081574" y="4322"/>
                          <a:pt x="4199365" y="22106"/>
                          <a:pt x="4553712" y="0"/>
                        </a:cubicBezTo>
                        <a:cubicBezTo>
                          <a:pt x="4908059" y="-22106"/>
                          <a:pt x="5022657" y="-3857"/>
                          <a:pt x="5157216" y="0"/>
                        </a:cubicBezTo>
                        <a:cubicBezTo>
                          <a:pt x="5291775" y="3857"/>
                          <a:pt x="5562806" y="23569"/>
                          <a:pt x="5843016" y="0"/>
                        </a:cubicBezTo>
                        <a:cubicBezTo>
                          <a:pt x="6123226" y="-23569"/>
                          <a:pt x="6293063" y="-5391"/>
                          <a:pt x="6693408" y="0"/>
                        </a:cubicBezTo>
                        <a:cubicBezTo>
                          <a:pt x="7093753" y="5391"/>
                          <a:pt x="6976786" y="-19357"/>
                          <a:pt x="7214616" y="0"/>
                        </a:cubicBezTo>
                        <a:cubicBezTo>
                          <a:pt x="7452446" y="19357"/>
                          <a:pt x="7911283" y="6247"/>
                          <a:pt x="8229600" y="0"/>
                        </a:cubicBezTo>
                        <a:cubicBezTo>
                          <a:pt x="8229468" y="7702"/>
                          <a:pt x="8229388" y="13511"/>
                          <a:pt x="8229600" y="18288"/>
                        </a:cubicBezTo>
                        <a:cubicBezTo>
                          <a:pt x="8012295" y="24343"/>
                          <a:pt x="7913273" y="-8760"/>
                          <a:pt x="7626096" y="18288"/>
                        </a:cubicBezTo>
                        <a:cubicBezTo>
                          <a:pt x="7338919" y="45336"/>
                          <a:pt x="7305166" y="6530"/>
                          <a:pt x="7187184" y="18288"/>
                        </a:cubicBezTo>
                        <a:cubicBezTo>
                          <a:pt x="7069202" y="30046"/>
                          <a:pt x="6824063" y="19099"/>
                          <a:pt x="6501384" y="18288"/>
                        </a:cubicBezTo>
                        <a:cubicBezTo>
                          <a:pt x="6178705" y="17477"/>
                          <a:pt x="6182651" y="-7184"/>
                          <a:pt x="5980176" y="18288"/>
                        </a:cubicBezTo>
                        <a:cubicBezTo>
                          <a:pt x="5777701" y="43760"/>
                          <a:pt x="5470280" y="46710"/>
                          <a:pt x="5294376" y="18288"/>
                        </a:cubicBezTo>
                        <a:cubicBezTo>
                          <a:pt x="5118472" y="-10134"/>
                          <a:pt x="4747726" y="1593"/>
                          <a:pt x="4608576" y="18288"/>
                        </a:cubicBezTo>
                        <a:cubicBezTo>
                          <a:pt x="4469426" y="34983"/>
                          <a:pt x="4126593" y="29275"/>
                          <a:pt x="3922776" y="18288"/>
                        </a:cubicBezTo>
                        <a:cubicBezTo>
                          <a:pt x="3718959" y="7301"/>
                          <a:pt x="3540874" y="16360"/>
                          <a:pt x="3236976" y="18288"/>
                        </a:cubicBezTo>
                        <a:cubicBezTo>
                          <a:pt x="2933078" y="20216"/>
                          <a:pt x="2902416" y="9059"/>
                          <a:pt x="2633472" y="18288"/>
                        </a:cubicBezTo>
                        <a:cubicBezTo>
                          <a:pt x="2364528" y="27517"/>
                          <a:pt x="2107774" y="27950"/>
                          <a:pt x="1865376" y="18288"/>
                        </a:cubicBezTo>
                        <a:cubicBezTo>
                          <a:pt x="1622978" y="8626"/>
                          <a:pt x="1322276" y="33380"/>
                          <a:pt x="1179576" y="18288"/>
                        </a:cubicBezTo>
                        <a:cubicBezTo>
                          <a:pt x="1036876" y="3196"/>
                          <a:pt x="258257" y="53409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38636" y="12810"/>
                          <a:pt x="403200" y="19506"/>
                          <a:pt x="603504" y="0"/>
                        </a:cubicBezTo>
                        <a:cubicBezTo>
                          <a:pt x="803808" y="-19506"/>
                          <a:pt x="940326" y="6751"/>
                          <a:pt x="1042416" y="0"/>
                        </a:cubicBezTo>
                        <a:cubicBezTo>
                          <a:pt x="1144506" y="-6751"/>
                          <a:pt x="1471412" y="-17041"/>
                          <a:pt x="1892808" y="0"/>
                        </a:cubicBezTo>
                        <a:cubicBezTo>
                          <a:pt x="2314204" y="17041"/>
                          <a:pt x="2314667" y="-22383"/>
                          <a:pt x="2496312" y="0"/>
                        </a:cubicBezTo>
                        <a:cubicBezTo>
                          <a:pt x="2677957" y="22383"/>
                          <a:pt x="2860124" y="19703"/>
                          <a:pt x="3099816" y="0"/>
                        </a:cubicBezTo>
                        <a:cubicBezTo>
                          <a:pt x="3339508" y="-19703"/>
                          <a:pt x="3691028" y="38211"/>
                          <a:pt x="3950208" y="0"/>
                        </a:cubicBezTo>
                        <a:cubicBezTo>
                          <a:pt x="4209388" y="-38211"/>
                          <a:pt x="4331939" y="-4131"/>
                          <a:pt x="4471416" y="0"/>
                        </a:cubicBezTo>
                        <a:cubicBezTo>
                          <a:pt x="4610893" y="4131"/>
                          <a:pt x="4904535" y="-11458"/>
                          <a:pt x="5321808" y="0"/>
                        </a:cubicBezTo>
                        <a:cubicBezTo>
                          <a:pt x="5739081" y="11458"/>
                          <a:pt x="5901047" y="11198"/>
                          <a:pt x="6172200" y="0"/>
                        </a:cubicBezTo>
                        <a:cubicBezTo>
                          <a:pt x="6443353" y="-11198"/>
                          <a:pt x="6640797" y="-28229"/>
                          <a:pt x="6858000" y="0"/>
                        </a:cubicBezTo>
                        <a:cubicBezTo>
                          <a:pt x="7075203" y="28229"/>
                          <a:pt x="7858682" y="7689"/>
                          <a:pt x="8229600" y="0"/>
                        </a:cubicBezTo>
                        <a:cubicBezTo>
                          <a:pt x="8229612" y="8833"/>
                          <a:pt x="8230140" y="9830"/>
                          <a:pt x="8229600" y="18288"/>
                        </a:cubicBezTo>
                        <a:cubicBezTo>
                          <a:pt x="8025440" y="31437"/>
                          <a:pt x="7982432" y="12182"/>
                          <a:pt x="7790688" y="18288"/>
                        </a:cubicBezTo>
                        <a:cubicBezTo>
                          <a:pt x="7598944" y="24394"/>
                          <a:pt x="7218591" y="-11087"/>
                          <a:pt x="6940296" y="18288"/>
                        </a:cubicBezTo>
                        <a:cubicBezTo>
                          <a:pt x="6662001" y="47663"/>
                          <a:pt x="6677012" y="39434"/>
                          <a:pt x="6419088" y="18288"/>
                        </a:cubicBezTo>
                        <a:cubicBezTo>
                          <a:pt x="6161164" y="-2858"/>
                          <a:pt x="6059956" y="-1125"/>
                          <a:pt x="5733288" y="18288"/>
                        </a:cubicBezTo>
                        <a:cubicBezTo>
                          <a:pt x="5406620" y="37701"/>
                          <a:pt x="5168570" y="31577"/>
                          <a:pt x="4882896" y="18288"/>
                        </a:cubicBezTo>
                        <a:cubicBezTo>
                          <a:pt x="4597222" y="4999"/>
                          <a:pt x="4417859" y="-6552"/>
                          <a:pt x="4197096" y="18288"/>
                        </a:cubicBezTo>
                        <a:cubicBezTo>
                          <a:pt x="3976333" y="43128"/>
                          <a:pt x="3938512" y="26995"/>
                          <a:pt x="3758184" y="18288"/>
                        </a:cubicBezTo>
                        <a:cubicBezTo>
                          <a:pt x="3577856" y="9581"/>
                          <a:pt x="3448875" y="21076"/>
                          <a:pt x="3236976" y="18288"/>
                        </a:cubicBezTo>
                        <a:cubicBezTo>
                          <a:pt x="3025077" y="15500"/>
                          <a:pt x="2807268" y="38662"/>
                          <a:pt x="2386584" y="18288"/>
                        </a:cubicBezTo>
                        <a:cubicBezTo>
                          <a:pt x="1965900" y="-2086"/>
                          <a:pt x="2038257" y="40411"/>
                          <a:pt x="1700784" y="18288"/>
                        </a:cubicBezTo>
                        <a:cubicBezTo>
                          <a:pt x="1363311" y="-3835"/>
                          <a:pt x="1311711" y="39885"/>
                          <a:pt x="1179576" y="18288"/>
                        </a:cubicBezTo>
                        <a:cubicBezTo>
                          <a:pt x="1047441" y="-3309"/>
                          <a:pt x="356002" y="18542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1115616" y="1196752"/>
            <a:ext cx="7076176" cy="30140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/>
              <a:t>1</a:t>
            </a:r>
            <a:r>
              <a:rPr lang="pl-PL" sz="2400" dirty="0"/>
              <a:t>. </a:t>
            </a:r>
            <a:r>
              <a:rPr lang="pl-PL" sz="2600" b="1" dirty="0">
                <a:latin typeface="Times New Roman" pitchFamily="18" charset="0"/>
                <a:cs typeface="Times New Roman" pitchFamily="18" charset="0"/>
              </a:rPr>
              <a:t>posodobitev osebne kartice zdravil (pOKZ) </a:t>
            </a:r>
          </a:p>
          <a:p>
            <a:pPr>
              <a:buNone/>
            </a:pPr>
            <a:r>
              <a:rPr lang="sl-SI" sz="2600" b="1" dirty="0">
                <a:latin typeface="Times New Roman" pitchFamily="18" charset="0"/>
                <a:cs typeface="Times New Roman" pitchFamily="18" charset="0"/>
              </a:rPr>
              <a:t>2. kontrolni pregled uporabe zdravil (</a:t>
            </a:r>
            <a:r>
              <a:rPr lang="sl-SI" sz="2600" b="1" dirty="0" err="1">
                <a:latin typeface="Times New Roman" pitchFamily="18" charset="0"/>
                <a:cs typeface="Times New Roman" pitchFamily="18" charset="0"/>
              </a:rPr>
              <a:t>kPUZ</a:t>
            </a:r>
            <a:r>
              <a:rPr lang="sl-SI" sz="2600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sl-SI" sz="2600" b="1" dirty="0">
                <a:latin typeface="Times New Roman" pitchFamily="18" charset="0"/>
                <a:cs typeface="Times New Roman" pitchFamily="18" charset="0"/>
              </a:rPr>
              <a:t>3. pregled uporabe zdravil (PUZ). </a:t>
            </a:r>
          </a:p>
          <a:p>
            <a:pPr>
              <a:buNone/>
              <a:defRPr/>
            </a:pPr>
            <a:endParaRPr lang="sl-SI" altLang="sl-SI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79512" y="5805264"/>
            <a:ext cx="885698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V breme obveznega zdravstvenega zavarovanja se prednostno  izvaja brezšivna skrb na vseh treh ravneh zdravstvenega varstva pacientom s </a:t>
            </a:r>
            <a:r>
              <a:rPr lang="sl-SI" dirty="0" err="1"/>
              <a:t>polifarmakoterapijo</a:t>
            </a:r>
            <a:r>
              <a:rPr lang="sl-SI" dirty="0"/>
              <a:t> 10 in več zdravil.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1765</Words>
  <Application>Microsoft Office PowerPoint</Application>
  <PresentationFormat>Diaprojekcija na zaslonu (4:3)</PresentationFormat>
  <Paragraphs>128</Paragraphs>
  <Slides>28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Open Sans</vt:lpstr>
      <vt:lpstr>Times New Roman</vt:lpstr>
      <vt:lpstr>Wingdings 3</vt:lpstr>
      <vt:lpstr>Office Theme</vt:lpstr>
      <vt:lpstr>BREZŠIVNA SKRB</vt:lpstr>
      <vt:lpstr>PowerPointova predstavitev</vt:lpstr>
      <vt:lpstr>Polifarmakoterapija v Sloveniji</vt:lpstr>
      <vt:lpstr>PowerPointova predstavitev</vt:lpstr>
      <vt:lpstr>Začetki brezšivne skrbi</vt:lpstr>
      <vt:lpstr>ZLD-1</vt:lpstr>
      <vt:lpstr>PowerPointova predstavitev</vt:lpstr>
      <vt:lpstr>BREZŠIVNA SKRB V BOLNIŠNICAH</vt:lpstr>
      <vt:lpstr>BREZŠIVNA SKRB NA PRIMARNEM NIVOJU ZDRAVSTVENEGA VARSTVA</vt:lpstr>
      <vt:lpstr>BREZŠIVNA SKRB V BOLNIŠNICAH</vt:lpstr>
      <vt:lpstr>BREZŠIVNA SKRB V BOLNIŠNICAH in NA PRIMARNEM NIVOJU</vt:lpstr>
      <vt:lpstr>BREZŠIVNA SKRB V BOLNIŠNICAH</vt:lpstr>
      <vt:lpstr>BREZŠIVNA SKRB SE NADALJUJE NA PRIMARNI RAVNI ZDR. VARSTVA IN PRI PREHODU MED BOLNIŠNICAMI</vt:lpstr>
      <vt:lpstr>BREZŠIVNA SKRB V NA PRIMARNEM NIVOJU</vt:lpstr>
      <vt:lpstr>BREZŠIVNA SKRB V NA PRIMARNEM NIVOJU</vt:lpstr>
      <vt:lpstr>PRIPRAVA OKZ – primer</vt:lpstr>
      <vt:lpstr>PowerPointova predstavitev</vt:lpstr>
      <vt:lpstr>PowerPointova predstavitev</vt:lpstr>
      <vt:lpstr>REALIZACIJA BS JANUAR-SEPTEMBER 2023</vt:lpstr>
      <vt:lpstr>Statistika nivoja storitve - veljavni OKZ </vt:lpstr>
      <vt:lpstr>PowerPointova predstavitev</vt:lpstr>
      <vt:lpstr>V okviru brezšivne skrbi so financirane naslednje storitve</vt:lpstr>
      <vt:lpstr>PowerPointova predstavitev</vt:lpstr>
      <vt:lpstr>PREGLED NOVOSTI IN PRIPOROČIL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BREZŠIVNA SKRB</dc:title>
  <dc:creator>lekam3</dc:creator>
  <cp:lastModifiedBy>Anita Strmljan</cp:lastModifiedBy>
  <cp:revision>68</cp:revision>
  <dcterms:created xsi:type="dcterms:W3CDTF">2023-11-14T08:41:55Z</dcterms:created>
  <dcterms:modified xsi:type="dcterms:W3CDTF">2023-11-28T10:59:16Z</dcterms:modified>
</cp:coreProperties>
</file>