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558" r:id="rId5"/>
    <p:sldId id="548" r:id="rId6"/>
    <p:sldId id="559" r:id="rId7"/>
    <p:sldId id="492" r:id="rId8"/>
    <p:sldId id="560" r:id="rId9"/>
    <p:sldId id="561" r:id="rId10"/>
    <p:sldId id="515" r:id="rId11"/>
    <p:sldId id="547" r:id="rId12"/>
    <p:sldId id="557" r:id="rId13"/>
    <p:sldId id="552" r:id="rId14"/>
    <p:sldId id="554" r:id="rId15"/>
    <p:sldId id="263" r:id="rId16"/>
    <p:sldId id="259" r:id="rId17"/>
    <p:sldId id="260" r:id="rId18"/>
    <p:sldId id="265" r:id="rId19"/>
    <p:sldId id="262" r:id="rId20"/>
    <p:sldId id="264" r:id="rId21"/>
    <p:sldId id="285" r:id="rId22"/>
    <p:sldId id="286" r:id="rId23"/>
    <p:sldId id="282" r:id="rId24"/>
    <p:sldId id="281" r:id="rId25"/>
    <p:sldId id="288" r:id="rId26"/>
    <p:sldId id="289" r:id="rId27"/>
    <p:sldId id="277" r:id="rId28"/>
    <p:sldId id="261" r:id="rId29"/>
    <p:sldId id="355" r:id="rId30"/>
    <p:sldId id="356" r:id="rId31"/>
  </p:sldIdLst>
  <p:sldSz cx="12192000" cy="6858000"/>
  <p:notesSz cx="6735763" cy="98663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7" autoAdjust="0"/>
    <p:restoredTop sz="81508" autoAdjust="0"/>
  </p:normalViewPr>
  <p:slideViewPr>
    <p:cSldViewPr snapToGrid="0">
      <p:cViewPr varScale="1">
        <p:scale>
          <a:sx n="93" d="100"/>
          <a:sy n="93" d="100"/>
        </p:scale>
        <p:origin x="16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0E3B699F-61E0-6B38-4E54-1FC0F8B7B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47B2709-2426-4E64-0B94-EC250013DD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542FE3-4C44-824D-B576-18B95244AB0A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29B8FDD5-C062-5702-6245-DD2A2077B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3279F1F3-66F2-291B-4229-6A7C3719C6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3B78DD-37F6-844E-B6D2-3A7DC6F9292D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E08A37A-F137-9C14-69CE-A350525392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717106E-EB60-D678-8810-2A5488B831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8D8AAE-1F19-434A-A5FA-AD525B7CDE23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6A50828-CF06-05C4-BA43-98E0B855B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CBA93B0-4674-4ED2-D6D0-9909FA4C4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17BE7F9-B456-9C59-630D-255A5B62A6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83479E4-896E-78FC-8587-90DC72D79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BE7BE85-BC09-2B40-9CAF-D77700A3616D}" type="slidenum">
              <a:rPr lang="sl-SI" altLang="en-SI"/>
              <a:pPr/>
              <a:t>‹#›</a:t>
            </a:fld>
            <a:endParaRPr lang="sl-SI" altLang="en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54442-1746-499A-894C-0DEE460062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>
            <a:extLst>
              <a:ext uri="{FF2B5EF4-FFF2-40B4-BE49-F238E27FC236}">
                <a16:creationId xmlns:a16="http://schemas.microsoft.com/office/drawing/2014/main" id="{4EA7EC76-BC63-7BB1-355B-03B44A6DA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563" y="738188"/>
            <a:ext cx="6553200" cy="3686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grada opomb 2">
            <a:extLst>
              <a:ext uri="{FF2B5EF4-FFF2-40B4-BE49-F238E27FC236}">
                <a16:creationId xmlns:a16="http://schemas.microsoft.com/office/drawing/2014/main" id="{3794EBA2-408F-DB54-14C4-1AD233B12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Ograda številke diapozitiva 3">
            <a:extLst>
              <a:ext uri="{FF2B5EF4-FFF2-40B4-BE49-F238E27FC236}">
                <a16:creationId xmlns:a16="http://schemas.microsoft.com/office/drawing/2014/main" id="{F6B4D607-C4E7-1DAF-C8FF-5B3141E20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18CF58-017D-4B89-BA23-B59018170BA3}" type="slidenum">
              <a:rPr lang="en-US" altLang="sl-SI"/>
              <a:pPr/>
              <a:t>11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D8540B8B-1EEE-C1E9-F0B6-02BB4993B1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563" y="738188"/>
            <a:ext cx="6553200" cy="3686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208CA615-F520-ACED-DF27-02F90F620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066ACDC8-1BD2-A2B9-4A5A-073EB1E0B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196AE8-28E7-46CA-942F-E18F1342AD25}" type="slidenum">
              <a:rPr lang="en-US" altLang="sl-SI"/>
              <a:pPr/>
              <a:t>12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2682A317-DAC8-8FCD-D133-D9C4E68CA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563" y="738188"/>
            <a:ext cx="6553200" cy="3686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5F8B13BA-7411-6843-FA4B-5D0329E44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3211DA93-DBA5-72D9-39BA-33AB1A778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733833-6093-4F30-81CE-BCB287F12CBA}" type="slidenum">
              <a:rPr lang="en-US" altLang="sl-SI"/>
              <a:pPr/>
              <a:t>13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37337F3F-3EE0-BE9A-A8A0-9DD50FD35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563" y="738188"/>
            <a:ext cx="6553200" cy="3686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D35E42E3-9DED-CF39-C5F4-8EAA67534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02A4D31A-D357-3555-D22C-149857576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22BFB6-D833-45E1-A803-0730106BDF2D}" type="slidenum">
              <a:rPr lang="en-US" altLang="sl-SI"/>
              <a:pPr/>
              <a:t>14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značba mesta stranske slike 1">
            <a:extLst>
              <a:ext uri="{FF2B5EF4-FFF2-40B4-BE49-F238E27FC236}">
                <a16:creationId xmlns:a16="http://schemas.microsoft.com/office/drawing/2014/main" id="{B7BB1A98-D541-4C6C-AE47-A0AD411F2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Označba mesta opomb 2">
            <a:extLst>
              <a:ext uri="{FF2B5EF4-FFF2-40B4-BE49-F238E27FC236}">
                <a16:creationId xmlns:a16="http://schemas.microsoft.com/office/drawing/2014/main" id="{F60B36B4-0994-4017-B12D-E784D3DCC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dirty="0"/>
              <a:t>Pri bolnikih z revmatoidnim artritisom (RA) z določenimi dejavniki tveganja so pri zdravljenju z zaviralci JAK v primerjavi z zaviralci TNF-alfa opazili povečano incidenco malignih bolezni, večjih srčno-žilnih zapletov (MACE – Major </a:t>
            </a:r>
            <a:r>
              <a:rPr lang="sl-SI" dirty="0" err="1"/>
              <a:t>Adverse</a:t>
            </a:r>
            <a:r>
              <a:rPr lang="sl-SI" dirty="0"/>
              <a:t> </a:t>
            </a:r>
            <a:r>
              <a:rPr lang="sl-SI" dirty="0" err="1"/>
              <a:t>Cardiovascular</a:t>
            </a:r>
            <a:r>
              <a:rPr lang="sl-SI" dirty="0"/>
              <a:t> </a:t>
            </a:r>
            <a:r>
              <a:rPr lang="sl-SI" dirty="0" err="1"/>
              <a:t>Events</a:t>
            </a:r>
            <a:r>
              <a:rPr lang="sl-SI" dirty="0"/>
              <a:t>), resnih okužb, venske </a:t>
            </a:r>
            <a:r>
              <a:rPr lang="sl-SI" dirty="0" err="1"/>
              <a:t>trombembolije</a:t>
            </a:r>
            <a:r>
              <a:rPr lang="sl-SI" dirty="0"/>
              <a:t> (VTE) in umrljivosti. • Ta tveganja veljajo za učinke skupine zdravil in se nanašajo na vse odobrene indikacije zaviralcev JAK pri vnetnih in dermatoloških boleznih. • Navedeni zaviralci JAK se lahko pri naslednjih skupinah bolnikov uporabljajo samo, če ni na voljo drugih primernih možnosti zdravljenja: • pri bolnikih, starih 65 let in več; • pri trenutnih ali nekdanjih dolgoletnih kadilcih; • pri bolnikih z drugimi srčno-žilnimi dejavniki tveganja ali dejavniki tveganja za maligne bolezni. • Zaviralce JAK je treba uporabljati previdno pri bolnikih z drugimi dejavniki tveganja za VTE, poleg tistih, ki so že navedeni zgoraj. • Priporočila glede odmerjanja za nekatere skupine bolnikov z dejavniki tveganja so bila posodobljena. • Pri vseh bolnikih so priporočljivi redni pregledi kože. • Zdravniki, ki predpisujejo zaviralce JAK, se morajo z bolniki pogovoriti glede tveganj, povezanih z njihovo uporabo.</a:t>
            </a:r>
            <a:endParaRPr lang="sl-SI" altLang="sl-SI" dirty="0"/>
          </a:p>
        </p:txBody>
      </p:sp>
      <p:sp>
        <p:nvSpPr>
          <p:cNvPr id="58372" name="Označba mesta številke diapozitiva 3">
            <a:extLst>
              <a:ext uri="{FF2B5EF4-FFF2-40B4-BE49-F238E27FC236}">
                <a16:creationId xmlns:a16="http://schemas.microsoft.com/office/drawing/2014/main" id="{FD0323CB-D939-46F9-AA42-278C1DB5E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8F077E-A3E6-426D-BDFC-7A871A96C351}" type="slidenum">
              <a:rPr lang="sl-SI" altLang="sl-SI">
                <a:latin typeface="Calibri" panose="020F0502020204030204" pitchFamily="34" charset="0"/>
              </a:rPr>
              <a:pPr/>
              <a:t>30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075F-958C-2B7D-D9AB-38EB6334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5765-38B7-654B-B03F-DF215434351A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24DE-262C-F155-BC6A-54A47EDB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92EC-0C9A-1317-98CF-359F3159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407A-9ECA-C54A-8B11-39049876CEBC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182296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796C-80A4-1FD5-C8B4-96B0B676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7F56-AFBF-C943-AAB8-9E4E1E3D6F4A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930B-B29F-E9C2-500D-8BDFE7AF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7A59-AE20-6234-EDE0-412A4C1F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B18A-45F7-4544-9F97-76B735118CCF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184177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983A-9DEE-3742-C7EE-F9A63F65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BF76-7A9C-7C46-BFDB-E273BED91E9C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D89F5-B9A0-8768-C7FD-D4745D5A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A6AD-7AC0-67F1-386E-FB6D1E2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C2882-46CB-A54D-AD65-7E05CD4EF147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7220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691D-38BE-C620-FFF5-1A38A637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3920-4A2F-1544-93C2-D07D84CC6137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145B-911A-7FC9-C48B-54452268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1419-ACB7-AEBB-6F24-D50326B0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B529-10FE-3E48-9CF0-07A0569E216E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234903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F069-489C-D056-B726-AE489DEA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2621-9FE6-9D40-A4FB-E19CCC7A2E48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0077-9C8E-09AD-641E-A32FEF5C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C6D4C-02B0-4231-9A7A-A679364F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5EF23-8B6A-7C4D-903C-830E10D90B14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4257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6FCBE-2431-A5A1-EA68-6ABFF6C9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CB51-3F49-3741-9BC9-9F2F1CC2EDCE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C7AA9B-0F30-F011-1D19-AFC10E43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3BABA-B1ED-299E-FF85-D0D3FA31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2FC1-6655-D947-B39B-31E3C75D8941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248421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C67DA4-829A-D32A-5E74-E6D67F5B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E69F-19F4-AD47-B124-6057252257AB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582BC2-2DB0-A04A-72E7-87C35ACA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E27F4C-16BA-6F83-DD9F-4C9765A8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5AF9D-F589-134C-BC19-6A20F53025C8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29221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1CE524-9510-7E48-D20C-F7A5016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1047-CDE5-AB43-9197-B30C7ADF10D0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90C1D5-FDEC-9512-4C5A-25E43849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3CBA49-968D-8DFE-6C56-10922C9D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1BFB-6906-9240-86C6-C6AE5F391E06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21121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FFBD05-FF9E-EA29-491A-A79CC2EA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A990-685D-194D-BF80-D18962CE9BCB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F832-1944-598A-62F7-BF8B46B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4F6DF7-01AB-0743-1A49-8C64077C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9B257-E100-1C4F-BF0A-93FE684BE0FB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217574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88F55C-C841-79F9-2372-9F7C9EA2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3020-1502-754E-BCCE-EB2EECF56A16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928CFF-255F-38D9-84F9-CC9DFA61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C6DA44-7F31-04C6-73F5-BE8367B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95388-D6E6-3D41-AA61-45BC69952FB4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345412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7C0A4-BF8D-06B1-97A1-66C76D49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2EDE-E096-6D4F-A9CF-76799999B2AE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2D3B4-D5E1-11AC-5C66-8281DBC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2B1FC1-CB3C-D22D-C56F-B234BBC6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014F-2C07-2748-9FB7-C8ADB52EC029}" type="slidenum">
              <a:rPr lang="sl-SI" altLang="en-SI"/>
              <a:pPr/>
              <a:t>‹#›</a:t>
            </a:fld>
            <a:endParaRPr lang="sl-SI" altLang="en-SI"/>
          </a:p>
        </p:txBody>
      </p:sp>
    </p:spTree>
    <p:extLst>
      <p:ext uri="{BB962C8B-B14F-4D97-AF65-F5344CB8AC3E}">
        <p14:creationId xmlns:p14="http://schemas.microsoft.com/office/powerpoint/2010/main" val="360426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65EEC0-AF0D-317C-CDA6-8C1BEE1FF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I"/>
              <a:t>Click to edit Master title style</a:t>
            </a:r>
            <a:endParaRPr lang="sl-SI" altLang="en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5A8D98-3A0B-6EFE-C830-0E2121ECA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I"/>
              <a:t>Click to edit Master text styles</a:t>
            </a:r>
          </a:p>
          <a:p>
            <a:pPr lvl="1"/>
            <a:r>
              <a:rPr lang="en-US" altLang="en-SI"/>
              <a:t>Second level</a:t>
            </a:r>
          </a:p>
          <a:p>
            <a:pPr lvl="2"/>
            <a:r>
              <a:rPr lang="en-US" altLang="en-SI"/>
              <a:t>Third level</a:t>
            </a:r>
          </a:p>
          <a:p>
            <a:pPr lvl="3"/>
            <a:r>
              <a:rPr lang="en-US" altLang="en-SI"/>
              <a:t>Fourth level</a:t>
            </a:r>
          </a:p>
          <a:p>
            <a:pPr lvl="4"/>
            <a:r>
              <a:rPr lang="en-US" altLang="en-SI"/>
              <a:t>Fifth level</a:t>
            </a:r>
            <a:endParaRPr lang="sl-SI" alt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C58CA-1B4B-180E-AB8F-51242A957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540D8-53AA-7C44-B9FD-5C979DD753D8}" type="datetimeFigureOut">
              <a:rPr lang="sl-SI"/>
              <a:pPr>
                <a:defRPr/>
              </a:pPr>
              <a:t>22.5.2023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4A3E1-84F2-DA95-78D6-8F5DAFC9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0DE7-89CF-84CC-EA75-4992A9B20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3C688B-8EBE-EC4B-804D-E42DFB850C0F}" type="slidenum">
              <a:rPr lang="sl-SI" altLang="en-SI"/>
              <a:pPr/>
              <a:t>‹#›</a:t>
            </a:fld>
            <a:endParaRPr lang="sl-SI" altLang="en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edge.org/bioethics/prescription-of-psychotropic-drugs-doubles-for-us-retirees/1218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dodiab.si/priporocila/diabetologija/smernice-za-vodenje-sladkorne-bolezn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111/dme.1505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159207/pdf/IJCLP2022-7681404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941CD36-141E-3DCD-C127-403E91491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331" y="0"/>
            <a:ext cx="9144000" cy="1754187"/>
          </a:xfrm>
        </p:spPr>
        <p:txBody>
          <a:bodyPr/>
          <a:lstStyle/>
          <a:p>
            <a:pPr eaLnBrk="1" hangingPunct="1"/>
            <a:r>
              <a:rPr lang="sl-SI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Zdravila za sladkorno bolezen - optimalno kombiniranje (polifarmakoterapija)</a:t>
            </a:r>
            <a:endParaRPr lang="sl-SI" altLang="en-SI" sz="3200" b="1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F4A2D96C-560C-7FC5-4E8F-8829CBC6B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688" y="5487233"/>
            <a:ext cx="9144000" cy="1111250"/>
          </a:xfrm>
        </p:spPr>
        <p:txBody>
          <a:bodyPr/>
          <a:lstStyle/>
          <a:p>
            <a:pPr eaLnBrk="1" hangingPunct="1"/>
            <a:r>
              <a:rPr lang="sl-SI" altLang="sl-SI" dirty="0"/>
              <a:t>Skupine kakovostnega predpisovanja zdravil</a:t>
            </a:r>
          </a:p>
          <a:p>
            <a:pPr eaLnBrk="1" hangingPunct="1"/>
            <a:r>
              <a:rPr lang="sl-SI" altLang="sl-SI" dirty="0"/>
              <a:t>Maj – junij 2023</a:t>
            </a:r>
          </a:p>
          <a:p>
            <a:pPr eaLnBrk="1" hangingPunct="1"/>
            <a:endParaRPr lang="sl-SI" altLang="en-SI" dirty="0"/>
          </a:p>
        </p:txBody>
      </p:sp>
      <p:pic>
        <p:nvPicPr>
          <p:cNvPr id="2052" name="Picture 2" descr="Povezana slika">
            <a:extLst>
              <a:ext uri="{FF2B5EF4-FFF2-40B4-BE49-F238E27FC236}">
                <a16:creationId xmlns:a16="http://schemas.microsoft.com/office/drawing/2014/main" id="{5A715171-D7B9-A45D-AF60-334348D3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1885443"/>
            <a:ext cx="4763582" cy="34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FCC57C3-A9FE-9733-F181-B3D58F67119D}"/>
              </a:ext>
            </a:extLst>
          </p:cNvPr>
          <p:cNvSpPr/>
          <p:nvPr/>
        </p:nvSpPr>
        <p:spPr>
          <a:xfrm>
            <a:off x="4043363" y="4683125"/>
            <a:ext cx="2994025" cy="169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Slika: https://www.bioedge.org/bioethics/prescription-of-psychotropic-drugs-doubles-for-us-retirees/12188</a:t>
            </a:r>
            <a:endParaRPr lang="sl-SI" sz="5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PoljeZBesedilom 9">
            <a:extLst>
              <a:ext uri="{FF2B5EF4-FFF2-40B4-BE49-F238E27FC236}">
                <a16:creationId xmlns:a16="http://schemas.microsoft.com/office/drawing/2014/main" id="{940C19A1-033E-73F7-3BD7-6AD37148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216650"/>
            <a:ext cx="241458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l-SI" altLang="sl-SI" sz="1000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Slike so prosto dostopne na internetu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l-SI" altLang="sl-SI" sz="1000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ali pa posnete od avtorjev prezentacije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B789203E-F215-9E49-607E-9F29B9D1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02840"/>
            <a:ext cx="9037638" cy="849312"/>
          </a:xfrm>
        </p:spPr>
        <p:txBody>
          <a:bodyPr/>
          <a:lstStyle/>
          <a:p>
            <a:r>
              <a:rPr lang="sl-SI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Št. bolnikov z zdravili za SB</a:t>
            </a:r>
            <a:endParaRPr lang="en-GB" altLang="sl-SI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5" name="Slika 4">
            <a:extLst>
              <a:ext uri="{FF2B5EF4-FFF2-40B4-BE49-F238E27FC236}">
                <a16:creationId xmlns:a16="http://schemas.microsoft.com/office/drawing/2014/main" id="{8B346535-A64C-418B-4143-8332FB89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86631"/>
            <a:ext cx="7469187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295205-CC60-F17E-5259-4FC458C432C6}"/>
              </a:ext>
            </a:extLst>
          </p:cNvPr>
          <p:cNvSpPr txBox="1"/>
          <p:nvPr/>
        </p:nvSpPr>
        <p:spPr>
          <a:xfrm>
            <a:off x="9247935" y="1740507"/>
            <a:ext cx="1960562" cy="30797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latin typeface="+mn-lt"/>
                <a:cs typeface="+mn-cs"/>
              </a:rPr>
              <a:t>2021: 5,9 % prebivalcev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9E1F26-B0C9-D869-CEE7-364A251B43E6}"/>
              </a:ext>
            </a:extLst>
          </p:cNvPr>
          <p:cNvSpPr txBox="1"/>
          <p:nvPr/>
        </p:nvSpPr>
        <p:spPr>
          <a:xfrm>
            <a:off x="9247935" y="2224461"/>
            <a:ext cx="1785937" cy="30797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latin typeface="+mn-lt"/>
                <a:cs typeface="+mn-cs"/>
              </a:rPr>
              <a:t>4 % letno povečanje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4E5D08C-9C1E-21D7-D455-6D73A962AA86}"/>
              </a:ext>
            </a:extLst>
          </p:cNvPr>
          <p:cNvSpPr txBox="1"/>
          <p:nvPr/>
        </p:nvSpPr>
        <p:spPr>
          <a:xfrm>
            <a:off x="426665" y="6525058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  <p:sp>
        <p:nvSpPr>
          <p:cNvPr id="3" name="PoljeZBesedilom 3">
            <a:extLst>
              <a:ext uri="{FF2B5EF4-FFF2-40B4-BE49-F238E27FC236}">
                <a16:creationId xmlns:a16="http://schemas.microsoft.com/office/drawing/2014/main" id="{C4A523B1-055F-DD5E-2AAF-27EEA113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598" y="6416253"/>
            <a:ext cx="48847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* Peroralni antidiabetiki vključujejo tudi </a:t>
            </a: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inkretinske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 analoge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342A8A2-5358-42AD-EE84-73DF730F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696" y="651248"/>
            <a:ext cx="10044112" cy="920750"/>
          </a:xfrm>
        </p:spPr>
        <p:txBody>
          <a:bodyPr/>
          <a:lstStyle/>
          <a:p>
            <a:r>
              <a:rPr lang="sl-SI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Top 10 zdravil za SB glede na št. prejemnikov v l. 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72F340-5C0E-95BE-A98E-738B200BE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33084"/>
              </p:ext>
            </p:extLst>
          </p:nvPr>
        </p:nvGraphicFramePr>
        <p:xfrm>
          <a:off x="2066739" y="1876799"/>
          <a:ext cx="5832475" cy="374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Zdravilo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Št. bolnikov v l. 2021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metformin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72.459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gliklazid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25.217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empagliflozin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13.615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insulin aspart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13.216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dapagliflozin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10.732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sitagliptin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 5.890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insulin degludek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 4.707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insulin glargin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 4.557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dulaglutid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 4.104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insulin humani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       3.886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99354C5-9F82-7B00-1BB4-3F325EB8C73F}"/>
              </a:ext>
            </a:extLst>
          </p:cNvPr>
          <p:cNvSpPr txBox="1"/>
          <p:nvPr/>
        </p:nvSpPr>
        <p:spPr>
          <a:xfrm>
            <a:off x="480452" y="6529388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3358CD3-5814-3485-7894-96D32455E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336550"/>
            <a:ext cx="10045700" cy="876300"/>
          </a:xfrm>
        </p:spPr>
        <p:txBody>
          <a:bodyPr/>
          <a:lstStyle/>
          <a:p>
            <a:r>
              <a:rPr lang="sl-SI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Št. zdravil (učinkovin) v</a:t>
            </a:r>
            <a:r>
              <a:rPr lang="en-GB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021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4CB31D5-626A-4CCC-58A2-627CBCCBD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35407"/>
              </p:ext>
            </p:extLst>
          </p:nvPr>
        </p:nvGraphicFramePr>
        <p:xfrm>
          <a:off x="1517757" y="1225696"/>
          <a:ext cx="8128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Št. učinkovin v 2021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sl-SI" sz="1800" dirty="0"/>
                        <a:t>Vsi prejemniki Rp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sl-SI" sz="1800" dirty="0"/>
                        <a:t>Sladkorni bolniki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7,7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sl-SI" sz="1800" dirty="0"/>
                        <a:t>Povprečno št. zdravil za SB na bolnika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1,8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AC532B-2B74-6051-CEE8-AEB85ED17F06}"/>
              </a:ext>
            </a:extLst>
          </p:cNvPr>
          <p:cNvSpPr txBox="1"/>
          <p:nvPr/>
        </p:nvSpPr>
        <p:spPr>
          <a:xfrm>
            <a:off x="480452" y="6529388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  <p:pic>
        <p:nvPicPr>
          <p:cNvPr id="1026" name="Picture 2" descr="Polypharmacy up, potentially inappropriate medication down in older diabetic  patients | Latest news for Doctors, Nurses and Pharmacists | Pharmacy">
            <a:extLst>
              <a:ext uri="{FF2B5EF4-FFF2-40B4-BE49-F238E27FC236}">
                <a16:creationId xmlns:a16="http://schemas.microsoft.com/office/drawing/2014/main" id="{D1CEE931-640D-9C24-6B31-8401879B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43" y="2825137"/>
            <a:ext cx="4120615" cy="38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8ABED3-5A58-B02A-373C-A6C8E8279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077" y="150211"/>
            <a:ext cx="4414463" cy="300027"/>
          </a:xfrm>
        </p:spPr>
        <p:txBody>
          <a:bodyPr/>
          <a:lstStyle/>
          <a:p>
            <a:r>
              <a:rPr lang="sl-SI" altLang="sl-SI" sz="2800" dirty="0">
                <a:ea typeface="Verdana" panose="020B0604030504040204" pitchFamily="34" charset="0"/>
                <a:cs typeface="Verdana" panose="020B0604030504040204" pitchFamily="34" charset="0"/>
              </a:rPr>
              <a:t>Top 10 oseb s 4 učinkovinami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C32476C-17AD-DBBE-5F3F-6CF2E9F2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22340"/>
              </p:ext>
            </p:extLst>
          </p:nvPr>
        </p:nvGraphicFramePr>
        <p:xfrm>
          <a:off x="293034" y="537525"/>
          <a:ext cx="5162550" cy="602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Kombinacija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Št. oseb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271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metformin, gliklazid, dulaglutid,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230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metformin, gliklazid, sitagliptin,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194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gliklazid, liraglutid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188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metformin, gliklazid, sitagliptin,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185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metformin, gliklazid, semaglutid,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158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liraglutid,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155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metformin, gliklazid, dulaglutid,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147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humani, metformin, gliklazid,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         106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liraglutid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         103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4616235A-1654-A5C5-2E3C-2B1A9C4F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822" y="0"/>
            <a:ext cx="4668184" cy="4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sl-SI" altLang="sl-SI" sz="2800" dirty="0">
                <a:ea typeface="Verdana" panose="020B0604030504040204" pitchFamily="34" charset="0"/>
                <a:cs typeface="Verdana" panose="020B0604030504040204" pitchFamily="34" charset="0"/>
              </a:rPr>
              <a:t>Top 10 oseb s 5 učinkovinami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62C44E1-D78C-3B9A-0102-D76AB28F9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37477"/>
              </p:ext>
            </p:extLst>
          </p:nvPr>
        </p:nvGraphicFramePr>
        <p:xfrm>
          <a:off x="5779154" y="530316"/>
          <a:ext cx="6119812" cy="6079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Kombinacija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Št. oseb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gliklazid,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69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>
                          <a:effectLst/>
                        </a:rPr>
                        <a:t>            46 </a:t>
                      </a:r>
                      <a:endParaRPr lang="sl-S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gliklazid, liraglutid,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>
                          <a:effectLst/>
                        </a:rPr>
                        <a:t>            43 </a:t>
                      </a:r>
                      <a:endParaRPr lang="sl-S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liraglutid,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31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glargin, metformin, gliklazid, liksisenatid,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13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semaglutid,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12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degludek, metformin, glibenklamid,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11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humani, metformin, gliklazid, sitagliptin,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8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detemir, metformin, semaglutid,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8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gliklazid, liraglutid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8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4A7235-986A-6EA5-AD7E-3E5E4991A905}"/>
              </a:ext>
            </a:extLst>
          </p:cNvPr>
          <p:cNvSpPr txBox="1"/>
          <p:nvPr/>
        </p:nvSpPr>
        <p:spPr>
          <a:xfrm>
            <a:off x="4436002" y="6662173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4265B8-9B98-D085-A9F0-7093502A3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13" y="381000"/>
            <a:ext cx="10045700" cy="863600"/>
          </a:xfrm>
        </p:spPr>
        <p:txBody>
          <a:bodyPr/>
          <a:lstStyle/>
          <a:p>
            <a:r>
              <a:rPr lang="sl-SI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Vse osebe s 7 učinkovinami</a:t>
            </a:r>
            <a:endParaRPr lang="en-GB" altLang="sl-SI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42E857D-D931-B7C2-F3BA-C8266FD01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3020"/>
              </p:ext>
            </p:extLst>
          </p:nvPr>
        </p:nvGraphicFramePr>
        <p:xfrm>
          <a:off x="1582220" y="1298575"/>
          <a:ext cx="7475495" cy="495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Kombinacija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Št. oseb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humani, insulin degludek, metformin, gliklazid, linagliptin,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>
                          <a:effectLst/>
                        </a:rPr>
                        <a:t>              1 </a:t>
                      </a:r>
                      <a:endParaRPr lang="sl-S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glargin, insulin degludek, metformin, gliklazid, liraglutid,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glargin, insulin degludek, metformin, liraglutid, semaglutid,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aspart, insulin degludek, metformin, gliklazid, sitagliptin, liraglutid, dapagliflozin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glulizin, insulin glargin, insulin degludek, metformin, liraglutid, liksisenatid,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glulizin, insulin glargin, insulin degludek, metformin, liraglutid, empagliflozin, </a:t>
                      </a:r>
                      <a:r>
                        <a:rPr lang="sl-SI" sz="1800" b="0" dirty="0" err="1">
                          <a:solidFill>
                            <a:schemeClr val="tx1"/>
                          </a:solidFill>
                          <a:effectLst/>
                        </a:rPr>
                        <a:t>repaglinid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insulin glargin, insulin degludek, metformin, liraglutid, semaglutid, dapagliflozin, empagliflozin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0" dirty="0">
                          <a:effectLst/>
                        </a:rPr>
                        <a:t>              1 </a:t>
                      </a:r>
                      <a:endParaRPr lang="sl-S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486F781-C6AC-FEED-6587-84D5979BB6FE}"/>
              </a:ext>
            </a:extLst>
          </p:cNvPr>
          <p:cNvSpPr txBox="1"/>
          <p:nvPr/>
        </p:nvSpPr>
        <p:spPr>
          <a:xfrm>
            <a:off x="480452" y="6529388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9943567-997D-661A-C8AF-17F33A0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/>
          <a:lstStyle/>
          <a:p>
            <a:pPr eaLnBrk="1" hangingPunct="1"/>
            <a:r>
              <a:rPr lang="sl-SI" altLang="en-SI" dirty="0"/>
              <a:t>Najpogostejši vzroki za </a:t>
            </a:r>
            <a:r>
              <a:rPr lang="sl-SI" altLang="en-SI" dirty="0" err="1"/>
              <a:t>polifarmakoterapijo</a:t>
            </a:r>
            <a:endParaRPr lang="sl-SI" altLang="en-SI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EA0ACB7-0048-2BA6-A11B-B3FFD1F0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60" y="1276976"/>
            <a:ext cx="10515600" cy="4351338"/>
          </a:xfrm>
        </p:spPr>
        <p:txBody>
          <a:bodyPr/>
          <a:lstStyle/>
          <a:p>
            <a:pPr eaLnBrk="1" hangingPunct="1"/>
            <a:r>
              <a:rPr lang="sl-SI" altLang="en-SI" sz="2200" dirty="0"/>
              <a:t>Več predpisovalcev zdravil (različni specialisti)</a:t>
            </a:r>
          </a:p>
          <a:p>
            <a:pPr eaLnBrk="1" hangingPunct="1"/>
            <a:r>
              <a:rPr lang="sl-SI" altLang="en-SI" sz="2200" dirty="0"/>
              <a:t>Staranje populacije</a:t>
            </a:r>
          </a:p>
          <a:p>
            <a:pPr eaLnBrk="1" hangingPunct="1"/>
            <a:r>
              <a:rPr lang="sl-SI" altLang="en-SI" sz="2200" dirty="0"/>
              <a:t>Zapletene (kompleksne) sheme zdravljenja (že leta 2005 &gt;1.650 smernic)</a:t>
            </a:r>
          </a:p>
          <a:p>
            <a:pPr eaLnBrk="1" hangingPunct="1"/>
            <a:r>
              <a:rPr lang="sl-SI" altLang="en-SI" sz="2200" dirty="0"/>
              <a:t>Dodajanje zdravil brez redne periodične re-evaluacije sheme zdravljenja z zdravili</a:t>
            </a:r>
          </a:p>
          <a:p>
            <a:pPr eaLnBrk="1" hangingPunct="1"/>
            <a:r>
              <a:rPr lang="sl-SI" altLang="en-SI" sz="2200" dirty="0"/>
              <a:t>Psihosocialni dejavniki</a:t>
            </a:r>
          </a:p>
          <a:p>
            <a:pPr eaLnBrk="1" hangingPunct="1"/>
            <a:r>
              <a:rPr lang="sl-SI" altLang="en-SI" sz="2200" dirty="0"/>
              <a:t>Neželeni učinki zdravil, ki se obravnavajo kot novo bolezen ali zdravstveno stanje (kaskadno predpisovanje zdravil)</a:t>
            </a:r>
          </a:p>
          <a:p>
            <a:pPr eaLnBrk="1" hangingPunct="1"/>
            <a:r>
              <a:rPr lang="sl-SI" sz="2200" dirty="0"/>
              <a:t>Sledenje smernicam urejenosti SB (HbA1c), ki ne upoštevajo starosti in prognostične ocene </a:t>
            </a:r>
            <a:endParaRPr lang="en-GB" sz="2200" dirty="0"/>
          </a:p>
          <a:p>
            <a:pPr eaLnBrk="1" hangingPunct="1"/>
            <a:r>
              <a:rPr lang="sl-SI" sz="2200" dirty="0" err="1"/>
              <a:t>Polifarmakoterapija</a:t>
            </a:r>
            <a:r>
              <a:rPr lang="sl-SI" sz="2200" dirty="0"/>
              <a:t> je povezana z višjo starostjo, nižjo izobrazbo, kajenjem, daljšim trajanjem diabetesa, višjo BMI in več </a:t>
            </a:r>
            <a:r>
              <a:rPr lang="sl-SI" sz="2200" dirty="0" err="1"/>
              <a:t>srčnožilnimi</a:t>
            </a:r>
            <a:r>
              <a:rPr lang="sl-SI" sz="2200" dirty="0"/>
              <a:t> boleznimi.</a:t>
            </a:r>
            <a:endParaRPr lang="sl-SI" altLang="en-SI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098E4-160A-9CB9-CFAA-6627D37EC63B}"/>
              </a:ext>
            </a:extLst>
          </p:cNvPr>
          <p:cNvSpPr txBox="1"/>
          <p:nvPr/>
        </p:nvSpPr>
        <p:spPr>
          <a:xfrm>
            <a:off x="5804079" y="5730915"/>
            <a:ext cx="6387921" cy="11079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desire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to take medicine is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perhaps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greatest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feature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which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distinguishes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man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from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200" i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animals</a:t>
            </a:r>
            <a:r>
              <a:rPr lang="sl-SI" sz="2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Sir </a:t>
            </a:r>
            <a:r>
              <a:rPr lang="sl-SI" sz="20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Willliam</a:t>
            </a:r>
            <a:r>
              <a:rPr lang="sl-SI" sz="20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0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Osler</a:t>
            </a:r>
            <a:r>
              <a:rPr lang="sl-SI" sz="20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(1849-1919)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3B643-5699-AFBF-70DF-9A3820B6B4D6}"/>
              </a:ext>
            </a:extLst>
          </p:cNvPr>
          <p:cNvSpPr txBox="1"/>
          <p:nvPr/>
        </p:nvSpPr>
        <p:spPr>
          <a:xfrm>
            <a:off x="352425" y="5961747"/>
            <a:ext cx="57435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Roger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P.A., Diabetes </a:t>
            </a: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Spectrum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Vol 19, No1, 2006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Peron EP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et </a:t>
            </a: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all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Clin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Geriatr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Med. 2015;31(1):17-vii.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van Oort S, et al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Diabet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Med. 2021 Apr;38(4):e14406. </a:t>
            </a:r>
            <a:endParaRPr lang="sl-SI" sz="1200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3CADB8E-E298-8C0C-AF21-AC95EDE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SI"/>
              <a:t>Polifarmakoterapija in posledice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FF88-5CDB-BEC4-4A46-8C439EA4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511300"/>
            <a:ext cx="6940550" cy="4814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Pri bolnikih s SB: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57%-84% prejema več kot 5 zdravil hkrati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Negativne posledice: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Več težav povezanih z zdravili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Več interakcij med zdravili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Podvajanje zdravljenja z zdravili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Slabše sodelovanje pri zdravljenju z zdravili, slabša adherenca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Kognitivne motnje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Več hospitalizacij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Slabša kakovost življenja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Večji stroški zdravljenja</a:t>
            </a:r>
          </a:p>
        </p:txBody>
      </p:sp>
      <p:pic>
        <p:nvPicPr>
          <p:cNvPr id="7172" name="Picture 2" descr="Povezana slika">
            <a:extLst>
              <a:ext uri="{FF2B5EF4-FFF2-40B4-BE49-F238E27FC236}">
                <a16:creationId xmlns:a16="http://schemas.microsoft.com/office/drawing/2014/main" id="{5091073F-52CC-86E9-CABF-71AA5C8C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5161" r="9882" b="4350"/>
          <a:stretch>
            <a:fillRect/>
          </a:stretch>
        </p:blipFill>
        <p:spPr bwMode="auto">
          <a:xfrm>
            <a:off x="7369175" y="2322513"/>
            <a:ext cx="438308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E9675-680D-D702-E4FA-090F997A379A}"/>
              </a:ext>
            </a:extLst>
          </p:cNvPr>
          <p:cNvSpPr txBox="1"/>
          <p:nvPr/>
        </p:nvSpPr>
        <p:spPr>
          <a:xfrm>
            <a:off x="990600" y="6389688"/>
            <a:ext cx="57451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Roger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P.A., Diabetes </a:t>
            </a: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Spectrum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Vol 19, No1, 2006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C500B3F-B0DD-8F8F-A7CF-FC5DF899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1325563"/>
          </a:xfrm>
        </p:spPr>
        <p:txBody>
          <a:bodyPr/>
          <a:lstStyle/>
          <a:p>
            <a:pPr algn="ctr" eaLnBrk="1" hangingPunct="1"/>
            <a:r>
              <a:rPr lang="sl-SI" altLang="en-SI"/>
              <a:t>Kaj so najpogostejše kombinacije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692CF-E99E-3BED-13AF-D942085C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1420813"/>
            <a:ext cx="10918825" cy="48196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Dodatno k zdravilom za zdravljenje SB prejemajo: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b="1" dirty="0"/>
              <a:t>72,4 % NSAR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68,8 % </a:t>
            </a:r>
            <a:r>
              <a:rPr lang="sl-SI" dirty="0" err="1"/>
              <a:t>Statini</a:t>
            </a:r>
            <a:endParaRPr lang="sl-SI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28,4 % Zaviralci protonske črpalke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25,9 % ACE inhibitorji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24,2 % Zaviralci kalcijevih kanalčkov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21,1 % Lokalni kortikosteroidi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21,6 % Diuretiki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20,2 % Beta blokatorji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15,1 % Zdravila za zdravljenje ščitnice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9,2 % Antihistaminiki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7,9 % </a:t>
            </a:r>
            <a:r>
              <a:rPr lang="sl-SI" dirty="0" err="1"/>
              <a:t>Antikoagulanti</a:t>
            </a:r>
            <a:endParaRPr lang="sl-SI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6,7 % Sistemski kortikosteroidi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/>
              <a:t>4,0 % </a:t>
            </a:r>
            <a:r>
              <a:rPr lang="sl-SI" dirty="0" err="1"/>
              <a:t>Antiagregacijska</a:t>
            </a:r>
            <a:r>
              <a:rPr lang="sl-SI" dirty="0"/>
              <a:t> zdravila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3CCFA-5C03-5C31-EF21-3B73FFDB5319}"/>
              </a:ext>
            </a:extLst>
          </p:cNvPr>
          <p:cNvSpPr txBox="1"/>
          <p:nvPr/>
        </p:nvSpPr>
        <p:spPr>
          <a:xfrm>
            <a:off x="1184275" y="6410325"/>
            <a:ext cx="69294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Alwhaibi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M, et </a:t>
            </a:r>
            <a:r>
              <a:rPr lang="sl-SI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</a:t>
            </a:r>
            <a:r>
              <a:rPr lang="sl-SI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BMJ Open 2018;8:e020852</a:t>
            </a:r>
          </a:p>
        </p:txBody>
      </p:sp>
      <p:pic>
        <p:nvPicPr>
          <p:cNvPr id="8197" name="Picture 4" descr="Rezultat iskanja slik za drug combination">
            <a:extLst>
              <a:ext uri="{FF2B5EF4-FFF2-40B4-BE49-F238E27FC236}">
                <a16:creationId xmlns:a16="http://schemas.microsoft.com/office/drawing/2014/main" id="{AB044A2F-FF97-B8DA-40BA-500E2B3C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962275"/>
            <a:ext cx="34829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3E4038-662E-45C8-5952-38C06EB4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SI"/>
              <a:t>Dejstva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386E30-E182-5579-704E-A7EC7275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SI"/>
              <a:t>Pri bolnikih s SB tipa II je hipertenzija 2x pogostejša</a:t>
            </a:r>
          </a:p>
          <a:p>
            <a:pPr eaLnBrk="1" hangingPunct="1"/>
            <a:r>
              <a:rPr lang="sl-SI" altLang="en-SI"/>
              <a:t>Pri večini bolnikov s SB in hipertenzijo je potrebna kombinacija večih antihipertenzivnih zdravil za dosego cilja</a:t>
            </a:r>
          </a:p>
          <a:p>
            <a:pPr eaLnBrk="1" hangingPunct="1"/>
            <a:r>
              <a:rPr lang="sl-SI" altLang="en-SI"/>
              <a:t>Pri bolnikih s SB so pogostejši hipertenzija, kongestivno srčno popuščanje, bolezni koronark, dislipidemija, bolezni ledvic, glavkom</a:t>
            </a:r>
          </a:p>
          <a:p>
            <a:pPr eaLnBrk="1" hangingPunct="1"/>
            <a:r>
              <a:rPr lang="sl-SI" altLang="en-SI"/>
              <a:t>Agresivno zdravljenje hipertenzije prinaša jasne koristi</a:t>
            </a:r>
          </a:p>
          <a:p>
            <a:pPr eaLnBrk="1" hangingPunct="1"/>
            <a:r>
              <a:rPr lang="sl-SI" altLang="en-SI" b="1"/>
              <a:t>NSAR</a:t>
            </a:r>
            <a:r>
              <a:rPr lang="sl-SI" altLang="en-SI"/>
              <a:t> so povezani z retenco tekočin in zvišanim krvnim tlakom</a:t>
            </a:r>
          </a:p>
          <a:p>
            <a:pPr eaLnBrk="1" hangingPunct="1"/>
            <a:endParaRPr lang="sl-SI" altLang="en-SI"/>
          </a:p>
          <a:p>
            <a:pPr eaLnBrk="1" hangingPunct="1"/>
            <a:endParaRPr lang="sl-SI" altLang="en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621FCFE-6CAC-C810-AE86-5363B214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8513" cy="935038"/>
          </a:xfrm>
        </p:spPr>
        <p:txBody>
          <a:bodyPr/>
          <a:lstStyle/>
          <a:p>
            <a:pPr eaLnBrk="1" hangingPunct="1"/>
            <a:r>
              <a:rPr lang="sl-SI" altLang="en-SI"/>
              <a:t>Ustrezno predpisovanje zdravil – kako?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0B1F-3064-ACAD-4AA0-98DC20D1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5" y="1812925"/>
            <a:ext cx="11228388" cy="43513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Vedno so na prvem mestu </a:t>
            </a:r>
            <a:r>
              <a:rPr lang="sl-SI" sz="2400" dirty="0" err="1"/>
              <a:t>nefarmakološki</a:t>
            </a:r>
            <a:r>
              <a:rPr lang="sl-SI" sz="2400" dirty="0"/>
              <a:t> ukrepi, če so le možni.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Preden se predpiše novo zdravilo – </a:t>
            </a:r>
            <a:r>
              <a:rPr lang="sl-SI" sz="2400" b="1" dirty="0"/>
              <a:t>preveriti, če ne gre za neželeni učinek </a:t>
            </a:r>
            <a:r>
              <a:rPr lang="sl-SI" sz="2400" dirty="0"/>
              <a:t>že predpisanega zdravila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Ob predpisu novega zdravila – </a:t>
            </a:r>
            <a:r>
              <a:rPr lang="sl-SI" sz="2400" b="1" dirty="0"/>
              <a:t>poučiti bolnika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b="1" dirty="0"/>
              <a:t>Redna evalvacija </a:t>
            </a:r>
            <a:r>
              <a:rPr lang="sl-SI" sz="2400" dirty="0"/>
              <a:t>že predpisane terapije, </a:t>
            </a:r>
            <a:r>
              <a:rPr lang="sl-SI" sz="2400" b="1" dirty="0"/>
              <a:t>tudi OTC zdravil, posodobljena OKZ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b="1" dirty="0"/>
              <a:t>Sodelovanje med prehodi bolnika znotraj sistema</a:t>
            </a:r>
            <a:r>
              <a:rPr lang="sl-SI" sz="2400" dirty="0"/>
              <a:t>, da se izognemo podvajanju terapije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Redno </a:t>
            </a:r>
            <a:r>
              <a:rPr lang="sl-SI" sz="2400" b="1" dirty="0"/>
              <a:t>preverjati indikacije </a:t>
            </a:r>
            <a:r>
              <a:rPr lang="sl-SI" sz="2400" dirty="0"/>
              <a:t>za zdravila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Redno </a:t>
            </a:r>
            <a:r>
              <a:rPr lang="sl-SI" sz="2400" b="1" dirty="0"/>
              <a:t>spremljanje kliničnega učinka </a:t>
            </a:r>
            <a:r>
              <a:rPr lang="sl-SI" sz="2400" dirty="0"/>
              <a:t>(odgovora) na zdravila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Ukinitev zdravil brez jasne indikacije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Ukinitev zdravil brez jasnega kliničnega učinka</a:t>
            </a:r>
          </a:p>
        </p:txBody>
      </p:sp>
      <p:pic>
        <p:nvPicPr>
          <p:cNvPr id="10244" name="Picture 2" descr="Rezultat iskanja slik za good drug combinations">
            <a:extLst>
              <a:ext uri="{FF2B5EF4-FFF2-40B4-BE49-F238E27FC236}">
                <a16:creationId xmlns:a16="http://schemas.microsoft.com/office/drawing/2014/main" id="{F174C890-6941-A6FA-EE53-084BAD0A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4770438"/>
            <a:ext cx="27908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35D959F-F9A4-91E7-2125-55B36EC69E92}"/>
              </a:ext>
            </a:extLst>
          </p:cNvPr>
          <p:cNvSpPr/>
          <p:nvPr/>
        </p:nvSpPr>
        <p:spPr>
          <a:xfrm>
            <a:off x="6811963" y="346075"/>
            <a:ext cx="3732212" cy="23082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99153E-73E4-593C-178C-019B36F6268D}"/>
              </a:ext>
            </a:extLst>
          </p:cNvPr>
          <p:cNvSpPr/>
          <p:nvPr/>
        </p:nvSpPr>
        <p:spPr>
          <a:xfrm>
            <a:off x="3022600" y="4000500"/>
            <a:ext cx="4495800" cy="2730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002AC9-3332-EA27-FBA1-6CBD2AB40A70}"/>
              </a:ext>
            </a:extLst>
          </p:cNvPr>
          <p:cNvSpPr/>
          <p:nvPr/>
        </p:nvSpPr>
        <p:spPr>
          <a:xfrm>
            <a:off x="7364413" y="2154238"/>
            <a:ext cx="3235325" cy="1758950"/>
          </a:xfrm>
          <a:prstGeom prst="ellipse">
            <a:avLst/>
          </a:prstGeom>
          <a:solidFill>
            <a:srgbClr val="D25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dirty="0">
                <a:solidFill>
                  <a:schemeClr val="tx1"/>
                </a:solidFill>
              </a:rPr>
              <a:t>Bolezni oči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BA5C5-F024-4B61-2AEA-52AEB7D49BAE}"/>
              </a:ext>
            </a:extLst>
          </p:cNvPr>
          <p:cNvSpPr/>
          <p:nvPr/>
        </p:nvSpPr>
        <p:spPr>
          <a:xfrm>
            <a:off x="304800" y="2774950"/>
            <a:ext cx="4495800" cy="2730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86CCA7-66E0-B6B9-32FC-3C0A09110142}"/>
              </a:ext>
            </a:extLst>
          </p:cNvPr>
          <p:cNvSpPr/>
          <p:nvPr/>
        </p:nvSpPr>
        <p:spPr>
          <a:xfrm>
            <a:off x="515938" y="438150"/>
            <a:ext cx="4494212" cy="2730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08F50C-A35A-3BE6-E8CA-193A99B610BE}"/>
              </a:ext>
            </a:extLst>
          </p:cNvPr>
          <p:cNvSpPr/>
          <p:nvPr/>
        </p:nvSpPr>
        <p:spPr>
          <a:xfrm>
            <a:off x="3856038" y="123825"/>
            <a:ext cx="3733800" cy="23066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3BE510-9614-D780-CDE7-508FCE6B3869}"/>
              </a:ext>
            </a:extLst>
          </p:cNvPr>
          <p:cNvSpPr/>
          <p:nvPr/>
        </p:nvSpPr>
        <p:spPr>
          <a:xfrm>
            <a:off x="3570288" y="1651000"/>
            <a:ext cx="4494212" cy="2730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081" name="TextBox 9">
            <a:extLst>
              <a:ext uri="{FF2B5EF4-FFF2-40B4-BE49-F238E27FC236}">
                <a16:creationId xmlns:a16="http://schemas.microsoft.com/office/drawing/2014/main" id="{0A69F791-0495-477F-A37A-ED9A0E46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3524250"/>
            <a:ext cx="1757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SI" sz="3600">
                <a:latin typeface="Calibri" panose="020F0502020204030204" pitchFamily="34" charset="0"/>
              </a:rPr>
              <a:t>Bolnik</a:t>
            </a:r>
          </a:p>
        </p:txBody>
      </p:sp>
      <p:sp>
        <p:nvSpPr>
          <p:cNvPr id="3082" name="TextBox 10">
            <a:extLst>
              <a:ext uri="{FF2B5EF4-FFF2-40B4-BE49-F238E27FC236}">
                <a16:creationId xmlns:a16="http://schemas.microsoft.com/office/drawing/2014/main" id="{75C0AE40-F08D-C8E8-1230-461059B1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1262063"/>
            <a:ext cx="2382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SI" sz="2600">
                <a:latin typeface="Calibri" panose="020F0502020204030204" pitchFamily="34" charset="0"/>
              </a:rPr>
              <a:t>Sladkorna bolezen</a:t>
            </a:r>
          </a:p>
        </p:txBody>
      </p:sp>
      <p:sp>
        <p:nvSpPr>
          <p:cNvPr id="3083" name="TextBox 11">
            <a:extLst>
              <a:ext uri="{FF2B5EF4-FFF2-40B4-BE49-F238E27FC236}">
                <a16:creationId xmlns:a16="http://schemas.microsoft.com/office/drawing/2014/main" id="{70D7B200-E763-B33F-78CD-76F86792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660775"/>
            <a:ext cx="25495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SI" sz="2600">
                <a:latin typeface="Calibri" panose="020F0502020204030204" pitchFamily="34" charset="0"/>
              </a:rPr>
              <a:t>Kardiovaskularne bolezni</a:t>
            </a:r>
          </a:p>
        </p:txBody>
      </p:sp>
      <p:sp>
        <p:nvSpPr>
          <p:cNvPr id="3084" name="TextBox 14">
            <a:extLst>
              <a:ext uri="{FF2B5EF4-FFF2-40B4-BE49-F238E27FC236}">
                <a16:creationId xmlns:a16="http://schemas.microsoft.com/office/drawing/2014/main" id="{DCC13175-4216-E9D9-EC34-B5C403047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5192713"/>
            <a:ext cx="2551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SI" sz="2600">
                <a:latin typeface="Calibri" panose="020F0502020204030204" pitchFamily="34" charset="0"/>
              </a:rPr>
              <a:t>Bolezni ledvic</a:t>
            </a:r>
          </a:p>
        </p:txBody>
      </p:sp>
      <p:sp>
        <p:nvSpPr>
          <p:cNvPr id="3085" name="TextBox 15">
            <a:extLst>
              <a:ext uri="{FF2B5EF4-FFF2-40B4-BE49-F238E27FC236}">
                <a16:creationId xmlns:a16="http://schemas.microsoft.com/office/drawing/2014/main" id="{ED1B9022-BD7C-EA6B-9A32-48BA30C7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885825"/>
            <a:ext cx="2551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SI" sz="2600">
                <a:latin typeface="Calibri" panose="020F0502020204030204" pitchFamily="34" charset="0"/>
              </a:rPr>
              <a:t>Bolečina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94E6E2-39D0-3768-B853-FB2E3A7FA887}"/>
              </a:ext>
            </a:extLst>
          </p:cNvPr>
          <p:cNvSpPr/>
          <p:nvPr/>
        </p:nvSpPr>
        <p:spPr>
          <a:xfrm>
            <a:off x="6465888" y="3557588"/>
            <a:ext cx="3956050" cy="245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087" name="TextBox 17">
            <a:extLst>
              <a:ext uri="{FF2B5EF4-FFF2-40B4-BE49-F238E27FC236}">
                <a16:creationId xmlns:a16="http://schemas.microsoft.com/office/drawing/2014/main" id="{0040B91D-5688-635B-35B3-73141D95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4208463"/>
            <a:ext cx="25511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SI" sz="2600">
                <a:latin typeface="Calibri" panose="020F0502020204030204" pitchFamily="34" charset="0"/>
              </a:rPr>
              <a:t>Avtoimune bolezni</a:t>
            </a:r>
          </a:p>
        </p:txBody>
      </p:sp>
      <p:sp>
        <p:nvSpPr>
          <p:cNvPr id="3088" name="TextBox 19">
            <a:extLst>
              <a:ext uri="{FF2B5EF4-FFF2-40B4-BE49-F238E27FC236}">
                <a16:creationId xmlns:a16="http://schemas.microsoft.com/office/drawing/2014/main" id="{16A22956-92E6-ADFB-DB4F-755C1A07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0" y="942975"/>
            <a:ext cx="1973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SI" sz="2800">
                <a:latin typeface="Calibri" panose="020F0502020204030204" pitchFamily="34" charset="0"/>
              </a:rPr>
              <a:t>Psihiatrične bolezni</a:t>
            </a:r>
          </a:p>
        </p:txBody>
      </p:sp>
      <p:pic>
        <p:nvPicPr>
          <p:cNvPr id="3089" name="Picture 2" descr="Povezana slika">
            <a:extLst>
              <a:ext uri="{FF2B5EF4-FFF2-40B4-BE49-F238E27FC236}">
                <a16:creationId xmlns:a16="http://schemas.microsoft.com/office/drawing/2014/main" id="{1BCB4270-81FA-520E-25B8-5133FC1B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944688"/>
            <a:ext cx="230505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4EE99538-2722-6AA5-0DF2-95B64E3E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SI"/>
              <a:t>Ustrezno predpisovanje zdravil – kako?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EDB66E96-8CB5-3B16-BC30-408767C39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SI" dirty="0"/>
              <a:t>Izogibanje zdravilom, ki so neprimerna za starostnike</a:t>
            </a:r>
          </a:p>
          <a:p>
            <a:pPr eaLnBrk="1" hangingPunct="1"/>
            <a:r>
              <a:rPr lang="sl-SI" altLang="en-SI" dirty="0"/>
              <a:t>Če je možno, </a:t>
            </a:r>
            <a:r>
              <a:rPr lang="sl-SI" altLang="en-SI" b="1" dirty="0"/>
              <a:t>pokrijemo z enim zdravilom več indikacij</a:t>
            </a:r>
          </a:p>
          <a:p>
            <a:pPr eaLnBrk="1" hangingPunct="1"/>
            <a:r>
              <a:rPr lang="sl-SI" altLang="en-SI" dirty="0"/>
              <a:t>Redno </a:t>
            </a:r>
            <a:r>
              <a:rPr lang="sl-SI" altLang="en-SI" b="1" dirty="0"/>
              <a:t>spremljanje adherence</a:t>
            </a:r>
            <a:r>
              <a:rPr lang="sl-SI" altLang="en-SI" dirty="0"/>
              <a:t>, še posebej preden se višajo odmerki ali se predpiše dodatno zdravilo</a:t>
            </a:r>
          </a:p>
          <a:p>
            <a:pPr eaLnBrk="1" hangingPunct="1"/>
            <a:r>
              <a:rPr lang="sl-SI" altLang="en-SI" dirty="0"/>
              <a:t>Izbira zdravil s </a:t>
            </a:r>
            <a:r>
              <a:rPr lang="sl-SI" altLang="en-SI" b="1" dirty="0"/>
              <a:t>širokim terapevtskim oknom</a:t>
            </a:r>
          </a:p>
          <a:p>
            <a:pPr eaLnBrk="1" hangingPunct="1"/>
            <a:r>
              <a:rPr lang="sl-SI" altLang="en-SI" b="1" dirty="0"/>
              <a:t>Pregled</a:t>
            </a:r>
            <a:r>
              <a:rPr lang="sl-SI" altLang="en-SI" dirty="0"/>
              <a:t> </a:t>
            </a:r>
            <a:r>
              <a:rPr lang="sl-SI" altLang="en-SI" b="1" dirty="0"/>
              <a:t>potencialnih interakcij med zdravili</a:t>
            </a:r>
          </a:p>
          <a:p>
            <a:pPr eaLnBrk="1" hangingPunct="1"/>
            <a:r>
              <a:rPr lang="sl-SI" altLang="en-SI" dirty="0"/>
              <a:t>Ko se odločamo za </a:t>
            </a:r>
            <a:r>
              <a:rPr lang="sl-SI" altLang="en-SI" b="1" dirty="0"/>
              <a:t>zdravilo v preventivne namene, vedno pomislimo na dobrobit pri bolniku </a:t>
            </a:r>
            <a:r>
              <a:rPr lang="sl-SI" altLang="en-SI" dirty="0"/>
              <a:t>(upoštevamo starost in sočasne bolezni)</a:t>
            </a:r>
          </a:p>
          <a:p>
            <a:pPr eaLnBrk="1" hangingPunct="1"/>
            <a:r>
              <a:rPr lang="sl-SI" altLang="sl-SI" u="sng" dirty="0"/>
              <a:t>Prilagajanje zdravljenja starosti, kakovosti življenja in prioritetam bolnika</a:t>
            </a:r>
          </a:p>
          <a:p>
            <a:pPr eaLnBrk="1" hangingPunct="1"/>
            <a:endParaRPr lang="sl-SI" altLang="en-SI" dirty="0"/>
          </a:p>
          <a:p>
            <a:pPr eaLnBrk="1" hangingPunct="1"/>
            <a:endParaRPr lang="sl-SI" altLang="en-SI" dirty="0"/>
          </a:p>
        </p:txBody>
      </p:sp>
      <p:pic>
        <p:nvPicPr>
          <p:cNvPr id="11268" name="Picture 2" descr="Rezultat iskanja slik za good drug combinations">
            <a:extLst>
              <a:ext uri="{FF2B5EF4-FFF2-40B4-BE49-F238E27FC236}">
                <a16:creationId xmlns:a16="http://schemas.microsoft.com/office/drawing/2014/main" id="{7C2663FB-0A92-EDB8-5C36-2D7AF943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06" y="1241425"/>
            <a:ext cx="2357717" cy="147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549D42-62B3-4855-367E-EC79497D0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077" name="Content Placeholder 3076">
            <a:extLst>
              <a:ext uri="{FF2B5EF4-FFF2-40B4-BE49-F238E27FC236}">
                <a16:creationId xmlns:a16="http://schemas.microsoft.com/office/drawing/2014/main" id="{2AAE0A97-BFCA-5589-3ADD-F2371A04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SLOVENSKE SMERNICE ZA KLINIČNO OBRAVNAVO SLADKORNE BOLEZNI TIPA 2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85BFA-3112-74F1-3150-7B3C4EE59594}"/>
              </a:ext>
            </a:extLst>
          </p:cNvPr>
          <p:cNvSpPr txBox="1"/>
          <p:nvPr/>
        </p:nvSpPr>
        <p:spPr>
          <a:xfrm>
            <a:off x="4131780" y="6611779"/>
            <a:ext cx="80602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I" sz="1000" i="1" dirty="0">
                <a:solidFill>
                  <a:schemeClr val="accent1">
                    <a:lumMod val="50000"/>
                  </a:schemeClr>
                </a:solidFill>
              </a:rPr>
              <a:t>Vir: 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en-GB" sz="1000" i="1" dirty="0" err="1">
                <a:solidFill>
                  <a:schemeClr val="accent1">
                    <a:lumMod val="50000"/>
                  </a:schemeClr>
                </a:solidFill>
              </a:rPr>
              <a:t>endodiab.si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GB" sz="1000" i="1" dirty="0" err="1">
                <a:solidFill>
                  <a:schemeClr val="accent1">
                    <a:lumMod val="50000"/>
                  </a:schemeClr>
                </a:solidFill>
              </a:rPr>
              <a:t>wp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-content/uploads/2022/10/Knjizica-Sladkorna-bolezen-tipa-2-100x160-mm-2022-06-13-v5-4-za-web-VSEBINA.pdf</a:t>
            </a:r>
            <a:endParaRPr lang="en-SI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65B60-87F6-3EE2-1E79-58BC97751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3" b="1"/>
          <a:stretch/>
        </p:blipFill>
        <p:spPr>
          <a:xfrm>
            <a:off x="3702570" y="10"/>
            <a:ext cx="8496055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AC50A-3F9C-BA66-38A2-2371A0D0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r" eaLnBrk="1" hangingPunct="1"/>
            <a:r>
              <a:rPr lang="en-US" sz="3200" dirty="0">
                <a:solidFill>
                  <a:srgbClr val="FFFFFF"/>
                </a:solidFill>
              </a:rPr>
              <a:t>SLOVENSKE SMERNICE ZA KLINIČNO OBRAVNAVO SLADKORNE BOLEZNI TIPA 2 (2022)</a:t>
            </a:r>
          </a:p>
        </p:txBody>
      </p:sp>
    </p:spTree>
    <p:extLst>
      <p:ext uri="{BB962C8B-B14F-4D97-AF65-F5344CB8AC3E}">
        <p14:creationId xmlns:p14="http://schemas.microsoft.com/office/powerpoint/2010/main" val="83631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age2image929707872">
            <a:extLst>
              <a:ext uri="{FF2B5EF4-FFF2-40B4-BE49-F238E27FC236}">
                <a16:creationId xmlns:a16="http://schemas.microsoft.com/office/drawing/2014/main" id="{3EE05917-BCA4-1BE4-832C-E108DC7D1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1360431" y="1191323"/>
            <a:ext cx="9471137" cy="51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ED1D4-6666-6EC5-22AC-7A4FBEE379D9}"/>
              </a:ext>
            </a:extLst>
          </p:cNvPr>
          <p:cNvSpPr txBox="1"/>
          <p:nvPr/>
        </p:nvSpPr>
        <p:spPr>
          <a:xfrm>
            <a:off x="477998" y="6442490"/>
            <a:ext cx="5251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err="1">
                <a:solidFill>
                  <a:schemeClr val="accent1">
                    <a:lumMod val="50000"/>
                  </a:schemeClr>
                </a:solidFill>
              </a:rPr>
              <a:t>Vir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: https://</a:t>
            </a:r>
            <a:r>
              <a:rPr lang="en-GB" sz="1000" i="1" dirty="0" err="1">
                <a:solidFill>
                  <a:schemeClr val="accent1">
                    <a:lumMod val="50000"/>
                  </a:schemeClr>
                </a:solidFill>
              </a:rPr>
              <a:t>endodiab.si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GB" sz="1000" i="1" dirty="0" err="1">
                <a:solidFill>
                  <a:schemeClr val="accent1">
                    <a:lumMod val="50000"/>
                  </a:schemeClr>
                </a:solidFill>
              </a:rPr>
              <a:t>wp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-content/uploads/2022/06/11-ARTERIJSKA-HIPERTENZIJA.pdf</a:t>
            </a:r>
            <a:endParaRPr lang="en-SI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B6E49-19A2-6F49-621E-1AF2CE92FE2F}"/>
              </a:ext>
            </a:extLst>
          </p:cNvPr>
          <p:cNvSpPr txBox="1"/>
          <p:nvPr/>
        </p:nvSpPr>
        <p:spPr>
          <a:xfrm>
            <a:off x="599269" y="554359"/>
            <a:ext cx="1099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Z</a:t>
            </a:r>
            <a:r>
              <a:rPr lang="en-SI" sz="2400" b="1" dirty="0">
                <a:latin typeface="+mn-lt"/>
              </a:rPr>
              <a:t>raven antidiabetične terapije se pogosto uvaja še terapija za spremljajoče bolezni</a:t>
            </a:r>
          </a:p>
        </p:txBody>
      </p:sp>
    </p:spTree>
    <p:extLst>
      <p:ext uri="{BB962C8B-B14F-4D97-AF65-F5344CB8AC3E}">
        <p14:creationId xmlns:p14="http://schemas.microsoft.com/office/powerpoint/2010/main" val="88409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3A0D-08FA-B926-A607-589ED712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279"/>
            <a:ext cx="10515600" cy="1060390"/>
          </a:xfrm>
        </p:spPr>
        <p:txBody>
          <a:bodyPr/>
          <a:lstStyle/>
          <a:p>
            <a:r>
              <a:rPr lang="en-GB" sz="3600" dirty="0"/>
              <a:t>Glavne </a:t>
            </a:r>
            <a:r>
              <a:rPr lang="en-GB" sz="3600" dirty="0" err="1"/>
              <a:t>strategije</a:t>
            </a:r>
            <a:r>
              <a:rPr lang="en-GB" sz="3600" dirty="0"/>
              <a:t> za </a:t>
            </a:r>
            <a:r>
              <a:rPr lang="en-GB" sz="3600" dirty="0" err="1"/>
              <a:t>obvladovanje</a:t>
            </a:r>
            <a:r>
              <a:rPr lang="en-GB" sz="3600" dirty="0"/>
              <a:t> </a:t>
            </a:r>
            <a:r>
              <a:rPr lang="en-GB" sz="3600" dirty="0" err="1"/>
              <a:t>polifarmacije</a:t>
            </a:r>
            <a:r>
              <a:rPr lang="en-GB" sz="3600" dirty="0"/>
              <a:t> </a:t>
            </a:r>
            <a:r>
              <a:rPr lang="en-GB" sz="3600" dirty="0" err="1"/>
              <a:t>pri</a:t>
            </a:r>
            <a:r>
              <a:rPr lang="en-GB" sz="3600" dirty="0"/>
              <a:t> </a:t>
            </a:r>
            <a:r>
              <a:rPr lang="en-GB" sz="3600" dirty="0" err="1"/>
              <a:t>starejših</a:t>
            </a:r>
            <a:r>
              <a:rPr lang="en-GB" sz="3600" dirty="0"/>
              <a:t> </a:t>
            </a:r>
            <a:r>
              <a:rPr lang="en-GB" sz="3600" dirty="0" err="1"/>
              <a:t>ljudeh</a:t>
            </a:r>
            <a:r>
              <a:rPr lang="en-GB" sz="3600" dirty="0"/>
              <a:t> s </a:t>
            </a:r>
            <a:r>
              <a:rPr lang="en-GB" sz="3600" dirty="0" err="1"/>
              <a:t>sladkorno</a:t>
            </a:r>
            <a:r>
              <a:rPr lang="en-GB" sz="3600" dirty="0"/>
              <a:t> </a:t>
            </a:r>
            <a:r>
              <a:rPr lang="en-GB" sz="3600" dirty="0" err="1"/>
              <a:t>boleznijo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63C9-F078-92A5-D399-8463F589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Redni</a:t>
            </a:r>
            <a:r>
              <a:rPr lang="en-GB" sz="2400" dirty="0"/>
              <a:t> </a:t>
            </a:r>
            <a:r>
              <a:rPr lang="en-GB" sz="2400" dirty="0" err="1"/>
              <a:t>farmakoterapijski</a:t>
            </a:r>
            <a:r>
              <a:rPr lang="en-GB" sz="2400" dirty="0"/>
              <a:t> </a:t>
            </a:r>
            <a:r>
              <a:rPr lang="en-GB" sz="2400" dirty="0" err="1"/>
              <a:t>pregledi</a:t>
            </a:r>
            <a:r>
              <a:rPr lang="en-GB" sz="2400" dirty="0"/>
              <a:t> </a:t>
            </a:r>
            <a:r>
              <a:rPr lang="en-GB" sz="2400" dirty="0" err="1"/>
              <a:t>potekajočih</a:t>
            </a:r>
            <a:r>
              <a:rPr lang="en-GB" sz="2400" dirty="0"/>
              <a:t> </a:t>
            </a:r>
            <a:r>
              <a:rPr lang="en-GB" sz="2400" dirty="0" err="1"/>
              <a:t>terapij</a:t>
            </a:r>
            <a:endParaRPr lang="en-GB" sz="2400" dirty="0"/>
          </a:p>
          <a:p>
            <a:r>
              <a:rPr lang="en-GB" sz="2400" dirty="0" err="1"/>
              <a:t>Ukinitev</a:t>
            </a:r>
            <a:r>
              <a:rPr lang="en-GB" sz="2400" dirty="0"/>
              <a:t> </a:t>
            </a:r>
            <a:r>
              <a:rPr lang="en-GB" sz="2400" dirty="0" err="1"/>
              <a:t>potencialno</a:t>
            </a:r>
            <a:r>
              <a:rPr lang="en-GB" sz="2400" dirty="0"/>
              <a:t> </a:t>
            </a:r>
            <a:r>
              <a:rPr lang="en-GB" sz="2400" dirty="0" err="1"/>
              <a:t>neustreznih</a:t>
            </a:r>
            <a:r>
              <a:rPr lang="en-GB" sz="2400" dirty="0"/>
              <a:t> </a:t>
            </a:r>
            <a:r>
              <a:rPr lang="en-GB" sz="2400" dirty="0" err="1"/>
              <a:t>zdravil</a:t>
            </a:r>
            <a:endParaRPr lang="en-GB" sz="2400" dirty="0"/>
          </a:p>
          <a:p>
            <a:r>
              <a:rPr lang="en-GB" sz="2400" dirty="0" err="1"/>
              <a:t>Evalvacija</a:t>
            </a:r>
            <a:r>
              <a:rPr lang="en-GB" sz="2400" dirty="0"/>
              <a:t> </a:t>
            </a:r>
            <a:r>
              <a:rPr lang="en-GB" sz="2400" dirty="0" err="1"/>
              <a:t>glikemičnih</a:t>
            </a:r>
            <a:r>
              <a:rPr lang="en-GB" sz="2400" dirty="0"/>
              <a:t> </a:t>
            </a:r>
            <a:r>
              <a:rPr lang="en-GB" sz="2400" dirty="0" err="1"/>
              <a:t>ciljev</a:t>
            </a:r>
            <a:r>
              <a:rPr lang="en-GB" sz="2400" dirty="0"/>
              <a:t> glede na </a:t>
            </a:r>
            <a:r>
              <a:rPr lang="en-GB" sz="2400" dirty="0" err="1"/>
              <a:t>bolnikovo</a:t>
            </a:r>
            <a:r>
              <a:rPr lang="en-GB" sz="2400" dirty="0"/>
              <a:t> </a:t>
            </a:r>
            <a:r>
              <a:rPr lang="en-GB" sz="2400" dirty="0" err="1"/>
              <a:t>zdravstveno</a:t>
            </a:r>
            <a:r>
              <a:rPr lang="en-GB" sz="2400" dirty="0"/>
              <a:t> </a:t>
            </a:r>
            <a:r>
              <a:rPr lang="en-GB" sz="2400" dirty="0" err="1"/>
              <a:t>stanje</a:t>
            </a:r>
            <a:endParaRPr lang="en-GB" sz="2400" dirty="0"/>
          </a:p>
          <a:p>
            <a:r>
              <a:rPr lang="en-GB" sz="2400" dirty="0" err="1"/>
              <a:t>Predpisovanje</a:t>
            </a:r>
            <a:r>
              <a:rPr lang="en-GB" sz="2400" dirty="0"/>
              <a:t> </a:t>
            </a:r>
            <a:r>
              <a:rPr lang="en-GB" sz="2400" dirty="0" err="1"/>
              <a:t>antidiabetičnega</a:t>
            </a:r>
            <a:r>
              <a:rPr lang="en-GB" sz="2400" dirty="0"/>
              <a:t> </a:t>
            </a:r>
            <a:r>
              <a:rPr lang="en-GB" sz="2400" dirty="0" err="1"/>
              <a:t>zdravljenja</a:t>
            </a:r>
            <a:r>
              <a:rPr lang="en-GB" sz="2400" dirty="0"/>
              <a:t> na </a:t>
            </a:r>
            <a:r>
              <a:rPr lang="en-GB" sz="2400" dirty="0" err="1"/>
              <a:t>podlagi</a:t>
            </a:r>
            <a:r>
              <a:rPr lang="en-GB" sz="2400" dirty="0"/>
              <a:t> </a:t>
            </a:r>
            <a:r>
              <a:rPr lang="en-GB" sz="2400" dirty="0" err="1"/>
              <a:t>bolnikovega</a:t>
            </a:r>
            <a:r>
              <a:rPr lang="en-GB" sz="2400" dirty="0"/>
              <a:t> </a:t>
            </a:r>
            <a:r>
              <a:rPr lang="en-GB" sz="2400" dirty="0" err="1"/>
              <a:t>socialnega</a:t>
            </a:r>
            <a:r>
              <a:rPr lang="en-GB" sz="2400" dirty="0"/>
              <a:t> </a:t>
            </a:r>
            <a:r>
              <a:rPr lang="en-GB" sz="2400" dirty="0" err="1"/>
              <a:t>konteksta</a:t>
            </a:r>
            <a:r>
              <a:rPr lang="en-GB" sz="2400" dirty="0"/>
              <a:t> in </a:t>
            </a:r>
            <a:r>
              <a:rPr lang="en-GB" sz="2400" dirty="0" err="1"/>
              <a:t>veščin</a:t>
            </a:r>
            <a:r>
              <a:rPr lang="en-GB" sz="2400" dirty="0"/>
              <a:t>, </a:t>
            </a:r>
            <a:r>
              <a:rPr lang="en-GB" sz="2400" dirty="0" err="1"/>
              <a:t>ocenjenih</a:t>
            </a:r>
            <a:r>
              <a:rPr lang="en-GB" sz="2400" dirty="0"/>
              <a:t> s </a:t>
            </a:r>
            <a:r>
              <a:rPr lang="en-GB" sz="2400" dirty="0" err="1"/>
              <a:t>celovito</a:t>
            </a:r>
            <a:r>
              <a:rPr lang="en-GB" sz="2400" dirty="0"/>
              <a:t> </a:t>
            </a:r>
            <a:r>
              <a:rPr lang="en-GB" sz="2400" dirty="0" err="1"/>
              <a:t>geriatrično</a:t>
            </a:r>
            <a:r>
              <a:rPr lang="en-GB" sz="2400" dirty="0"/>
              <a:t> </a:t>
            </a:r>
            <a:r>
              <a:rPr lang="en-GB" sz="2400" dirty="0" err="1"/>
              <a:t>oceno</a:t>
            </a:r>
            <a:endParaRPr lang="en-GB" sz="2400" dirty="0"/>
          </a:p>
          <a:p>
            <a:r>
              <a:rPr lang="en-GB" sz="2400" dirty="0" err="1"/>
              <a:t>Prilagajanje</a:t>
            </a:r>
            <a:r>
              <a:rPr lang="en-GB" sz="2400" dirty="0"/>
              <a:t> </a:t>
            </a:r>
            <a:r>
              <a:rPr lang="en-GB" sz="2400" dirty="0" err="1"/>
              <a:t>intenzivnosti</a:t>
            </a:r>
            <a:r>
              <a:rPr lang="en-GB" sz="2400" dirty="0"/>
              <a:t> </a:t>
            </a:r>
            <a:r>
              <a:rPr lang="en-GB" sz="2400" dirty="0" err="1"/>
              <a:t>antidiabetične</a:t>
            </a:r>
            <a:r>
              <a:rPr lang="en-GB" sz="2400" dirty="0"/>
              <a:t> </a:t>
            </a:r>
            <a:r>
              <a:rPr lang="en-GB" sz="2400" dirty="0" err="1"/>
              <a:t>terapije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starostnikih</a:t>
            </a:r>
            <a:endParaRPr lang="en-GB" sz="2400" dirty="0"/>
          </a:p>
          <a:p>
            <a:r>
              <a:rPr lang="en-GB" sz="2400" dirty="0" err="1"/>
              <a:t>Spodbujanje</a:t>
            </a:r>
            <a:r>
              <a:rPr lang="en-GB" sz="2400" dirty="0"/>
              <a:t> </a:t>
            </a:r>
            <a:r>
              <a:rPr lang="en-GB" sz="2400" dirty="0" err="1"/>
              <a:t>zdravih</a:t>
            </a:r>
            <a:r>
              <a:rPr lang="en-GB" sz="2400" dirty="0"/>
              <a:t> </a:t>
            </a:r>
            <a:r>
              <a:rPr lang="en-GB" sz="2400" dirty="0" err="1"/>
              <a:t>prehranjevalnih</a:t>
            </a:r>
            <a:r>
              <a:rPr lang="en-GB" sz="2400" dirty="0"/>
              <a:t> </a:t>
            </a:r>
            <a:r>
              <a:rPr lang="en-GB" sz="2400" dirty="0" err="1"/>
              <a:t>navad</a:t>
            </a:r>
            <a:r>
              <a:rPr lang="en-GB" sz="2400" dirty="0"/>
              <a:t> (</a:t>
            </a:r>
            <a:r>
              <a:rPr lang="en-GB" sz="2400" dirty="0" err="1"/>
              <a:t>npr</a:t>
            </a:r>
            <a:r>
              <a:rPr lang="en-GB" sz="2400" dirty="0"/>
              <a:t>. </a:t>
            </a:r>
            <a:r>
              <a:rPr lang="en-GB" sz="2400" dirty="0" err="1"/>
              <a:t>zmanjšanje</a:t>
            </a:r>
            <a:r>
              <a:rPr lang="en-GB" sz="2400" dirty="0"/>
              <a:t> </a:t>
            </a:r>
            <a:r>
              <a:rPr lang="en-GB" sz="2400" dirty="0" err="1"/>
              <a:t>ogljikovih</a:t>
            </a:r>
            <a:r>
              <a:rPr lang="en-GB" sz="2400" dirty="0"/>
              <a:t> </a:t>
            </a:r>
            <a:r>
              <a:rPr lang="en-GB" sz="2400" dirty="0" err="1"/>
              <a:t>hidratov</a:t>
            </a:r>
            <a:r>
              <a:rPr lang="en-GB" sz="2400" dirty="0"/>
              <a:t> na </a:t>
            </a:r>
            <a:r>
              <a:rPr lang="en-GB" sz="2400" dirty="0" err="1"/>
              <a:t>obrok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Spodbujanje</a:t>
            </a:r>
            <a:r>
              <a:rPr lang="en-GB" sz="2400" dirty="0"/>
              <a:t> </a:t>
            </a:r>
            <a:r>
              <a:rPr lang="en-GB" sz="2400" dirty="0" err="1"/>
              <a:t>telesne</a:t>
            </a:r>
            <a:r>
              <a:rPr lang="en-GB" sz="2400" dirty="0"/>
              <a:t> </a:t>
            </a:r>
            <a:r>
              <a:rPr lang="en-GB" sz="2400" dirty="0" err="1"/>
              <a:t>dejavnosti</a:t>
            </a:r>
            <a:r>
              <a:rPr lang="en-GB" sz="2400" dirty="0"/>
              <a:t> z </a:t>
            </a:r>
            <a:r>
              <a:rPr lang="en-GB" sz="2400" dirty="0" err="1"/>
              <a:t>realnimi</a:t>
            </a:r>
            <a:r>
              <a:rPr lang="en-GB" sz="2400" dirty="0"/>
              <a:t> </a:t>
            </a:r>
            <a:r>
              <a:rPr lang="en-GB" sz="2400" dirty="0" err="1"/>
              <a:t>cilji</a:t>
            </a:r>
            <a:r>
              <a:rPr lang="en-GB" sz="2400" dirty="0"/>
              <a:t> (</a:t>
            </a:r>
            <a:r>
              <a:rPr lang="en-GB" sz="2400" dirty="0" err="1"/>
              <a:t>npr</a:t>
            </a:r>
            <a:r>
              <a:rPr lang="en-GB" sz="2400" dirty="0"/>
              <a:t>. </a:t>
            </a:r>
            <a:r>
              <a:rPr lang="en-GB" sz="2400" dirty="0" err="1"/>
              <a:t>hoja</a:t>
            </a:r>
            <a:r>
              <a:rPr lang="en-GB" sz="2400" dirty="0"/>
              <a:t> </a:t>
            </a:r>
            <a:r>
              <a:rPr lang="en-GB" sz="2400" dirty="0" err="1"/>
              <a:t>doma</a:t>
            </a:r>
            <a:r>
              <a:rPr lang="en-GB" sz="2400" dirty="0"/>
              <a:t> </a:t>
            </a:r>
            <a:r>
              <a:rPr lang="en-GB" sz="2400" dirty="0" err="1"/>
              <a:t>vsaj</a:t>
            </a:r>
            <a:r>
              <a:rPr lang="en-GB" sz="2400" dirty="0"/>
              <a:t> 15–20 </a:t>
            </a:r>
            <a:r>
              <a:rPr lang="en-GB" sz="2400" dirty="0" err="1"/>
              <a:t>minut</a:t>
            </a:r>
            <a:r>
              <a:rPr lang="en-GB" sz="2400" dirty="0"/>
              <a:t> </a:t>
            </a:r>
            <a:r>
              <a:rPr lang="en-GB" sz="2400" dirty="0" err="1"/>
              <a:t>dnevno</a:t>
            </a:r>
            <a:r>
              <a:rPr lang="en-GB" sz="2400" dirty="0"/>
              <a:t>)</a:t>
            </a:r>
            <a:endParaRPr lang="en-SI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06D83-9AEC-7EEA-5758-1F6D5CCB4DD7}"/>
              </a:ext>
            </a:extLst>
          </p:cNvPr>
          <p:cNvSpPr txBox="1"/>
          <p:nvPr/>
        </p:nvSpPr>
        <p:spPr>
          <a:xfrm>
            <a:off x="838200" y="6176963"/>
            <a:ext cx="772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Roboto" panose="020F0502020204030204" pitchFamily="34" charset="0"/>
              </a:rPr>
              <a:t>Remelli</a:t>
            </a:r>
            <a:r>
              <a:rPr lang="en-GB" sz="1000" b="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F0502020204030204" pitchFamily="34" charset="0"/>
              </a:rPr>
              <a:t> F, </a:t>
            </a:r>
            <a:r>
              <a:rPr lang="en-GB" sz="1000" b="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Roboto" panose="020F0502020204030204" pitchFamily="34" charset="0"/>
              </a:rPr>
              <a:t>Ceresini</a:t>
            </a:r>
            <a:r>
              <a:rPr lang="en-GB" sz="1000" b="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F0502020204030204" pitchFamily="34" charset="0"/>
              </a:rPr>
              <a:t> MG, Prevalence and impact of polypharmacy in older patients with type 2 diabetes. Aging Clin Exp Res. 2022 Sep</a:t>
            </a:r>
          </a:p>
          <a:p>
            <a:r>
              <a:rPr lang="en-GB" sz="1000" i="1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https://endodiab.si/priporocila/diabetologija/smernice-za-vodenje-sladkorne-bolezni/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34" charset="0"/>
              </a:rPr>
              <a:t> </a:t>
            </a:r>
            <a:endParaRPr lang="en-SI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BF285D-F688-660D-5984-9914F1F5A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38" y="457200"/>
            <a:ext cx="8178286" cy="3455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7BC9-1043-9AF4-46CE-68600FE1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10" y="4230094"/>
            <a:ext cx="6985417" cy="2320608"/>
          </a:xfrm>
        </p:spPr>
        <p:txBody>
          <a:bodyPr anchor="t">
            <a:normAutofit/>
          </a:bodyPr>
          <a:lstStyle/>
          <a:p>
            <a:r>
              <a:rPr lang="en-GB" sz="1800" dirty="0" err="1"/>
              <a:t>Farmakoterapijski</a:t>
            </a:r>
            <a:r>
              <a:rPr lang="en-GB" sz="1800" dirty="0"/>
              <a:t> </a:t>
            </a:r>
            <a:r>
              <a:rPr lang="en-GB" sz="1800" dirty="0" err="1"/>
              <a:t>pregledi</a:t>
            </a:r>
            <a:r>
              <a:rPr lang="en-GB" sz="1800" dirty="0"/>
              <a:t> pod </a:t>
            </a:r>
            <a:r>
              <a:rPr lang="en-GB" sz="1800" dirty="0" err="1"/>
              <a:t>nadzorom</a:t>
            </a:r>
            <a:r>
              <a:rPr lang="en-GB" sz="1800" dirty="0"/>
              <a:t> </a:t>
            </a:r>
            <a:r>
              <a:rPr lang="en-GB" sz="1800" dirty="0" err="1"/>
              <a:t>zdravnikov</a:t>
            </a:r>
            <a:r>
              <a:rPr lang="en-GB" sz="1800" dirty="0"/>
              <a:t> in </a:t>
            </a:r>
            <a:r>
              <a:rPr lang="en-GB" sz="1800" dirty="0" err="1"/>
              <a:t>timska</a:t>
            </a:r>
            <a:r>
              <a:rPr lang="en-GB" sz="1800" dirty="0"/>
              <a:t> </a:t>
            </a:r>
            <a:r>
              <a:rPr lang="en-GB" sz="1800" dirty="0" err="1"/>
              <a:t>obravnava</a:t>
            </a:r>
            <a:r>
              <a:rPr lang="en-GB" sz="1800" dirty="0"/>
              <a:t> </a:t>
            </a:r>
            <a:r>
              <a:rPr lang="en-GB" sz="1800" dirty="0" err="1"/>
              <a:t>bolnikov</a:t>
            </a:r>
            <a:r>
              <a:rPr lang="en-GB" sz="1800" dirty="0"/>
              <a:t>  s </a:t>
            </a:r>
            <a:r>
              <a:rPr lang="en-GB" sz="1800" dirty="0" err="1"/>
              <a:t>sladkorno</a:t>
            </a:r>
            <a:r>
              <a:rPr lang="en-GB" sz="1800" dirty="0"/>
              <a:t> </a:t>
            </a:r>
            <a:r>
              <a:rPr lang="en-GB" sz="1800" dirty="0" err="1"/>
              <a:t>boleznijo</a:t>
            </a:r>
            <a:r>
              <a:rPr lang="en-GB" sz="1800" dirty="0"/>
              <a:t> </a:t>
            </a:r>
            <a:r>
              <a:rPr lang="en-GB" sz="1800" dirty="0" err="1"/>
              <a:t>tipa</a:t>
            </a:r>
            <a:r>
              <a:rPr lang="en-GB" sz="1800" dirty="0"/>
              <a:t> 2, </a:t>
            </a:r>
            <a:r>
              <a:rPr lang="en-GB" sz="1800" dirty="0" err="1"/>
              <a:t>zdravljenih</a:t>
            </a:r>
            <a:r>
              <a:rPr lang="en-GB" sz="1800" dirty="0"/>
              <a:t> z </a:t>
            </a:r>
            <a:r>
              <a:rPr lang="en-GB" sz="1800" dirty="0" err="1"/>
              <a:t>vsaj</a:t>
            </a:r>
            <a:r>
              <a:rPr lang="en-GB" sz="1800" dirty="0"/>
              <a:t> 12 </a:t>
            </a:r>
            <a:r>
              <a:rPr lang="en-GB" sz="1800" dirty="0" err="1"/>
              <a:t>zdravili</a:t>
            </a:r>
            <a:r>
              <a:rPr lang="en-GB" sz="1800" dirty="0"/>
              <a:t>, so </a:t>
            </a:r>
            <a:r>
              <a:rPr lang="en-GB" sz="1800" dirty="0" err="1"/>
              <a:t>zmanjšali</a:t>
            </a:r>
            <a:r>
              <a:rPr lang="en-GB" sz="1800" dirty="0"/>
              <a:t> </a:t>
            </a:r>
            <a:r>
              <a:rPr lang="en-GB" sz="1800" dirty="0" err="1"/>
              <a:t>število</a:t>
            </a:r>
            <a:r>
              <a:rPr lang="en-GB" sz="1800" dirty="0"/>
              <a:t> </a:t>
            </a:r>
            <a:r>
              <a:rPr lang="en-GB" sz="1800" dirty="0" err="1"/>
              <a:t>uporabljenih</a:t>
            </a:r>
            <a:r>
              <a:rPr lang="en-GB" sz="1800" dirty="0"/>
              <a:t> </a:t>
            </a:r>
            <a:r>
              <a:rPr lang="en-GB" sz="1800" dirty="0" err="1"/>
              <a:t>zdravil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17,9 na 14,3 in </a:t>
            </a:r>
            <a:r>
              <a:rPr lang="en-GB" sz="1800" dirty="0" err="1"/>
              <a:t>izboljšali</a:t>
            </a:r>
            <a:r>
              <a:rPr lang="en-GB" sz="1800" dirty="0"/>
              <a:t> </a:t>
            </a:r>
            <a:r>
              <a:rPr lang="en-GB" sz="1800" dirty="0" err="1"/>
              <a:t>kakovost</a:t>
            </a:r>
            <a:r>
              <a:rPr lang="en-GB" sz="1800" dirty="0"/>
              <a:t> </a:t>
            </a:r>
            <a:r>
              <a:rPr lang="en-GB" sz="1800" dirty="0" err="1"/>
              <a:t>življenja</a:t>
            </a:r>
            <a:r>
              <a:rPr lang="en-GB" sz="1800" dirty="0"/>
              <a:t>, </a:t>
            </a:r>
            <a:r>
              <a:rPr lang="en-GB" sz="1800" dirty="0" err="1"/>
              <a:t>povezano</a:t>
            </a:r>
            <a:r>
              <a:rPr lang="en-GB" sz="1800" dirty="0"/>
              <a:t> z </a:t>
            </a:r>
            <a:r>
              <a:rPr lang="en-GB" sz="1800" dirty="0" err="1"/>
              <a:t>zdravjem</a:t>
            </a:r>
            <a:r>
              <a:rPr lang="en-GB" sz="1800" dirty="0"/>
              <a:t>. </a:t>
            </a:r>
          </a:p>
          <a:p>
            <a:endParaRPr lang="en-GB" sz="1800" dirty="0"/>
          </a:p>
          <a:p>
            <a:r>
              <a:rPr lang="en-GB" sz="1800" dirty="0" err="1"/>
              <a:t>Izvajanje</a:t>
            </a:r>
            <a:r>
              <a:rPr lang="en-GB" sz="1800" dirty="0"/>
              <a:t> in </a:t>
            </a:r>
            <a:r>
              <a:rPr lang="en-GB" sz="1800" dirty="0" err="1"/>
              <a:t>nadaljnje</a:t>
            </a:r>
            <a:r>
              <a:rPr lang="en-GB" sz="1800" dirty="0"/>
              <a:t> </a:t>
            </a:r>
            <a:r>
              <a:rPr lang="en-GB" sz="1800" dirty="0" err="1"/>
              <a:t>raziskovanje</a:t>
            </a:r>
            <a:r>
              <a:rPr lang="en-GB" sz="1800" dirty="0"/>
              <a:t> </a:t>
            </a:r>
            <a:r>
              <a:rPr lang="en-GB" sz="1800" dirty="0" err="1"/>
              <a:t>podobnih</a:t>
            </a:r>
            <a:r>
              <a:rPr lang="en-GB" sz="1800" dirty="0"/>
              <a:t> </a:t>
            </a:r>
            <a:r>
              <a:rPr lang="en-GB" sz="1800" dirty="0" err="1"/>
              <a:t>intervencij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standardne</a:t>
            </a:r>
            <a:r>
              <a:rPr lang="en-GB" sz="1800" dirty="0"/>
              <a:t> </a:t>
            </a:r>
            <a:r>
              <a:rPr lang="en-GB" sz="1800" dirty="0" err="1"/>
              <a:t>oskrbe</a:t>
            </a:r>
            <a:r>
              <a:rPr lang="en-GB" sz="1800" dirty="0"/>
              <a:t> </a:t>
            </a:r>
            <a:r>
              <a:rPr lang="sl-SI" sz="1800" dirty="0"/>
              <a:t>je </a:t>
            </a:r>
            <a:r>
              <a:rPr lang="en-GB" sz="1800" dirty="0" err="1"/>
              <a:t>smiselno</a:t>
            </a:r>
            <a:r>
              <a:rPr lang="en-GB" sz="1400" dirty="0"/>
              <a:t>.</a:t>
            </a:r>
            <a:endParaRPr lang="en-SI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3B6AF-4D07-5ACD-DFF2-6EB93505EC90}"/>
              </a:ext>
            </a:extLst>
          </p:cNvPr>
          <p:cNvSpPr txBox="1"/>
          <p:nvPr/>
        </p:nvSpPr>
        <p:spPr>
          <a:xfrm>
            <a:off x="204355" y="5950047"/>
            <a:ext cx="3259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https://onlinelibrary.wiley.com/doi/10.1111/dme.15052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SI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DD09C-A1A9-FAA7-6214-78C41F83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2800"/>
              <a:t>Program farmacevtske oskrbe po odpustu pri bolnikih s sladkorno boleznijo tip 2 in hipertenzijo izboljša adherenco pri zdravljenju.</a:t>
            </a:r>
            <a:endParaRPr lang="en-SI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05CEAC-46EE-CAF9-FD40-29CDCC212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58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ACB607-3EA2-8318-65CF-13078215CD7C}"/>
              </a:ext>
            </a:extLst>
          </p:cNvPr>
          <p:cNvSpPr txBox="1"/>
          <p:nvPr/>
        </p:nvSpPr>
        <p:spPr>
          <a:xfrm>
            <a:off x="626850" y="6488670"/>
            <a:ext cx="4995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https://www.ncbi.nlm.nih.gov/pmc/articles/PMC9159207/pdf/IJCLP2022-7681404.pdf</a:t>
            </a:r>
            <a:r>
              <a:rPr lang="en-GB" sz="1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SI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69DEB78-9F8D-6373-894D-1B5A836D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027" y="1889268"/>
            <a:ext cx="3429282" cy="42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2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38A7A12C-F900-6562-58C9-D7E4E12D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88913"/>
            <a:ext cx="3757613" cy="19891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81CABAB8-7AB4-FEE3-05C4-EA791DEF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300" y="233363"/>
            <a:ext cx="3921125" cy="19907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8F462C60-923F-CE6F-8BDE-793698A3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6518"/>
          <a:stretch>
            <a:fillRect/>
          </a:stretch>
        </p:blipFill>
        <p:spPr bwMode="auto">
          <a:xfrm>
            <a:off x="5737225" y="2212975"/>
            <a:ext cx="4643438" cy="15970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365" name="Picture 6">
            <a:extLst>
              <a:ext uri="{FF2B5EF4-FFF2-40B4-BE49-F238E27FC236}">
                <a16:creationId xmlns:a16="http://schemas.microsoft.com/office/drawing/2014/main" id="{4F30A684-740E-B257-B5A6-15591C57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205038"/>
            <a:ext cx="3568700" cy="3235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FE9BC87A-7784-055F-10DD-8C5AE457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4825" y="4437063"/>
            <a:ext cx="4121150" cy="199548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9B816312-C05D-9532-3E92-F7FAF233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3475" y="3500438"/>
            <a:ext cx="5135563" cy="12874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7AF1B164-8F60-6746-BDC1-09738F59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797425"/>
            <a:ext cx="4149725" cy="191293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CACB443-64D2-1D17-16F8-CE358AFEA18C}"/>
              </a:ext>
            </a:extLst>
          </p:cNvPr>
          <p:cNvSpPr txBox="1"/>
          <p:nvPr/>
        </p:nvSpPr>
        <p:spPr>
          <a:xfrm>
            <a:off x="9744635" y="394447"/>
            <a:ext cx="216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Sodelovanje s farmacevti izboljša izide zdravljenja in urejenost terapije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571C87-9A60-168A-A808-9A2DD2B0ECB8}"/>
              </a:ext>
            </a:extLst>
          </p:cNvPr>
          <p:cNvSpPr txBox="1"/>
          <p:nvPr/>
        </p:nvSpPr>
        <p:spPr>
          <a:xfrm>
            <a:off x="86061" y="6513753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i="1" dirty="0"/>
              <a:t>Vir: A. Kovačič</a:t>
            </a:r>
            <a:endParaRPr lang="en-GB" sz="11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24BC4FC-0121-E4C9-7836-6BAA1BF7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SI"/>
              <a:t>Za zaključek…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2F12DD3-CB2A-D338-C2CB-796509CA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SI" dirty="0"/>
              <a:t>Pri bolniku s sladkorno boleznijo je večja verjetnost za polifarmakoterapijo</a:t>
            </a:r>
          </a:p>
          <a:p>
            <a:pPr eaLnBrk="1" hangingPunct="1"/>
            <a:r>
              <a:rPr lang="sl-SI" altLang="en-SI" dirty="0"/>
              <a:t>Farmacevt je za optimalno zdravljenje bolnika s sladkorno boleznijo ključen sodelavec zdravniku.</a:t>
            </a:r>
          </a:p>
          <a:p>
            <a:pPr eaLnBrk="1" hangingPunct="1"/>
            <a:endParaRPr lang="sl-SI" altLang="en-SI" dirty="0"/>
          </a:p>
          <a:p>
            <a:pPr marL="0" indent="0" eaLnBrk="1" hangingPunct="1">
              <a:buNone/>
            </a:pPr>
            <a:endParaRPr lang="sl-SI" altLang="en-SI" dirty="0"/>
          </a:p>
          <a:p>
            <a:pPr eaLnBrk="1" hangingPunct="1"/>
            <a:endParaRPr lang="sl-SI" altLang="en-SI" dirty="0"/>
          </a:p>
        </p:txBody>
      </p:sp>
      <p:pic>
        <p:nvPicPr>
          <p:cNvPr id="17412" name="Picture 4" descr="Rezultat iskanja slik za multiple medications">
            <a:extLst>
              <a:ext uri="{FF2B5EF4-FFF2-40B4-BE49-F238E27FC236}">
                <a16:creationId xmlns:a16="http://schemas.microsoft.com/office/drawing/2014/main" id="{86B24494-4D52-84B7-C09B-173624CA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813175"/>
            <a:ext cx="489426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>
            <a:extLst>
              <a:ext uri="{FF2B5EF4-FFF2-40B4-BE49-F238E27FC236}">
                <a16:creationId xmlns:a16="http://schemas.microsoft.com/office/drawing/2014/main" id="{B1263A87-934F-4D74-AA05-B26F05D3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862013"/>
            <a:ext cx="8650287" cy="1325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sl-SI" altLang="sl-SI" dirty="0"/>
            </a:br>
            <a:r>
              <a:rPr lang="sl-SI" altLang="sl-SI" dirty="0"/>
              <a:t>PREGLED NOVOSTI IN PRIPOROČIL</a:t>
            </a:r>
            <a:br>
              <a:rPr lang="sl-SI" altLang="sl-SI" dirty="0"/>
            </a:br>
            <a:endParaRPr lang="sl-SI" altLang="sl-SI" dirty="0"/>
          </a:p>
        </p:txBody>
      </p:sp>
      <p:pic>
        <p:nvPicPr>
          <p:cNvPr id="41987" name="Označba mesta vsebine 3">
            <a:extLst>
              <a:ext uri="{FF2B5EF4-FFF2-40B4-BE49-F238E27FC236}">
                <a16:creationId xmlns:a16="http://schemas.microsoft.com/office/drawing/2014/main" id="{653A988A-58F7-4BFC-A571-605267F79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492375"/>
            <a:ext cx="2335213" cy="725488"/>
          </a:xfrm>
        </p:spPr>
      </p:pic>
      <p:sp>
        <p:nvSpPr>
          <p:cNvPr id="41988" name="Pravokotnik 4">
            <a:extLst>
              <a:ext uri="{FF2B5EF4-FFF2-40B4-BE49-F238E27FC236}">
                <a16:creationId xmlns:a16="http://schemas.microsoft.com/office/drawing/2014/main" id="{98BA22BD-3FB3-4E7B-A312-4D45C068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35115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>
                <a:latin typeface="Century Gothic" panose="020B0502020202020204" pitchFamily="34" charset="0"/>
              </a:rPr>
              <a:t>Javna agencija Republike Slovenije za zdravila in medicinske pripomočke </a:t>
            </a:r>
          </a:p>
        </p:txBody>
      </p:sp>
      <p:sp>
        <p:nvSpPr>
          <p:cNvPr id="41989" name="Pravokotnik 5">
            <a:extLst>
              <a:ext uri="{FF2B5EF4-FFF2-40B4-BE49-F238E27FC236}">
                <a16:creationId xmlns:a16="http://schemas.microsoft.com/office/drawing/2014/main" id="{C74EEFCF-734E-4063-9B15-C4D39957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589588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000">
                <a:latin typeface="Century Gothic" panose="020B0502020202020204" pitchFamily="34" charset="0"/>
              </a:rPr>
              <a:t>https://www.jazmp.si/humana-zdravila/farmakovigilanca/obvestila-za-zdravstvene-delavce/neposredna-obvestila-za-zdravstvene-delavce/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A9709FC-BC56-313B-C4C5-D8E9C4F5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en-SI"/>
              <a:t>Polifarmakoterapija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6871C957-D6C4-EEFD-3AE0-221C3EC8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SI" b="1" dirty="0"/>
              <a:t>5 ali več zdravil hkrati </a:t>
            </a:r>
            <a:r>
              <a:rPr lang="sl-SI" altLang="en-SI" dirty="0"/>
              <a:t>v Sloveniji prejema več </a:t>
            </a:r>
            <a:r>
              <a:rPr lang="sl-SI" altLang="en-SI"/>
              <a:t>kot </a:t>
            </a:r>
            <a:r>
              <a:rPr lang="sl-SI" altLang="en-SI" b="1"/>
              <a:t>285.500 </a:t>
            </a:r>
            <a:r>
              <a:rPr lang="sl-SI" altLang="en-SI" b="1" dirty="0"/>
              <a:t>ljudi</a:t>
            </a:r>
            <a:r>
              <a:rPr lang="sl-SI" altLang="en-SI" dirty="0"/>
              <a:t>.</a:t>
            </a:r>
          </a:p>
          <a:p>
            <a:pPr eaLnBrk="1" hangingPunct="1"/>
            <a:r>
              <a:rPr lang="sl-SI" altLang="en-SI" b="1" dirty="0"/>
              <a:t>10 ali več zdravil hkrati </a:t>
            </a:r>
            <a:r>
              <a:rPr lang="sl-SI" altLang="en-SI" dirty="0"/>
              <a:t>v Sloveniji prejema </a:t>
            </a:r>
            <a:r>
              <a:rPr lang="sl-SI" altLang="en-SI" b="1" dirty="0"/>
              <a:t>več kot 55.500 ljudi</a:t>
            </a:r>
            <a:r>
              <a:rPr lang="sl-SI" altLang="en-SI" dirty="0"/>
              <a:t>.</a:t>
            </a:r>
          </a:p>
          <a:p>
            <a:pPr eaLnBrk="1" hangingPunct="1"/>
            <a:r>
              <a:rPr lang="sl-SI" altLang="en-SI" dirty="0"/>
              <a:t>Slovenski zdravniki so leta 2007 napisali več kot 15 milijonov in pol receptov. Po podatkih ZZZS so v letu 2021 predpisali 17.768.413 receptov, v letu 2022 18.774.785 receptov. </a:t>
            </a:r>
          </a:p>
          <a:p>
            <a:pPr eaLnBrk="1" hangingPunct="1"/>
            <a:r>
              <a:rPr lang="sl-SI" altLang="en-SI" dirty="0"/>
              <a:t>V Sloveniji je </a:t>
            </a:r>
            <a:r>
              <a:rPr lang="sl-SI" altLang="en-SI" b="1" dirty="0"/>
              <a:t>cca 120.000 bolnikov s sladkorno boleznijo, ki prejemajo zdravila za SB</a:t>
            </a:r>
            <a:r>
              <a:rPr lang="sl-SI" altLang="en-SI" dirty="0"/>
              <a:t>, zraven pa še številna druga.</a:t>
            </a:r>
          </a:p>
        </p:txBody>
      </p:sp>
      <p:pic>
        <p:nvPicPr>
          <p:cNvPr id="4100" name="Picture 2" descr="Povezana slika">
            <a:extLst>
              <a:ext uri="{FF2B5EF4-FFF2-40B4-BE49-F238E27FC236}">
                <a16:creationId xmlns:a16="http://schemas.microsoft.com/office/drawing/2014/main" id="{AEBF3D64-4A46-058B-A34E-B3317ABD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88" y="301625"/>
            <a:ext cx="24622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D11789CF-BC90-CE73-1BF0-021422EECB09}"/>
              </a:ext>
            </a:extLst>
          </p:cNvPr>
          <p:cNvSpPr/>
          <p:nvPr/>
        </p:nvSpPr>
        <p:spPr>
          <a:xfrm>
            <a:off x="6265863" y="4957763"/>
            <a:ext cx="1403350" cy="14811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102" name="Picture 2" descr="Rezultat iskanja slik za ok">
            <a:extLst>
              <a:ext uri="{FF2B5EF4-FFF2-40B4-BE49-F238E27FC236}">
                <a16:creationId xmlns:a16="http://schemas.microsoft.com/office/drawing/2014/main" id="{7A4B0B8C-1E6A-D627-D27B-338CD81F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126038"/>
            <a:ext cx="12620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Ožji nabor kazalnikov za spremljanje obvladovanja sladkorne bolezni v Sloveniji – Opis in definicije kazalnikov, 2. dopolnjena izdaja">
            <a:extLst>
              <a:ext uri="{FF2B5EF4-FFF2-40B4-BE49-F238E27FC236}">
                <a16:creationId xmlns:a16="http://schemas.microsoft.com/office/drawing/2014/main" id="{02C32DDE-34E8-A598-0CF7-568E3AD5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3822192"/>
            <a:ext cx="2153877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značba mesta vsebine 2">
            <a:extLst>
              <a:ext uri="{FF2B5EF4-FFF2-40B4-BE49-F238E27FC236}">
                <a16:creationId xmlns:a16="http://schemas.microsoft.com/office/drawing/2014/main" id="{8D7529E6-545C-4809-BE9E-BE990EF9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609600"/>
            <a:ext cx="10434637" cy="5500688"/>
          </a:xfrm>
        </p:spPr>
        <p:txBody>
          <a:bodyPr/>
          <a:lstStyle/>
          <a:p>
            <a:r>
              <a:rPr lang="sl-SI" altLang="sl-SI" sz="2400" b="1" dirty="0"/>
              <a:t>JAK zaviralci (</a:t>
            </a:r>
            <a:r>
              <a:rPr lang="sl-SI" altLang="sl-SI" sz="2400" b="1" dirty="0" err="1"/>
              <a:t>Cibinqo</a:t>
            </a:r>
            <a:r>
              <a:rPr lang="sl-SI" altLang="sl-SI" sz="2400" b="1" dirty="0"/>
              <a:t>, </a:t>
            </a:r>
            <a:r>
              <a:rPr lang="sl-SI" altLang="sl-SI" sz="2400" b="1" dirty="0" err="1"/>
              <a:t>Jylseleca</a:t>
            </a:r>
            <a:r>
              <a:rPr lang="sl-SI" altLang="sl-SI" sz="2400" b="1" dirty="0"/>
              <a:t>, </a:t>
            </a:r>
            <a:r>
              <a:rPr lang="sl-SI" altLang="sl-SI" sz="2400" b="1" dirty="0" err="1"/>
              <a:t>Olumiant</a:t>
            </a:r>
            <a:r>
              <a:rPr lang="sl-SI" altLang="sl-SI" sz="2400" b="1" dirty="0"/>
              <a:t>, </a:t>
            </a:r>
            <a:r>
              <a:rPr lang="sl-SI" altLang="sl-SI" sz="2400" b="1" dirty="0" err="1"/>
              <a:t>Rinvoq</a:t>
            </a:r>
            <a:r>
              <a:rPr lang="sl-SI" altLang="sl-SI" sz="2400" b="1" dirty="0"/>
              <a:t>, </a:t>
            </a:r>
            <a:r>
              <a:rPr lang="sl-SI" altLang="sl-SI" sz="2400" b="1" dirty="0" err="1"/>
              <a:t>Xeljanz</a:t>
            </a:r>
            <a:r>
              <a:rPr lang="sl-SI" altLang="sl-SI" sz="2400" b="1" dirty="0"/>
              <a:t>), 17.3.2023 – </a:t>
            </a:r>
            <a:r>
              <a:rPr lang="sl-SI" altLang="sl-SI" sz="2400" dirty="0"/>
              <a:t>posodobljena priporočila za zmanjšanje tveganj za maligne bolezni, večje srčno-žilne zaplete, resne okužbe, vensko </a:t>
            </a:r>
            <a:r>
              <a:rPr lang="sl-SI" altLang="sl-SI" sz="2400" dirty="0" err="1"/>
              <a:t>trombembolijo</a:t>
            </a:r>
            <a:r>
              <a:rPr lang="sl-SI" altLang="sl-SI" sz="2400" dirty="0"/>
              <a:t> in umrljivost. </a:t>
            </a:r>
            <a:r>
              <a:rPr lang="sl-SI" sz="1600" dirty="0"/>
              <a:t>• Navedeni zaviralci JAK se lahko pri naslednjih skupinah bolnikov uporabljajo samo, če ni na voljo drugih primernih možnosti zdravljenja: - pri bolnikih, starih 65 let in več; - pri trenutnih ali nekdanjih dolgoletnih kadilcih; - pri bolnikih z drugimi srčno-žilnimi dejavniki tveganja ali dejavniki tveganja za maligne bolezni. - Zaviralce JAK je treba uporabljati previdno pri bolnikih z drugimi dejavniki tveganja za VTE, poleg tistih, ki so že navedeni zgoraj.</a:t>
            </a:r>
            <a:endParaRPr lang="sl-SI" altLang="sl-SI" sz="2400" dirty="0"/>
          </a:p>
          <a:p>
            <a:r>
              <a:rPr lang="sl-SI" altLang="sl-SI" sz="2400" b="1" dirty="0" err="1"/>
              <a:t>Folkodin</a:t>
            </a:r>
            <a:r>
              <a:rPr lang="sl-SI" altLang="sl-SI" sz="2400" b="1" dirty="0"/>
              <a:t> Alkaloid 10mg </a:t>
            </a:r>
            <a:r>
              <a:rPr lang="sl-SI" altLang="sl-SI" sz="2400" b="1" dirty="0" err="1"/>
              <a:t>caps</a:t>
            </a:r>
            <a:r>
              <a:rPr lang="sl-SI" altLang="sl-SI" sz="2400" b="1" dirty="0"/>
              <a:t>., 21.3.2023 </a:t>
            </a:r>
            <a:r>
              <a:rPr lang="sl-SI" altLang="sl-SI" sz="2400" dirty="0"/>
              <a:t>– umik zdravil, ki vsebujejo </a:t>
            </a:r>
            <a:r>
              <a:rPr lang="sl-SI" altLang="sl-SI" sz="2400" dirty="0" err="1"/>
              <a:t>folkodin</a:t>
            </a:r>
            <a:r>
              <a:rPr lang="sl-SI" altLang="sl-SI" sz="2400" dirty="0"/>
              <a:t>, s trga v EU. </a:t>
            </a:r>
            <a:r>
              <a:rPr lang="sl-SI" altLang="sl-SI" sz="1600" dirty="0"/>
              <a:t>Razlog: </a:t>
            </a:r>
            <a:r>
              <a:rPr lang="sl-SI" sz="1600" dirty="0"/>
              <a:t>Uporaba </a:t>
            </a:r>
            <a:r>
              <a:rPr lang="sl-SI" sz="1600" dirty="0" err="1"/>
              <a:t>folkodina</a:t>
            </a:r>
            <a:r>
              <a:rPr lang="sl-SI" sz="1600" dirty="0"/>
              <a:t> v obdobju 12 mesecev pred splošno anestezijo z zaviralci </a:t>
            </a:r>
            <a:r>
              <a:rPr lang="sl-SI" sz="1600" dirty="0" err="1"/>
              <a:t>živčnomišičnega</a:t>
            </a:r>
            <a:r>
              <a:rPr lang="sl-SI" sz="1600" dirty="0"/>
              <a:t> prenosa (ang. </a:t>
            </a:r>
            <a:r>
              <a:rPr lang="sl-SI" sz="1600" dirty="0" err="1"/>
              <a:t>NMBAs</a:t>
            </a:r>
            <a:r>
              <a:rPr lang="sl-SI" sz="1600" dirty="0"/>
              <a:t>, </a:t>
            </a:r>
            <a:r>
              <a:rPr lang="sl-SI" sz="1600" dirty="0" err="1"/>
              <a:t>Neuromuscular</a:t>
            </a:r>
            <a:r>
              <a:rPr lang="sl-SI" sz="1600" dirty="0"/>
              <a:t> </a:t>
            </a:r>
            <a:r>
              <a:rPr lang="sl-SI" sz="1600" dirty="0" err="1"/>
              <a:t>Blocking</a:t>
            </a:r>
            <a:r>
              <a:rPr lang="sl-SI" sz="1600" dirty="0"/>
              <a:t> </a:t>
            </a:r>
            <a:r>
              <a:rPr lang="sl-SI" sz="1600" dirty="0" err="1"/>
              <a:t>Agents</a:t>
            </a:r>
            <a:r>
              <a:rPr lang="sl-SI" sz="1600" dirty="0"/>
              <a:t>) je dejavnik tveganja za anafilaktično reakcijo na </a:t>
            </a:r>
            <a:r>
              <a:rPr lang="sl-SI" sz="1600" dirty="0" err="1"/>
              <a:t>NMBAs</a:t>
            </a:r>
            <a:r>
              <a:rPr lang="sl-SI" sz="1600" dirty="0"/>
              <a:t> med kirurškim posegom.</a:t>
            </a:r>
            <a:endParaRPr lang="sl-SI" altLang="sl-SI" sz="2400" dirty="0"/>
          </a:p>
          <a:p>
            <a:r>
              <a:rPr lang="sl-SI" altLang="sl-SI" sz="2400" b="1" dirty="0" err="1"/>
              <a:t>Menopur</a:t>
            </a:r>
            <a:r>
              <a:rPr lang="sl-SI" altLang="sl-SI" sz="2400" b="1" dirty="0"/>
              <a:t> (humani </a:t>
            </a:r>
            <a:r>
              <a:rPr lang="sl-SI" altLang="sl-SI" sz="2400" b="1" dirty="0" err="1"/>
              <a:t>menopavzni</a:t>
            </a:r>
            <a:r>
              <a:rPr lang="sl-SI" altLang="sl-SI" sz="2400" b="1" dirty="0"/>
              <a:t> </a:t>
            </a:r>
            <a:r>
              <a:rPr lang="sl-SI" altLang="sl-SI" sz="2400" b="1" dirty="0" err="1"/>
              <a:t>gonadotropin</a:t>
            </a:r>
            <a:r>
              <a:rPr lang="sl-SI" altLang="sl-SI" sz="2400" b="1" dirty="0"/>
              <a:t>), 14.4.2023 </a:t>
            </a:r>
            <a:r>
              <a:rPr lang="sl-SI" altLang="sl-SI" sz="2400" dirty="0"/>
              <a:t>– motnja v preskrbi zaradi neskladnosti v proizvodnji</a:t>
            </a:r>
          </a:p>
          <a:p>
            <a:r>
              <a:rPr lang="sl-SI" altLang="sl-SI" sz="2400" b="1" dirty="0" err="1"/>
              <a:t>Simulect</a:t>
            </a:r>
            <a:r>
              <a:rPr lang="sl-SI" altLang="sl-SI" sz="2400" b="1" dirty="0"/>
              <a:t> (</a:t>
            </a:r>
            <a:r>
              <a:rPr lang="sl-SI" altLang="sl-SI" sz="2400" b="1" dirty="0" err="1"/>
              <a:t>baziliksimab</a:t>
            </a:r>
            <a:r>
              <a:rPr lang="sl-SI" altLang="sl-SI" sz="2400" b="1" dirty="0"/>
              <a:t>), 11.5.2023 </a:t>
            </a:r>
            <a:r>
              <a:rPr lang="sl-SI" altLang="sl-SI" sz="2400" dirty="0"/>
              <a:t>– </a:t>
            </a:r>
            <a:r>
              <a:rPr lang="pl-PL" altLang="sl-SI" sz="2400" dirty="0"/>
              <a:t>dodana voda za injekcije, ki j je v pakiranju z vialami, se ne sme uporabljati za rekonstitucijo (ugotovljena prisotnost delcev)</a:t>
            </a:r>
            <a:endParaRPr lang="sl-SI" altLang="sl-SI" sz="2400" dirty="0"/>
          </a:p>
        </p:txBody>
      </p:sp>
      <p:sp>
        <p:nvSpPr>
          <p:cNvPr id="43011" name="Pravokotnik 5">
            <a:extLst>
              <a:ext uri="{FF2B5EF4-FFF2-40B4-BE49-F238E27FC236}">
                <a16:creationId xmlns:a16="http://schemas.microsoft.com/office/drawing/2014/main" id="{110488F9-2CA3-4F07-9AFA-47DEF3F4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6092825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000" dirty="0">
                <a:latin typeface="Century Gothic" panose="020B0502020202020204" pitchFamily="34" charset="0"/>
              </a:rPr>
              <a:t>https://www.jazmp.si/humana-zdravila/farmakovigilanca/obvestila-za-zdravstvene-delavce/neposredna-obvestila-za-zdravstvene-delavce/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B2EC5A44-8428-159F-4531-D1046700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92125"/>
            <a:ext cx="10272712" cy="792163"/>
          </a:xfrm>
        </p:spPr>
        <p:txBody>
          <a:bodyPr/>
          <a:lstStyle/>
          <a:p>
            <a:r>
              <a:rPr lang="sl-SI" altLang="sl-SI" sz="2800" b="1" dirty="0"/>
              <a:t>Poraba in izdatki za zdravila za SB v obdobju 2013 - 2022</a:t>
            </a:r>
          </a:p>
        </p:txBody>
      </p:sp>
      <p:pic>
        <p:nvPicPr>
          <p:cNvPr id="8195" name="Slika 6">
            <a:extLst>
              <a:ext uri="{FF2B5EF4-FFF2-40B4-BE49-F238E27FC236}">
                <a16:creationId xmlns:a16="http://schemas.microsoft.com/office/drawing/2014/main" id="{C1CEFAC5-851D-DAC7-14D4-B40A35F5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89238"/>
            <a:ext cx="588645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Slika 7">
            <a:extLst>
              <a:ext uri="{FF2B5EF4-FFF2-40B4-BE49-F238E27FC236}">
                <a16:creationId xmlns:a16="http://schemas.microsoft.com/office/drawing/2014/main" id="{78DF6FCD-A1D6-D98B-8AED-E8A935FD8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014538"/>
            <a:ext cx="5497513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9EF4CD5-B5A7-0424-DE70-13EBCB72FF23}"/>
              </a:ext>
            </a:extLst>
          </p:cNvPr>
          <p:cNvSpPr txBox="1"/>
          <p:nvPr/>
        </p:nvSpPr>
        <p:spPr>
          <a:xfrm>
            <a:off x="441921" y="2410701"/>
            <a:ext cx="1521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highlight>
                  <a:srgbClr val="FFFF00"/>
                </a:highlight>
                <a:latin typeface="+mn-lt"/>
                <a:cs typeface="+mn-cs"/>
              </a:rPr>
              <a:t>Poraba: +28 %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D32000A-287F-D8CB-CF10-9BAE9956434B}"/>
              </a:ext>
            </a:extLst>
          </p:cNvPr>
          <p:cNvSpPr txBox="1"/>
          <p:nvPr/>
        </p:nvSpPr>
        <p:spPr>
          <a:xfrm>
            <a:off x="6321303" y="1690257"/>
            <a:ext cx="15928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highlight>
                  <a:srgbClr val="FF0000"/>
                </a:highlight>
                <a:latin typeface="+mn-lt"/>
                <a:cs typeface="+mn-cs"/>
              </a:rPr>
              <a:t>Izdatki: +186 %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018985-4240-11AD-93D6-DB46DEFE1DD9}"/>
              </a:ext>
            </a:extLst>
          </p:cNvPr>
          <p:cNvSpPr txBox="1"/>
          <p:nvPr/>
        </p:nvSpPr>
        <p:spPr>
          <a:xfrm>
            <a:off x="1081088" y="6418729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39A464C-33B2-E5F4-0DD5-F15D84499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790" y="500950"/>
            <a:ext cx="10064750" cy="642938"/>
          </a:xfrm>
        </p:spPr>
        <p:txBody>
          <a:bodyPr/>
          <a:lstStyle/>
          <a:p>
            <a:r>
              <a:rPr lang="pl-PL" altLang="sl-SI" sz="2800" b="1" dirty="0">
                <a:ea typeface="Verdana" panose="020B0604030504040204" pitchFamily="34" charset="0"/>
                <a:cs typeface="Verdana" panose="020B0604030504040204" pitchFamily="34" charset="0"/>
              </a:rPr>
              <a:t>Metodologija</a:t>
            </a:r>
            <a:endParaRPr lang="sl-SI" altLang="sl-SI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67D4B5-85E6-D1B1-561E-58E0FE1DD79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39739" y="1396767"/>
            <a:ext cx="9459949" cy="47690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Podatki o polifarmakoterapiji (za vsa zdravila)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Vsi recepti v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2017 - 2021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 aktivne učinkovine (tudi v kombinacijah)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Izračun za posamezno osebo: (vsota aktivnih učinkovin v vsakem kvartalu) / 4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sl-SI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Polifarmakoterapija zdravil za SB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Vsi recepti v 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Q4 2021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 aktivne učinkovine 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bi</a:t>
            </a: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fazni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insulin</a:t>
            </a: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vsebujejo le 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aktivno učinkovino</a:t>
            </a:r>
            <a:r>
              <a:rPr lang="en-GB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Vsi bolniki z zdravili za SB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Tx/>
              <a:buChar char="-"/>
            </a:pPr>
            <a:r>
              <a:rPr lang="sl-SI" altLang="sl-SI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Vsaka oseba je šteta le enkrat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sl-SI" altLang="sl-S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03FFFCF-F21D-5680-5AA9-A90582886C1B}"/>
              </a:ext>
            </a:extLst>
          </p:cNvPr>
          <p:cNvSpPr txBox="1"/>
          <p:nvPr/>
        </p:nvSpPr>
        <p:spPr>
          <a:xfrm>
            <a:off x="1081088" y="6418729"/>
            <a:ext cx="717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Vir: Fürst J.,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Samaluk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V. </a:t>
            </a:r>
            <a:r>
              <a:rPr lang="sl-SI" sz="1000" i="1" dirty="0" err="1">
                <a:solidFill>
                  <a:schemeClr val="accent1">
                    <a:lumMod val="50000"/>
                  </a:schemeClr>
                </a:solidFill>
              </a:rPr>
              <a:t>Polifarmakoterapija</a:t>
            </a:r>
            <a:r>
              <a:rPr lang="sl-SI" sz="1000" i="1" dirty="0">
                <a:solidFill>
                  <a:schemeClr val="accent1">
                    <a:lumMod val="50000"/>
                  </a:schemeClr>
                </a:solidFill>
              </a:rPr>
              <a:t> sladkorne bolezni,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115" y="634840"/>
            <a:ext cx="9145016" cy="594817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800" dirty="0">
                <a:ea typeface="Verdana" pitchFamily="34" charset="0"/>
                <a:cs typeface="Verdana" pitchFamily="34" charset="0"/>
              </a:rPr>
              <a:t>Število oseb s polifarmakoterapijo v 2017-2022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1A24DA57-6567-467F-A46C-3E784002D7B5}"/>
              </a:ext>
            </a:extLst>
          </p:cNvPr>
          <p:cNvSpPr/>
          <p:nvPr/>
        </p:nvSpPr>
        <p:spPr>
          <a:xfrm>
            <a:off x="2263810" y="4905531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2022/2021: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+ 3,1 %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4E8B5673-8EF8-463F-B3C5-8D8952A46249}"/>
              </a:ext>
            </a:extLst>
          </p:cNvPr>
          <p:cNvSpPr/>
          <p:nvPr/>
        </p:nvSpPr>
        <p:spPr>
          <a:xfrm>
            <a:off x="4071893" y="4905531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2022/2021: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+ 12,4 %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95AEA4-66A9-BCD2-8D9D-FB2352E4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1" y="1914921"/>
            <a:ext cx="4505432" cy="27362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49C753-7D97-DF16-D4D5-C04B7984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570" y="1909690"/>
            <a:ext cx="5236750" cy="2995841"/>
          </a:xfrm>
          <a:prstGeom prst="rect">
            <a:avLst/>
          </a:prstGeom>
        </p:spPr>
      </p:pic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0ECE4934-0FDB-77E4-D534-B907CF0BE4A4}"/>
              </a:ext>
            </a:extLst>
          </p:cNvPr>
          <p:cNvSpPr/>
          <p:nvPr/>
        </p:nvSpPr>
        <p:spPr>
          <a:xfrm>
            <a:off x="4071893" y="5748496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2022/2017: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+ 34,4 %</a:t>
            </a:r>
          </a:p>
        </p:txBody>
      </p:sp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1DE61A78-DE34-83A0-52F6-1180DBEF8AF0}"/>
              </a:ext>
            </a:extLst>
          </p:cNvPr>
          <p:cNvSpPr/>
          <p:nvPr/>
        </p:nvSpPr>
        <p:spPr>
          <a:xfrm>
            <a:off x="2289568" y="5748496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2022/2017: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+ 9,0 %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36739DA-6DF9-0F5A-40BC-D4C987694D4C}"/>
              </a:ext>
            </a:extLst>
          </p:cNvPr>
          <p:cNvSpPr txBox="1"/>
          <p:nvPr/>
        </p:nvSpPr>
        <p:spPr>
          <a:xfrm>
            <a:off x="882127" y="6486855"/>
            <a:ext cx="168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i="1" dirty="0"/>
              <a:t>Vir: Baza podatkov ZZZS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218597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29325C-2DCE-ABFD-F312-838D700E7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013" y="389811"/>
            <a:ext cx="8229600" cy="863377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200" dirty="0">
                <a:ea typeface="Verdana" pitchFamily="34" charset="0"/>
                <a:cs typeface="Verdana" pitchFamily="34" charset="0"/>
              </a:rPr>
              <a:t>Polifarmakoterapija 5 – 9 učinkovin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892B6D-447B-1174-137F-4BAF810C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7" y="1377095"/>
            <a:ext cx="8229601" cy="4707992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65C31FFC-205D-8CE5-87E1-EC4E72E98313}"/>
              </a:ext>
            </a:extLst>
          </p:cNvPr>
          <p:cNvSpPr/>
          <p:nvPr/>
        </p:nvSpPr>
        <p:spPr>
          <a:xfrm>
            <a:off x="1116347" y="6208994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200" i="1" dirty="0">
                <a:solidFill>
                  <a:schemeClr val="bg2">
                    <a:lumMod val="50000"/>
                  </a:schemeClr>
                </a:solidFill>
              </a:rPr>
              <a:t>Prikazano je povprečno število zavarovanih oseb v ambulanti splošne/družinske medicine, ki so prejele 5-9 učinkovin. 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696EBD42-09CD-01B0-24C2-7610BA0805E9}"/>
              </a:ext>
            </a:extLst>
          </p:cNvPr>
          <p:cNvSpPr/>
          <p:nvPr/>
        </p:nvSpPr>
        <p:spPr>
          <a:xfrm>
            <a:off x="9676856" y="2674952"/>
            <a:ext cx="1224136" cy="588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2022/2021: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- 0,07 %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B2AC7876-4AD0-EAAA-DA28-B39B8A624964}"/>
              </a:ext>
            </a:extLst>
          </p:cNvPr>
          <p:cNvSpPr/>
          <p:nvPr/>
        </p:nvSpPr>
        <p:spPr>
          <a:xfrm>
            <a:off x="9676856" y="3569997"/>
            <a:ext cx="1224136" cy="588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2022/2018: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- 3,0 %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565931-9A97-64AF-D51C-E66D9D908F00}"/>
              </a:ext>
            </a:extLst>
          </p:cNvPr>
          <p:cNvSpPr txBox="1"/>
          <p:nvPr/>
        </p:nvSpPr>
        <p:spPr>
          <a:xfrm>
            <a:off x="118332" y="6583677"/>
            <a:ext cx="168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i="1" dirty="0"/>
              <a:t>Vir: Baza podatkov ZZZS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9542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B8A0C0-E1A3-2279-6973-37CF7DA6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8510" y="398689"/>
            <a:ext cx="8229600" cy="863377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200" dirty="0">
                <a:ea typeface="Verdana" pitchFamily="34" charset="0"/>
                <a:cs typeface="Verdana" pitchFamily="34" charset="0"/>
              </a:rPr>
              <a:t>Polifarmakoterapija 10+ učinkovin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ECF4FF-83E9-F207-1F81-BE453878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33" y="1262066"/>
            <a:ext cx="8119954" cy="464950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742DF03-D164-268D-AE18-A8184F809EB7}"/>
              </a:ext>
            </a:extLst>
          </p:cNvPr>
          <p:cNvSpPr txBox="1"/>
          <p:nvPr/>
        </p:nvSpPr>
        <p:spPr>
          <a:xfrm>
            <a:off x="1118510" y="5911573"/>
            <a:ext cx="81199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1200" i="1" dirty="0">
                <a:solidFill>
                  <a:schemeClr val="bg2">
                    <a:lumMod val="50000"/>
                  </a:schemeClr>
                </a:solidFill>
              </a:rPr>
              <a:t>Prikazano je povprečno število zavarovanih oseb v ambulanti splošne/družinske medicine, ki so prejele 10 in več učinkovin. 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B67B1D97-2F14-4A8A-17DE-801FE8EBAAE3}"/>
              </a:ext>
            </a:extLst>
          </p:cNvPr>
          <p:cNvSpPr/>
          <p:nvPr/>
        </p:nvSpPr>
        <p:spPr>
          <a:xfrm>
            <a:off x="9739708" y="2499683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2022/2021: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+ 9,0 %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95199E35-0866-D866-D9E7-C0A06FF15C6F}"/>
              </a:ext>
            </a:extLst>
          </p:cNvPr>
          <p:cNvSpPr/>
          <p:nvPr/>
        </p:nvSpPr>
        <p:spPr>
          <a:xfrm>
            <a:off x="9739708" y="3429000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2022/2018: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+ 17,6 %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CF4F03C-59DB-62B7-EAE8-02230E0F7057}"/>
              </a:ext>
            </a:extLst>
          </p:cNvPr>
          <p:cNvSpPr txBox="1"/>
          <p:nvPr/>
        </p:nvSpPr>
        <p:spPr>
          <a:xfrm>
            <a:off x="43028" y="6626709"/>
            <a:ext cx="168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i="1" dirty="0"/>
              <a:t>Vir: Baza podatkov ZZZS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93322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CD55D32B-9D4D-4776-B65F-04D8E5D2F73D}"/>
              </a:ext>
            </a:extLst>
          </p:cNvPr>
          <p:cNvSpPr/>
          <p:nvPr/>
        </p:nvSpPr>
        <p:spPr>
          <a:xfrm>
            <a:off x="1171582" y="5971754"/>
            <a:ext cx="6002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Kazalnik kaže, koliko učinkovin je v povprečju prejel posamezni prejemnik polifarmakoterapije.</a:t>
            </a: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C58BD0-E00C-E7D2-0DAA-B7EB2DA8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582" y="416444"/>
            <a:ext cx="8229600" cy="863377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200" dirty="0">
                <a:ea typeface="Verdana" pitchFamily="34" charset="0"/>
                <a:cs typeface="Verdana" pitchFamily="34" charset="0"/>
              </a:rPr>
              <a:t>Povprečno število učinkovin na prejemnika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A6F3DA-474A-8759-42E9-CE3B7A58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83" y="1158509"/>
            <a:ext cx="8229599" cy="4712290"/>
          </a:xfrm>
          <a:prstGeom prst="rect">
            <a:avLst/>
          </a:prstGeom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C5380CDC-9618-1CD5-CAAB-8BB7FB457219}"/>
              </a:ext>
            </a:extLst>
          </p:cNvPr>
          <p:cNvSpPr/>
          <p:nvPr/>
        </p:nvSpPr>
        <p:spPr>
          <a:xfrm>
            <a:off x="9801143" y="2666075"/>
            <a:ext cx="1224136" cy="588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2022/2021: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- 0,7 %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46850AB-9762-25DB-53FE-67FBAC9A91CC}"/>
              </a:ext>
            </a:extLst>
          </p:cNvPr>
          <p:cNvSpPr/>
          <p:nvPr/>
        </p:nvSpPr>
        <p:spPr>
          <a:xfrm>
            <a:off x="9801143" y="3603288"/>
            <a:ext cx="1224136" cy="588638"/>
          </a:xfrm>
          <a:prstGeom prst="roundRect">
            <a:avLst/>
          </a:prstGeom>
          <a:solidFill>
            <a:srgbClr val="E6938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2022/2018:</a:t>
            </a:r>
          </a:p>
          <a:p>
            <a:pPr algn="ctr"/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+ 0,3 %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C5208B2-ED5C-8DBF-28D3-66A5FB3BE4F8}"/>
              </a:ext>
            </a:extLst>
          </p:cNvPr>
          <p:cNvSpPr txBox="1"/>
          <p:nvPr/>
        </p:nvSpPr>
        <p:spPr>
          <a:xfrm>
            <a:off x="-32276" y="6626709"/>
            <a:ext cx="168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i="1" dirty="0"/>
              <a:t>Vir: Baza podatkov ZZZS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88779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2304</Words>
  <Application>Microsoft Office PowerPoint</Application>
  <PresentationFormat>Širokozaslonsko</PresentationFormat>
  <Paragraphs>290</Paragraphs>
  <Slides>30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Roboto</vt:lpstr>
      <vt:lpstr>Verdana</vt:lpstr>
      <vt:lpstr>Office Theme</vt:lpstr>
      <vt:lpstr>Zdravila za sladkorno bolezen - optimalno kombiniranje (polifarmakoterapija)</vt:lpstr>
      <vt:lpstr>PowerPointova predstavitev</vt:lpstr>
      <vt:lpstr>Polifarmakoterapija</vt:lpstr>
      <vt:lpstr>Poraba in izdatki za zdravila za SB v obdobju 2013 - 2022</vt:lpstr>
      <vt:lpstr>Metodologija</vt:lpstr>
      <vt:lpstr>Število oseb s polifarmakoterapijo v 2017-2022</vt:lpstr>
      <vt:lpstr>Polifarmakoterapija 5 – 9 učinkovin</vt:lpstr>
      <vt:lpstr>Polifarmakoterapija 10+ učinkovin</vt:lpstr>
      <vt:lpstr>Povprečno število učinkovin na prejemnika</vt:lpstr>
      <vt:lpstr>Št. bolnikov z zdravili za SB</vt:lpstr>
      <vt:lpstr>Top 10 zdravil za SB glede na št. prejemnikov v l. 2021</vt:lpstr>
      <vt:lpstr>Št. zdravil (učinkovin) v 2021</vt:lpstr>
      <vt:lpstr>Top 10 oseb s 4 učinkovinami</vt:lpstr>
      <vt:lpstr>Vse osebe s 7 učinkovinami</vt:lpstr>
      <vt:lpstr>Najpogostejši vzroki za polifarmakoterapijo</vt:lpstr>
      <vt:lpstr>Polifarmakoterapija in posledice</vt:lpstr>
      <vt:lpstr>Kaj so najpogostejše kombinacije</vt:lpstr>
      <vt:lpstr>Dejstva</vt:lpstr>
      <vt:lpstr>Ustrezno predpisovanje zdravil – kako?</vt:lpstr>
      <vt:lpstr>Ustrezno predpisovanje zdravil – kako?</vt:lpstr>
      <vt:lpstr>PowerPointova predstavitev</vt:lpstr>
      <vt:lpstr>SLOVENSKE SMERNICE ZA KLINIČNO OBRAVNAVO SLADKORNE BOLEZNI TIPA 2 (2022)</vt:lpstr>
      <vt:lpstr>PowerPointova predstavitev</vt:lpstr>
      <vt:lpstr>Glavne strategije za obvladovanje polifarmacije pri starejših ljudeh s sladkorno boleznijo</vt:lpstr>
      <vt:lpstr>PowerPointova predstavitev</vt:lpstr>
      <vt:lpstr>Program farmacevtske oskrbe po odpustu pri bolnikih s sladkorno boleznijo tip 2 in hipertenzijo izboljša adherenco pri zdravljenju.</vt:lpstr>
      <vt:lpstr>PowerPointova predstavitev</vt:lpstr>
      <vt:lpstr>Za zaključek…</vt:lpstr>
      <vt:lpstr> PREGLED NOVOSTI IN PRIPOROČIL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Polifarmakoterapija pri bolniku s sladkorno boleznijo</dc:title>
  <dc:creator>Alenka Premuš</dc:creator>
  <cp:lastModifiedBy>Anita Strmljan</cp:lastModifiedBy>
  <cp:revision>48</cp:revision>
  <dcterms:created xsi:type="dcterms:W3CDTF">2019-03-06T18:17:11Z</dcterms:created>
  <dcterms:modified xsi:type="dcterms:W3CDTF">2023-05-22T05:19:33Z</dcterms:modified>
</cp:coreProperties>
</file>