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sldIdLst>
    <p:sldId id="256" r:id="rId2"/>
    <p:sldId id="260" r:id="rId3"/>
    <p:sldId id="304" r:id="rId4"/>
    <p:sldId id="306" r:id="rId5"/>
    <p:sldId id="307" r:id="rId6"/>
    <p:sldId id="285" r:id="rId7"/>
    <p:sldId id="309" r:id="rId8"/>
    <p:sldId id="296" r:id="rId9"/>
    <p:sldId id="321" r:id="rId10"/>
    <p:sldId id="300" r:id="rId11"/>
    <p:sldId id="308" r:id="rId12"/>
    <p:sldId id="315" r:id="rId13"/>
    <p:sldId id="322" r:id="rId14"/>
    <p:sldId id="329" r:id="rId15"/>
    <p:sldId id="331" r:id="rId16"/>
    <p:sldId id="323" r:id="rId17"/>
    <p:sldId id="318" r:id="rId18"/>
    <p:sldId id="320" r:id="rId19"/>
    <p:sldId id="336" r:id="rId20"/>
    <p:sldId id="332" r:id="rId21"/>
    <p:sldId id="333" r:id="rId22"/>
    <p:sldId id="334" r:id="rId23"/>
    <p:sldId id="335" r:id="rId24"/>
    <p:sldId id="339" r:id="rId25"/>
    <p:sldId id="340" r:id="rId26"/>
    <p:sldId id="319" r:id="rId27"/>
    <p:sldId id="325" r:id="rId28"/>
    <p:sldId id="337" r:id="rId2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81903" autoAdjust="0"/>
  </p:normalViewPr>
  <p:slideViewPr>
    <p:cSldViewPr snapToGrid="0">
      <p:cViewPr varScale="1">
        <p:scale>
          <a:sx n="93" d="100"/>
          <a:sy n="93" d="100"/>
        </p:scale>
        <p:origin x="2364" y="90"/>
      </p:cViewPr>
      <p:guideLst/>
    </p:cSldViewPr>
  </p:slideViewPr>
  <p:notesTextViewPr>
    <p:cViewPr>
      <p:scale>
        <a:sx n="1" d="1"/>
        <a:sy n="1" d="1"/>
      </p:scale>
      <p:origin x="0" y="0"/>
    </p:cViewPr>
  </p:notesTextViewPr>
  <p:notesViewPr>
    <p:cSldViewPr snapToGrid="0">
      <p:cViewPr varScale="1">
        <p:scale>
          <a:sx n="88" d="100"/>
          <a:sy n="88" d="100"/>
        </p:scale>
        <p:origin x="277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C085A-4940-4436-97C7-CAE3FB309819}" type="datetimeFigureOut">
              <a:rPr lang="sl-SI" smtClean="0"/>
              <a:t>30.9.2022</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A9108-C460-4387-A57A-97371AF1494C}" type="slidenum">
              <a:rPr lang="sl-SI" smtClean="0"/>
              <a:t>‹#›</a:t>
            </a:fld>
            <a:endParaRPr lang="sl-SI"/>
          </a:p>
        </p:txBody>
      </p:sp>
    </p:spTree>
    <p:extLst>
      <p:ext uri="{BB962C8B-B14F-4D97-AF65-F5344CB8AC3E}">
        <p14:creationId xmlns:p14="http://schemas.microsoft.com/office/powerpoint/2010/main" val="1302660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ambino.si/odlozitev_porod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ambino.si/nosecnos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1</a:t>
            </a:fld>
            <a:endParaRPr lang="sl-SI"/>
          </a:p>
        </p:txBody>
      </p:sp>
    </p:spTree>
    <p:extLst>
      <p:ext uri="{BB962C8B-B14F-4D97-AF65-F5344CB8AC3E}">
        <p14:creationId xmlns:p14="http://schemas.microsoft.com/office/powerpoint/2010/main" val="93822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l-SI" dirty="0"/>
              <a:t>Paracetamol: </a:t>
            </a:r>
            <a:r>
              <a:rPr lang="sl-SI" sz="2400" dirty="0"/>
              <a:t>Paracetamol je </a:t>
            </a:r>
            <a:r>
              <a:rPr lang="sl-SI" sz="2400" u="sng" dirty="0"/>
              <a:t>prva izbira analgetika </a:t>
            </a:r>
            <a:r>
              <a:rPr lang="sl-SI" sz="2400" dirty="0"/>
              <a:t>za zdravljenje bolečin in/ali vročine pri doječih materah.</a:t>
            </a:r>
          </a:p>
          <a:p>
            <a:r>
              <a:rPr lang="sl-SI" dirty="0"/>
              <a:t>Ibuprofen:</a:t>
            </a:r>
            <a:r>
              <a:rPr lang="sl-SI" baseline="0" dirty="0"/>
              <a:t> </a:t>
            </a:r>
            <a:r>
              <a:rPr lang="sl-SI" sz="1200" dirty="0"/>
              <a:t>V raziskavah ni bilo zaznanih NUZ na dojenčke pri doječih materah, ki so jemale ibuprofen</a:t>
            </a:r>
          </a:p>
          <a:p>
            <a:r>
              <a:rPr lang="sl-SI" sz="1200" dirty="0"/>
              <a:t>ASA: Nižji odmerki (pod 1500mg/dan) dani izjemoma naj ne bi povzročali večjih težav. </a:t>
            </a:r>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17</a:t>
            </a:fld>
            <a:endParaRPr lang="sl-SI"/>
          </a:p>
        </p:txBody>
      </p:sp>
    </p:spTree>
    <p:extLst>
      <p:ext uri="{BB962C8B-B14F-4D97-AF65-F5344CB8AC3E}">
        <p14:creationId xmlns:p14="http://schemas.microsoft.com/office/powerpoint/2010/main" val="2414659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24</a:t>
            </a:fld>
            <a:endParaRPr lang="sl-SI"/>
          </a:p>
        </p:txBody>
      </p:sp>
    </p:spTree>
    <p:extLst>
      <p:ext uri="{BB962C8B-B14F-4D97-AF65-F5344CB8AC3E}">
        <p14:creationId xmlns:p14="http://schemas.microsoft.com/office/powerpoint/2010/main" val="2939537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b="1" dirty="0" err="1"/>
              <a:t>Obetiholna</a:t>
            </a:r>
            <a:r>
              <a:rPr lang="sl-SI" b="1" dirty="0"/>
              <a:t> kislina (</a:t>
            </a:r>
            <a:r>
              <a:rPr lang="sl-SI" b="1" dirty="0" err="1"/>
              <a:t>Ocaliva</a:t>
            </a:r>
            <a:r>
              <a:rPr lang="sl-SI" b="1" dirty="0"/>
              <a:t>) </a:t>
            </a:r>
            <a:r>
              <a:rPr lang="sl-SI" dirty="0"/>
              <a:t>je agonist </a:t>
            </a:r>
            <a:r>
              <a:rPr lang="sl-SI" dirty="0" err="1"/>
              <a:t>farnezoidnega</a:t>
            </a:r>
            <a:r>
              <a:rPr lang="sl-SI" dirty="0"/>
              <a:t> X receptorja in modificirana žolčna kislina. Zdravilo je decembra 2016 dobilo pogojno dovoljenje za promet za zdravljenje primarnega </a:t>
            </a:r>
            <a:r>
              <a:rPr lang="sl-SI" dirty="0" err="1"/>
              <a:t>biliarnega</a:t>
            </a:r>
            <a:r>
              <a:rPr lang="sl-SI" dirty="0"/>
              <a:t> </a:t>
            </a:r>
            <a:r>
              <a:rPr lang="sl-SI" dirty="0" err="1"/>
              <a:t>holangitisa</a:t>
            </a:r>
            <a:r>
              <a:rPr lang="sl-SI" dirty="0"/>
              <a:t> (PBC) v kombinaciji z </a:t>
            </a:r>
            <a:r>
              <a:rPr lang="sl-SI" dirty="0" err="1"/>
              <a:t>ursodeoksiholno</a:t>
            </a:r>
            <a:r>
              <a:rPr lang="sl-SI" dirty="0"/>
              <a:t> kislino (UDCA – </a:t>
            </a:r>
            <a:r>
              <a:rPr lang="sl-SI" dirty="0" err="1"/>
              <a:t>ursodeoxycholic</a:t>
            </a:r>
            <a:r>
              <a:rPr lang="sl-SI" dirty="0"/>
              <a:t> </a:t>
            </a:r>
            <a:r>
              <a:rPr lang="sl-SI" dirty="0" err="1"/>
              <a:t>acid</a:t>
            </a:r>
            <a:r>
              <a:rPr lang="sl-SI" dirty="0"/>
              <a:t>) pri odraslih z nezadostnim odzivom na UDCA ali kot </a:t>
            </a:r>
            <a:r>
              <a:rPr lang="sl-SI" dirty="0" err="1"/>
              <a:t>monoterapija</a:t>
            </a:r>
            <a:r>
              <a:rPr lang="sl-SI" dirty="0"/>
              <a:t> pri odraslih, ki UDCA ne prenašajo. </a:t>
            </a:r>
          </a:p>
          <a:p>
            <a:r>
              <a:rPr lang="sl-SI" b="1" dirty="0" err="1"/>
              <a:t>Defibrotid</a:t>
            </a:r>
            <a:r>
              <a:rPr lang="sl-SI" dirty="0"/>
              <a:t> je mešanica </a:t>
            </a:r>
            <a:r>
              <a:rPr lang="sl-SI" dirty="0" err="1"/>
              <a:t>oligonukleotidov</a:t>
            </a:r>
            <a:r>
              <a:rPr lang="sl-SI" dirty="0"/>
              <a:t> z dokazanim </a:t>
            </a:r>
            <a:r>
              <a:rPr lang="sl-SI" dirty="0" err="1"/>
              <a:t>antitrombotičnim</a:t>
            </a:r>
            <a:r>
              <a:rPr lang="sl-SI" dirty="0"/>
              <a:t>, </a:t>
            </a:r>
            <a:r>
              <a:rPr lang="sl-SI" dirty="0" err="1"/>
              <a:t>fibrinolitičnim</a:t>
            </a:r>
            <a:r>
              <a:rPr lang="sl-SI" dirty="0"/>
              <a:t>, </a:t>
            </a:r>
            <a:r>
              <a:rPr lang="sl-SI" dirty="0" err="1"/>
              <a:t>antiadhezivnim</a:t>
            </a:r>
            <a:r>
              <a:rPr lang="sl-SI" dirty="0"/>
              <a:t> in protivnetnim delovanjem. Zdravilo </a:t>
            </a:r>
            <a:r>
              <a:rPr lang="sl-SI" dirty="0" err="1"/>
              <a:t>Defitelio</a:t>
            </a:r>
            <a:r>
              <a:rPr lang="sl-SI" dirty="0"/>
              <a:t> je leta 2013 pridobilo dovoljenje za promet v izjemnih okoliščinah in bilo odobreno za zdravljenje hude jetrne </a:t>
            </a:r>
            <a:r>
              <a:rPr lang="sl-SI" dirty="0" err="1"/>
              <a:t>venookluzivne</a:t>
            </a:r>
            <a:r>
              <a:rPr lang="sl-SI" dirty="0"/>
              <a:t> bolezni (VOB), imenovane tudi sindrom obstrukcije </a:t>
            </a:r>
            <a:r>
              <a:rPr lang="sl-SI" dirty="0" err="1"/>
              <a:t>sinusoidov</a:t>
            </a:r>
            <a:r>
              <a:rPr lang="sl-SI" dirty="0"/>
              <a:t> (SOS), ki se pojavi pri zdravljenju s presaditvijo krvotvornih matičnih celic (PKMC). </a:t>
            </a:r>
          </a:p>
          <a:p>
            <a:r>
              <a:rPr lang="sl-SI" b="1" dirty="0" err="1"/>
              <a:t>Deksmedetomidin</a:t>
            </a:r>
            <a:r>
              <a:rPr lang="sl-SI" dirty="0"/>
              <a:t>: Študija SPICE III je </a:t>
            </a:r>
            <a:r>
              <a:rPr lang="sl-SI" dirty="0" err="1"/>
              <a:t>randomizirano</a:t>
            </a:r>
            <a:r>
              <a:rPr lang="sl-SI" dirty="0"/>
              <a:t> klinično preskušanje, v katerem so primerjali učinek sedacije z </a:t>
            </a:r>
            <a:r>
              <a:rPr lang="sl-SI" dirty="0" err="1"/>
              <a:t>deksmedetomidinom</a:t>
            </a:r>
            <a:r>
              <a:rPr lang="sl-SI" dirty="0"/>
              <a:t> na umrljivost zaradi vseh vzrokov (smrti zaradi kateregakoli vzroka) z »običajno standardno oskrbo« pri 3.904 kritično bolnih odraslih bolnikih v enotah intenzivne nege, ki so potrebovali mehansko ventilacijo.  • </a:t>
            </a:r>
            <a:r>
              <a:rPr lang="sl-SI" dirty="0" err="1"/>
              <a:t>Deksmedetomidin</a:t>
            </a:r>
            <a:r>
              <a:rPr lang="sl-SI" dirty="0"/>
              <a:t> je bil, v primerjavi z drugimi sedativi, povezan s povečanim tveganjem za umrljivost v starostni skupini 65 let ali manj (razmerje obetov 1,26; 95 % verodostojen interval 1,02 do 1,56).  • Glede na starost je bila ta heterogenost učinka na umrljivost najbolj izrazita pri bolnikih, ki so bili v bolnišnico sprejeti iz drugih razlogov, kot pa oskrba po operaciji. Heterogenost učinka se je povečevala z naraščanjem seštevka APACHE II in z zmanjševanjem starosti. Mehanizem ni znan.  • Te ugotovitve je treba pretehtati glede na pričakovano klinično korist </a:t>
            </a:r>
            <a:r>
              <a:rPr lang="sl-SI" dirty="0" err="1"/>
              <a:t>deksmedetomidina</a:t>
            </a:r>
            <a:r>
              <a:rPr lang="sl-SI" dirty="0"/>
              <a:t> v primerjavi z drugimi sedativi pri mlajših bolnikih</a:t>
            </a:r>
          </a:p>
          <a:p>
            <a:r>
              <a:rPr lang="sl-SI" b="1" dirty="0" err="1"/>
              <a:t>Kabazitaksel</a:t>
            </a:r>
            <a:r>
              <a:rPr lang="sl-SI" b="1" dirty="0"/>
              <a:t>: </a:t>
            </a:r>
            <a:r>
              <a:rPr lang="sl-SI" dirty="0"/>
              <a:t>Zaradi prisotnosti dveh različnih oblik </a:t>
            </a:r>
            <a:r>
              <a:rPr lang="sl-SI" dirty="0" err="1"/>
              <a:t>kabazitaksela</a:t>
            </a:r>
            <a:r>
              <a:rPr lang="sl-SI" dirty="0"/>
              <a:t> na trgu obstaja tveganje za napake pri uporabi zdravil: o zdravilo </a:t>
            </a:r>
            <a:r>
              <a:rPr lang="sl-SI" dirty="0" err="1"/>
              <a:t>Kabazitaksel</a:t>
            </a:r>
            <a:r>
              <a:rPr lang="sl-SI" dirty="0"/>
              <a:t> </a:t>
            </a:r>
            <a:r>
              <a:rPr lang="sl-SI" dirty="0" err="1"/>
              <a:t>Accord</a:t>
            </a:r>
            <a:r>
              <a:rPr lang="sl-SI" dirty="0"/>
              <a:t> v obliki 20 mg/ml koncentrata za raztopino za </a:t>
            </a:r>
            <a:r>
              <a:rPr lang="sl-SI" dirty="0" err="1"/>
              <a:t>infundiranje</a:t>
            </a:r>
            <a:r>
              <a:rPr lang="sl-SI" dirty="0"/>
              <a:t>, ki zahteva enostopenjski postopek redčenja; o zdravilo </a:t>
            </a:r>
            <a:r>
              <a:rPr lang="sl-SI" dirty="0" err="1"/>
              <a:t>Jevtana</a:t>
            </a:r>
            <a:r>
              <a:rPr lang="sl-SI" dirty="0"/>
              <a:t> v obliki 60 mg/1,5 ml koncentrata z </a:t>
            </a:r>
            <a:r>
              <a:rPr lang="sl-SI" dirty="0" err="1"/>
              <a:t>vehiklom</a:t>
            </a:r>
            <a:r>
              <a:rPr lang="sl-SI" dirty="0"/>
              <a:t> za raztopino za </a:t>
            </a:r>
            <a:r>
              <a:rPr lang="sl-SI" dirty="0" err="1"/>
              <a:t>infundiranje</a:t>
            </a:r>
            <a:r>
              <a:rPr lang="sl-SI" dirty="0"/>
              <a:t>, ki zahteva dvostopenjski postopek redčenja.  • Pred končnim redčenjem v raztopini glukoze ali raztopini natrijevega klorida za </a:t>
            </a:r>
            <a:r>
              <a:rPr lang="sl-SI" dirty="0" err="1"/>
              <a:t>infundiranje</a:t>
            </a:r>
            <a:r>
              <a:rPr lang="sl-SI" dirty="0"/>
              <a:t> je koncentracija </a:t>
            </a:r>
            <a:r>
              <a:rPr lang="sl-SI" dirty="0" err="1"/>
              <a:t>kabazitaksela</a:t>
            </a:r>
            <a:r>
              <a:rPr lang="sl-SI" dirty="0"/>
              <a:t>: o 20 mg/ml pri zdravilu </a:t>
            </a:r>
            <a:r>
              <a:rPr lang="sl-SI" dirty="0" err="1"/>
              <a:t>Kabazitaksel</a:t>
            </a:r>
            <a:r>
              <a:rPr lang="sl-SI" dirty="0"/>
              <a:t> </a:t>
            </a:r>
            <a:r>
              <a:rPr lang="sl-SI" dirty="0" err="1"/>
              <a:t>Accord</a:t>
            </a:r>
            <a:r>
              <a:rPr lang="sl-SI" dirty="0"/>
              <a:t> o 10 mg/ml pri zdravilu </a:t>
            </a:r>
            <a:r>
              <a:rPr lang="sl-SI" dirty="0" err="1"/>
              <a:t>Jevtana</a:t>
            </a:r>
            <a:r>
              <a:rPr lang="sl-SI" dirty="0"/>
              <a:t>. </a:t>
            </a:r>
          </a:p>
          <a:p>
            <a:endParaRPr lang="sl-SI" dirty="0"/>
          </a:p>
          <a:p>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28</a:t>
            </a:fld>
            <a:endParaRPr lang="sl-SI"/>
          </a:p>
        </p:txBody>
      </p:sp>
    </p:spTree>
    <p:extLst>
      <p:ext uri="{BB962C8B-B14F-4D97-AF65-F5344CB8AC3E}">
        <p14:creationId xmlns:p14="http://schemas.microsoft.com/office/powerpoint/2010/main" val="45311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i="0" kern="1200" dirty="0">
                <a:solidFill>
                  <a:schemeClr val="tx1"/>
                </a:solidFill>
                <a:effectLst/>
                <a:latin typeface="+mn-lt"/>
                <a:ea typeface="+mn-ea"/>
                <a:cs typeface="+mn-cs"/>
              </a:rPr>
              <a:t>V Sloveniji 83% žensk v nosečnosti vzame vsaj eno zdravilo. Med to so uvrščena tudi zdravila na </a:t>
            </a:r>
            <a:r>
              <a:rPr lang="sl-SI" sz="1200" i="0" kern="1200" dirty="0" err="1">
                <a:solidFill>
                  <a:schemeClr val="tx1"/>
                </a:solidFill>
                <a:effectLst/>
                <a:latin typeface="+mn-lt"/>
                <a:ea typeface="+mn-ea"/>
                <a:cs typeface="+mn-cs"/>
              </a:rPr>
              <a:t>Rp</a:t>
            </a:r>
            <a:r>
              <a:rPr lang="sl-SI" sz="1200" i="0" kern="1200" dirty="0">
                <a:solidFill>
                  <a:schemeClr val="tx1"/>
                </a:solidFill>
                <a:effectLst/>
                <a:latin typeface="+mn-lt"/>
                <a:ea typeface="+mn-ea"/>
                <a:cs typeface="+mn-cs"/>
              </a:rPr>
              <a:t>. Od zdravil, ki jih nosečnice najpogosteje vzamejo, so železo in vitamini, na drugem mestu so to antibiotiki, sledijo </a:t>
            </a:r>
            <a:r>
              <a:rPr lang="sl-SI" sz="1200" i="0" kern="1200" dirty="0" err="1">
                <a:solidFill>
                  <a:schemeClr val="tx1"/>
                </a:solidFill>
                <a:effectLst/>
                <a:latin typeface="+mn-lt"/>
                <a:ea typeface="+mn-ea"/>
                <a:cs typeface="+mn-cs"/>
              </a:rPr>
              <a:t>tokolitiki</a:t>
            </a:r>
            <a:r>
              <a:rPr lang="sl-SI" sz="1200" i="0" kern="1200" dirty="0">
                <a:solidFill>
                  <a:schemeClr val="tx1"/>
                </a:solidFill>
                <a:effectLst/>
                <a:latin typeface="+mn-lt"/>
                <a:ea typeface="+mn-ea"/>
                <a:cs typeface="+mn-cs"/>
              </a:rPr>
              <a:t>. To so zdravila, ki sprostijo maternično mišičevje in </a:t>
            </a:r>
            <a:r>
              <a:rPr lang="sl-SI" sz="1200" i="0" kern="1200" dirty="0">
                <a:solidFill>
                  <a:schemeClr val="tx1"/>
                </a:solidFill>
                <a:effectLst/>
                <a:latin typeface="+mn-lt"/>
                <a:ea typeface="+mn-ea"/>
                <a:cs typeface="+mn-cs"/>
                <a:hlinkClick r:id="rId3"/>
              </a:rPr>
              <a:t>preprečujejo kontrakcije</a:t>
            </a:r>
            <a:r>
              <a:rPr lang="sl-SI" sz="1200" i="0" kern="1200" dirty="0">
                <a:solidFill>
                  <a:schemeClr val="tx1"/>
                </a:solidFill>
                <a:effectLst/>
                <a:latin typeface="+mn-lt"/>
                <a:ea typeface="+mn-ea"/>
                <a:cs typeface="+mn-cs"/>
              </a:rPr>
              <a:t>. Nato so tu antihipertenzivi in še druga zdravila.</a:t>
            </a:r>
            <a:r>
              <a:rPr lang="sl-SI" sz="1200" i="1" kern="1200" dirty="0">
                <a:solidFill>
                  <a:schemeClr val="tx1"/>
                </a:solidFill>
                <a:effectLst/>
                <a:latin typeface="+mn-lt"/>
                <a:ea typeface="+mn-ea"/>
                <a:cs typeface="+mn-cs"/>
              </a:rPr>
              <a:t> </a:t>
            </a:r>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3</a:t>
            </a:fld>
            <a:endParaRPr lang="sl-SI"/>
          </a:p>
        </p:txBody>
      </p:sp>
    </p:spTree>
    <p:extLst>
      <p:ext uri="{BB962C8B-B14F-4D97-AF65-F5344CB8AC3E}">
        <p14:creationId xmlns:p14="http://schemas.microsoft.com/office/powerpoint/2010/main" val="353315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i="0" kern="1200" dirty="0">
                <a:solidFill>
                  <a:schemeClr val="tx1"/>
                </a:solidFill>
                <a:effectLst/>
                <a:latin typeface="+mn-lt"/>
                <a:ea typeface="+mn-ea"/>
                <a:cs typeface="+mn-cs"/>
              </a:rPr>
              <a:t>Nekatere nosečnice ne jemljejo redno zdravil, ki so jim predpisana, po tem, ko preberejo navodila. V navodilih je namreč pogosto zapisano, da je treba pretehtati koristi in tveganja. Nikoli ne bo zapisano, da je zdravilo za nosečnico povsem varno, vedno bodo našteti tudi neželeni učinki. </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i="0" kern="1200" dirty="0">
                <a:solidFill>
                  <a:schemeClr val="tx1"/>
                </a:solidFill>
                <a:effectLst/>
                <a:latin typeface="+mn-lt"/>
                <a:ea typeface="+mn-ea"/>
                <a:cs typeface="+mn-cs"/>
              </a:rPr>
              <a:t>Res je, da se za samozdravljenje pogosteje odločajo ženske iz manj razvitih socialnih slojev. V raziskavah pa so ugotovili tudi, da je samozdravljenje pogostejše v drugem in tretjem trimesečju, najverjetneje tudi zato, ker so takrat težave pogostejše. Najpogosteje se glede bolečine odločajo za samozdravljenje glavobola, pa tudi drugih bolečin, predvsem v križu.</a:t>
            </a:r>
            <a:endParaRPr lang="sl-SI" sz="1200" kern="1200" dirty="0">
              <a:solidFill>
                <a:schemeClr val="tx1"/>
              </a:solidFill>
              <a:effectLst/>
              <a:latin typeface="+mn-lt"/>
              <a:ea typeface="+mn-ea"/>
              <a:cs typeface="+mn-cs"/>
            </a:endParaRPr>
          </a:p>
          <a:p>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4</a:t>
            </a:fld>
            <a:endParaRPr lang="sl-SI"/>
          </a:p>
        </p:txBody>
      </p:sp>
    </p:spTree>
    <p:extLst>
      <p:ext uri="{BB962C8B-B14F-4D97-AF65-F5344CB8AC3E}">
        <p14:creationId xmlns:p14="http://schemas.microsoft.com/office/powerpoint/2010/main" val="4071059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i="0" kern="1200" dirty="0">
                <a:solidFill>
                  <a:schemeClr val="tx1"/>
                </a:solidFill>
                <a:effectLst/>
                <a:latin typeface="+mn-lt"/>
                <a:ea typeface="+mn-ea"/>
                <a:cs typeface="+mn-cs"/>
              </a:rPr>
              <a:t>Učinkovine lahko glede na svoje lastnosti povsem različno prehajajo v posteljico. Pomemben je odmerek, ki prehaja, prehajanje zdravila je odvisno tudi od velikosti molekule, od načina dajanja, od stopnje ionizacije in tako dalje. Enako je pri doječih materah. Učinkovine lahko zelo različno prehajajo v materino mleko. En nesteroidni analgetik bo morda v veliko višji koncentraciji prehajal v mleko kot drug nesteroidni analgetik. Pa sta si po delovanju lahko zelo podobna, a veliko je odvisno od kemijske sestave same molekule, od kislosti učinkovine, topnosti v lipidih, stopnje ionizacije ipd. </a:t>
            </a:r>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5</a:t>
            </a:fld>
            <a:endParaRPr lang="sl-SI"/>
          </a:p>
        </p:txBody>
      </p:sp>
    </p:spTree>
    <p:extLst>
      <p:ext uri="{BB962C8B-B14F-4D97-AF65-F5344CB8AC3E}">
        <p14:creationId xmlns:p14="http://schemas.microsoft.com/office/powerpoint/2010/main" val="3187255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903BDBD-453A-472C-8DC0-6AC0DEC73A9B}" type="slidenum">
              <a:rPr lang="sl-SI" altLang="sl-SI" b="0" smtClean="0"/>
              <a:pPr/>
              <a:t>6</a:t>
            </a:fld>
            <a:endParaRPr lang="sl-SI" altLang="sl-SI" b="0"/>
          </a:p>
        </p:txBody>
      </p:sp>
      <p:sp>
        <p:nvSpPr>
          <p:cNvPr id="12291" name="Rectangle 2"/>
          <p:cNvSpPr>
            <a:spLocks noGrp="1" noRot="1" noChangeAspect="1" noChangeArrowheads="1" noTextEdit="1"/>
          </p:cNvSpPr>
          <p:nvPr>
            <p:ph type="sldImg"/>
          </p:nvPr>
        </p:nvSpPr>
        <p:spPr>
          <a:xfrm>
            <a:off x="1371600" y="1143000"/>
            <a:ext cx="4114800" cy="3086100"/>
          </a:xfrm>
          <a:ln/>
        </p:spPr>
      </p:sp>
      <p:sp>
        <p:nvSpPr>
          <p:cNvPr id="12292" name="Rectangle 3"/>
          <p:cNvSpPr>
            <a:spLocks noGrp="1" noChangeArrowheads="1"/>
          </p:cNvSpPr>
          <p:nvPr>
            <p:ph type="body" idx="1"/>
          </p:nvPr>
        </p:nvSpPr>
        <p:spPr>
          <a:noFill/>
        </p:spPr>
        <p:txBody>
          <a:bodyPr/>
          <a:lstStyle/>
          <a:p>
            <a:pPr eaLnBrk="1" hangingPunct="1">
              <a:lnSpc>
                <a:spcPct val="80000"/>
              </a:lnSpc>
            </a:pPr>
            <a:r>
              <a:rPr lang="sl-SI" altLang="sl-SI" sz="900" dirty="0"/>
              <a:t>Vsako zdravilo lahko, razen če se prej ne razgradi ali mu to zaradi prevelike molekulske mase ali slabe maščobne topnosti ne uspe, preide posteljico. Zdravila lahko škodljivo delujejo na otročka. Kadar je rezultat tega delovanja prirojena telesna napaka ali spremenjeno delovanje organa, govorimo o teratogenem učinku. Zaradi možnega teratogenega ali drugače škodljivega delovanja na plod je uvedena klasifikacija zdravil, ki le-ta razvršča v več skupin glede razpoložljivih podatkov o škodljivih učinkih. </a:t>
            </a:r>
          </a:p>
          <a:p>
            <a:pPr marL="0" marR="0" indent="0" algn="l" defTabSz="914400" rtl="0" eaLnBrk="1" fontAlgn="auto" latinLnBrk="0" hangingPunct="1">
              <a:lnSpc>
                <a:spcPct val="80000"/>
              </a:lnSpc>
              <a:spcBef>
                <a:spcPts val="0"/>
              </a:spcBef>
              <a:spcAft>
                <a:spcPts val="0"/>
              </a:spcAft>
              <a:buClrTx/>
              <a:buSzTx/>
              <a:buFontTx/>
              <a:buNone/>
              <a:tabLst/>
              <a:defRPr/>
            </a:pPr>
            <a:r>
              <a:rPr lang="sl-SI" sz="1200" i="0" kern="1200" dirty="0">
                <a:solidFill>
                  <a:schemeClr val="tx1"/>
                </a:solidFill>
                <a:effectLst/>
                <a:latin typeface="+mn-lt"/>
                <a:ea typeface="+mn-ea"/>
                <a:cs typeface="+mn-cs"/>
              </a:rPr>
              <a:t>Zdravila za uporabo v nosečnosti klasificiramo po FDA lestvici. Le ta se v zadnjih nekaj letih dopolnila v PLLR pravilo, a za nas to ni toliko pomembno. Še vedno je v veljavi klasična FDA lestvica, ki nam pove, koliko je zdravilo varno oz. nam olajša odločanje. Če je zdravilo v skupini A, to pomeni, da so bile pri nosečnicah izvedene kontrolirane raziskave z zdravilom in ni bilo zaznano, da bi učinkovina škodovala plodu. Seveda takih raziskav skoraj ni, zato se v to skupino uvrščajo res redka zdravila. Primer je npr. folna kislina ali </a:t>
            </a:r>
            <a:r>
              <a:rPr lang="sl-SI" sz="1200" i="0" kern="1200" dirty="0" err="1">
                <a:solidFill>
                  <a:schemeClr val="tx1"/>
                </a:solidFill>
                <a:effectLst/>
                <a:latin typeface="+mn-lt"/>
                <a:ea typeface="+mn-ea"/>
                <a:cs typeface="+mn-cs"/>
              </a:rPr>
              <a:t>levotiroksin</a:t>
            </a:r>
            <a:r>
              <a:rPr lang="sl-SI" sz="1200" i="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pPr eaLnBrk="1" hangingPunct="1">
              <a:lnSpc>
                <a:spcPct val="80000"/>
              </a:lnSpc>
            </a:pPr>
            <a:endParaRPr lang="sl-SI" altLang="sl-SI" sz="900" dirty="0"/>
          </a:p>
          <a:p>
            <a:pPr eaLnBrk="1" hangingPunct="1">
              <a:lnSpc>
                <a:spcPct val="80000"/>
              </a:lnSpc>
            </a:pPr>
            <a:endParaRPr lang="sl-SI" altLang="sl-SI" sz="900" dirty="0"/>
          </a:p>
          <a:p>
            <a:pPr eaLnBrk="1" hangingPunct="1">
              <a:lnSpc>
                <a:spcPct val="80000"/>
              </a:lnSpc>
            </a:pPr>
            <a:r>
              <a:rPr lang="sl-SI" altLang="sl-SI" sz="900" dirty="0"/>
              <a:t>Vsi vemo, da klinične raziskave v </a:t>
            </a:r>
            <a:r>
              <a:rPr lang="sl-SI" altLang="sl-SI" sz="900" b="1" dirty="0">
                <a:hlinkClick r:id="rId3" tooltip="nosečnost"/>
              </a:rPr>
              <a:t>nosečnost</a:t>
            </a:r>
            <a:r>
              <a:rPr lang="sl-SI" altLang="sl-SI" sz="900" dirty="0"/>
              <a:t>i na nosečnicah zaradi etičnih razlogov niso izvedljive. Zaradi možnega teratogenega ali drugače škodljivega delovanja na otročka zdravila razvrščamo gleda na varnost uporabe med nosečnostjo. V Sloveniji uporabljamo ameriško klasifikacijo FDA (</a:t>
            </a:r>
            <a:r>
              <a:rPr lang="sl-SI" altLang="sl-SI" sz="900" dirty="0" err="1"/>
              <a:t>Food</a:t>
            </a:r>
            <a:r>
              <a:rPr lang="sl-SI" altLang="sl-SI" sz="900" dirty="0"/>
              <a:t> </a:t>
            </a:r>
            <a:r>
              <a:rPr lang="sl-SI" altLang="sl-SI" sz="900" dirty="0" err="1"/>
              <a:t>and</a:t>
            </a:r>
            <a:r>
              <a:rPr lang="sl-SI" altLang="sl-SI" sz="900" dirty="0"/>
              <a:t> drug </a:t>
            </a:r>
            <a:r>
              <a:rPr lang="sl-SI" altLang="sl-SI" sz="900" dirty="0" err="1"/>
              <a:t>Administration</a:t>
            </a:r>
            <a:r>
              <a:rPr lang="sl-SI" altLang="sl-SI" sz="900" dirty="0"/>
              <a:t>).</a:t>
            </a:r>
          </a:p>
          <a:p>
            <a:pPr eaLnBrk="1" hangingPunct="1">
              <a:lnSpc>
                <a:spcPct val="80000"/>
              </a:lnSpc>
            </a:pPr>
            <a:endParaRPr lang="sl-SI" altLang="sl-SI" sz="900" dirty="0"/>
          </a:p>
          <a:p>
            <a:pPr eaLnBrk="1" hangingPunct="1">
              <a:lnSpc>
                <a:spcPct val="80000"/>
              </a:lnSpc>
            </a:pPr>
            <a:r>
              <a:rPr lang="sl-SI" altLang="sl-SI" sz="900" dirty="0"/>
              <a:t>Zelo koristna so objavljena dela v primerih, ko se je vedelo da so nosečnice v </a:t>
            </a:r>
            <a:r>
              <a:rPr lang="sl-SI" altLang="sl-SI" sz="900" b="1" dirty="0">
                <a:hlinkClick r:id="rId3" tooltip="nosečnost"/>
              </a:rPr>
              <a:t>nosečnosti</a:t>
            </a:r>
            <a:r>
              <a:rPr lang="sl-SI" altLang="sl-SI" sz="900" dirty="0"/>
              <a:t> jemale nekatera zdravila, ali pa so zaradi svoje bolezni, kljub škodljivosti za otročka, morale zaužiti določeno zdravilo. Najbolj znana je FDA (FDA – </a:t>
            </a:r>
            <a:r>
              <a:rPr lang="sl-SI" altLang="sl-SI" sz="900" dirty="0" err="1"/>
              <a:t>Food</a:t>
            </a:r>
            <a:r>
              <a:rPr lang="sl-SI" altLang="sl-SI" sz="900" dirty="0"/>
              <a:t> </a:t>
            </a:r>
            <a:r>
              <a:rPr lang="sl-SI" altLang="sl-SI" sz="900" dirty="0" err="1"/>
              <a:t>and</a:t>
            </a:r>
            <a:r>
              <a:rPr lang="sl-SI" altLang="sl-SI" sz="900" dirty="0"/>
              <a:t> Drug </a:t>
            </a:r>
            <a:r>
              <a:rPr lang="sl-SI" altLang="sl-SI" sz="900" dirty="0" err="1"/>
              <a:t>Administration</a:t>
            </a:r>
            <a:r>
              <a:rPr lang="sl-SI" altLang="sl-SI" sz="900" dirty="0"/>
              <a:t> – Ameriška uprava za hrano in zdravila) klasifikacija (kategorija tveganja A, B, C, D, X) zdravila v </a:t>
            </a:r>
            <a:r>
              <a:rPr lang="sl-SI" altLang="sl-SI" sz="900" b="1" dirty="0">
                <a:hlinkClick r:id="rId3" tooltip="nosečnost"/>
              </a:rPr>
              <a:t>nosečnost</a:t>
            </a:r>
            <a:r>
              <a:rPr lang="sl-SI" altLang="sl-SI" sz="900" dirty="0"/>
              <a:t>i, ki temeljijo na podatkih iz kontrolnih raziskav pri nosečnicah v </a:t>
            </a:r>
            <a:r>
              <a:rPr lang="sl-SI" altLang="sl-SI" sz="900" b="1" dirty="0">
                <a:hlinkClick r:id="rId3" tooltip="nosečnost"/>
              </a:rPr>
              <a:t>nosečnost</a:t>
            </a:r>
            <a:r>
              <a:rPr lang="sl-SI" altLang="sl-SI" sz="900" dirty="0"/>
              <a:t>i in raziskav na živalih.</a:t>
            </a:r>
          </a:p>
          <a:p>
            <a:pPr eaLnBrk="1" hangingPunct="1">
              <a:lnSpc>
                <a:spcPct val="80000"/>
              </a:lnSpc>
            </a:pPr>
            <a:endParaRPr lang="sl-SI" altLang="sl-SI" sz="900" dirty="0"/>
          </a:p>
          <a:p>
            <a:pPr eaLnBrk="1" hangingPunct="1">
              <a:lnSpc>
                <a:spcPct val="80000"/>
              </a:lnSpc>
            </a:pPr>
            <a:r>
              <a:rPr lang="sl-SI" altLang="sl-SI" sz="900" b="1" dirty="0"/>
              <a:t>Pred uvedbo zdravila nosečnici je treba skrbno pretehtati koristi in tveganja. Če se uvedbi zdravila ne uspemo izogniti, poskušamo znotraj skupine izbrati najvarnejšo učinkovino. </a:t>
            </a:r>
            <a:endParaRPr lang="sl-SI" altLang="sl-SI" sz="500" b="1" dirty="0"/>
          </a:p>
          <a:p>
            <a:pPr eaLnBrk="1" hangingPunct="1">
              <a:lnSpc>
                <a:spcPct val="80000"/>
              </a:lnSpc>
            </a:pPr>
            <a:endParaRPr lang="sl-SI" altLang="sl-SI" sz="900" b="1" dirty="0"/>
          </a:p>
          <a:p>
            <a:pPr>
              <a:lnSpc>
                <a:spcPct val="80000"/>
              </a:lnSpc>
            </a:pPr>
            <a:r>
              <a:rPr lang="sl-SI" altLang="sl-SI" sz="900" dirty="0"/>
              <a:t>A: Nadzorovane raziskave niso pokazale tveganja za plod.</a:t>
            </a:r>
          </a:p>
          <a:p>
            <a:pPr>
              <a:lnSpc>
                <a:spcPct val="80000"/>
              </a:lnSpc>
            </a:pPr>
            <a:r>
              <a:rPr lang="sl-SI" altLang="sl-SI" sz="900" dirty="0"/>
              <a:t>B: Brez prepričljivih dokazov za škodljivost plodu.</a:t>
            </a:r>
          </a:p>
          <a:p>
            <a:pPr>
              <a:lnSpc>
                <a:spcPct val="80000"/>
              </a:lnSpc>
            </a:pPr>
            <a:r>
              <a:rPr lang="sl-SI" altLang="sl-SI" sz="900" dirty="0"/>
              <a:t>C: Tveganja za škodljivost plodu ni moč izključiti.</a:t>
            </a:r>
          </a:p>
          <a:p>
            <a:pPr>
              <a:lnSpc>
                <a:spcPct val="80000"/>
              </a:lnSpc>
            </a:pPr>
            <a:r>
              <a:rPr lang="sl-SI" altLang="sl-SI" sz="900" dirty="0"/>
              <a:t>D: Prepričljivi dokazi o škodljivem učinku za plod.</a:t>
            </a:r>
          </a:p>
          <a:p>
            <a:pPr>
              <a:lnSpc>
                <a:spcPct val="80000"/>
              </a:lnSpc>
            </a:pPr>
            <a:r>
              <a:rPr lang="sl-SI" altLang="sl-SI" sz="900" dirty="0"/>
              <a:t>X: Kontraindicirano v nosečnosti.</a:t>
            </a:r>
            <a:endParaRPr lang="sl-SI" altLang="sl-SI" sz="900" b="1" dirty="0"/>
          </a:p>
          <a:p>
            <a:pPr eaLnBrk="1" hangingPunct="1">
              <a:lnSpc>
                <a:spcPct val="80000"/>
              </a:lnSpc>
            </a:pPr>
            <a:endParaRPr lang="sl-SI" altLang="sl-SI" sz="900" dirty="0"/>
          </a:p>
          <a:p>
            <a:pPr eaLnBrk="1" hangingPunct="1">
              <a:lnSpc>
                <a:spcPct val="80000"/>
              </a:lnSpc>
            </a:pPr>
            <a:r>
              <a:rPr lang="sl-SI" altLang="sl-SI" sz="900" i="1" dirty="0"/>
              <a:t>ZDRAVILA ZDRAVIJO SO PA LAHKO TUDI: teratogena, mutagena, karcinogena, toksična.</a:t>
            </a:r>
          </a:p>
        </p:txBody>
      </p:sp>
    </p:spTree>
    <p:extLst>
      <p:ext uri="{BB962C8B-B14F-4D97-AF65-F5344CB8AC3E}">
        <p14:creationId xmlns:p14="http://schemas.microsoft.com/office/powerpoint/2010/main" val="156125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C2810159-455F-4460-AA7F-DA6D7F6BCB99}" type="slidenum">
              <a:rPr lang="sl-SI" altLang="sl-SI" sz="1200" b="0"/>
              <a:pPr algn="r" eaLnBrk="1" hangingPunct="1"/>
              <a:t>8</a:t>
            </a:fld>
            <a:endParaRPr lang="sl-SI" altLang="sl-SI" sz="1200" b="0"/>
          </a:p>
        </p:txBody>
      </p:sp>
      <p:sp>
        <p:nvSpPr>
          <p:cNvPr id="34819" name="Rectangle 2"/>
          <p:cNvSpPr>
            <a:spLocks noGrp="1" noRot="1" noChangeAspect="1" noChangeArrowheads="1" noTextEdit="1"/>
          </p:cNvSpPr>
          <p:nvPr>
            <p:ph type="sldImg"/>
          </p:nvPr>
        </p:nvSpPr>
        <p:spPr>
          <a:xfrm>
            <a:off x="1371600" y="1143000"/>
            <a:ext cx="4114800" cy="3086100"/>
          </a:xfrm>
          <a:ln/>
        </p:spPr>
      </p:sp>
      <p:sp>
        <p:nvSpPr>
          <p:cNvPr id="34820" name="Rectangle 3"/>
          <p:cNvSpPr>
            <a:spLocks noGrp="1" noChangeArrowheads="1"/>
          </p:cNvSpPr>
          <p:nvPr>
            <p:ph type="body" idx="1"/>
          </p:nvPr>
        </p:nvSpPr>
        <p:spPr>
          <a:noFill/>
        </p:spPr>
        <p:txBody>
          <a:bodyPr/>
          <a:lstStyle/>
          <a:p>
            <a:pPr eaLnBrk="1" hangingPunct="1"/>
            <a:r>
              <a:rPr lang="sl-SI" altLang="sl-SI" dirty="0">
                <a:solidFill>
                  <a:schemeClr val="tx1"/>
                </a:solidFill>
              </a:rPr>
              <a:t>Pri doječih ženskah večina snovi, ki jih zaužijejo, prehaja v mleko, tako tudi zdravila. Povprečno se izloči v materino mleko od 1-2 % materinega odmerka zdravila. </a:t>
            </a:r>
          </a:p>
          <a:p>
            <a:pPr eaLnBrk="1" hangingPunct="1"/>
            <a:r>
              <a:rPr lang="sl-SI" altLang="sl-SI" dirty="0">
                <a:solidFill>
                  <a:schemeClr val="tx1"/>
                </a:solidFill>
              </a:rPr>
              <a:t>Za nekatera zdravila je znano, da pri dojenih otrocih povzročijo resne zaplete. Nekateri od teh zapletov niso bili dokazani in so posledica teoretičnih predpostavk, a jih je vredno kljub temu upoštevati. Tako razvrščamo zdravila glede na tveganje za dojenega otroka. </a:t>
            </a:r>
          </a:p>
          <a:p>
            <a:pPr eaLnBrk="1" hangingPunct="1"/>
            <a:endParaRPr lang="sl-SI" altLang="sl-SI" sz="600" dirty="0">
              <a:solidFill>
                <a:schemeClr val="tx1"/>
              </a:solidFill>
            </a:endParaRPr>
          </a:p>
          <a:p>
            <a:pPr eaLnBrk="1" hangingPunct="1"/>
            <a:r>
              <a:rPr lang="sl-SI" altLang="sl-SI" dirty="0">
                <a:solidFill>
                  <a:schemeClr val="tx1"/>
                </a:solidFill>
              </a:rPr>
              <a:t>Zdravila lahko v večji ali manjši meri tudi prehajajo v materino mleko, kar moramo prav tako upoštevati ob uvajanju zdravil doječi materi. Mater seznanimo z možnimi znaki toksičnosti pri otroku, ko mora z dojenjem prenehati ter obiskati zdravnika. Obenem lahko materi svetujemo, da </a:t>
            </a:r>
            <a:r>
              <a:rPr lang="sl-SI" altLang="sl-SI" b="1" dirty="0">
                <a:solidFill>
                  <a:schemeClr val="tx1"/>
                </a:solidFill>
              </a:rPr>
              <a:t>zdravilo vzame neposredno po dojenju ali pred otrokovim spanjem</a:t>
            </a:r>
            <a:r>
              <a:rPr lang="sl-SI" altLang="sl-SI" dirty="0">
                <a:solidFill>
                  <a:schemeClr val="tx1"/>
                </a:solidFill>
              </a:rPr>
              <a:t>. Lahko ji priporočimo tudi začasno prekinitev dojenja (z rednim </a:t>
            </a:r>
            <a:r>
              <a:rPr lang="sl-SI" altLang="sl-SI" dirty="0" err="1">
                <a:solidFill>
                  <a:schemeClr val="tx1"/>
                </a:solidFill>
              </a:rPr>
              <a:t>izbrizgavanjem</a:t>
            </a:r>
            <a:r>
              <a:rPr lang="sl-SI" altLang="sl-SI" dirty="0">
                <a:solidFill>
                  <a:schemeClr val="tx1"/>
                </a:solidFill>
              </a:rPr>
              <a:t> mleka iz dojk), dokler se zdravilo ne izloči iz materinega organizma.</a:t>
            </a:r>
            <a:endParaRPr lang="sl-SI" altLang="sl-SI" sz="600" dirty="0">
              <a:solidFill>
                <a:schemeClr val="tx1"/>
              </a:solidFill>
            </a:endParaRPr>
          </a:p>
          <a:p>
            <a:pPr eaLnBrk="1" hangingPunct="1"/>
            <a:endParaRPr lang="sl-SI" altLang="sl-SI" sz="600" dirty="0">
              <a:solidFill>
                <a:schemeClr val="tx1"/>
              </a:solidFill>
            </a:endParaRPr>
          </a:p>
          <a:p>
            <a:pPr eaLnBrk="1" hangingPunct="1"/>
            <a:r>
              <a:rPr lang="sl-SI" altLang="sl-SI" sz="600" dirty="0">
                <a:solidFill>
                  <a:schemeClr val="tx1"/>
                </a:solidFill>
              </a:rPr>
              <a:t>Molekula inzulina zaradi svoje velikosti ne prehaja v mleko.</a:t>
            </a:r>
          </a:p>
        </p:txBody>
      </p:sp>
    </p:spTree>
    <p:extLst>
      <p:ext uri="{BB962C8B-B14F-4D97-AF65-F5344CB8AC3E}">
        <p14:creationId xmlns:p14="http://schemas.microsoft.com/office/powerpoint/2010/main" val="226968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FF75793-5900-4ADA-9DAF-0ADDDAEA3740}" type="slidenum">
              <a:rPr lang="sl-SI" altLang="sl-SI" b="0" smtClean="0"/>
              <a:pPr/>
              <a:t>10</a:t>
            </a:fld>
            <a:endParaRPr lang="sl-SI" altLang="sl-SI" b="0"/>
          </a:p>
        </p:txBody>
      </p:sp>
      <p:sp>
        <p:nvSpPr>
          <p:cNvPr id="43011" name="Rectangle 2"/>
          <p:cNvSpPr>
            <a:spLocks noGrp="1" noRot="1" noChangeAspect="1" noChangeArrowheads="1" noTextEdit="1"/>
          </p:cNvSpPr>
          <p:nvPr>
            <p:ph type="sldImg"/>
          </p:nvPr>
        </p:nvSpPr>
        <p:spPr>
          <a:xfrm>
            <a:off x="1371600" y="1143000"/>
            <a:ext cx="4114800" cy="3086100"/>
          </a:xfrm>
          <a:ln/>
        </p:spPr>
      </p:sp>
      <p:sp>
        <p:nvSpPr>
          <p:cNvPr id="43012" name="Rectangle 3"/>
          <p:cNvSpPr>
            <a:spLocks noGrp="1" noChangeArrowheads="1"/>
          </p:cNvSpPr>
          <p:nvPr>
            <p:ph type="body" idx="1"/>
          </p:nvPr>
        </p:nvSpPr>
        <p:spPr>
          <a:noFill/>
        </p:spPr>
        <p:txBody>
          <a:bodyPr/>
          <a:lstStyle/>
          <a:p>
            <a:pPr eaLnBrk="1" hangingPunct="1"/>
            <a:r>
              <a:rPr lang="sl-SI" altLang="sl-SI" b="1" dirty="0"/>
              <a:t>V času nosečnosti je proti bolečinam prva izbira paracetamol. V prvem in drugem tromesečju se lahko uporablja ibuprofen v kolikor paracetamol ne pomaga. V prvem tromesečju lahko uporabimo tudi </a:t>
            </a:r>
            <a:r>
              <a:rPr lang="sl-SI" altLang="sl-SI" b="1" dirty="0" err="1"/>
              <a:t>diklofenak</a:t>
            </a:r>
            <a:r>
              <a:rPr lang="sl-SI" altLang="sl-SI" b="1" dirty="0"/>
              <a:t>.</a:t>
            </a:r>
          </a:p>
          <a:p>
            <a:pPr eaLnBrk="1" hangingPunct="1"/>
            <a:endParaRPr lang="sl-SI" altLang="sl-SI" b="1" dirty="0"/>
          </a:p>
          <a:p>
            <a:pPr eaLnBrk="1" hangingPunct="1"/>
            <a:r>
              <a:rPr lang="sl-SI" altLang="sl-SI" b="1" dirty="0"/>
              <a:t>V času dojenja sta zdravili izbora paracetamol in ibuprofen.</a:t>
            </a:r>
            <a:r>
              <a:rPr lang="sl-SI" altLang="sl-SI" dirty="0"/>
              <a:t> </a:t>
            </a:r>
          </a:p>
          <a:p>
            <a:pPr eaLnBrk="1" hangingPunct="1"/>
            <a:endParaRPr lang="sl-SI" altLang="sl-SI" dirty="0"/>
          </a:p>
        </p:txBody>
      </p:sp>
    </p:spTree>
    <p:extLst>
      <p:ext uri="{BB962C8B-B14F-4D97-AF65-F5344CB8AC3E}">
        <p14:creationId xmlns:p14="http://schemas.microsoft.com/office/powerpoint/2010/main" val="222751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dirty="0"/>
              <a:t>Ibuprofen: V tretjem trimesečju je večja nevarnost za </a:t>
            </a:r>
            <a:r>
              <a:rPr lang="sl-SI" dirty="0" err="1"/>
              <a:t>oligohidramnij</a:t>
            </a:r>
            <a:r>
              <a:rPr lang="sl-SI" dirty="0"/>
              <a:t>, zožitev duktusa</a:t>
            </a:r>
          </a:p>
          <a:p>
            <a:pPr marL="0" marR="0" indent="0" algn="l" defTabSz="914400" rtl="0" eaLnBrk="1" fontAlgn="auto" latinLnBrk="0" hangingPunct="1">
              <a:lnSpc>
                <a:spcPct val="100000"/>
              </a:lnSpc>
              <a:spcBef>
                <a:spcPts val="0"/>
              </a:spcBef>
              <a:spcAft>
                <a:spcPts val="0"/>
              </a:spcAft>
              <a:buClrTx/>
              <a:buSzTx/>
              <a:buFontTx/>
              <a:buNone/>
              <a:tabLst/>
              <a:defRPr/>
            </a:pPr>
            <a:r>
              <a:rPr lang="sl-SI" dirty="0"/>
              <a:t>ASA: BRp ASA ne svetujemo nosečnicam kot analgetik prve izbire (večja verjetnost krvavitev).</a:t>
            </a:r>
          </a:p>
          <a:p>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11</a:t>
            </a:fld>
            <a:endParaRPr lang="sl-SI"/>
          </a:p>
        </p:txBody>
      </p:sp>
    </p:spTree>
    <p:extLst>
      <p:ext uri="{BB962C8B-B14F-4D97-AF65-F5344CB8AC3E}">
        <p14:creationId xmlns:p14="http://schemas.microsoft.com/office/powerpoint/2010/main" val="242038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kern="1200" dirty="0">
                <a:solidFill>
                  <a:schemeClr val="tx1"/>
                </a:solidFill>
                <a:effectLst/>
                <a:latin typeface="+mn-lt"/>
                <a:ea typeface="+mn-ea"/>
                <a:cs typeface="+mn-cs"/>
              </a:rPr>
              <a:t>Neželeni učinki, ki jih lahko povzročajo, pa niso toliko klinično pomembni, če nosečnica vzame le eno ali dve tableti, ampak pri redni uporabi. Nesteroidni antirevmatiki lahko povzročajo prezgodnji porod, </a:t>
            </a:r>
            <a:r>
              <a:rPr lang="sl-SI" sz="1200" kern="1200" dirty="0" err="1">
                <a:solidFill>
                  <a:schemeClr val="tx1"/>
                </a:solidFill>
                <a:effectLst/>
                <a:latin typeface="+mn-lt"/>
                <a:ea typeface="+mn-ea"/>
                <a:cs typeface="+mn-cs"/>
              </a:rPr>
              <a:t>polihidramnij</a:t>
            </a:r>
            <a:r>
              <a:rPr lang="sl-SI" sz="1200" kern="1200" dirty="0">
                <a:solidFill>
                  <a:schemeClr val="tx1"/>
                </a:solidFill>
                <a:effectLst/>
                <a:latin typeface="+mn-lt"/>
                <a:ea typeface="+mn-ea"/>
                <a:cs typeface="+mn-cs"/>
              </a:rPr>
              <a:t>, kar pomeni več plodovnice in je lahko tudi vzrok za prezgodnji porod. Imeli bi naj lahko tudi negativen vpliv na ledvično funkcijo pri plodu. Povezani so lahko tudi s hipertenzijo v nosečnosti, med porodom pa s slabšim krčenjem maternice in celo podaljšanjem poroda. Je pa res, da to pri višjih odmerkih. Na splošno so nesteroidni antirevmatiki manj varni v tretjem trimesečju nosečnosti. Takrat jih odsvetujemo. Včasih pa v prvem trimesečju ali drugem vseeno obstajajo indikacije, ko jih nosečnice prejmejo tudi na recept ali pa lahko tudi za samozdravljenje, a v nizkih in redkih odmerkih.</a:t>
            </a:r>
            <a:endParaRPr lang="sl-SI" dirty="0"/>
          </a:p>
        </p:txBody>
      </p:sp>
      <p:sp>
        <p:nvSpPr>
          <p:cNvPr id="4" name="Označba mesta številke diapozitiva 3"/>
          <p:cNvSpPr>
            <a:spLocks noGrp="1"/>
          </p:cNvSpPr>
          <p:nvPr>
            <p:ph type="sldNum" sz="quarter" idx="10"/>
          </p:nvPr>
        </p:nvSpPr>
        <p:spPr/>
        <p:txBody>
          <a:bodyPr/>
          <a:lstStyle/>
          <a:p>
            <a:fld id="{4C0A9108-C460-4387-A57A-97371AF1494C}" type="slidenum">
              <a:rPr lang="sl-SI" smtClean="0"/>
              <a:t>12</a:t>
            </a:fld>
            <a:endParaRPr lang="sl-SI"/>
          </a:p>
        </p:txBody>
      </p:sp>
    </p:spTree>
    <p:extLst>
      <p:ext uri="{BB962C8B-B14F-4D97-AF65-F5344CB8AC3E}">
        <p14:creationId xmlns:p14="http://schemas.microsoft.com/office/powerpoint/2010/main" val="217378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endParaRPr lang="en-US" dirty="0"/>
          </a:p>
        </p:txBody>
      </p:sp>
      <p:sp>
        <p:nvSpPr>
          <p:cNvPr id="4" name="Date Placeholder 3"/>
          <p:cNvSpPr>
            <a:spLocks noGrp="1"/>
          </p:cNvSpPr>
          <p:nvPr>
            <p:ph type="dt" sz="half" idx="10"/>
          </p:nvPr>
        </p:nvSpPr>
        <p:spPr/>
        <p:txBody>
          <a:bodyPr/>
          <a:lstStyle/>
          <a:p>
            <a:fld id="{A8E6985E-9F3A-4660-8E92-AA17D611D4D1}" type="datetimeFigureOut">
              <a:rPr lang="sl-SI" smtClean="0"/>
              <a:t>30.9.2022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188211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8E6985E-9F3A-4660-8E92-AA17D611D4D1}" type="datetimeFigureOut">
              <a:rPr lang="sl-SI" smtClean="0"/>
              <a:t>30.9.2022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336337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8E6985E-9F3A-4660-8E92-AA17D611D4D1}" type="datetimeFigureOut">
              <a:rPr lang="sl-SI" smtClean="0"/>
              <a:t>30.9.2022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2271019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slov in tabel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B8DA0B-E333-4370-AFDC-D5843009FC48}"/>
              </a:ext>
            </a:extLst>
          </p:cNvPr>
          <p:cNvSpPr>
            <a:spLocks noGrp="1"/>
          </p:cNvSpPr>
          <p:nvPr>
            <p:ph type="title"/>
          </p:nvPr>
        </p:nvSpPr>
        <p:spPr>
          <a:xfrm>
            <a:off x="457200" y="274638"/>
            <a:ext cx="8229600" cy="1143000"/>
          </a:xfrm>
        </p:spPr>
        <p:txBody>
          <a:bodyPr/>
          <a:lstStyle/>
          <a:p>
            <a:r>
              <a:rPr lang="sl-SI"/>
              <a:t>Kliknite, če želite urediti slog naslova matrice</a:t>
            </a:r>
          </a:p>
        </p:txBody>
      </p:sp>
      <p:sp>
        <p:nvSpPr>
          <p:cNvPr id="3" name="Označba mesta tabele 2">
            <a:extLst>
              <a:ext uri="{FF2B5EF4-FFF2-40B4-BE49-F238E27FC236}">
                <a16:creationId xmlns:a16="http://schemas.microsoft.com/office/drawing/2014/main" id="{FB28CE88-EBE5-48EF-AF33-4A35D3E1CFC1}"/>
              </a:ext>
            </a:extLst>
          </p:cNvPr>
          <p:cNvSpPr>
            <a:spLocks noGrp="1"/>
          </p:cNvSpPr>
          <p:nvPr>
            <p:ph type="tbl" idx="1"/>
          </p:nvPr>
        </p:nvSpPr>
        <p:spPr>
          <a:xfrm>
            <a:off x="457200" y="1600204"/>
            <a:ext cx="8229600" cy="4525963"/>
          </a:xfrm>
        </p:spPr>
        <p:txBody>
          <a:bodyPr/>
          <a:lstStyle/>
          <a:p>
            <a:pPr lvl="0"/>
            <a:endParaRPr lang="sl-SI" noProof="0"/>
          </a:p>
        </p:txBody>
      </p:sp>
      <p:sp>
        <p:nvSpPr>
          <p:cNvPr id="4" name="Rectangle 4">
            <a:extLst>
              <a:ext uri="{FF2B5EF4-FFF2-40B4-BE49-F238E27FC236}">
                <a16:creationId xmlns:a16="http://schemas.microsoft.com/office/drawing/2014/main" id="{87D4E44E-FDC8-4763-981D-8604F8AD65BE}"/>
              </a:ext>
            </a:extLst>
          </p:cNvPr>
          <p:cNvSpPr>
            <a:spLocks noGrp="1" noChangeArrowheads="1"/>
          </p:cNvSpPr>
          <p:nvPr>
            <p:ph type="dt" sz="half" idx="10"/>
          </p:nvPr>
        </p:nvSpPr>
        <p:spPr>
          <a:ln/>
        </p:spPr>
        <p:txBody>
          <a:bodyPr/>
          <a:lstStyle>
            <a:lvl1pPr>
              <a:defRPr/>
            </a:lvl1pPr>
          </a:lstStyle>
          <a:p>
            <a:pPr>
              <a:defRPr/>
            </a:pPr>
            <a:endParaRPr lang="sl-SI" altLang="sl-SI"/>
          </a:p>
        </p:txBody>
      </p:sp>
      <p:sp>
        <p:nvSpPr>
          <p:cNvPr id="5" name="Rectangle 5">
            <a:extLst>
              <a:ext uri="{FF2B5EF4-FFF2-40B4-BE49-F238E27FC236}">
                <a16:creationId xmlns:a16="http://schemas.microsoft.com/office/drawing/2014/main" id="{D473B98A-4857-4976-B29E-683CD03C1E7E}"/>
              </a:ext>
            </a:extLst>
          </p:cNvPr>
          <p:cNvSpPr>
            <a:spLocks noGrp="1" noChangeArrowheads="1"/>
          </p:cNvSpPr>
          <p:nvPr>
            <p:ph type="ftr" sz="quarter" idx="11"/>
          </p:nvPr>
        </p:nvSpPr>
        <p:spPr>
          <a:ln/>
        </p:spPr>
        <p:txBody>
          <a:bodyPr/>
          <a:lstStyle>
            <a:lvl1pPr>
              <a:defRPr/>
            </a:lvl1pPr>
          </a:lstStyle>
          <a:p>
            <a:pPr>
              <a:defRPr/>
            </a:pPr>
            <a:endParaRPr lang="sl-SI" altLang="sl-SI"/>
          </a:p>
        </p:txBody>
      </p:sp>
      <p:sp>
        <p:nvSpPr>
          <p:cNvPr id="6" name="Rectangle 6">
            <a:extLst>
              <a:ext uri="{FF2B5EF4-FFF2-40B4-BE49-F238E27FC236}">
                <a16:creationId xmlns:a16="http://schemas.microsoft.com/office/drawing/2014/main" id="{D1142CCE-F370-49ED-8C29-93DE7184E603}"/>
              </a:ext>
            </a:extLst>
          </p:cNvPr>
          <p:cNvSpPr>
            <a:spLocks noGrp="1" noChangeArrowheads="1"/>
          </p:cNvSpPr>
          <p:nvPr>
            <p:ph type="sldNum" sz="quarter" idx="12"/>
          </p:nvPr>
        </p:nvSpPr>
        <p:spPr>
          <a:ln/>
        </p:spPr>
        <p:txBody>
          <a:bodyPr/>
          <a:lstStyle>
            <a:lvl1pPr>
              <a:defRPr/>
            </a:lvl1pPr>
          </a:lstStyle>
          <a:p>
            <a:pPr>
              <a:defRPr/>
            </a:pPr>
            <a:fld id="{5038B648-9FBE-425D-B217-0018527707C0}" type="slidenum">
              <a:rPr lang="sl-SI" altLang="sl-SI"/>
              <a:pPr>
                <a:defRPr/>
              </a:pPr>
              <a:t>‹#›</a:t>
            </a:fld>
            <a:endParaRPr lang="sl-SI" altLang="sl-SI"/>
          </a:p>
        </p:txBody>
      </p:sp>
    </p:spTree>
    <p:extLst>
      <p:ext uri="{BB962C8B-B14F-4D97-AF65-F5344CB8AC3E}">
        <p14:creationId xmlns:p14="http://schemas.microsoft.com/office/powerpoint/2010/main" val="381147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A8E6985E-9F3A-4660-8E92-AA17D611D4D1}" type="datetimeFigureOut">
              <a:rPr lang="sl-SI" smtClean="0"/>
              <a:t>30.9.2022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246479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A8E6985E-9F3A-4660-8E92-AA17D611D4D1}" type="datetimeFigureOut">
              <a:rPr lang="sl-SI" smtClean="0"/>
              <a:t>30.9.2022</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1109656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A8E6985E-9F3A-4660-8E92-AA17D611D4D1}" type="datetimeFigureOut">
              <a:rPr lang="sl-SI" smtClean="0"/>
              <a:t>30.9.2022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424090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A8E6985E-9F3A-4660-8E92-AA17D611D4D1}" type="datetimeFigureOut">
              <a:rPr lang="sl-SI" smtClean="0"/>
              <a:t>30.9.2022</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58850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Uredite slog naslova matrice</a:t>
            </a:r>
            <a:endParaRPr lang="en-US" dirty="0"/>
          </a:p>
        </p:txBody>
      </p:sp>
      <p:sp>
        <p:nvSpPr>
          <p:cNvPr id="3" name="Date Placeholder 2"/>
          <p:cNvSpPr>
            <a:spLocks noGrp="1"/>
          </p:cNvSpPr>
          <p:nvPr>
            <p:ph type="dt" sz="half" idx="10"/>
          </p:nvPr>
        </p:nvSpPr>
        <p:spPr/>
        <p:txBody>
          <a:bodyPr/>
          <a:lstStyle/>
          <a:p>
            <a:fld id="{A8E6985E-9F3A-4660-8E92-AA17D611D4D1}" type="datetimeFigureOut">
              <a:rPr lang="sl-SI" smtClean="0"/>
              <a:t>30.9.2022</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2907958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E6985E-9F3A-4660-8E92-AA17D611D4D1}" type="datetimeFigureOut">
              <a:rPr lang="sl-SI" smtClean="0"/>
              <a:t>30.9.2022</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302995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A8E6985E-9F3A-4660-8E92-AA17D611D4D1}" type="datetimeFigureOut">
              <a:rPr lang="sl-SI" smtClean="0"/>
              <a:t>30.9.2022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3189357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A8E6985E-9F3A-4660-8E92-AA17D611D4D1}" type="datetimeFigureOut">
              <a:rPr lang="sl-SI" smtClean="0"/>
              <a:t>30.9.2022</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6AD60E24-6A9C-4660-AF23-74A2187A41E4}" type="slidenum">
              <a:rPr lang="sl-SI" smtClean="0"/>
              <a:t>‹#›</a:t>
            </a:fld>
            <a:endParaRPr lang="sl-SI"/>
          </a:p>
        </p:txBody>
      </p:sp>
    </p:spTree>
    <p:extLst>
      <p:ext uri="{BB962C8B-B14F-4D97-AF65-F5344CB8AC3E}">
        <p14:creationId xmlns:p14="http://schemas.microsoft.com/office/powerpoint/2010/main" val="231027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6985E-9F3A-4660-8E92-AA17D611D4D1}" type="datetimeFigureOut">
              <a:rPr lang="sl-SI" smtClean="0"/>
              <a:t>30.9.2022</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60E24-6A9C-4660-AF23-74A2187A41E4}" type="slidenum">
              <a:rPr lang="sl-SI" smtClean="0"/>
              <a:t>‹#›</a:t>
            </a:fld>
            <a:endParaRPr lang="sl-SI"/>
          </a:p>
        </p:txBody>
      </p:sp>
    </p:spTree>
    <p:extLst>
      <p:ext uri="{BB962C8B-B14F-4D97-AF65-F5344CB8AC3E}">
        <p14:creationId xmlns:p14="http://schemas.microsoft.com/office/powerpoint/2010/main" val="36099848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jazmp.si/humana-zdravila/farmakovigilanca/obvestila-za-zdravstvene-delavce/neposredna-obvestila-za-zdravstvene-delavce/"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jazmp.si/humana-zdravila/farmakovigilanca/obvestila-za-zdravstvene-delavce/neposredna-obvestila-za-zdravstvene-delav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755374" y="645285"/>
            <a:ext cx="7772400" cy="2387600"/>
          </a:xfrm>
        </p:spPr>
        <p:txBody>
          <a:bodyPr>
            <a:normAutofit/>
          </a:bodyPr>
          <a:lstStyle/>
          <a:p>
            <a:r>
              <a:rPr lang="sl-SI" sz="4600" b="1" dirty="0"/>
              <a:t>Analgetiki in ostala večkrat uporabljena zdravila v nosečnosti in med dojenjem</a:t>
            </a:r>
          </a:p>
        </p:txBody>
      </p:sp>
      <p:sp>
        <p:nvSpPr>
          <p:cNvPr id="3" name="Podnaslov 2"/>
          <p:cNvSpPr>
            <a:spLocks noGrp="1"/>
          </p:cNvSpPr>
          <p:nvPr>
            <p:ph type="subTitle" idx="1"/>
          </p:nvPr>
        </p:nvSpPr>
        <p:spPr>
          <a:xfrm>
            <a:off x="0" y="4846320"/>
            <a:ext cx="7404652" cy="411480"/>
          </a:xfrm>
        </p:spPr>
        <p:txBody>
          <a:bodyPr>
            <a:noAutofit/>
          </a:bodyPr>
          <a:lstStyle/>
          <a:p>
            <a:r>
              <a:rPr lang="sl-SI" sz="2600" dirty="0"/>
              <a:t>Skupine kakovostnega predpisovanja zdravil</a:t>
            </a:r>
          </a:p>
          <a:p>
            <a:r>
              <a:rPr lang="sl-SI" sz="2600" dirty="0"/>
              <a:t>September 2022</a:t>
            </a:r>
          </a:p>
        </p:txBody>
      </p:sp>
      <p:sp>
        <p:nvSpPr>
          <p:cNvPr id="4" name="PoljeZBesedilom 9"/>
          <p:cNvSpPr txBox="1">
            <a:spLocks noChangeArrowheads="1"/>
          </p:cNvSpPr>
          <p:nvPr/>
        </p:nvSpPr>
        <p:spPr bwMode="auto">
          <a:xfrm>
            <a:off x="6455844" y="6318742"/>
            <a:ext cx="2430462" cy="33855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sl-SI" altLang="sl-SI" sz="800" i="1" dirty="0">
                <a:solidFill>
                  <a:schemeClr val="accent1">
                    <a:lumMod val="75000"/>
                  </a:schemeClr>
                </a:solidFill>
              </a:rPr>
              <a:t>Slike so prosto dostopne na internetu</a:t>
            </a:r>
          </a:p>
          <a:p>
            <a:pPr>
              <a:spcBef>
                <a:spcPct val="0"/>
              </a:spcBef>
              <a:buFontTx/>
              <a:buNone/>
              <a:defRPr/>
            </a:pPr>
            <a:r>
              <a:rPr lang="sl-SI" altLang="sl-SI" sz="800" i="1" dirty="0">
                <a:solidFill>
                  <a:schemeClr val="accent1">
                    <a:lumMod val="75000"/>
                  </a:schemeClr>
                </a:solidFill>
              </a:rPr>
              <a:t>ali pa posnete od avtorjev prezentacije</a:t>
            </a:r>
          </a:p>
        </p:txBody>
      </p:sp>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502" t="9697" r="30277" b="6303"/>
          <a:stretch/>
        </p:blipFill>
        <p:spPr>
          <a:xfrm>
            <a:off x="7205508" y="3154778"/>
            <a:ext cx="1550866" cy="2546801"/>
          </a:xfrm>
          <a:prstGeom prst="rect">
            <a:avLst/>
          </a:prstGeom>
        </p:spPr>
      </p:pic>
    </p:spTree>
    <p:extLst>
      <p:ext uri="{BB962C8B-B14F-4D97-AF65-F5344CB8AC3E}">
        <p14:creationId xmlns:p14="http://schemas.microsoft.com/office/powerpoint/2010/main" val="328491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862" name="Group 334">
            <a:extLst>
              <a:ext uri="{FF2B5EF4-FFF2-40B4-BE49-F238E27FC236}">
                <a16:creationId xmlns:a16="http://schemas.microsoft.com/office/drawing/2014/main" id="{505E6AFA-7E78-4283-AA25-42AC31C61B89}"/>
              </a:ext>
            </a:extLst>
          </p:cNvPr>
          <p:cNvGraphicFramePr>
            <a:graphicFrameLocks noGrp="1"/>
          </p:cNvGraphicFramePr>
          <p:nvPr>
            <p:ph type="tbl" idx="1"/>
            <p:extLst>
              <p:ext uri="{D42A27DB-BD31-4B8C-83A1-F6EECF244321}">
                <p14:modId xmlns:p14="http://schemas.microsoft.com/office/powerpoint/2010/main" val="1037061119"/>
              </p:ext>
            </p:extLst>
          </p:nvPr>
        </p:nvGraphicFramePr>
        <p:xfrm>
          <a:off x="539751" y="746186"/>
          <a:ext cx="8229600" cy="5746055"/>
        </p:xfrm>
        <a:graphic>
          <a:graphicData uri="http://schemas.openxmlformats.org/drawingml/2006/table">
            <a:tbl>
              <a:tblPr/>
              <a:tblGrid>
                <a:gridCol w="2743200">
                  <a:extLst>
                    <a:ext uri="{9D8B030D-6E8A-4147-A177-3AD203B41FA5}">
                      <a16:colId xmlns:a16="http://schemas.microsoft.com/office/drawing/2014/main" val="1578015401"/>
                    </a:ext>
                  </a:extLst>
                </a:gridCol>
                <a:gridCol w="2743200">
                  <a:extLst>
                    <a:ext uri="{9D8B030D-6E8A-4147-A177-3AD203B41FA5}">
                      <a16:colId xmlns:a16="http://schemas.microsoft.com/office/drawing/2014/main" val="2085275360"/>
                    </a:ext>
                  </a:extLst>
                </a:gridCol>
                <a:gridCol w="2743200">
                  <a:extLst>
                    <a:ext uri="{9D8B030D-6E8A-4147-A177-3AD203B41FA5}">
                      <a16:colId xmlns:a16="http://schemas.microsoft.com/office/drawing/2014/main" val="3446097087"/>
                    </a:ext>
                  </a:extLst>
                </a:gridCol>
              </a:tblGrid>
              <a:tr h="375931">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9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Učinkovina</a:t>
                      </a:r>
                      <a:endParaRPr kumimoji="0" lang="sl-SI" altLang="sl-SI"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9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Nosečnost</a:t>
                      </a:r>
                      <a:endParaRPr kumimoji="0" lang="sl-SI" altLang="sl-SI"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9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Dojenje</a:t>
                      </a:r>
                      <a:endParaRPr kumimoji="0" lang="sl-SI" altLang="sl-SI" sz="19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914478121"/>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acetilsalicilna kislina</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 III/3 D</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L3</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24363290"/>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diklofenak</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I/3 B, III/3 D</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L2</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19382003"/>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etodolak</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rizično v 1. in 3. trimesečju</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verjetno toksično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53315299"/>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etorikoksib</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kontraindicirano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ni podatkov – ne jemati</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7298910"/>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fentanil</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L2</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64192832"/>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ibuprofen</a:t>
                      </a:r>
                      <a:endParaRPr kumimoji="0" lang="sl-SI" altLang="sl-SI"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 III/3 D</a:t>
                      </a:r>
                      <a:endParaRPr kumimoji="0" lang="sl-SI" altLang="sl-SI"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L1</a:t>
                      </a:r>
                      <a:endParaRPr kumimoji="0" lang="sl-SI" altLang="sl-SI"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7664376"/>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indometacin</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L3</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33162920"/>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ketoprofen</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rizično v 1. In 3. trimesečju</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verjetno kompatibilno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30131872"/>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kodein</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 III/3 D</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L3</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56351103"/>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meloksikam</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C/D</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verjetno kompatibilno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07069041"/>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metamizol</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kontraindicirano</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kontraindicirano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72190681"/>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morfin</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 III/3 D</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L3</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53059728"/>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naproksen</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B/C, III/3 D</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L3, L4</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15276281"/>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nimesulid</a:t>
                      </a:r>
                      <a:endParaRPr kumimoji="0" lang="sl-SI" altLang="sl-SI"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III/3-kontraindicirano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kontraindicirano</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7584605"/>
                  </a:ext>
                </a:extLst>
              </a:tr>
              <a:tr h="33531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paracetamol</a:t>
                      </a:r>
                      <a:endParaRPr kumimoji="0" lang="sl-SI" altLang="sl-SI"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a:ln>
                            <a:noFill/>
                          </a:ln>
                          <a:solidFill>
                            <a:schemeClr val="tx1"/>
                          </a:solidFill>
                          <a:effectLst/>
                          <a:latin typeface="Arial" panose="020B0604020202020204" pitchFamily="34" charset="0"/>
                          <a:cs typeface="Times New Roman" panose="02020603050405020304" pitchFamily="18" charset="0"/>
                        </a:rPr>
                        <a:t>B</a:t>
                      </a:r>
                      <a:endParaRPr kumimoji="0" lang="sl-SI" altLang="sl-SI" sz="16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L1</a:t>
                      </a:r>
                      <a:endParaRPr kumimoji="0" lang="sl-SI" altLang="sl-SI" sz="16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04147632"/>
                  </a:ext>
                </a:extLst>
              </a:tr>
              <a:tr h="23317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err="1">
                          <a:ln>
                            <a:noFill/>
                          </a:ln>
                          <a:solidFill>
                            <a:schemeClr val="tx1"/>
                          </a:solidFill>
                          <a:effectLst/>
                          <a:latin typeface="Arial" panose="020B0604020202020204" pitchFamily="34" charset="0"/>
                          <a:cs typeface="Times New Roman" panose="02020603050405020304" pitchFamily="18" charset="0"/>
                        </a:rPr>
                        <a:t>tramadol</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C</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L3</a:t>
                      </a:r>
                      <a:endParaRPr kumimoji="0" lang="sl-SI" altLang="sl-SI"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96469261"/>
                  </a:ext>
                </a:extLst>
              </a:tr>
            </a:tbl>
          </a:graphicData>
        </a:graphic>
      </p:graphicFrame>
      <p:sp>
        <p:nvSpPr>
          <p:cNvPr id="42060" name="Rectangle 333"/>
          <p:cNvSpPr>
            <a:spLocks noChangeArrowheads="1"/>
          </p:cNvSpPr>
          <p:nvPr/>
        </p:nvSpPr>
        <p:spPr bwMode="auto">
          <a:xfrm>
            <a:off x="676539" y="266873"/>
            <a:ext cx="79560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1800" dirty="0"/>
              <a:t>Razvrstitev nekaterih analgetikov za uporabo v nosečnosti in med dojenjem </a:t>
            </a:r>
          </a:p>
        </p:txBody>
      </p:sp>
    </p:spTree>
    <p:extLst>
      <p:ext uri="{BB962C8B-B14F-4D97-AF65-F5344CB8AC3E}">
        <p14:creationId xmlns:p14="http://schemas.microsoft.com/office/powerpoint/2010/main" val="73747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7"/>
            <a:ext cx="7886700" cy="981536"/>
          </a:xfrm>
        </p:spPr>
        <p:txBody>
          <a:bodyPr>
            <a:normAutofit/>
          </a:bodyPr>
          <a:lstStyle/>
          <a:p>
            <a:r>
              <a:rPr lang="sl-SI" sz="3600" b="1" dirty="0"/>
              <a:t>Analgetiki pri nosečnicah </a:t>
            </a:r>
          </a:p>
        </p:txBody>
      </p:sp>
      <p:sp>
        <p:nvSpPr>
          <p:cNvPr id="4" name="Označba mesta vsebine 3"/>
          <p:cNvSpPr>
            <a:spLocks noGrp="1"/>
          </p:cNvSpPr>
          <p:nvPr>
            <p:ph idx="1"/>
          </p:nvPr>
        </p:nvSpPr>
        <p:spPr>
          <a:xfrm>
            <a:off x="556365" y="1512916"/>
            <a:ext cx="8177646" cy="5027032"/>
          </a:xfrm>
        </p:spPr>
        <p:txBody>
          <a:bodyPr>
            <a:normAutofit/>
          </a:bodyPr>
          <a:lstStyle/>
          <a:p>
            <a:r>
              <a:rPr lang="sl-SI" altLang="sl-SI" b="1" dirty="0"/>
              <a:t>Paracetamol</a:t>
            </a:r>
            <a:r>
              <a:rPr lang="sl-SI" altLang="sl-SI" dirty="0"/>
              <a:t> prehaja skozi posteljico, a je varen v vseh tretjinah nosečnosti v terapevtskih odmerkih in v krajših časovnih obdobjih</a:t>
            </a:r>
          </a:p>
          <a:p>
            <a:r>
              <a:rPr lang="sl-SI" b="1" dirty="0"/>
              <a:t>ASA</a:t>
            </a:r>
            <a:r>
              <a:rPr lang="sl-SI" dirty="0"/>
              <a:t>: Nizke odmerke se lahko predpisuje na </a:t>
            </a:r>
            <a:r>
              <a:rPr lang="sl-SI" dirty="0" err="1"/>
              <a:t>Rp</a:t>
            </a:r>
            <a:r>
              <a:rPr lang="sl-SI" dirty="0"/>
              <a:t> za profilakso tromboze ali preventivo pri preeklampsiji, drugače ni izbira. </a:t>
            </a:r>
          </a:p>
          <a:p>
            <a:r>
              <a:rPr lang="sl-SI" b="1" dirty="0"/>
              <a:t>Ibuprofen</a:t>
            </a:r>
            <a:r>
              <a:rPr lang="sl-SI" dirty="0"/>
              <a:t> </a:t>
            </a:r>
            <a:r>
              <a:rPr lang="sl-SI" altLang="sl-SI" dirty="0">
                <a:ea typeface="Trebuchet MS" panose="020B0603020202020204" pitchFamily="34" charset="0"/>
                <a:cs typeface="Trebuchet MS" panose="020B0603020202020204" pitchFamily="34" charset="0"/>
              </a:rPr>
              <a:t>je edini NSAR BRp, ki se „lahko“ priporoča kot analgetik druge izbire v prvem trimesečju nosečnosti pri bolečinah, kjer paracetamol ne zadostuje. Do max. 28 tedna nosečnosti. </a:t>
            </a:r>
            <a:endParaRPr lang="sl-SI" altLang="sl-SI" dirty="0"/>
          </a:p>
          <a:p>
            <a:pPr marL="0" indent="0">
              <a:buNone/>
            </a:pPr>
            <a:endParaRPr lang="sl-SI" sz="1500" i="1" dirty="0">
              <a:solidFill>
                <a:schemeClr val="accent1">
                  <a:lumMod val="50000"/>
                </a:schemeClr>
              </a:solidFill>
            </a:endParaRPr>
          </a:p>
          <a:p>
            <a:pPr marL="0" indent="0">
              <a:buNone/>
            </a:pPr>
            <a:r>
              <a:rPr lang="sl-SI" sz="1500" i="1" dirty="0">
                <a:solidFill>
                  <a:schemeClr val="accent1">
                    <a:lumMod val="50000"/>
                  </a:schemeClr>
                </a:solidFill>
              </a:rPr>
              <a:t>ASA =  acetilsalicilna kislina</a:t>
            </a:r>
          </a:p>
        </p:txBody>
      </p:sp>
      <p:pic>
        <p:nvPicPr>
          <p:cNvPr id="5" name="Picture 2" descr="https://lh3.googleusercontent.com/mi4qvFjYaqZu0QlRFJIh8SJI2X14674UKVvV-z_os4Ce0G77kd7e00qv5OkbPXZp9__3j8KiAC7w__lpbbeeTz370erjjTmU83ku1zC3yjfW0FjigfaOF0jUDfgqqPDIthlJ4g9kGQsj4nz-ris-WE5AJidzuEKFPG8ajpjuMj6uqyOOx6NhuscGSJLO7B05QDzPeI052TwFknCUxLOAieyzTJYycDd7NEEF9i4BxVf3utq2gxVE-Fh8dhxADN2FS2_GX4jleEHLXdDfZe8Q0KdXhGCuQZMtxIUANeYpjr93y2vS8TBXSSLThWdSxZttjzCpz6LLePBpsKjvvWFfBFKm7kQmvpomumQ_9Isz_LxTLeyBBXTMSVuVEckcA6ViQs1ZYTl27PQCLPSTOEPgliDAq-1NWV9d0ABCCxK8XeLGPzZQxwLB18gkKGD-bpgdRO7yr3gTnyYYCuLf4WDxYetHtDm9NEQ2aya3lBD9nZvETbQm1_u1uF4m4AM-5KFrPcMb8e33K65F8yrnLVKqv9ytrnYkbSJQQ0GJVOnSjWB4U36MXYBVpr7mnuMDuzg0Q2F_f5fqzgizCwE7O357uXCFpnGgTIcux743pqsUY0Ypia8SU-NpLQZFb8ewjQKbuQTgFKcWtQXYnqQycTYbkieDWiapUrIUsbo8p0oX7-IaskqCZS45y8VAOtaK2Uet-KazcDl6rbRIRD655nIoRFcm=w879-h1171-no?authuser=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96" t="18959" r="10052" b="17618"/>
          <a:stretch/>
        </p:blipFill>
        <p:spPr bwMode="auto">
          <a:xfrm>
            <a:off x="7535421" y="171331"/>
            <a:ext cx="1342571" cy="134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6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600" b="1" dirty="0"/>
              <a:t>Nesteroidni antirevmatiki (NSAR) in nosečnost</a:t>
            </a:r>
          </a:p>
        </p:txBody>
      </p:sp>
      <p:sp>
        <p:nvSpPr>
          <p:cNvPr id="3" name="Označba mesta vsebine 2"/>
          <p:cNvSpPr>
            <a:spLocks noGrp="1"/>
          </p:cNvSpPr>
          <p:nvPr>
            <p:ph idx="1"/>
          </p:nvPr>
        </p:nvSpPr>
        <p:spPr/>
        <p:txBody>
          <a:bodyPr>
            <a:normAutofit fontScale="92500" lnSpcReduction="10000"/>
          </a:bodyPr>
          <a:lstStyle/>
          <a:p>
            <a:r>
              <a:rPr lang="sl-SI" dirty="0"/>
              <a:t>NSAR zavirajo sintezo </a:t>
            </a:r>
            <a:r>
              <a:rPr lang="sl-SI" dirty="0" err="1"/>
              <a:t>prostaglandinov</a:t>
            </a:r>
            <a:endParaRPr lang="sl-SI" dirty="0"/>
          </a:p>
          <a:p>
            <a:r>
              <a:rPr lang="sl-SI" dirty="0"/>
              <a:t>Povezujejo jih tudi z inhibicijo ovulacije in kot dejavnik tveganja za splave</a:t>
            </a:r>
          </a:p>
          <a:p>
            <a:r>
              <a:rPr lang="sl-SI" dirty="0"/>
              <a:t>NSAR lahko povzročajo:</a:t>
            </a:r>
          </a:p>
          <a:p>
            <a:pPr lvl="1"/>
            <a:r>
              <a:rPr lang="sl-SI" dirty="0"/>
              <a:t>Prezgodnji porod</a:t>
            </a:r>
          </a:p>
          <a:p>
            <a:pPr lvl="1"/>
            <a:r>
              <a:rPr lang="sl-SI" dirty="0" err="1"/>
              <a:t>Polihidramnij</a:t>
            </a:r>
            <a:endParaRPr lang="sl-SI" dirty="0"/>
          </a:p>
          <a:p>
            <a:pPr lvl="1"/>
            <a:r>
              <a:rPr lang="sl-SI" dirty="0"/>
              <a:t>Negativen vpliv na ledvično funkcijo pri plodu</a:t>
            </a:r>
          </a:p>
          <a:p>
            <a:pPr lvl="1"/>
            <a:r>
              <a:rPr lang="sl-SI" dirty="0"/>
              <a:t>Hipertenzija v nosečnosti</a:t>
            </a:r>
          </a:p>
          <a:p>
            <a:pPr lvl="1"/>
            <a:r>
              <a:rPr lang="sl-SI" dirty="0"/>
              <a:t>Med porodom: slabše krčenje maternice, podaljšanje poroda</a:t>
            </a:r>
          </a:p>
          <a:p>
            <a:r>
              <a:rPr lang="sl-SI" dirty="0"/>
              <a:t>NSAR so bolj rizični v drugem in tretjem trimesečju nosečnosti</a:t>
            </a:r>
          </a:p>
          <a:p>
            <a:endParaRPr lang="sl-SI" dirty="0"/>
          </a:p>
        </p:txBody>
      </p:sp>
    </p:spTree>
    <p:extLst>
      <p:ext uri="{BB962C8B-B14F-4D97-AF65-F5344CB8AC3E}">
        <p14:creationId xmlns:p14="http://schemas.microsoft.com/office/powerpoint/2010/main" val="2690495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4590" y="171777"/>
            <a:ext cx="7886700" cy="393998"/>
          </a:xfrm>
        </p:spPr>
        <p:txBody>
          <a:bodyPr>
            <a:normAutofit fontScale="90000"/>
          </a:bodyPr>
          <a:lstStyle/>
          <a:p>
            <a:r>
              <a:rPr lang="sl-SI" sz="3200" dirty="0"/>
              <a:t>Antibiotiki v nosečnosti</a:t>
            </a:r>
          </a:p>
        </p:txBody>
      </p:sp>
      <p:pic>
        <p:nvPicPr>
          <p:cNvPr id="4" name="Slika 3"/>
          <p:cNvPicPr>
            <a:picLocks noChangeAspect="1"/>
          </p:cNvPicPr>
          <p:nvPr/>
        </p:nvPicPr>
        <p:blipFill rotWithShape="1">
          <a:blip r:embed="rId2"/>
          <a:srcRect b="8383"/>
          <a:stretch/>
        </p:blipFill>
        <p:spPr>
          <a:xfrm>
            <a:off x="208907" y="565775"/>
            <a:ext cx="8706907" cy="2798527"/>
          </a:xfrm>
          <a:prstGeom prst="rect">
            <a:avLst/>
          </a:prstGeom>
        </p:spPr>
      </p:pic>
      <p:pic>
        <p:nvPicPr>
          <p:cNvPr id="5" name="Slika 4"/>
          <p:cNvPicPr>
            <a:picLocks noChangeAspect="1"/>
          </p:cNvPicPr>
          <p:nvPr/>
        </p:nvPicPr>
        <p:blipFill rotWithShape="1">
          <a:blip r:embed="rId3"/>
          <a:srcRect r="39296"/>
          <a:stretch/>
        </p:blipFill>
        <p:spPr>
          <a:xfrm>
            <a:off x="208907" y="3448174"/>
            <a:ext cx="6286784" cy="3024457"/>
          </a:xfrm>
          <a:prstGeom prst="rect">
            <a:avLst/>
          </a:prstGeom>
        </p:spPr>
      </p:pic>
      <p:sp>
        <p:nvSpPr>
          <p:cNvPr id="6" name="PoljeZBesedilom 5"/>
          <p:cNvSpPr txBox="1"/>
          <p:nvPr/>
        </p:nvSpPr>
        <p:spPr>
          <a:xfrm>
            <a:off x="359216" y="6472631"/>
            <a:ext cx="5125453" cy="215444"/>
          </a:xfrm>
          <a:prstGeom prst="rect">
            <a:avLst/>
          </a:prstGeom>
          <a:noFill/>
        </p:spPr>
        <p:txBody>
          <a:bodyPr wrap="square" rtlCol="0">
            <a:spAutoFit/>
          </a:bodyPr>
          <a:lstStyle/>
          <a:p>
            <a:r>
              <a:rPr lang="sl-SI" sz="800" i="1" dirty="0" err="1">
                <a:solidFill>
                  <a:schemeClr val="accent1">
                    <a:lumMod val="75000"/>
                  </a:schemeClr>
                </a:solidFill>
              </a:rPr>
              <a:t>UpToDate</a:t>
            </a:r>
            <a:r>
              <a:rPr lang="sl-SI" sz="800" i="1" dirty="0">
                <a:solidFill>
                  <a:schemeClr val="accent1">
                    <a:lumMod val="75000"/>
                  </a:schemeClr>
                </a:solidFill>
              </a:rPr>
              <a:t>, </a:t>
            </a:r>
            <a:r>
              <a:rPr lang="sl-SI" sz="800" i="1" dirty="0" err="1">
                <a:solidFill>
                  <a:schemeClr val="accent1">
                    <a:lumMod val="75000"/>
                  </a:schemeClr>
                </a:solidFill>
              </a:rPr>
              <a:t>Quiba</a:t>
            </a:r>
            <a:r>
              <a:rPr lang="sl-SI" sz="800" i="1" dirty="0">
                <a:solidFill>
                  <a:schemeClr val="accent1">
                    <a:lumMod val="75000"/>
                  </a:schemeClr>
                </a:solidFill>
              </a:rPr>
              <a:t>. https://www.quibaguide.com/</a:t>
            </a:r>
          </a:p>
        </p:txBody>
      </p:sp>
    </p:spTree>
    <p:extLst>
      <p:ext uri="{BB962C8B-B14F-4D97-AF65-F5344CB8AC3E}">
        <p14:creationId xmlns:p14="http://schemas.microsoft.com/office/powerpoint/2010/main" val="3113437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p:cNvPicPr>
            <a:picLocks noChangeAspect="1"/>
          </p:cNvPicPr>
          <p:nvPr/>
        </p:nvPicPr>
        <p:blipFill>
          <a:blip r:embed="rId2"/>
          <a:stretch>
            <a:fillRect/>
          </a:stretch>
        </p:blipFill>
        <p:spPr>
          <a:xfrm>
            <a:off x="452072" y="507389"/>
            <a:ext cx="8240185" cy="5110896"/>
          </a:xfrm>
          <a:prstGeom prst="rect">
            <a:avLst/>
          </a:prstGeom>
        </p:spPr>
      </p:pic>
      <p:sp>
        <p:nvSpPr>
          <p:cNvPr id="8" name="Pravokotnik 7"/>
          <p:cNvSpPr/>
          <p:nvPr/>
        </p:nvSpPr>
        <p:spPr>
          <a:xfrm>
            <a:off x="533330" y="6311899"/>
            <a:ext cx="6912470" cy="338554"/>
          </a:xfrm>
          <a:prstGeom prst="rect">
            <a:avLst/>
          </a:prstGeom>
        </p:spPr>
        <p:txBody>
          <a:bodyPr wrap="none">
            <a:spAutoFit/>
          </a:bodyPr>
          <a:lstStyle/>
          <a:p>
            <a:r>
              <a:rPr lang="sl-SI" sz="800" i="1" dirty="0">
                <a:solidFill>
                  <a:schemeClr val="accent1">
                    <a:lumMod val="75000"/>
                  </a:schemeClr>
                </a:solidFill>
              </a:rPr>
              <a:t>Bogovič P. Protimikrobna zdravila v nosečnosti. 2017. Dostopno na www.szpz.info/content/2017/podiplomskitecaj/Petra_Bogovic-Nosecnice_sola_2017.pdf</a:t>
            </a:r>
          </a:p>
          <a:p>
            <a:r>
              <a:rPr lang="sl-SI" sz="800" i="1" dirty="0">
                <a:solidFill>
                  <a:schemeClr val="accent1">
                    <a:lumMod val="75000"/>
                  </a:schemeClr>
                </a:solidFill>
              </a:rPr>
              <a:t>Povzeto po FDA</a:t>
            </a:r>
          </a:p>
        </p:txBody>
      </p:sp>
    </p:spTree>
    <p:extLst>
      <p:ext uri="{BB962C8B-B14F-4D97-AF65-F5344CB8AC3E}">
        <p14:creationId xmlns:p14="http://schemas.microsoft.com/office/powerpoint/2010/main" val="211512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83856" y="1186963"/>
            <a:ext cx="8059766" cy="4957396"/>
          </a:xfrm>
          <a:prstGeom prst="rect">
            <a:avLst/>
          </a:prstGeom>
        </p:spPr>
      </p:pic>
      <p:sp>
        <p:nvSpPr>
          <p:cNvPr id="5" name="Pravokotnik 4"/>
          <p:cNvSpPr/>
          <p:nvPr/>
        </p:nvSpPr>
        <p:spPr>
          <a:xfrm>
            <a:off x="533330" y="6311899"/>
            <a:ext cx="6912470" cy="338554"/>
          </a:xfrm>
          <a:prstGeom prst="rect">
            <a:avLst/>
          </a:prstGeom>
        </p:spPr>
        <p:txBody>
          <a:bodyPr wrap="none">
            <a:spAutoFit/>
          </a:bodyPr>
          <a:lstStyle/>
          <a:p>
            <a:r>
              <a:rPr lang="sl-SI" sz="800" i="1" dirty="0">
                <a:solidFill>
                  <a:schemeClr val="accent1">
                    <a:lumMod val="75000"/>
                  </a:schemeClr>
                </a:solidFill>
              </a:rPr>
              <a:t>Bogovič P. Protimikrobna zdravila v nosečnosti. 2017. Dostopno na www.szpz.info/content/2017/podiplomskitecaj/Petra_Bogovic-Nosecnice_sola_2017.pdf</a:t>
            </a:r>
          </a:p>
          <a:p>
            <a:r>
              <a:rPr lang="sl-SI" sz="800" i="1" dirty="0">
                <a:solidFill>
                  <a:schemeClr val="accent1">
                    <a:lumMod val="75000"/>
                  </a:schemeClr>
                </a:solidFill>
              </a:rPr>
              <a:t>Povzeto po FDA</a:t>
            </a:r>
          </a:p>
        </p:txBody>
      </p:sp>
    </p:spTree>
    <p:extLst>
      <p:ext uri="{BB962C8B-B14F-4D97-AF65-F5344CB8AC3E}">
        <p14:creationId xmlns:p14="http://schemas.microsoft.com/office/powerpoint/2010/main" val="15093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6250" y="436500"/>
            <a:ext cx="7886700" cy="1016489"/>
          </a:xfrm>
        </p:spPr>
        <p:txBody>
          <a:bodyPr/>
          <a:lstStyle/>
          <a:p>
            <a:r>
              <a:rPr lang="sl-SI" dirty="0">
                <a:solidFill>
                  <a:schemeClr val="accent1">
                    <a:lumMod val="75000"/>
                  </a:schemeClr>
                </a:solidFill>
              </a:rPr>
              <a:t>Ostala zdravila</a:t>
            </a:r>
          </a:p>
        </p:txBody>
      </p:sp>
      <p:sp>
        <p:nvSpPr>
          <p:cNvPr id="3" name="Označba mesta vsebine 2"/>
          <p:cNvSpPr>
            <a:spLocks noGrp="1"/>
          </p:cNvSpPr>
          <p:nvPr>
            <p:ph idx="1"/>
          </p:nvPr>
        </p:nvSpPr>
        <p:spPr>
          <a:xfrm>
            <a:off x="628650" y="1825625"/>
            <a:ext cx="7886700" cy="2315552"/>
          </a:xfrm>
        </p:spPr>
        <p:txBody>
          <a:bodyPr>
            <a:normAutofit/>
          </a:bodyPr>
          <a:lstStyle/>
          <a:p>
            <a:r>
              <a:rPr lang="sl-SI" dirty="0"/>
              <a:t>GERB: 1. izbor antacidi z Al, 2. izbor ZPČ – </a:t>
            </a:r>
            <a:r>
              <a:rPr lang="sl-SI" dirty="0" err="1"/>
              <a:t>omeprazol</a:t>
            </a:r>
            <a:r>
              <a:rPr lang="sl-SI" dirty="0"/>
              <a:t>                        </a:t>
            </a:r>
            <a:r>
              <a:rPr lang="sl-SI" i="1" dirty="0">
                <a:solidFill>
                  <a:schemeClr val="tx1">
                    <a:lumMod val="50000"/>
                    <a:lumOff val="50000"/>
                  </a:schemeClr>
                </a:solidFill>
              </a:rPr>
              <a:t>(Bizmutove soli – KI!)</a:t>
            </a:r>
          </a:p>
          <a:p>
            <a:r>
              <a:rPr lang="sl-SI" dirty="0"/>
              <a:t>Zaprtje: laneno seme, indijski trpotec, glicerinske svečke, </a:t>
            </a:r>
            <a:r>
              <a:rPr lang="sl-SI" dirty="0" err="1"/>
              <a:t>laktuloza</a:t>
            </a:r>
            <a:endParaRPr lang="sl-SI" dirty="0"/>
          </a:p>
          <a:p>
            <a:pPr marL="0" indent="0">
              <a:buNone/>
            </a:pPr>
            <a:r>
              <a:rPr lang="sl-SI" dirty="0"/>
              <a:t>…</a:t>
            </a:r>
          </a:p>
          <a:p>
            <a:endParaRPr lang="sl-SI" dirty="0"/>
          </a:p>
        </p:txBody>
      </p:sp>
      <p:sp>
        <p:nvSpPr>
          <p:cNvPr id="4" name="Naslov 1"/>
          <p:cNvSpPr txBox="1">
            <a:spLocks/>
          </p:cNvSpPr>
          <p:nvPr/>
        </p:nvSpPr>
        <p:spPr>
          <a:xfrm>
            <a:off x="476250" y="4141177"/>
            <a:ext cx="7886700" cy="1033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dirty="0">
                <a:solidFill>
                  <a:schemeClr val="accent1">
                    <a:lumMod val="75000"/>
                  </a:schemeClr>
                </a:solidFill>
              </a:rPr>
              <a:t>Kaj odsvetujemo</a:t>
            </a:r>
          </a:p>
        </p:txBody>
      </p:sp>
      <p:sp>
        <p:nvSpPr>
          <p:cNvPr id="5" name="Označba mesta vsebine 2"/>
          <p:cNvSpPr txBox="1">
            <a:spLocks/>
          </p:cNvSpPr>
          <p:nvPr/>
        </p:nvSpPr>
        <p:spPr>
          <a:xfrm>
            <a:off x="628650" y="5326857"/>
            <a:ext cx="7038242" cy="12414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t>Vse kar ni nujno</a:t>
            </a:r>
            <a:endParaRPr lang="sl-SI" i="1" dirty="0">
              <a:solidFill>
                <a:schemeClr val="tx1">
                  <a:lumMod val="50000"/>
                  <a:lumOff val="50000"/>
                </a:schemeClr>
              </a:solidFill>
            </a:endParaRPr>
          </a:p>
          <a:p>
            <a:endParaRPr lang="sl-SI" dirty="0"/>
          </a:p>
        </p:txBody>
      </p:sp>
    </p:spTree>
    <p:extLst>
      <p:ext uri="{BB962C8B-B14F-4D97-AF65-F5344CB8AC3E}">
        <p14:creationId xmlns:p14="http://schemas.microsoft.com/office/powerpoint/2010/main" val="364266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2767" y="398376"/>
            <a:ext cx="6154536" cy="823594"/>
          </a:xfrm>
        </p:spPr>
        <p:txBody>
          <a:bodyPr>
            <a:normAutofit/>
          </a:bodyPr>
          <a:lstStyle/>
          <a:p>
            <a:pPr algn="ctr"/>
            <a:r>
              <a:rPr lang="sl-SI" sz="3600" b="1" dirty="0"/>
              <a:t>Analgetiki in doječe matere</a:t>
            </a:r>
          </a:p>
        </p:txBody>
      </p:sp>
      <p:sp>
        <p:nvSpPr>
          <p:cNvPr id="3" name="Označba mesta vsebine 2"/>
          <p:cNvSpPr>
            <a:spLocks noGrp="1"/>
          </p:cNvSpPr>
          <p:nvPr>
            <p:ph idx="1"/>
          </p:nvPr>
        </p:nvSpPr>
        <p:spPr>
          <a:xfrm>
            <a:off x="545522" y="1495841"/>
            <a:ext cx="8340783" cy="4351338"/>
          </a:xfrm>
        </p:spPr>
        <p:txBody>
          <a:bodyPr>
            <a:noAutofit/>
          </a:bodyPr>
          <a:lstStyle/>
          <a:p>
            <a:pPr marL="228600" lvl="1">
              <a:spcBef>
                <a:spcPts val="1000"/>
              </a:spcBef>
            </a:pPr>
            <a:r>
              <a:rPr lang="sl-SI" sz="2200" b="1" dirty="0"/>
              <a:t>Paracetamol: </a:t>
            </a:r>
            <a:r>
              <a:rPr lang="sl-SI" altLang="sl-SI" sz="2200" dirty="0">
                <a:ea typeface="Trebuchet MS" panose="020B0603020202020204" pitchFamily="34" charset="0"/>
                <a:cs typeface="Trebuchet MS" panose="020B0603020202020204" pitchFamily="34" charset="0"/>
              </a:rPr>
              <a:t>t1/2 v mleku je 2,6 ure. V mleko se izloči 0,1 do 1,85 % odmerka, povprečno p</a:t>
            </a:r>
            <a:r>
              <a:rPr lang="sl-SI" sz="2200" dirty="0">
                <a:ea typeface="Trebuchet MS" panose="020B0603020202020204" pitchFamily="34" charset="0"/>
                <a:cs typeface="Trebuchet MS" panose="020B0603020202020204" pitchFamily="34" charset="0"/>
              </a:rPr>
              <a:t>ri odmerku 650 mg je plod prejel 4 % odmerka (ki bi ga izračunali na težo pri plodu). Prva izbira.</a:t>
            </a:r>
          </a:p>
          <a:p>
            <a:r>
              <a:rPr lang="sl-SI" sz="2200" b="1" dirty="0">
                <a:ea typeface="Trebuchet MS" panose="020B0603020202020204" pitchFamily="34" charset="0"/>
                <a:cs typeface="Trebuchet MS" panose="020B0603020202020204" pitchFamily="34" charset="0"/>
              </a:rPr>
              <a:t>Ibuprofen</a:t>
            </a:r>
            <a:r>
              <a:rPr lang="sl-SI" sz="2200" dirty="0">
                <a:ea typeface="Trebuchet MS" panose="020B0603020202020204" pitchFamily="34" charset="0"/>
                <a:cs typeface="Trebuchet MS" panose="020B0603020202020204" pitchFamily="34" charset="0"/>
              </a:rPr>
              <a:t> : </a:t>
            </a:r>
            <a:r>
              <a:rPr lang="sl-SI" altLang="sl-SI" sz="2200" dirty="0">
                <a:ea typeface="Trebuchet MS" panose="020B0603020202020204" pitchFamily="34" charset="0"/>
                <a:cs typeface="Trebuchet MS" panose="020B0603020202020204" pitchFamily="34" charset="0"/>
              </a:rPr>
              <a:t>Kratek t1/2 (cca 2 uri) → pri jemanju dnevnih odmerkov od 800-1600 mg ga niso našli v materinem mleku. </a:t>
            </a:r>
            <a:endParaRPr lang="sl-SI" sz="2200" dirty="0">
              <a:ea typeface="Trebuchet MS" panose="020B0603020202020204" pitchFamily="34" charset="0"/>
              <a:cs typeface="Trebuchet MS" panose="020B0603020202020204" pitchFamily="34" charset="0"/>
            </a:endParaRPr>
          </a:p>
          <a:p>
            <a:r>
              <a:rPr lang="sl-SI" sz="2200" b="1" dirty="0" err="1">
                <a:ea typeface="Trebuchet MS" panose="020B0603020202020204" pitchFamily="34" charset="0"/>
                <a:cs typeface="Trebuchet MS" panose="020B0603020202020204" pitchFamily="34" charset="0"/>
              </a:rPr>
              <a:t>Diklofenak</a:t>
            </a:r>
            <a:r>
              <a:rPr lang="sl-SI" sz="2200" dirty="0">
                <a:ea typeface="Trebuchet MS" panose="020B0603020202020204" pitchFamily="34" charset="0"/>
                <a:cs typeface="Trebuchet MS" panose="020B0603020202020204" pitchFamily="34" charset="0"/>
              </a:rPr>
              <a:t> – lokalno je dobra izbira pri bolečinah pri doječih materah</a:t>
            </a:r>
          </a:p>
          <a:p>
            <a:r>
              <a:rPr lang="sl-SI" sz="2200" b="1" dirty="0">
                <a:ea typeface="Trebuchet MS" panose="020B0603020202020204" pitchFamily="34" charset="0"/>
                <a:cs typeface="Trebuchet MS" panose="020B0603020202020204" pitchFamily="34" charset="0"/>
              </a:rPr>
              <a:t>Naproksen</a:t>
            </a:r>
            <a:r>
              <a:rPr lang="sl-SI" sz="2200" dirty="0">
                <a:ea typeface="Trebuchet MS" panose="020B0603020202020204" pitchFamily="34" charset="0"/>
                <a:cs typeface="Trebuchet MS" panose="020B0603020202020204" pitchFamily="34" charset="0"/>
              </a:rPr>
              <a:t>: V mleko se izloča, dojenček </a:t>
            </a:r>
            <a:r>
              <a:rPr lang="sl-SI" sz="2200" dirty="0"/>
              <a:t>prejme 3,6 % relativnega odmerka. Pri daljši uporabi </a:t>
            </a:r>
            <a:r>
              <a:rPr lang="sl-SI" sz="2200" dirty="0" err="1"/>
              <a:t>naproksena</a:t>
            </a:r>
            <a:r>
              <a:rPr lang="sl-SI" sz="2200" dirty="0"/>
              <a:t> pri doječih materah so bili zaznani primeri podaljšanega časa strjevanja krvi in pa povečane zaspanosti pri dojenčkih, zato </a:t>
            </a:r>
            <a:r>
              <a:rPr lang="sl-SI" sz="2200" dirty="0">
                <a:solidFill>
                  <a:schemeClr val="accent1">
                    <a:lumMod val="75000"/>
                  </a:schemeClr>
                </a:solidFill>
              </a:rPr>
              <a:t>se ne priporoča</a:t>
            </a:r>
            <a:r>
              <a:rPr lang="sl-SI" sz="2200" dirty="0"/>
              <a:t> kot zdravilo prve ali druge izbire pri doječih materah</a:t>
            </a:r>
          </a:p>
          <a:p>
            <a:r>
              <a:rPr lang="sl-SI" sz="2200" b="1" dirty="0"/>
              <a:t>ASA</a:t>
            </a:r>
            <a:r>
              <a:rPr lang="sl-SI" sz="2200" dirty="0"/>
              <a:t>: t</a:t>
            </a:r>
            <a:r>
              <a:rPr lang="sl-SI" sz="2200" baseline="-25000" dirty="0"/>
              <a:t>1/2</a:t>
            </a:r>
            <a:r>
              <a:rPr lang="sl-SI" sz="2200" dirty="0"/>
              <a:t> v mleku je več kot 7 ur. Pri večjih odmerkih je nevarnost povzročanja </a:t>
            </a:r>
            <a:r>
              <a:rPr lang="sl-SI" sz="2200" dirty="0" err="1"/>
              <a:t>Reyevega</a:t>
            </a:r>
            <a:r>
              <a:rPr lang="sl-SI" sz="2200" dirty="0"/>
              <a:t> sindroma  ali motnje v koagulaciji pri novorojenčkih. </a:t>
            </a:r>
          </a:p>
        </p:txBody>
      </p:sp>
      <p:sp>
        <p:nvSpPr>
          <p:cNvPr id="4" name="PoljeZBesedilom 3"/>
          <p:cNvSpPr txBox="1"/>
          <p:nvPr/>
        </p:nvSpPr>
        <p:spPr>
          <a:xfrm>
            <a:off x="545522" y="6419620"/>
            <a:ext cx="4401906" cy="215444"/>
          </a:xfrm>
          <a:prstGeom prst="rect">
            <a:avLst/>
          </a:prstGeom>
          <a:noFill/>
        </p:spPr>
        <p:txBody>
          <a:bodyPr wrap="square">
            <a:spAutoFit/>
          </a:bodyPr>
          <a:lstStyle/>
          <a:p>
            <a:pPr>
              <a:defRPr/>
            </a:pPr>
            <a:r>
              <a:rPr lang="sl-SI" sz="800" i="1" dirty="0">
                <a:solidFill>
                  <a:schemeClr val="accent5">
                    <a:lumMod val="50000"/>
                  </a:schemeClr>
                </a:solidFill>
              </a:rPr>
              <a:t>Schaefer C., Peters P., Miller R.K. </a:t>
            </a:r>
            <a:r>
              <a:rPr lang="sl-SI" sz="800" i="1" dirty="0" err="1">
                <a:solidFill>
                  <a:schemeClr val="accent5">
                    <a:lumMod val="50000"/>
                  </a:schemeClr>
                </a:solidFill>
              </a:rPr>
              <a:t>Drugs</a:t>
            </a:r>
            <a:r>
              <a:rPr lang="sl-SI" sz="800" i="1" dirty="0">
                <a:solidFill>
                  <a:schemeClr val="accent5">
                    <a:lumMod val="50000"/>
                  </a:schemeClr>
                </a:solidFill>
              </a:rPr>
              <a:t> </a:t>
            </a:r>
            <a:r>
              <a:rPr lang="sl-SI" sz="800" i="1" dirty="0" err="1">
                <a:solidFill>
                  <a:schemeClr val="accent5">
                    <a:lumMod val="50000"/>
                  </a:schemeClr>
                </a:solidFill>
              </a:rPr>
              <a:t>During</a:t>
            </a:r>
            <a:r>
              <a:rPr lang="sl-SI" sz="800" i="1" dirty="0">
                <a:solidFill>
                  <a:schemeClr val="accent5">
                    <a:lumMod val="50000"/>
                  </a:schemeClr>
                </a:solidFill>
              </a:rPr>
              <a:t> </a:t>
            </a:r>
            <a:r>
              <a:rPr lang="sl-SI" sz="800" i="1" dirty="0" err="1">
                <a:solidFill>
                  <a:schemeClr val="accent5">
                    <a:lumMod val="50000"/>
                  </a:schemeClr>
                </a:solidFill>
              </a:rPr>
              <a:t>Pregnancy</a:t>
            </a:r>
            <a:r>
              <a:rPr lang="sl-SI" sz="800" i="1" dirty="0">
                <a:solidFill>
                  <a:schemeClr val="accent5">
                    <a:lumMod val="50000"/>
                  </a:schemeClr>
                </a:solidFill>
              </a:rPr>
              <a:t> </a:t>
            </a:r>
            <a:r>
              <a:rPr lang="sl-SI" sz="800" i="1" dirty="0" err="1">
                <a:solidFill>
                  <a:schemeClr val="accent5">
                    <a:lumMod val="50000"/>
                  </a:schemeClr>
                </a:solidFill>
              </a:rPr>
              <a:t>and</a:t>
            </a:r>
            <a:r>
              <a:rPr lang="sl-SI" sz="800" i="1" dirty="0">
                <a:solidFill>
                  <a:schemeClr val="accent5">
                    <a:lumMod val="50000"/>
                  </a:schemeClr>
                </a:solidFill>
              </a:rPr>
              <a:t> </a:t>
            </a:r>
            <a:r>
              <a:rPr lang="sl-SI" sz="800" i="1" dirty="0" err="1">
                <a:solidFill>
                  <a:schemeClr val="accent5">
                    <a:lumMod val="50000"/>
                  </a:schemeClr>
                </a:solidFill>
              </a:rPr>
              <a:t>Lactation</a:t>
            </a:r>
            <a:r>
              <a:rPr lang="sl-SI" sz="800" i="1" dirty="0">
                <a:solidFill>
                  <a:schemeClr val="accent5">
                    <a:lumMod val="50000"/>
                  </a:schemeClr>
                </a:solidFill>
              </a:rPr>
              <a:t>. </a:t>
            </a:r>
            <a:endParaRPr lang="sl-SI" sz="800" dirty="0">
              <a:solidFill>
                <a:schemeClr val="accent5">
                  <a:lumMod val="50000"/>
                </a:schemeClr>
              </a:solidFill>
            </a:endParaRPr>
          </a:p>
        </p:txBody>
      </p:sp>
      <p:sp>
        <p:nvSpPr>
          <p:cNvPr id="6" name="PoljeZBesedilom 5"/>
          <p:cNvSpPr txBox="1"/>
          <p:nvPr/>
        </p:nvSpPr>
        <p:spPr>
          <a:xfrm>
            <a:off x="5030556" y="6004122"/>
            <a:ext cx="4023361" cy="830997"/>
          </a:xfrm>
          <a:prstGeom prst="rect">
            <a:avLst/>
          </a:prstGeom>
          <a:noFill/>
          <a:ln>
            <a:solidFill>
              <a:schemeClr val="accent1"/>
            </a:solidFill>
          </a:ln>
        </p:spPr>
        <p:txBody>
          <a:bodyPr wrap="square" rtlCol="0">
            <a:spAutoFit/>
          </a:bodyPr>
          <a:lstStyle/>
          <a:p>
            <a:r>
              <a:rPr lang="sl-SI" sz="1200" b="1" dirty="0"/>
              <a:t>Hudi glavoboli</a:t>
            </a:r>
          </a:p>
          <a:p>
            <a:r>
              <a:rPr lang="sl-SI" sz="1200" dirty="0"/>
              <a:t>Priporoča se </a:t>
            </a:r>
            <a:r>
              <a:rPr lang="sl-SI" sz="1200" i="1" dirty="0"/>
              <a:t>kombinacija ibuprofena in paracetamola</a:t>
            </a:r>
            <a:r>
              <a:rPr lang="sl-SI" sz="1200" dirty="0"/>
              <a:t>, pod zdravniškim nadzorom </a:t>
            </a:r>
            <a:r>
              <a:rPr lang="sl-SI" sz="1200" i="1" dirty="0"/>
              <a:t>se lahko doda tudi acetilsalicilna kislina ali </a:t>
            </a:r>
            <a:r>
              <a:rPr lang="sl-SI" sz="1200" i="1" dirty="0" err="1"/>
              <a:t>sumatriptan</a:t>
            </a:r>
            <a:r>
              <a:rPr lang="sl-SI" sz="1200" i="1" dirty="0"/>
              <a:t> v posameznih odmerkih</a:t>
            </a:r>
          </a:p>
        </p:txBody>
      </p:sp>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l="4535" t="39394" r="15356" b="4727"/>
          <a:stretch/>
        </p:blipFill>
        <p:spPr>
          <a:xfrm>
            <a:off x="6625244" y="190588"/>
            <a:ext cx="2364684" cy="1237366"/>
          </a:xfrm>
          <a:prstGeom prst="rect">
            <a:avLst/>
          </a:prstGeom>
        </p:spPr>
      </p:pic>
    </p:spTree>
    <p:extLst>
      <p:ext uri="{BB962C8B-B14F-4D97-AF65-F5344CB8AC3E}">
        <p14:creationId xmlns:p14="http://schemas.microsoft.com/office/powerpoint/2010/main" val="307273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28650" y="365126"/>
            <a:ext cx="7886700" cy="531547"/>
          </a:xfrm>
        </p:spPr>
        <p:txBody>
          <a:bodyPr>
            <a:normAutofit/>
          </a:bodyPr>
          <a:lstStyle/>
          <a:p>
            <a:r>
              <a:rPr lang="sl-SI" sz="2600" b="1" dirty="0"/>
              <a:t>Protimikrobna zdravila in noseče/doječe matere</a:t>
            </a:r>
          </a:p>
        </p:txBody>
      </p:sp>
      <p:graphicFrame>
        <p:nvGraphicFramePr>
          <p:cNvPr id="6" name="Označba mesta vsebine 5"/>
          <p:cNvGraphicFramePr>
            <a:graphicFrameLocks noGrp="1"/>
          </p:cNvGraphicFramePr>
          <p:nvPr>
            <p:ph idx="1"/>
            <p:extLst>
              <p:ext uri="{D42A27DB-BD31-4B8C-83A1-F6EECF244321}">
                <p14:modId xmlns:p14="http://schemas.microsoft.com/office/powerpoint/2010/main" val="3274366347"/>
              </p:ext>
            </p:extLst>
          </p:nvPr>
        </p:nvGraphicFramePr>
        <p:xfrm>
          <a:off x="308113" y="1013792"/>
          <a:ext cx="6579705" cy="4658251"/>
        </p:xfrm>
        <a:graphic>
          <a:graphicData uri="http://schemas.openxmlformats.org/drawingml/2006/table">
            <a:tbl>
              <a:tblPr>
                <a:tableStyleId>{5C22544A-7EE6-4342-B048-85BDC9FD1C3A}</a:tableStyleId>
              </a:tblPr>
              <a:tblGrid>
                <a:gridCol w="4800600">
                  <a:extLst>
                    <a:ext uri="{9D8B030D-6E8A-4147-A177-3AD203B41FA5}">
                      <a16:colId xmlns:a16="http://schemas.microsoft.com/office/drawing/2014/main" val="3588294449"/>
                    </a:ext>
                  </a:extLst>
                </a:gridCol>
                <a:gridCol w="1119842">
                  <a:extLst>
                    <a:ext uri="{9D8B030D-6E8A-4147-A177-3AD203B41FA5}">
                      <a16:colId xmlns:a16="http://schemas.microsoft.com/office/drawing/2014/main" val="2459312405"/>
                    </a:ext>
                  </a:extLst>
                </a:gridCol>
                <a:gridCol w="659263">
                  <a:extLst>
                    <a:ext uri="{9D8B030D-6E8A-4147-A177-3AD203B41FA5}">
                      <a16:colId xmlns:a16="http://schemas.microsoft.com/office/drawing/2014/main" val="3559051018"/>
                    </a:ext>
                  </a:extLst>
                </a:gridCol>
              </a:tblGrid>
              <a:tr h="242895">
                <a:tc>
                  <a:txBody>
                    <a:bodyPr/>
                    <a:lstStyle/>
                    <a:p>
                      <a:pPr algn="l" fontAlgn="b"/>
                      <a:r>
                        <a:rPr lang="sl-SI" sz="1600" b="1" i="0" u="none" strike="noStrike" dirty="0">
                          <a:effectLst/>
                        </a:rPr>
                        <a:t>Protimikrobno zdravilo</a:t>
                      </a:r>
                      <a:endParaRPr lang="sl-SI" sz="1600" b="1" i="0" u="none" strike="noStrike" dirty="0">
                        <a:solidFill>
                          <a:srgbClr val="0061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sl-SI" sz="1600" b="1" i="0" u="none" strike="noStrike" dirty="0">
                          <a:effectLst/>
                        </a:rPr>
                        <a:t>FDA</a:t>
                      </a:r>
                      <a:endParaRPr lang="sl-SI" sz="1600" b="1" i="0" u="none" strike="noStrike" dirty="0">
                        <a:solidFill>
                          <a:srgbClr val="0061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b"/>
                      <a:r>
                        <a:rPr lang="sl-SI" sz="1600" b="1" i="0" u="none" strike="noStrike" dirty="0">
                          <a:effectLst/>
                        </a:rPr>
                        <a:t>Hale</a:t>
                      </a:r>
                      <a:endParaRPr lang="sl-SI" sz="1600" b="1" i="0" u="none" strike="noStrike" dirty="0">
                        <a:solidFill>
                          <a:srgbClr val="0061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2247367"/>
                  </a:ext>
                </a:extLst>
              </a:tr>
              <a:tr h="495505">
                <a:tc>
                  <a:txBody>
                    <a:bodyPr/>
                    <a:lstStyle/>
                    <a:p>
                      <a:pPr algn="l" fontAlgn="b"/>
                      <a:r>
                        <a:rPr lang="sl-SI" sz="1500" u="none" strike="noStrike" dirty="0" err="1">
                          <a:effectLst/>
                        </a:rPr>
                        <a:t>fm</a:t>
                      </a:r>
                      <a:r>
                        <a:rPr lang="sl-SI" sz="1500" u="none" strike="noStrike" dirty="0">
                          <a:effectLst/>
                        </a:rPr>
                        <a:t>-penicilin, </a:t>
                      </a:r>
                      <a:r>
                        <a:rPr lang="sl-SI" sz="1500" u="none" strike="noStrike" dirty="0" err="1">
                          <a:effectLst/>
                        </a:rPr>
                        <a:t>benzilpenicilin</a:t>
                      </a:r>
                      <a:r>
                        <a:rPr lang="sl-SI" sz="1500" u="none" strike="noStrike" dirty="0">
                          <a:effectLst/>
                        </a:rPr>
                        <a:t>, </a:t>
                      </a:r>
                      <a:r>
                        <a:rPr lang="sl-SI" sz="1500" u="none" strike="noStrike" dirty="0" err="1">
                          <a:effectLst/>
                        </a:rPr>
                        <a:t>ampicilin</a:t>
                      </a:r>
                      <a:r>
                        <a:rPr lang="sl-SI" sz="1500" u="none" strike="noStrike" dirty="0">
                          <a:effectLst/>
                        </a:rPr>
                        <a:t>, </a:t>
                      </a:r>
                      <a:r>
                        <a:rPr lang="sl-SI" sz="1500" u="none" strike="noStrike" dirty="0" err="1">
                          <a:effectLst/>
                        </a:rPr>
                        <a:t>sulbaktam</a:t>
                      </a:r>
                      <a:r>
                        <a:rPr lang="sl-SI" sz="1500" u="none" strike="noStrike" dirty="0">
                          <a:effectLst/>
                        </a:rPr>
                        <a:t>, </a:t>
                      </a:r>
                      <a:r>
                        <a:rPr lang="sl-SI" sz="1500" u="none" strike="noStrike" dirty="0" err="1">
                          <a:effectLst/>
                        </a:rPr>
                        <a:t>amoksicilin</a:t>
                      </a:r>
                      <a:r>
                        <a:rPr lang="sl-SI" sz="1500" u="none" strike="noStrike" dirty="0">
                          <a:effectLst/>
                        </a:rPr>
                        <a:t>, </a:t>
                      </a:r>
                      <a:r>
                        <a:rPr lang="sl-SI" sz="1500" u="none" strike="noStrike" dirty="0" err="1">
                          <a:effectLst/>
                        </a:rPr>
                        <a:t>klav</a:t>
                      </a:r>
                      <a:r>
                        <a:rPr lang="sl-SI" sz="1500" u="none" strike="noStrike" dirty="0">
                          <a:effectLst/>
                        </a:rPr>
                        <a:t>. kislina, </a:t>
                      </a:r>
                      <a:r>
                        <a:rPr lang="sl-SI" sz="1500" u="none" strike="noStrike" dirty="0" err="1">
                          <a:effectLst/>
                        </a:rPr>
                        <a:t>cefazolin</a:t>
                      </a:r>
                      <a:r>
                        <a:rPr lang="sl-SI" sz="1500" u="none" strike="noStrike" dirty="0">
                          <a:effectLst/>
                        </a:rPr>
                        <a:t>, </a:t>
                      </a:r>
                      <a:r>
                        <a:rPr lang="sl-SI" sz="1500" u="none" strike="noStrike" dirty="0" err="1">
                          <a:effectLst/>
                        </a:rPr>
                        <a:t>ceftazidim</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B</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L1</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5137887"/>
                  </a:ext>
                </a:extLst>
              </a:tr>
              <a:tr h="414538">
                <a:tc>
                  <a:txBody>
                    <a:bodyPr/>
                    <a:lstStyle/>
                    <a:p>
                      <a:pPr algn="l" fontAlgn="b"/>
                      <a:r>
                        <a:rPr lang="sl-SI" sz="1500" u="none" strike="noStrike" dirty="0" err="1">
                          <a:effectLst/>
                        </a:rPr>
                        <a:t>cefaklor</a:t>
                      </a:r>
                      <a:r>
                        <a:rPr lang="sl-SI" sz="1500" u="none" strike="noStrike" dirty="0">
                          <a:effectLst/>
                        </a:rPr>
                        <a:t>, </a:t>
                      </a:r>
                      <a:r>
                        <a:rPr lang="sl-SI" sz="1500" u="none" strike="noStrike" dirty="0" err="1">
                          <a:effectLst/>
                        </a:rPr>
                        <a:t>cefuroksim</a:t>
                      </a:r>
                      <a:r>
                        <a:rPr lang="sl-SI" sz="1500" u="none" strike="noStrike" dirty="0">
                          <a:effectLst/>
                        </a:rPr>
                        <a:t>, </a:t>
                      </a:r>
                      <a:r>
                        <a:rPr lang="sl-SI" sz="1500" u="none" strike="noStrike" dirty="0" err="1">
                          <a:effectLst/>
                        </a:rPr>
                        <a:t>cefotaksim</a:t>
                      </a:r>
                      <a:r>
                        <a:rPr lang="sl-SI" sz="1500" u="none" strike="noStrike" dirty="0">
                          <a:effectLst/>
                        </a:rPr>
                        <a:t>, </a:t>
                      </a:r>
                      <a:r>
                        <a:rPr lang="sl-SI" sz="1500" u="none" strike="noStrike" dirty="0" err="1">
                          <a:effectLst/>
                        </a:rPr>
                        <a:t>ceftriakson</a:t>
                      </a:r>
                      <a:r>
                        <a:rPr lang="sl-SI" sz="1500" u="none" strike="noStrike" dirty="0">
                          <a:effectLst/>
                        </a:rPr>
                        <a:t>, </a:t>
                      </a:r>
                      <a:r>
                        <a:rPr lang="sl-SI" sz="1500" u="none" strike="noStrike" dirty="0" err="1">
                          <a:effectLst/>
                        </a:rPr>
                        <a:t>cefepim</a:t>
                      </a:r>
                      <a:r>
                        <a:rPr lang="sl-SI" sz="1500" u="none" strike="noStrike" dirty="0">
                          <a:effectLst/>
                        </a:rPr>
                        <a:t>, </a:t>
                      </a:r>
                      <a:r>
                        <a:rPr lang="sl-SI" sz="1500" u="none" strike="noStrike" dirty="0" err="1">
                          <a:effectLst/>
                        </a:rPr>
                        <a:t>aztreonam</a:t>
                      </a:r>
                      <a:r>
                        <a:rPr lang="sl-SI" sz="1500" u="none" strike="noStrike" dirty="0">
                          <a:effectLst/>
                        </a:rPr>
                        <a:t>, </a:t>
                      </a:r>
                      <a:r>
                        <a:rPr lang="sl-SI" sz="1500" u="none" strike="noStrike" dirty="0" err="1">
                          <a:effectLst/>
                        </a:rPr>
                        <a:t>azitromicin</a:t>
                      </a:r>
                      <a:r>
                        <a:rPr lang="sl-SI" sz="1500" u="none" strike="noStrike" dirty="0">
                          <a:effectLst/>
                        </a:rPr>
                        <a:t>, </a:t>
                      </a:r>
                      <a:r>
                        <a:rPr lang="sl-SI" sz="1500" u="none" strike="noStrike" dirty="0" err="1">
                          <a:effectLst/>
                        </a:rPr>
                        <a:t>kloksacilin</a:t>
                      </a:r>
                      <a:r>
                        <a:rPr lang="sl-SI" sz="1500" u="none" strike="noStrike" dirty="0">
                          <a:effectLst/>
                        </a:rPr>
                        <a:t>, </a:t>
                      </a:r>
                      <a:r>
                        <a:rPr lang="sl-SI" sz="1500" u="none" strike="noStrike" dirty="0" err="1">
                          <a:effectLst/>
                        </a:rPr>
                        <a:t>piperacilin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B</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L2</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3727102"/>
                  </a:ext>
                </a:extLst>
              </a:tr>
              <a:tr h="242895">
                <a:tc>
                  <a:txBody>
                    <a:bodyPr/>
                    <a:lstStyle/>
                    <a:p>
                      <a:pPr algn="l" fontAlgn="b"/>
                      <a:r>
                        <a:rPr lang="sl-SI" sz="1500" u="none" strike="noStrike" dirty="0" err="1">
                          <a:effectLst/>
                        </a:rPr>
                        <a:t>tazobaktam</a:t>
                      </a:r>
                      <a:r>
                        <a:rPr lang="sl-SI" sz="1500" u="none" strike="noStrike" dirty="0">
                          <a:effectLst/>
                        </a:rPr>
                        <a:t>, </a:t>
                      </a:r>
                      <a:r>
                        <a:rPr lang="sl-SI" sz="1500" u="none" strike="noStrike" dirty="0" err="1">
                          <a:effectLst/>
                        </a:rPr>
                        <a:t>ertapenem</a:t>
                      </a:r>
                      <a:r>
                        <a:rPr lang="sl-SI" sz="1500" u="none" strike="noStrike" dirty="0">
                          <a:effectLst/>
                        </a:rPr>
                        <a:t>, </a:t>
                      </a:r>
                      <a:r>
                        <a:rPr lang="sl-SI" sz="1500" u="none" strike="noStrike" dirty="0" err="1">
                          <a:effectLst/>
                        </a:rPr>
                        <a:t>meropenem</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B</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NP</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245968"/>
                  </a:ext>
                </a:extLst>
              </a:tr>
              <a:tr h="291474">
                <a:tc>
                  <a:txBody>
                    <a:bodyPr/>
                    <a:lstStyle/>
                    <a:p>
                      <a:pPr algn="l" fontAlgn="b"/>
                      <a:r>
                        <a:rPr lang="sl-SI" sz="1500" u="none" strike="noStrike" dirty="0" err="1">
                          <a:effectLst/>
                        </a:rPr>
                        <a:t>imipenem</a:t>
                      </a:r>
                      <a:r>
                        <a:rPr lang="sl-SI" sz="1500" u="none" strike="noStrike" dirty="0">
                          <a:effectLst/>
                        </a:rPr>
                        <a:t>, </a:t>
                      </a:r>
                      <a:r>
                        <a:rPr lang="sl-SI" sz="1500" u="none" strike="noStrike" dirty="0" err="1">
                          <a:effectLst/>
                        </a:rPr>
                        <a:t>cilastatin</a:t>
                      </a:r>
                      <a:r>
                        <a:rPr lang="sl-SI" sz="1500" u="none" strike="noStrike" dirty="0">
                          <a:effectLst/>
                        </a:rPr>
                        <a:t>, klaritromicin, </a:t>
                      </a:r>
                      <a:r>
                        <a:rPr lang="sl-SI" sz="1500" u="none" strike="noStrike" dirty="0" err="1">
                          <a:effectLst/>
                        </a:rPr>
                        <a:t>rifampicin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C</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L2</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7847858"/>
                  </a:ext>
                </a:extLst>
              </a:tr>
              <a:tr h="242895">
                <a:tc>
                  <a:txBody>
                    <a:bodyPr/>
                    <a:lstStyle/>
                    <a:p>
                      <a:pPr algn="l" fontAlgn="b"/>
                      <a:r>
                        <a:rPr lang="sl-SI" sz="1500" u="none" strike="noStrike" dirty="0" err="1">
                          <a:effectLst/>
                        </a:rPr>
                        <a:t>amikacin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D</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L2</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329743"/>
                  </a:ext>
                </a:extLst>
              </a:tr>
              <a:tr h="242895">
                <a:tc>
                  <a:txBody>
                    <a:bodyPr/>
                    <a:lstStyle/>
                    <a:p>
                      <a:pPr algn="l" fontAlgn="b"/>
                      <a:r>
                        <a:rPr lang="sl-SI" sz="1500" u="none" strike="noStrike" dirty="0" err="1">
                          <a:effectLst/>
                        </a:rPr>
                        <a:t>gentamicin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C</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L2</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364725"/>
                  </a:ext>
                </a:extLst>
              </a:tr>
              <a:tr h="242895">
                <a:tc>
                  <a:txBody>
                    <a:bodyPr/>
                    <a:lstStyle/>
                    <a:p>
                      <a:pPr algn="l" fontAlgn="b"/>
                      <a:r>
                        <a:rPr lang="sl-SI" sz="1500" u="none" strike="noStrike" dirty="0" err="1">
                          <a:effectLst/>
                        </a:rPr>
                        <a:t>doksiciklin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D</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L3-4</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7317274"/>
                  </a:ext>
                </a:extLst>
              </a:tr>
              <a:tr h="242895">
                <a:tc>
                  <a:txBody>
                    <a:bodyPr/>
                    <a:lstStyle/>
                    <a:p>
                      <a:pPr algn="l" fontAlgn="b"/>
                      <a:r>
                        <a:rPr lang="sl-SI" sz="1500" u="none" strike="noStrike" dirty="0" err="1">
                          <a:effectLst/>
                        </a:rPr>
                        <a:t>klindamicin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B</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L3</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884652"/>
                  </a:ext>
                </a:extLst>
              </a:tr>
              <a:tr h="227350">
                <a:tc>
                  <a:txBody>
                    <a:bodyPr/>
                    <a:lstStyle/>
                    <a:p>
                      <a:pPr algn="l" fontAlgn="b"/>
                      <a:r>
                        <a:rPr lang="sl-SI" sz="1500" u="none" strike="noStrike" dirty="0">
                          <a:effectLst/>
                        </a:rPr>
                        <a:t>ciprofloksacin, </a:t>
                      </a:r>
                      <a:r>
                        <a:rPr lang="sl-SI" sz="1500" u="none" strike="noStrike" dirty="0" err="1">
                          <a:effectLst/>
                        </a:rPr>
                        <a:t>moksifloksacin</a:t>
                      </a:r>
                      <a:r>
                        <a:rPr lang="sl-SI" sz="1500" u="none" strike="noStrike" dirty="0">
                          <a:effectLst/>
                        </a:rPr>
                        <a:t>, </a:t>
                      </a:r>
                      <a:r>
                        <a:rPr lang="sl-SI" sz="1500" u="none" strike="noStrike" dirty="0" err="1">
                          <a:effectLst/>
                        </a:rPr>
                        <a:t>levofloksacin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C</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a:effectLst/>
                        </a:rPr>
                        <a:t>L3</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689426"/>
                  </a:ext>
                </a:extLst>
              </a:tr>
              <a:tr h="242895">
                <a:tc>
                  <a:txBody>
                    <a:bodyPr/>
                    <a:lstStyle/>
                    <a:p>
                      <a:pPr algn="l" fontAlgn="b"/>
                      <a:r>
                        <a:rPr lang="sl-SI" sz="1500" u="none" strike="noStrike" dirty="0" err="1">
                          <a:effectLst/>
                        </a:rPr>
                        <a:t>sulfometoksazol</a:t>
                      </a:r>
                      <a:r>
                        <a:rPr lang="sl-SI" sz="1500" u="none" strike="noStrike" dirty="0">
                          <a:effectLst/>
                        </a:rPr>
                        <a:t>/</a:t>
                      </a:r>
                      <a:r>
                        <a:rPr lang="sl-SI" sz="1500" u="none" strike="noStrike" dirty="0" err="1">
                          <a:effectLst/>
                        </a:rPr>
                        <a:t>trimetoprim</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dirty="0">
                          <a:effectLst/>
                        </a:rPr>
                        <a:t>C, D</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L3</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2780977"/>
                  </a:ext>
                </a:extLst>
              </a:tr>
              <a:tr h="242895">
                <a:tc>
                  <a:txBody>
                    <a:bodyPr/>
                    <a:lstStyle/>
                    <a:p>
                      <a:pPr algn="l" fontAlgn="b"/>
                      <a:r>
                        <a:rPr lang="sl-SI" sz="1500" u="none" strike="noStrike" dirty="0" err="1">
                          <a:effectLst/>
                        </a:rPr>
                        <a:t>metronidazol</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B, X 1/3</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L2</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866607"/>
                  </a:ext>
                </a:extLst>
              </a:tr>
              <a:tr h="242895">
                <a:tc>
                  <a:txBody>
                    <a:bodyPr/>
                    <a:lstStyle/>
                    <a:p>
                      <a:pPr algn="l" fontAlgn="b"/>
                      <a:r>
                        <a:rPr lang="sl-SI" sz="1500" u="none" strike="noStrike" dirty="0" err="1">
                          <a:effectLst/>
                        </a:rPr>
                        <a:t>linezolid</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C</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NP</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3962520"/>
                  </a:ext>
                </a:extLst>
              </a:tr>
              <a:tr h="242895">
                <a:tc>
                  <a:txBody>
                    <a:bodyPr/>
                    <a:lstStyle/>
                    <a:p>
                      <a:pPr algn="l" fontAlgn="b"/>
                      <a:r>
                        <a:rPr lang="sl-SI" sz="1500" u="none" strike="noStrike" dirty="0" err="1">
                          <a:effectLst/>
                        </a:rPr>
                        <a:t>vankomicin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B p.o., C p.e.</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L1</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75449"/>
                  </a:ext>
                </a:extLst>
              </a:tr>
              <a:tr h="242895">
                <a:tc>
                  <a:txBody>
                    <a:bodyPr/>
                    <a:lstStyle/>
                    <a:p>
                      <a:pPr algn="l" fontAlgn="b"/>
                      <a:r>
                        <a:rPr lang="sl-SI" sz="1500" u="none" strike="noStrike" dirty="0" err="1">
                          <a:effectLst/>
                        </a:rPr>
                        <a:t>flukonazol</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C</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L2</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8407723"/>
                  </a:ext>
                </a:extLst>
              </a:tr>
              <a:tr h="242895">
                <a:tc>
                  <a:txBody>
                    <a:bodyPr/>
                    <a:lstStyle/>
                    <a:p>
                      <a:pPr algn="l" fontAlgn="b"/>
                      <a:r>
                        <a:rPr lang="sl-SI" sz="1500" u="none" strike="noStrike" dirty="0" err="1">
                          <a:effectLst/>
                        </a:rPr>
                        <a:t>anidulafungin</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C</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NP</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297441"/>
                  </a:ext>
                </a:extLst>
              </a:tr>
              <a:tr h="242895">
                <a:tc>
                  <a:txBody>
                    <a:bodyPr/>
                    <a:lstStyle/>
                    <a:p>
                      <a:pPr algn="l" fontAlgn="b"/>
                      <a:r>
                        <a:rPr lang="sl-SI" sz="1500" u="none" strike="noStrike" dirty="0" err="1">
                          <a:effectLst/>
                        </a:rPr>
                        <a:t>amfotericin</a:t>
                      </a:r>
                      <a:r>
                        <a:rPr lang="sl-SI" sz="1500" u="none" strike="noStrike" dirty="0">
                          <a:effectLst/>
                        </a:rPr>
                        <a:t> B</a:t>
                      </a:r>
                      <a:endParaRPr lang="sl-SI" sz="1500" b="1" i="0" u="none" strike="noStrike" dirty="0">
                        <a:solidFill>
                          <a:srgbClr val="3F3F3F"/>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sl-SI" sz="1300" u="none" strike="noStrike">
                          <a:effectLst/>
                        </a:rPr>
                        <a:t>B</a:t>
                      </a:r>
                      <a:endParaRPr lang="sl-SI" sz="1300" b="0" i="0" u="none" strike="noStrike">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l-SI" sz="1300" u="none" strike="noStrike" dirty="0">
                          <a:effectLst/>
                        </a:rPr>
                        <a:t>L3</a:t>
                      </a:r>
                      <a:endParaRPr lang="sl-SI" sz="1300" b="0" i="0" u="none" strike="noStrike" dirty="0">
                        <a:solidFill>
                          <a:srgbClr val="000000"/>
                        </a:solidFill>
                        <a:effectLst/>
                        <a:latin typeface="Calibri" panose="020F0502020204030204" pitchFamily="34" charset="0"/>
                      </a:endParaRPr>
                    </a:p>
                  </a:txBody>
                  <a:tcPr marL="8964" marR="8964" marT="896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598772"/>
                  </a:ext>
                </a:extLst>
              </a:tr>
            </a:tbl>
          </a:graphicData>
        </a:graphic>
      </p:graphicFrame>
      <p:pic>
        <p:nvPicPr>
          <p:cNvPr id="4" name="Picture 2" descr="https://lh3.googleusercontent.com/UXShixlEa8DDNWlWvUEBeW3krLJVmW1uH05SpFupETd2tMAjphS7GqbsAk2scchTdC7WA_DqNzPrSdOTNFWVI-c9yB-49dT_XGr2AUCylqbeUEMYe2qzYpMc5J7pkQmIKLuhe9oeobTppRlPMpGM11Oq03xbxjmAeXJ9GmaC9qTsTu9L93rQWSX8xtowHTzro7wGKWtqr-VAaoIIdRa0CNdIMMGdebSbb5hSzu3vAOH1MFRf3xiSc_v97hHToiUaxeSHrYFFnn05NHzmgbGtAu3fWs3E91MlaP45xj2GGARxMkCOVM8SXq8Gn1pZi7Zc8QfvV-jqJGFa5YXaLGE0F3nToaTknzEu0zG-w2-La6xMpZflTbXh6NU_tAdZGL52fTO04_gfIjA1ZgRIhf0PVUeV6flMYC10NGljTtplh3qHSvN6KhUgwM-sSAk_DPIinLo4wx-hiU7_G-0meXe--iPkegKJzItUtyi46U5Sht2_O7E-zjeIFIdsjb6QIY0BI0S1I-d-IYLxPLyVvXGALpy1xl66UUMmopKYuolxWREUOg-0SUENJVGshZmrm8669qe1fK7O6TbEE3XXGsvgNQYXQpKL2CkYZf0D-UnFz9jto5Z_11YPPLC92JxtjlDfocFLf82-AmY_skWmE1sLo4E0yYswol-UZVUcolhSPH-dhVfd29reZWE0SuREL86clxUQritORL77d4mP9ZN1t3sU=w879-h1171-no?authuser=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8" t="13370" r="23560" b="1"/>
          <a:stretch/>
        </p:blipFill>
        <p:spPr bwMode="auto">
          <a:xfrm>
            <a:off x="7248698" y="465912"/>
            <a:ext cx="1603694" cy="2449553"/>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628650" y="6211669"/>
            <a:ext cx="7886700" cy="400110"/>
          </a:xfrm>
          <a:prstGeom prst="rect">
            <a:avLst/>
          </a:prstGeom>
          <a:noFill/>
        </p:spPr>
        <p:txBody>
          <a:bodyPr wrap="square" rtlCol="0">
            <a:spAutoFit/>
          </a:bodyPr>
          <a:lstStyle/>
          <a:p>
            <a:r>
              <a:rPr lang="sl-SI" sz="1000" i="1" dirty="0" err="1">
                <a:solidFill>
                  <a:schemeClr val="accent1">
                    <a:lumMod val="75000"/>
                  </a:schemeClr>
                </a:solidFill>
              </a:rPr>
              <a:t>Maraspin</a:t>
            </a:r>
            <a:r>
              <a:rPr lang="sl-SI" sz="1000" i="1" dirty="0">
                <a:solidFill>
                  <a:schemeClr val="accent1">
                    <a:lumMod val="75000"/>
                  </a:schemeClr>
                </a:solidFill>
              </a:rPr>
              <a:t> Čarman V, </a:t>
            </a:r>
            <a:r>
              <a:rPr lang="sl-SI" sz="1000" i="1" dirty="0" err="1">
                <a:solidFill>
                  <a:schemeClr val="accent1">
                    <a:lumMod val="75000"/>
                  </a:schemeClr>
                </a:solidFill>
              </a:rPr>
              <a:t>Nadrah</a:t>
            </a:r>
            <a:r>
              <a:rPr lang="sl-SI" sz="1000" i="1" dirty="0">
                <a:solidFill>
                  <a:schemeClr val="accent1">
                    <a:lumMod val="75000"/>
                  </a:schemeClr>
                </a:solidFill>
              </a:rPr>
              <a:t> K. Protimikrobna zdravila v nosečnosti in med dojenjem. Infekcijske bolezni. Ljubljana. 2015</a:t>
            </a:r>
          </a:p>
          <a:p>
            <a:r>
              <a:rPr lang="sl-SI" sz="1000" i="1" dirty="0" err="1">
                <a:solidFill>
                  <a:schemeClr val="accent1">
                    <a:lumMod val="75000"/>
                  </a:schemeClr>
                </a:solidFill>
              </a:rPr>
              <a:t>SaDelFiol</a:t>
            </a:r>
            <a:r>
              <a:rPr lang="sl-SI" sz="1000" i="1" dirty="0">
                <a:solidFill>
                  <a:schemeClr val="accent1">
                    <a:lumMod val="75000"/>
                  </a:schemeClr>
                </a:solidFill>
              </a:rPr>
              <a:t> F, </a:t>
            </a:r>
            <a:r>
              <a:rPr lang="sl-SI" sz="1000" i="1" dirty="0" err="1">
                <a:solidFill>
                  <a:schemeClr val="accent1">
                    <a:lumMod val="75000"/>
                  </a:schemeClr>
                </a:solidFill>
              </a:rPr>
              <a:t>Barberato-Filho</a:t>
            </a:r>
            <a:r>
              <a:rPr lang="sl-SI" sz="1000" i="1" dirty="0">
                <a:solidFill>
                  <a:schemeClr val="accent1">
                    <a:lumMod val="75000"/>
                  </a:schemeClr>
                </a:solidFill>
              </a:rPr>
              <a:t> S et </a:t>
            </a:r>
            <a:r>
              <a:rPr lang="sl-SI" sz="1000" i="1" dirty="0" err="1">
                <a:solidFill>
                  <a:schemeClr val="accent1">
                    <a:lumMod val="75000"/>
                  </a:schemeClr>
                </a:solidFill>
              </a:rPr>
              <a:t>al</a:t>
            </a:r>
            <a:r>
              <a:rPr lang="sl-SI" sz="1000" i="1" dirty="0">
                <a:solidFill>
                  <a:schemeClr val="accent1">
                    <a:lumMod val="75000"/>
                  </a:schemeClr>
                </a:solidFill>
              </a:rPr>
              <a:t>. </a:t>
            </a:r>
            <a:r>
              <a:rPr lang="sl-SI" sz="1000" i="1" dirty="0" err="1">
                <a:solidFill>
                  <a:schemeClr val="accent1">
                    <a:lumMod val="75000"/>
                  </a:schemeClr>
                </a:solidFill>
              </a:rPr>
              <a:t>Antibiotics</a:t>
            </a:r>
            <a:r>
              <a:rPr lang="sl-SI" sz="1000" i="1" dirty="0">
                <a:solidFill>
                  <a:schemeClr val="accent1">
                    <a:lumMod val="75000"/>
                  </a:schemeClr>
                </a:solidFill>
              </a:rPr>
              <a:t> </a:t>
            </a:r>
            <a:r>
              <a:rPr lang="sl-SI" sz="1000" i="1" dirty="0" err="1">
                <a:solidFill>
                  <a:schemeClr val="accent1">
                    <a:lumMod val="75000"/>
                  </a:schemeClr>
                </a:solidFill>
              </a:rPr>
              <a:t>and</a:t>
            </a:r>
            <a:r>
              <a:rPr lang="sl-SI" sz="1000" i="1" dirty="0">
                <a:solidFill>
                  <a:schemeClr val="accent1">
                    <a:lumMod val="75000"/>
                  </a:schemeClr>
                </a:solidFill>
              </a:rPr>
              <a:t> </a:t>
            </a:r>
            <a:r>
              <a:rPr lang="sl-SI" sz="1000" i="1" dirty="0" err="1">
                <a:solidFill>
                  <a:schemeClr val="accent1">
                    <a:lumMod val="75000"/>
                  </a:schemeClr>
                </a:solidFill>
              </a:rPr>
              <a:t>Breastfeeding</a:t>
            </a:r>
            <a:r>
              <a:rPr lang="sl-SI" sz="1000" i="1" dirty="0">
                <a:solidFill>
                  <a:schemeClr val="accent1">
                    <a:lumMod val="75000"/>
                  </a:schemeClr>
                </a:solidFill>
              </a:rPr>
              <a:t>. </a:t>
            </a:r>
            <a:r>
              <a:rPr lang="sl-SI" sz="1000" i="1" dirty="0" err="1">
                <a:solidFill>
                  <a:schemeClr val="accent1">
                    <a:lumMod val="75000"/>
                  </a:schemeClr>
                </a:solidFill>
              </a:rPr>
              <a:t>Chemotherapy</a:t>
            </a:r>
            <a:r>
              <a:rPr lang="sl-SI" sz="1000" i="1" dirty="0">
                <a:solidFill>
                  <a:schemeClr val="accent1">
                    <a:lumMod val="75000"/>
                  </a:schemeClr>
                </a:solidFill>
              </a:rPr>
              <a:t> 2015-16;61:134-143.</a:t>
            </a:r>
          </a:p>
        </p:txBody>
      </p:sp>
    </p:spTree>
    <p:extLst>
      <p:ext uri="{BB962C8B-B14F-4D97-AF65-F5344CB8AC3E}">
        <p14:creationId xmlns:p14="http://schemas.microsoft.com/office/powerpoint/2010/main" val="3936311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84468" y="882566"/>
            <a:ext cx="8197294" cy="3930065"/>
          </a:xfrm>
          <a:prstGeom prst="rect">
            <a:avLst/>
          </a:prstGeom>
        </p:spPr>
      </p:pic>
      <p:sp>
        <p:nvSpPr>
          <p:cNvPr id="5" name="PoljeZBesedilom 4"/>
          <p:cNvSpPr txBox="1"/>
          <p:nvPr/>
        </p:nvSpPr>
        <p:spPr>
          <a:xfrm>
            <a:off x="601578" y="6280484"/>
            <a:ext cx="5125453" cy="215444"/>
          </a:xfrm>
          <a:prstGeom prst="rect">
            <a:avLst/>
          </a:prstGeom>
          <a:noFill/>
        </p:spPr>
        <p:txBody>
          <a:bodyPr wrap="square" rtlCol="0">
            <a:spAutoFit/>
          </a:bodyPr>
          <a:lstStyle/>
          <a:p>
            <a:r>
              <a:rPr lang="sl-SI" sz="800" i="1" dirty="0" err="1">
                <a:solidFill>
                  <a:schemeClr val="accent1">
                    <a:lumMod val="75000"/>
                  </a:schemeClr>
                </a:solidFill>
              </a:rPr>
              <a:t>Quiba</a:t>
            </a:r>
            <a:r>
              <a:rPr lang="sl-SI" sz="800" i="1" dirty="0">
                <a:solidFill>
                  <a:schemeClr val="accent1">
                    <a:lumMod val="75000"/>
                  </a:schemeClr>
                </a:solidFill>
              </a:rPr>
              <a:t>. https://www.quibaguide.com/</a:t>
            </a:r>
          </a:p>
        </p:txBody>
      </p:sp>
    </p:spTree>
    <p:extLst>
      <p:ext uri="{BB962C8B-B14F-4D97-AF65-F5344CB8AC3E}">
        <p14:creationId xmlns:p14="http://schemas.microsoft.com/office/powerpoint/2010/main" val="108317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4"/>
          <p:cNvSpPr>
            <a:spLocks noGrp="1"/>
          </p:cNvSpPr>
          <p:nvPr>
            <p:ph type="sldNum" sz="quarter" idx="12"/>
          </p:nvPr>
        </p:nvSpPr>
        <p:spPr bwMode="auto">
          <a:xfrm>
            <a:off x="304800" y="6410329"/>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32" indent="-285744">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2971" indent="-228594">
              <a:spcBef>
                <a:spcPct val="20000"/>
              </a:spcBef>
              <a:buClr>
                <a:srgbClr val="9BBB59"/>
              </a:buClr>
              <a:buSzPct val="75000"/>
              <a:buFont typeface="Wingdings 2" panose="05020102010507070707" pitchFamily="18" charset="2"/>
              <a:buChar char=""/>
              <a:defRPr sz="2000">
                <a:solidFill>
                  <a:schemeClr val="tx1"/>
                </a:solidFill>
                <a:latin typeface="Georgia" panose="02040502050405020303" pitchFamily="18" charset="0"/>
              </a:defRPr>
            </a:lvl3pPr>
            <a:lvl4pPr marL="1600160" indent="-228594">
              <a:spcBef>
                <a:spcPct val="20000"/>
              </a:spcBef>
              <a:buClr>
                <a:srgbClr val="8064A2"/>
              </a:buClr>
              <a:buSzPct val="70000"/>
              <a:buFont typeface="Wingdings" panose="05000000000000000000" pitchFamily="2" charset="2"/>
              <a:buChar char=""/>
              <a:defRPr sz="2000">
                <a:solidFill>
                  <a:schemeClr val="tx2"/>
                </a:solidFill>
                <a:latin typeface="Georgia" panose="02040502050405020303" pitchFamily="18" charset="0"/>
              </a:defRPr>
            </a:lvl4pPr>
            <a:lvl5pPr marL="2057349" indent="-228594">
              <a:spcBef>
                <a:spcPct val="20000"/>
              </a:spcBef>
              <a:buClr>
                <a:srgbClr val="4BACC6"/>
              </a:buClr>
              <a:buChar char="•"/>
              <a:defRPr>
                <a:solidFill>
                  <a:schemeClr val="tx1"/>
                </a:solidFill>
                <a:latin typeface="Georgia" panose="02040502050405020303" pitchFamily="18" charset="0"/>
              </a:defRPr>
            </a:lvl5pPr>
            <a:lvl6pPr marL="2514537" indent="-228594" eaLnBrk="0" fontAlgn="base" hangingPunct="0">
              <a:spcBef>
                <a:spcPct val="20000"/>
              </a:spcBef>
              <a:spcAft>
                <a:spcPct val="0"/>
              </a:spcAft>
              <a:buClr>
                <a:srgbClr val="4BACC6"/>
              </a:buClr>
              <a:buChar char="•"/>
              <a:defRPr>
                <a:solidFill>
                  <a:schemeClr val="tx1"/>
                </a:solidFill>
                <a:latin typeface="Georgia" panose="02040502050405020303" pitchFamily="18" charset="0"/>
              </a:defRPr>
            </a:lvl6pPr>
            <a:lvl7pPr marL="2971726" indent="-228594" eaLnBrk="0" fontAlgn="base" hangingPunct="0">
              <a:spcBef>
                <a:spcPct val="20000"/>
              </a:spcBef>
              <a:spcAft>
                <a:spcPct val="0"/>
              </a:spcAft>
              <a:buClr>
                <a:srgbClr val="4BACC6"/>
              </a:buClr>
              <a:buChar char="•"/>
              <a:defRPr>
                <a:solidFill>
                  <a:schemeClr val="tx1"/>
                </a:solidFill>
                <a:latin typeface="Georgia" panose="02040502050405020303" pitchFamily="18" charset="0"/>
              </a:defRPr>
            </a:lvl7pPr>
            <a:lvl8pPr marL="3428914" indent="-228594" eaLnBrk="0" fontAlgn="base" hangingPunct="0">
              <a:spcBef>
                <a:spcPct val="20000"/>
              </a:spcBef>
              <a:spcAft>
                <a:spcPct val="0"/>
              </a:spcAft>
              <a:buClr>
                <a:srgbClr val="4BACC6"/>
              </a:buClr>
              <a:buChar char="•"/>
              <a:defRPr>
                <a:solidFill>
                  <a:schemeClr val="tx1"/>
                </a:solidFill>
                <a:latin typeface="Georgia" panose="02040502050405020303" pitchFamily="18" charset="0"/>
              </a:defRPr>
            </a:lvl8pPr>
            <a:lvl9pPr marL="3886103" indent="-228594" eaLnBrk="0" fontAlgn="base" hangingPunct="0">
              <a:spcBef>
                <a:spcPct val="20000"/>
              </a:spcBef>
              <a:spcAft>
                <a:spcPct val="0"/>
              </a:spcAft>
              <a:buClr>
                <a:srgbClr val="4BACC6"/>
              </a:buClr>
              <a:buChar char="•"/>
              <a:defRPr>
                <a:solidFill>
                  <a:schemeClr val="tx1"/>
                </a:solidFill>
                <a:latin typeface="Georgia" panose="02040502050405020303" pitchFamily="18" charset="0"/>
              </a:defRPr>
            </a:lvl9pPr>
          </a:lstStyle>
          <a:p>
            <a:pPr algn="l">
              <a:spcBef>
                <a:spcPct val="0"/>
              </a:spcBef>
              <a:buClrTx/>
              <a:buSzTx/>
              <a:buFontTx/>
              <a:buNone/>
            </a:pPr>
            <a:fld id="{623EB536-1C4C-4C8C-9AE5-22EA5ED32D31}" type="slidenum">
              <a:rPr lang="en-US" altLang="sl-SI" sz="1200">
                <a:solidFill>
                  <a:srgbClr val="FFFFFF"/>
                </a:solidFill>
                <a:latin typeface="Trebuchet MS" panose="020B0603020202020204" pitchFamily="34" charset="0"/>
              </a:rPr>
              <a:pPr algn="l">
                <a:spcBef>
                  <a:spcPct val="0"/>
                </a:spcBef>
                <a:buClrTx/>
                <a:buSzTx/>
                <a:buFontTx/>
                <a:buNone/>
              </a:pPr>
              <a:t>2</a:t>
            </a:fld>
            <a:endParaRPr lang="en-US" altLang="sl-SI" sz="1200">
              <a:solidFill>
                <a:srgbClr val="FFFFFF"/>
              </a:solidFill>
              <a:latin typeface="Trebuchet MS" panose="020B0603020202020204" pitchFamily="34" charset="0"/>
            </a:endParaRPr>
          </a:p>
        </p:txBody>
      </p:sp>
      <p:sp>
        <p:nvSpPr>
          <p:cNvPr id="6" name="TextBox 5"/>
          <p:cNvSpPr txBox="1"/>
          <p:nvPr/>
        </p:nvSpPr>
        <p:spPr>
          <a:xfrm>
            <a:off x="245233" y="5973907"/>
            <a:ext cx="8651678" cy="776262"/>
          </a:xfrm>
          <a:prstGeom prst="rect">
            <a:avLst/>
          </a:prstGeom>
        </p:spPr>
        <p:txBody>
          <a:bodyPr lIns="0" tIns="0" rIns="0" bIns="0">
            <a:normAutofit lnSpcReduction="10000"/>
          </a:bodyPr>
          <a:lstStyle/>
          <a:p>
            <a:r>
              <a:rPr lang="sl-SI" sz="800" i="1" dirty="0" err="1">
                <a:solidFill>
                  <a:schemeClr val="accent5">
                    <a:lumMod val="75000"/>
                  </a:schemeClr>
                </a:solidFill>
              </a:rPr>
              <a:t>chrome-extension</a:t>
            </a:r>
            <a:r>
              <a:rPr lang="sl-SI" sz="800" i="1" dirty="0">
                <a:solidFill>
                  <a:schemeClr val="accent5">
                    <a:lumMod val="75000"/>
                  </a:schemeClr>
                </a:solidFill>
              </a:rPr>
              <a:t>://</a:t>
            </a:r>
            <a:r>
              <a:rPr lang="sl-SI" sz="800" i="1" dirty="0" err="1">
                <a:solidFill>
                  <a:schemeClr val="accent5">
                    <a:lumMod val="75000"/>
                  </a:schemeClr>
                </a:solidFill>
              </a:rPr>
              <a:t>efaidnbmnnnibpcajpcglclefindmkaj</a:t>
            </a:r>
            <a:r>
              <a:rPr lang="sl-SI" sz="800" i="1" dirty="0">
                <a:solidFill>
                  <a:schemeClr val="accent5">
                    <a:lumMod val="75000"/>
                  </a:schemeClr>
                </a:solidFill>
              </a:rPr>
              <a:t>/</a:t>
            </a:r>
            <a:r>
              <a:rPr lang="sl-SI" sz="800" i="1" dirty="0" err="1">
                <a:solidFill>
                  <a:schemeClr val="accent5">
                    <a:lumMod val="75000"/>
                  </a:schemeClr>
                </a:solidFill>
              </a:rPr>
              <a:t>viewer.html?pdfurl</a:t>
            </a:r>
            <a:r>
              <a:rPr lang="sl-SI" sz="800" i="1" dirty="0">
                <a:solidFill>
                  <a:schemeClr val="accent5">
                    <a:lumMod val="75000"/>
                  </a:schemeClr>
                </a:solidFill>
              </a:rPr>
              <a:t>=https%3A%2F%2Fwww.nps.org.au%2Fassets%2Ff4cd8a064d47b62a-0e01df33044e-139fddfcb7c79fd0c38a7065fad62081b237334047fed3a63e4463e31f34.pdf&amp;clen=65222&amp;chunk=</a:t>
            </a:r>
            <a:r>
              <a:rPr lang="sl-SI" sz="800" i="1" dirty="0" err="1">
                <a:solidFill>
                  <a:schemeClr val="accent5">
                    <a:lumMod val="75000"/>
                  </a:schemeClr>
                </a:solidFill>
              </a:rPr>
              <a:t>true</a:t>
            </a:r>
            <a:endParaRPr lang="sl-SI" sz="800" i="1" dirty="0">
              <a:solidFill>
                <a:schemeClr val="accent5">
                  <a:lumMod val="75000"/>
                </a:schemeClr>
              </a:solidFill>
            </a:endParaRPr>
          </a:p>
          <a:p>
            <a:r>
              <a:rPr lang="sl-SI" sz="800" i="1" dirty="0">
                <a:solidFill>
                  <a:schemeClr val="accent5">
                    <a:lumMod val="75000"/>
                  </a:schemeClr>
                </a:solidFill>
              </a:rPr>
              <a:t>https://www.ncbi.nlm.nih.gov/pmc/articles/PMC2809170/</a:t>
            </a:r>
          </a:p>
          <a:p>
            <a:r>
              <a:rPr lang="sl-SI" sz="800" i="1" dirty="0" err="1">
                <a:solidFill>
                  <a:schemeClr val="accent5">
                    <a:lumMod val="75000"/>
                  </a:schemeClr>
                </a:solidFill>
              </a:rPr>
              <a:t>chrome-extension</a:t>
            </a:r>
            <a:r>
              <a:rPr lang="sl-SI" sz="800" i="1" dirty="0">
                <a:solidFill>
                  <a:schemeClr val="accent5">
                    <a:lumMod val="75000"/>
                  </a:schemeClr>
                </a:solidFill>
              </a:rPr>
              <a:t>://</a:t>
            </a:r>
            <a:r>
              <a:rPr lang="sl-SI" sz="800" i="1" dirty="0" err="1">
                <a:solidFill>
                  <a:schemeClr val="accent5">
                    <a:lumMod val="75000"/>
                  </a:schemeClr>
                </a:solidFill>
              </a:rPr>
              <a:t>efaidnbmnnnibpcajpcglclefindmkaj</a:t>
            </a:r>
            <a:r>
              <a:rPr lang="sl-SI" sz="800" i="1" dirty="0">
                <a:solidFill>
                  <a:schemeClr val="accent5">
                    <a:lumMod val="75000"/>
                  </a:schemeClr>
                </a:solidFill>
              </a:rPr>
              <a:t>/</a:t>
            </a:r>
            <a:r>
              <a:rPr lang="sl-SI" sz="800" i="1" dirty="0" err="1">
                <a:solidFill>
                  <a:schemeClr val="accent5">
                    <a:lumMod val="75000"/>
                  </a:schemeClr>
                </a:solidFill>
              </a:rPr>
              <a:t>viewer.html?pdfurl</a:t>
            </a:r>
            <a:r>
              <a:rPr lang="sl-SI" sz="800" i="1" dirty="0">
                <a:solidFill>
                  <a:schemeClr val="accent5">
                    <a:lumMod val="75000"/>
                  </a:schemeClr>
                </a:solidFill>
              </a:rPr>
              <a:t>=https%3A%2F%2Fwww.ncbi.nlm.nih.gov%2Fpmc%2Farticles%2FPMC4584042%2Fpdf%2FPRT2015-987483.pdf&amp;clen=599577&amp;chunk=</a:t>
            </a:r>
            <a:r>
              <a:rPr lang="sl-SI" sz="800" i="1" dirty="0" err="1">
                <a:solidFill>
                  <a:schemeClr val="accent5">
                    <a:lumMod val="75000"/>
                  </a:schemeClr>
                </a:solidFill>
              </a:rPr>
              <a:t>true</a:t>
            </a:r>
            <a:endParaRPr lang="sl-SI" sz="800" i="1" dirty="0">
              <a:solidFill>
                <a:schemeClr val="accent5">
                  <a:lumMod val="75000"/>
                </a:schemeClr>
              </a:solidFill>
            </a:endParaRPr>
          </a:p>
          <a:p>
            <a:r>
              <a:rPr lang="sl-SI" sz="800" i="1" dirty="0" err="1">
                <a:solidFill>
                  <a:schemeClr val="accent5">
                    <a:lumMod val="75000"/>
                  </a:schemeClr>
                </a:solidFill>
              </a:rPr>
              <a:t>chrome-extension</a:t>
            </a:r>
            <a:r>
              <a:rPr lang="sl-SI" sz="800" i="1" dirty="0">
                <a:solidFill>
                  <a:schemeClr val="accent5">
                    <a:lumMod val="75000"/>
                  </a:schemeClr>
                </a:solidFill>
              </a:rPr>
              <a:t>://</a:t>
            </a:r>
            <a:r>
              <a:rPr lang="sl-SI" sz="800" i="1" dirty="0" err="1">
                <a:solidFill>
                  <a:schemeClr val="accent5">
                    <a:lumMod val="75000"/>
                  </a:schemeClr>
                </a:solidFill>
              </a:rPr>
              <a:t>efaidnbmnnnibpcajpcglclefindmkaj</a:t>
            </a:r>
            <a:r>
              <a:rPr lang="sl-SI" sz="800" i="1" dirty="0">
                <a:solidFill>
                  <a:schemeClr val="accent5">
                    <a:lumMod val="75000"/>
                  </a:schemeClr>
                </a:solidFill>
              </a:rPr>
              <a:t>/</a:t>
            </a:r>
            <a:r>
              <a:rPr lang="sl-SI" sz="800" i="1" dirty="0" err="1">
                <a:solidFill>
                  <a:schemeClr val="accent5">
                    <a:lumMod val="75000"/>
                  </a:schemeClr>
                </a:solidFill>
              </a:rPr>
              <a:t>viewer.html?pdfurl</a:t>
            </a:r>
            <a:r>
              <a:rPr lang="sl-SI" sz="800" i="1" dirty="0">
                <a:solidFill>
                  <a:schemeClr val="accent5">
                    <a:lumMod val="75000"/>
                  </a:schemeClr>
                </a:solidFill>
              </a:rPr>
              <a:t>=https%3A%2F%2Fwww.health.gov.au%2Fsites%2Fdefault%2Ffiles%2Fpregnancy-care-guidelines_0.pdf&amp;clen=4252163&amp;chunk=</a:t>
            </a:r>
            <a:r>
              <a:rPr lang="sl-SI" sz="800" i="1" dirty="0" err="1">
                <a:solidFill>
                  <a:schemeClr val="accent5">
                    <a:lumMod val="75000"/>
                  </a:schemeClr>
                </a:solidFill>
              </a:rPr>
              <a:t>true</a:t>
            </a:r>
            <a:endParaRPr lang="sl-SI" sz="800" i="1" dirty="0">
              <a:solidFill>
                <a:schemeClr val="accent5">
                  <a:lumMod val="75000"/>
                </a:schemeClr>
              </a:solidFill>
            </a:endParaRPr>
          </a:p>
          <a:p>
            <a:r>
              <a:rPr lang="sl-SI" sz="800" i="1" dirty="0">
                <a:solidFill>
                  <a:schemeClr val="accent5">
                    <a:lumMod val="75000"/>
                  </a:schemeClr>
                </a:solidFill>
              </a:rPr>
              <a:t>https://about.medicinescomplete.com/publication/drugs-in-pregnancy-lactation/</a:t>
            </a:r>
          </a:p>
          <a:p>
            <a:endParaRPr lang="sl-SI" sz="600" i="1" dirty="0">
              <a:solidFill>
                <a:schemeClr val="accent5">
                  <a:lumMod val="75000"/>
                </a:schemeClr>
              </a:solidFill>
            </a:endParaRPr>
          </a:p>
          <a:p>
            <a:endParaRPr lang="sl-SI" sz="600" i="1" dirty="0">
              <a:solidFill>
                <a:schemeClr val="accent5">
                  <a:lumMod val="75000"/>
                </a:schemeClr>
              </a:solidFill>
            </a:endParaRPr>
          </a:p>
          <a:p>
            <a:pPr>
              <a:defRPr/>
            </a:pPr>
            <a:endParaRPr lang="sl-SI" dirty="0">
              <a:solidFill>
                <a:schemeClr val="accent5">
                  <a:lumMod val="75000"/>
                </a:schemeClr>
              </a:solidFill>
            </a:endParaRPr>
          </a:p>
        </p:txBody>
      </p:sp>
      <p:pic>
        <p:nvPicPr>
          <p:cNvPr id="2" name="Slika 1"/>
          <p:cNvPicPr>
            <a:picLocks noChangeAspect="1"/>
          </p:cNvPicPr>
          <p:nvPr/>
        </p:nvPicPr>
        <p:blipFill>
          <a:blip r:embed="rId2"/>
          <a:stretch>
            <a:fillRect/>
          </a:stretch>
        </p:blipFill>
        <p:spPr>
          <a:xfrm>
            <a:off x="245234" y="3374956"/>
            <a:ext cx="3312614" cy="1724832"/>
          </a:xfrm>
          <a:prstGeom prst="rect">
            <a:avLst/>
          </a:prstGeom>
          <a:ln>
            <a:solidFill>
              <a:schemeClr val="accent1"/>
            </a:solidFill>
          </a:ln>
        </p:spPr>
      </p:pic>
      <p:pic>
        <p:nvPicPr>
          <p:cNvPr id="3" name="Slika 2"/>
          <p:cNvPicPr>
            <a:picLocks noChangeAspect="1"/>
          </p:cNvPicPr>
          <p:nvPr/>
        </p:nvPicPr>
        <p:blipFill>
          <a:blip r:embed="rId3"/>
          <a:stretch>
            <a:fillRect/>
          </a:stretch>
        </p:blipFill>
        <p:spPr>
          <a:xfrm>
            <a:off x="5811562" y="4726538"/>
            <a:ext cx="3055729" cy="435181"/>
          </a:xfrm>
          <a:prstGeom prst="rect">
            <a:avLst/>
          </a:prstGeom>
          <a:ln>
            <a:solidFill>
              <a:schemeClr val="accent1"/>
            </a:solidFill>
          </a:ln>
        </p:spPr>
      </p:pic>
      <p:pic>
        <p:nvPicPr>
          <p:cNvPr id="4" name="Slika 3"/>
          <p:cNvPicPr>
            <a:picLocks noChangeAspect="1"/>
          </p:cNvPicPr>
          <p:nvPr/>
        </p:nvPicPr>
        <p:blipFill>
          <a:blip r:embed="rId4"/>
          <a:stretch>
            <a:fillRect/>
          </a:stretch>
        </p:blipFill>
        <p:spPr>
          <a:xfrm>
            <a:off x="6052805" y="5390852"/>
            <a:ext cx="2844106" cy="459563"/>
          </a:xfrm>
          <a:prstGeom prst="rect">
            <a:avLst/>
          </a:prstGeom>
          <a:ln>
            <a:solidFill>
              <a:schemeClr val="accent1"/>
            </a:solidFill>
          </a:ln>
        </p:spPr>
      </p:pic>
      <p:pic>
        <p:nvPicPr>
          <p:cNvPr id="5" name="Slika 4"/>
          <p:cNvPicPr>
            <a:picLocks noChangeAspect="1"/>
          </p:cNvPicPr>
          <p:nvPr/>
        </p:nvPicPr>
        <p:blipFill>
          <a:blip r:embed="rId5"/>
          <a:stretch>
            <a:fillRect/>
          </a:stretch>
        </p:blipFill>
        <p:spPr>
          <a:xfrm>
            <a:off x="3297994" y="2581322"/>
            <a:ext cx="2438096" cy="3245359"/>
          </a:xfrm>
          <a:prstGeom prst="rect">
            <a:avLst/>
          </a:prstGeom>
        </p:spPr>
      </p:pic>
      <p:pic>
        <p:nvPicPr>
          <p:cNvPr id="13" name="Slika 12"/>
          <p:cNvPicPr>
            <a:picLocks noChangeAspect="1"/>
          </p:cNvPicPr>
          <p:nvPr/>
        </p:nvPicPr>
        <p:blipFill>
          <a:blip r:embed="rId6"/>
          <a:stretch>
            <a:fillRect/>
          </a:stretch>
        </p:blipFill>
        <p:spPr>
          <a:xfrm>
            <a:off x="372827" y="545762"/>
            <a:ext cx="4178327" cy="2070394"/>
          </a:xfrm>
          <a:prstGeom prst="rect">
            <a:avLst/>
          </a:prstGeom>
          <a:ln>
            <a:solidFill>
              <a:schemeClr val="accent1"/>
            </a:solidFill>
          </a:ln>
        </p:spPr>
      </p:pic>
      <p:pic>
        <p:nvPicPr>
          <p:cNvPr id="14" name="Slika 13"/>
          <p:cNvPicPr>
            <a:picLocks noChangeAspect="1"/>
          </p:cNvPicPr>
          <p:nvPr/>
        </p:nvPicPr>
        <p:blipFill>
          <a:blip r:embed="rId7"/>
          <a:stretch>
            <a:fillRect/>
          </a:stretch>
        </p:blipFill>
        <p:spPr>
          <a:xfrm>
            <a:off x="4787018" y="349375"/>
            <a:ext cx="1588844" cy="2231947"/>
          </a:xfrm>
          <a:prstGeom prst="rect">
            <a:avLst/>
          </a:prstGeom>
          <a:ln>
            <a:solidFill>
              <a:schemeClr val="accent1"/>
            </a:solidFill>
          </a:ln>
        </p:spPr>
      </p:pic>
      <p:pic>
        <p:nvPicPr>
          <p:cNvPr id="15" name="Slika 14"/>
          <p:cNvPicPr>
            <a:picLocks noChangeAspect="1"/>
          </p:cNvPicPr>
          <p:nvPr/>
        </p:nvPicPr>
        <p:blipFill>
          <a:blip r:embed="rId8"/>
          <a:stretch>
            <a:fillRect/>
          </a:stretch>
        </p:blipFill>
        <p:spPr>
          <a:xfrm>
            <a:off x="6450983" y="1571105"/>
            <a:ext cx="2460100" cy="2985147"/>
          </a:xfrm>
          <a:prstGeom prst="rect">
            <a:avLst/>
          </a:prstGeom>
          <a:ln>
            <a:solidFill>
              <a:schemeClr val="accent1"/>
            </a:solidFill>
          </a:ln>
        </p:spPr>
      </p:pic>
    </p:spTree>
    <p:extLst>
      <p:ext uri="{BB962C8B-B14F-4D97-AF65-F5344CB8AC3E}">
        <p14:creationId xmlns:p14="http://schemas.microsoft.com/office/powerpoint/2010/main" val="2858213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68695" y="1275347"/>
            <a:ext cx="8406610" cy="4676969"/>
          </a:xfrm>
          <a:prstGeom prst="rect">
            <a:avLst/>
          </a:prstGeom>
        </p:spPr>
      </p:pic>
      <p:sp>
        <p:nvSpPr>
          <p:cNvPr id="5" name="PoljeZBesedilom 4"/>
          <p:cNvSpPr txBox="1"/>
          <p:nvPr/>
        </p:nvSpPr>
        <p:spPr>
          <a:xfrm>
            <a:off x="628650" y="6425502"/>
            <a:ext cx="4761497" cy="246221"/>
          </a:xfrm>
          <a:prstGeom prst="rect">
            <a:avLst/>
          </a:prstGeom>
          <a:noFill/>
        </p:spPr>
        <p:txBody>
          <a:bodyPr wrap="square" rtlCol="0">
            <a:spAutoFit/>
          </a:bodyPr>
          <a:lstStyle/>
          <a:p>
            <a:r>
              <a:rPr lang="sl-SI" sz="1000" i="1" dirty="0">
                <a:solidFill>
                  <a:schemeClr val="accent1">
                    <a:lumMod val="75000"/>
                  </a:schemeClr>
                </a:solidFill>
              </a:rPr>
              <a:t>Hriberšek D. farm </a:t>
            </a:r>
            <a:r>
              <a:rPr lang="sl-SI" sz="1000" i="1" dirty="0" err="1">
                <a:solidFill>
                  <a:schemeClr val="accent1">
                    <a:lumMod val="75000"/>
                  </a:schemeClr>
                </a:solidFill>
              </a:rPr>
              <a:t>vestn</a:t>
            </a:r>
            <a:r>
              <a:rPr lang="sl-SI" sz="1000" i="1" dirty="0">
                <a:solidFill>
                  <a:schemeClr val="accent1">
                    <a:lumMod val="75000"/>
                  </a:schemeClr>
                </a:solidFill>
              </a:rPr>
              <a:t> 2014; 65: 31-38</a:t>
            </a:r>
          </a:p>
        </p:txBody>
      </p:sp>
      <p:sp>
        <p:nvSpPr>
          <p:cNvPr id="6" name="Naslov 1"/>
          <p:cNvSpPr>
            <a:spLocks noGrp="1"/>
          </p:cNvSpPr>
          <p:nvPr>
            <p:ph type="title"/>
          </p:nvPr>
        </p:nvSpPr>
        <p:spPr>
          <a:xfrm>
            <a:off x="628650" y="365126"/>
            <a:ext cx="7886700" cy="910221"/>
          </a:xfrm>
        </p:spPr>
        <p:txBody>
          <a:bodyPr>
            <a:normAutofit/>
          </a:bodyPr>
          <a:lstStyle/>
          <a:p>
            <a:r>
              <a:rPr lang="sl-SI" sz="3000" b="1" dirty="0"/>
              <a:t>Antidepresivi in druga zdravila za duševne motnje</a:t>
            </a:r>
          </a:p>
        </p:txBody>
      </p:sp>
    </p:spTree>
    <p:extLst>
      <p:ext uri="{BB962C8B-B14F-4D97-AF65-F5344CB8AC3E}">
        <p14:creationId xmlns:p14="http://schemas.microsoft.com/office/powerpoint/2010/main" val="1541000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332004" y="1491916"/>
            <a:ext cx="8479992" cy="4308017"/>
          </a:xfrm>
          <a:prstGeom prst="rect">
            <a:avLst/>
          </a:prstGeom>
        </p:spPr>
      </p:pic>
      <p:sp>
        <p:nvSpPr>
          <p:cNvPr id="5" name="PoljeZBesedilom 4"/>
          <p:cNvSpPr txBox="1"/>
          <p:nvPr/>
        </p:nvSpPr>
        <p:spPr>
          <a:xfrm>
            <a:off x="628650" y="6425502"/>
            <a:ext cx="4761497" cy="246221"/>
          </a:xfrm>
          <a:prstGeom prst="rect">
            <a:avLst/>
          </a:prstGeom>
          <a:noFill/>
        </p:spPr>
        <p:txBody>
          <a:bodyPr wrap="square" rtlCol="0">
            <a:spAutoFit/>
          </a:bodyPr>
          <a:lstStyle/>
          <a:p>
            <a:r>
              <a:rPr lang="sl-SI" sz="1000" i="1" dirty="0">
                <a:solidFill>
                  <a:schemeClr val="accent1">
                    <a:lumMod val="75000"/>
                  </a:schemeClr>
                </a:solidFill>
              </a:rPr>
              <a:t>Hriberšek D. farm </a:t>
            </a:r>
            <a:r>
              <a:rPr lang="sl-SI" sz="1000" i="1" dirty="0" err="1">
                <a:solidFill>
                  <a:schemeClr val="accent1">
                    <a:lumMod val="75000"/>
                  </a:schemeClr>
                </a:solidFill>
              </a:rPr>
              <a:t>vestn</a:t>
            </a:r>
            <a:r>
              <a:rPr lang="sl-SI" sz="1000" i="1" dirty="0">
                <a:solidFill>
                  <a:schemeClr val="accent1">
                    <a:lumMod val="75000"/>
                  </a:schemeClr>
                </a:solidFill>
              </a:rPr>
              <a:t> 2014; 65: 31-38</a:t>
            </a:r>
          </a:p>
        </p:txBody>
      </p:sp>
      <p:sp>
        <p:nvSpPr>
          <p:cNvPr id="6" name="Naslov 1"/>
          <p:cNvSpPr>
            <a:spLocks noGrp="1"/>
          </p:cNvSpPr>
          <p:nvPr>
            <p:ph type="title"/>
          </p:nvPr>
        </p:nvSpPr>
        <p:spPr>
          <a:xfrm>
            <a:off x="628650" y="365126"/>
            <a:ext cx="7886700" cy="910221"/>
          </a:xfrm>
        </p:spPr>
        <p:txBody>
          <a:bodyPr>
            <a:normAutofit/>
          </a:bodyPr>
          <a:lstStyle/>
          <a:p>
            <a:r>
              <a:rPr lang="sl-SI" sz="3000" b="1" dirty="0"/>
              <a:t>Antidepresivi in druga zdravila za duševne motnje</a:t>
            </a:r>
          </a:p>
        </p:txBody>
      </p:sp>
    </p:spTree>
    <p:extLst>
      <p:ext uri="{BB962C8B-B14F-4D97-AF65-F5344CB8AC3E}">
        <p14:creationId xmlns:p14="http://schemas.microsoft.com/office/powerpoint/2010/main" val="438158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274776" y="457201"/>
            <a:ext cx="8594447" cy="5503194"/>
          </a:xfrm>
          <a:prstGeom prst="rect">
            <a:avLst/>
          </a:prstGeom>
        </p:spPr>
      </p:pic>
      <p:sp>
        <p:nvSpPr>
          <p:cNvPr id="5" name="PoljeZBesedilom 4"/>
          <p:cNvSpPr txBox="1"/>
          <p:nvPr/>
        </p:nvSpPr>
        <p:spPr>
          <a:xfrm>
            <a:off x="628650" y="6425502"/>
            <a:ext cx="4761497" cy="246221"/>
          </a:xfrm>
          <a:prstGeom prst="rect">
            <a:avLst/>
          </a:prstGeom>
          <a:noFill/>
        </p:spPr>
        <p:txBody>
          <a:bodyPr wrap="square" rtlCol="0">
            <a:spAutoFit/>
          </a:bodyPr>
          <a:lstStyle/>
          <a:p>
            <a:r>
              <a:rPr lang="sl-SI" sz="1000" i="1" dirty="0">
                <a:solidFill>
                  <a:schemeClr val="accent1">
                    <a:lumMod val="75000"/>
                  </a:schemeClr>
                </a:solidFill>
              </a:rPr>
              <a:t>Hriberšek D. farm </a:t>
            </a:r>
            <a:r>
              <a:rPr lang="sl-SI" sz="1000" i="1" dirty="0" err="1">
                <a:solidFill>
                  <a:schemeClr val="accent1">
                    <a:lumMod val="75000"/>
                  </a:schemeClr>
                </a:solidFill>
              </a:rPr>
              <a:t>vestn</a:t>
            </a:r>
            <a:r>
              <a:rPr lang="sl-SI" sz="1000" i="1" dirty="0">
                <a:solidFill>
                  <a:schemeClr val="accent1">
                    <a:lumMod val="75000"/>
                  </a:schemeClr>
                </a:solidFill>
              </a:rPr>
              <a:t> 2014; 65: 31-38</a:t>
            </a:r>
          </a:p>
        </p:txBody>
      </p:sp>
    </p:spTree>
    <p:extLst>
      <p:ext uri="{BB962C8B-B14F-4D97-AF65-F5344CB8AC3E}">
        <p14:creationId xmlns:p14="http://schemas.microsoft.com/office/powerpoint/2010/main" val="2688402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značba mesta vsebine 2"/>
          <p:cNvSpPr>
            <a:spLocks noGrp="1"/>
          </p:cNvSpPr>
          <p:nvPr>
            <p:ph idx="1"/>
          </p:nvPr>
        </p:nvSpPr>
        <p:spPr/>
        <p:txBody>
          <a:bodyPr/>
          <a:lstStyle/>
          <a:p>
            <a:endParaRPr lang="sl-SI"/>
          </a:p>
        </p:txBody>
      </p:sp>
      <p:pic>
        <p:nvPicPr>
          <p:cNvPr id="4" name="Slika 3"/>
          <p:cNvPicPr>
            <a:picLocks noChangeAspect="1"/>
          </p:cNvPicPr>
          <p:nvPr/>
        </p:nvPicPr>
        <p:blipFill>
          <a:blip r:embed="rId2"/>
          <a:stretch>
            <a:fillRect/>
          </a:stretch>
        </p:blipFill>
        <p:spPr>
          <a:xfrm>
            <a:off x="419100" y="289762"/>
            <a:ext cx="8305800" cy="6135740"/>
          </a:xfrm>
          <a:prstGeom prst="rect">
            <a:avLst/>
          </a:prstGeom>
        </p:spPr>
      </p:pic>
      <p:sp>
        <p:nvSpPr>
          <p:cNvPr id="5" name="PoljeZBesedilom 4"/>
          <p:cNvSpPr txBox="1"/>
          <p:nvPr/>
        </p:nvSpPr>
        <p:spPr>
          <a:xfrm>
            <a:off x="628650" y="6425502"/>
            <a:ext cx="4761497" cy="246221"/>
          </a:xfrm>
          <a:prstGeom prst="rect">
            <a:avLst/>
          </a:prstGeom>
          <a:noFill/>
        </p:spPr>
        <p:txBody>
          <a:bodyPr wrap="square" rtlCol="0">
            <a:spAutoFit/>
          </a:bodyPr>
          <a:lstStyle/>
          <a:p>
            <a:r>
              <a:rPr lang="sl-SI" sz="1000" i="1" dirty="0">
                <a:solidFill>
                  <a:schemeClr val="accent1">
                    <a:lumMod val="75000"/>
                  </a:schemeClr>
                </a:solidFill>
              </a:rPr>
              <a:t>Hriberšek D. farm </a:t>
            </a:r>
            <a:r>
              <a:rPr lang="sl-SI" sz="1000" i="1" dirty="0" err="1">
                <a:solidFill>
                  <a:schemeClr val="accent1">
                    <a:lumMod val="75000"/>
                  </a:schemeClr>
                </a:solidFill>
              </a:rPr>
              <a:t>vestn</a:t>
            </a:r>
            <a:r>
              <a:rPr lang="sl-SI" sz="1000" i="1" dirty="0">
                <a:solidFill>
                  <a:schemeClr val="accent1">
                    <a:lumMod val="75000"/>
                  </a:schemeClr>
                </a:solidFill>
              </a:rPr>
              <a:t> 2014; 65: 31-38</a:t>
            </a:r>
          </a:p>
        </p:txBody>
      </p:sp>
    </p:spTree>
    <p:extLst>
      <p:ext uri="{BB962C8B-B14F-4D97-AF65-F5344CB8AC3E}">
        <p14:creationId xmlns:p14="http://schemas.microsoft.com/office/powerpoint/2010/main" val="290190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275" t="2414" r="9804" b="3027"/>
          <a:stretch/>
        </p:blipFill>
        <p:spPr>
          <a:xfrm>
            <a:off x="2703443" y="39523"/>
            <a:ext cx="4353340" cy="6540181"/>
          </a:xfrm>
        </p:spPr>
      </p:pic>
      <p:sp>
        <p:nvSpPr>
          <p:cNvPr id="5" name="PoljeZBesedilom 4"/>
          <p:cNvSpPr txBox="1"/>
          <p:nvPr/>
        </p:nvSpPr>
        <p:spPr>
          <a:xfrm>
            <a:off x="407499" y="5902035"/>
            <a:ext cx="1645587" cy="461665"/>
          </a:xfrm>
          <a:prstGeom prst="rect">
            <a:avLst/>
          </a:prstGeom>
          <a:noFill/>
        </p:spPr>
        <p:txBody>
          <a:bodyPr wrap="square">
            <a:spAutoFit/>
          </a:bodyPr>
          <a:lstStyle/>
          <a:p>
            <a:pPr>
              <a:defRPr/>
            </a:pPr>
            <a:r>
              <a:rPr lang="sl-SI" sz="800" i="1" dirty="0">
                <a:solidFill>
                  <a:schemeClr val="accent5">
                    <a:lumMod val="50000"/>
                  </a:schemeClr>
                </a:solidFill>
              </a:rPr>
              <a:t>Schaefer C., Peters P., Miller R.K. </a:t>
            </a:r>
            <a:r>
              <a:rPr lang="sl-SI" sz="800" i="1" dirty="0" err="1">
                <a:solidFill>
                  <a:schemeClr val="accent5">
                    <a:lumMod val="50000"/>
                  </a:schemeClr>
                </a:solidFill>
              </a:rPr>
              <a:t>Drugs</a:t>
            </a:r>
            <a:r>
              <a:rPr lang="sl-SI" sz="800" i="1" dirty="0">
                <a:solidFill>
                  <a:schemeClr val="accent5">
                    <a:lumMod val="50000"/>
                  </a:schemeClr>
                </a:solidFill>
              </a:rPr>
              <a:t> </a:t>
            </a:r>
            <a:r>
              <a:rPr lang="sl-SI" sz="800" i="1" dirty="0" err="1">
                <a:solidFill>
                  <a:schemeClr val="accent5">
                    <a:lumMod val="50000"/>
                  </a:schemeClr>
                </a:solidFill>
              </a:rPr>
              <a:t>During</a:t>
            </a:r>
            <a:r>
              <a:rPr lang="sl-SI" sz="800" i="1" dirty="0">
                <a:solidFill>
                  <a:schemeClr val="accent5">
                    <a:lumMod val="50000"/>
                  </a:schemeClr>
                </a:solidFill>
              </a:rPr>
              <a:t> </a:t>
            </a:r>
            <a:r>
              <a:rPr lang="sl-SI" sz="800" i="1" dirty="0" err="1">
                <a:solidFill>
                  <a:schemeClr val="accent5">
                    <a:lumMod val="50000"/>
                  </a:schemeClr>
                </a:solidFill>
              </a:rPr>
              <a:t>Pregnancy</a:t>
            </a:r>
            <a:r>
              <a:rPr lang="sl-SI" sz="800" i="1" dirty="0">
                <a:solidFill>
                  <a:schemeClr val="accent5">
                    <a:lumMod val="50000"/>
                  </a:schemeClr>
                </a:solidFill>
              </a:rPr>
              <a:t> </a:t>
            </a:r>
            <a:r>
              <a:rPr lang="sl-SI" sz="800" i="1" dirty="0" err="1">
                <a:solidFill>
                  <a:schemeClr val="accent5">
                    <a:lumMod val="50000"/>
                  </a:schemeClr>
                </a:solidFill>
              </a:rPr>
              <a:t>and</a:t>
            </a:r>
            <a:r>
              <a:rPr lang="sl-SI" sz="800" i="1" dirty="0">
                <a:solidFill>
                  <a:schemeClr val="accent5">
                    <a:lumMod val="50000"/>
                  </a:schemeClr>
                </a:solidFill>
              </a:rPr>
              <a:t> </a:t>
            </a:r>
            <a:r>
              <a:rPr lang="sl-SI" sz="800" i="1" dirty="0" err="1">
                <a:solidFill>
                  <a:schemeClr val="accent5">
                    <a:lumMod val="50000"/>
                  </a:schemeClr>
                </a:solidFill>
              </a:rPr>
              <a:t>Lactation</a:t>
            </a:r>
            <a:r>
              <a:rPr lang="sl-SI" sz="800" i="1" dirty="0">
                <a:solidFill>
                  <a:schemeClr val="accent5">
                    <a:lumMod val="50000"/>
                  </a:schemeClr>
                </a:solidFill>
              </a:rPr>
              <a:t>. </a:t>
            </a:r>
            <a:endParaRPr lang="sl-SI" sz="800" dirty="0">
              <a:solidFill>
                <a:schemeClr val="accent5">
                  <a:lumMod val="50000"/>
                </a:schemeClr>
              </a:solidFill>
            </a:endParaRPr>
          </a:p>
        </p:txBody>
      </p:sp>
    </p:spTree>
    <p:extLst>
      <p:ext uri="{BB962C8B-B14F-4D97-AF65-F5344CB8AC3E}">
        <p14:creationId xmlns:p14="http://schemas.microsoft.com/office/powerpoint/2010/main" val="525381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značba mesta vsebine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107" t="1266" r="6700" b="1955"/>
          <a:stretch/>
        </p:blipFill>
        <p:spPr>
          <a:xfrm>
            <a:off x="2605177" y="198408"/>
            <a:ext cx="4615132" cy="6576781"/>
          </a:xfrm>
        </p:spPr>
      </p:pic>
      <p:sp>
        <p:nvSpPr>
          <p:cNvPr id="7" name="PoljeZBesedilom 6"/>
          <p:cNvSpPr txBox="1"/>
          <p:nvPr/>
        </p:nvSpPr>
        <p:spPr>
          <a:xfrm>
            <a:off x="407499" y="5902035"/>
            <a:ext cx="1645587" cy="461665"/>
          </a:xfrm>
          <a:prstGeom prst="rect">
            <a:avLst/>
          </a:prstGeom>
          <a:noFill/>
        </p:spPr>
        <p:txBody>
          <a:bodyPr wrap="square">
            <a:spAutoFit/>
          </a:bodyPr>
          <a:lstStyle/>
          <a:p>
            <a:pPr>
              <a:defRPr/>
            </a:pPr>
            <a:r>
              <a:rPr lang="sl-SI" sz="800" i="1" dirty="0">
                <a:solidFill>
                  <a:schemeClr val="accent5">
                    <a:lumMod val="50000"/>
                  </a:schemeClr>
                </a:solidFill>
              </a:rPr>
              <a:t>Schaefer C., Peters P., Miller R.K. </a:t>
            </a:r>
            <a:r>
              <a:rPr lang="sl-SI" sz="800" i="1" dirty="0" err="1">
                <a:solidFill>
                  <a:schemeClr val="accent5">
                    <a:lumMod val="50000"/>
                  </a:schemeClr>
                </a:solidFill>
              </a:rPr>
              <a:t>Drugs</a:t>
            </a:r>
            <a:r>
              <a:rPr lang="sl-SI" sz="800" i="1" dirty="0">
                <a:solidFill>
                  <a:schemeClr val="accent5">
                    <a:lumMod val="50000"/>
                  </a:schemeClr>
                </a:solidFill>
              </a:rPr>
              <a:t> </a:t>
            </a:r>
            <a:r>
              <a:rPr lang="sl-SI" sz="800" i="1" dirty="0" err="1">
                <a:solidFill>
                  <a:schemeClr val="accent5">
                    <a:lumMod val="50000"/>
                  </a:schemeClr>
                </a:solidFill>
              </a:rPr>
              <a:t>During</a:t>
            </a:r>
            <a:r>
              <a:rPr lang="sl-SI" sz="800" i="1" dirty="0">
                <a:solidFill>
                  <a:schemeClr val="accent5">
                    <a:lumMod val="50000"/>
                  </a:schemeClr>
                </a:solidFill>
              </a:rPr>
              <a:t> </a:t>
            </a:r>
            <a:r>
              <a:rPr lang="sl-SI" sz="800" i="1" dirty="0" err="1">
                <a:solidFill>
                  <a:schemeClr val="accent5">
                    <a:lumMod val="50000"/>
                  </a:schemeClr>
                </a:solidFill>
              </a:rPr>
              <a:t>Pregnancy</a:t>
            </a:r>
            <a:r>
              <a:rPr lang="sl-SI" sz="800" i="1" dirty="0">
                <a:solidFill>
                  <a:schemeClr val="accent5">
                    <a:lumMod val="50000"/>
                  </a:schemeClr>
                </a:solidFill>
              </a:rPr>
              <a:t> </a:t>
            </a:r>
            <a:r>
              <a:rPr lang="sl-SI" sz="800" i="1" dirty="0" err="1">
                <a:solidFill>
                  <a:schemeClr val="accent5">
                    <a:lumMod val="50000"/>
                  </a:schemeClr>
                </a:solidFill>
              </a:rPr>
              <a:t>and</a:t>
            </a:r>
            <a:r>
              <a:rPr lang="sl-SI" sz="800" i="1" dirty="0">
                <a:solidFill>
                  <a:schemeClr val="accent5">
                    <a:lumMod val="50000"/>
                  </a:schemeClr>
                </a:solidFill>
              </a:rPr>
              <a:t> </a:t>
            </a:r>
            <a:r>
              <a:rPr lang="sl-SI" sz="800" i="1" dirty="0" err="1">
                <a:solidFill>
                  <a:schemeClr val="accent5">
                    <a:lumMod val="50000"/>
                  </a:schemeClr>
                </a:solidFill>
              </a:rPr>
              <a:t>Lactation</a:t>
            </a:r>
            <a:r>
              <a:rPr lang="sl-SI" sz="800" i="1" dirty="0">
                <a:solidFill>
                  <a:schemeClr val="accent5">
                    <a:lumMod val="50000"/>
                  </a:schemeClr>
                </a:solidFill>
              </a:rPr>
              <a:t>. </a:t>
            </a:r>
            <a:endParaRPr lang="sl-SI" sz="800" dirty="0">
              <a:solidFill>
                <a:schemeClr val="accent5">
                  <a:lumMod val="50000"/>
                </a:schemeClr>
              </a:solidFill>
            </a:endParaRPr>
          </a:p>
        </p:txBody>
      </p:sp>
    </p:spTree>
    <p:extLst>
      <p:ext uri="{BB962C8B-B14F-4D97-AF65-F5344CB8AC3E}">
        <p14:creationId xmlns:p14="http://schemas.microsoft.com/office/powerpoint/2010/main" val="3713940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37671" y="575190"/>
            <a:ext cx="4255539" cy="5675668"/>
          </a:xfrm>
        </p:spPr>
      </p:pic>
      <p:sp>
        <p:nvSpPr>
          <p:cNvPr id="2" name="Pravokotnik 1"/>
          <p:cNvSpPr/>
          <p:nvPr/>
        </p:nvSpPr>
        <p:spPr>
          <a:xfrm>
            <a:off x="396816" y="2131049"/>
            <a:ext cx="3045124" cy="1446550"/>
          </a:xfrm>
          <a:prstGeom prst="rect">
            <a:avLst/>
          </a:prstGeom>
        </p:spPr>
        <p:txBody>
          <a:bodyPr wrap="square">
            <a:spAutoFit/>
          </a:bodyPr>
          <a:lstStyle/>
          <a:p>
            <a:r>
              <a:rPr lang="sl-SI" sz="2200" dirty="0"/>
              <a:t>Pri nosečnicah in doječih materah je vedno potrebno pretehtati </a:t>
            </a:r>
            <a:r>
              <a:rPr lang="sl-SI" sz="2200" b="1" dirty="0"/>
              <a:t>koristi in tveganje.</a:t>
            </a:r>
          </a:p>
        </p:txBody>
      </p:sp>
    </p:spTree>
    <p:extLst>
      <p:ext uri="{BB962C8B-B14F-4D97-AF65-F5344CB8AC3E}">
        <p14:creationId xmlns:p14="http://schemas.microsoft.com/office/powerpoint/2010/main" val="2540616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259623" y="3675106"/>
            <a:ext cx="6229534" cy="1325563"/>
          </a:xfrm>
        </p:spPr>
        <p:txBody>
          <a:bodyPr>
            <a:normAutofit/>
          </a:bodyPr>
          <a:lstStyle/>
          <a:p>
            <a:pPr>
              <a:defRPr/>
            </a:pPr>
            <a:r>
              <a:rPr lang="sl-SI" sz="3600" dirty="0"/>
              <a:t>Pregled novosti in opozoril</a:t>
            </a:r>
            <a:endParaRPr lang="sl-SI" sz="3600" dirty="0">
              <a:solidFill>
                <a:schemeClr val="bg1"/>
              </a:solidFill>
              <a:latin typeface="+mn-lt"/>
              <a:ea typeface="+mn-ea"/>
              <a:cs typeface="+mn-cs"/>
            </a:endParaRPr>
          </a:p>
        </p:txBody>
      </p:sp>
      <p:pic>
        <p:nvPicPr>
          <p:cNvPr id="35843" name="Označba mesta vsebin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77804" y="1926431"/>
            <a:ext cx="2336006" cy="723900"/>
          </a:xfrm>
        </p:spPr>
      </p:pic>
      <p:sp>
        <p:nvSpPr>
          <p:cNvPr id="35844" name="PoljeZBesedilom 4"/>
          <p:cNvSpPr txBox="1">
            <a:spLocks noChangeArrowheads="1"/>
          </p:cNvSpPr>
          <p:nvPr/>
        </p:nvSpPr>
        <p:spPr bwMode="auto">
          <a:xfrm>
            <a:off x="3377804" y="2826544"/>
            <a:ext cx="278725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sl-SI" altLang="sl-SI" sz="1350">
                <a:latin typeface="Corbel" panose="020B0503020204020204" pitchFamily="34" charset="0"/>
              </a:rPr>
              <a:t>Javna agencija Republike Slovenije za zdravila in medicinske pripomočke </a:t>
            </a:r>
          </a:p>
        </p:txBody>
      </p:sp>
      <p:sp>
        <p:nvSpPr>
          <p:cNvPr id="6" name="PoljeZBesedilom 5"/>
          <p:cNvSpPr txBox="1"/>
          <p:nvPr/>
        </p:nvSpPr>
        <p:spPr>
          <a:xfrm>
            <a:off x="1685559" y="6349616"/>
            <a:ext cx="7141917" cy="219291"/>
          </a:xfrm>
          <a:prstGeom prst="rect">
            <a:avLst/>
          </a:prstGeom>
          <a:noFill/>
        </p:spPr>
        <p:txBody>
          <a:bodyPr wrap="square">
            <a:spAutoFit/>
          </a:bodyPr>
          <a:lstStyle/>
          <a:p>
            <a:pPr>
              <a:defRPr/>
            </a:pPr>
            <a:r>
              <a:rPr lang="sl-SI" sz="825" dirty="0">
                <a:solidFill>
                  <a:schemeClr val="accent1">
                    <a:lumMod val="75000"/>
                  </a:schemeClr>
                </a:solidFill>
                <a:hlinkClick r:id="rId3"/>
              </a:rPr>
              <a:t>https://www.jazmp.si/humana-zdravila/farmakovigilanca/obvestila-za-zdravstvene-delavce/neposredna-obvestila-za-zdravstvene-delavce/</a:t>
            </a:r>
            <a:r>
              <a:rPr lang="sl-SI" sz="825" dirty="0">
                <a:solidFill>
                  <a:schemeClr val="accent1">
                    <a:lumMod val="75000"/>
                  </a:schemeClr>
                </a:solidFill>
              </a:rPr>
              <a:t> </a:t>
            </a:r>
          </a:p>
        </p:txBody>
      </p:sp>
    </p:spTree>
    <p:extLst>
      <p:ext uri="{BB962C8B-B14F-4D97-AF65-F5344CB8AC3E}">
        <p14:creationId xmlns:p14="http://schemas.microsoft.com/office/powerpoint/2010/main" val="98974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Označba mesta vsebine 2"/>
              <p:cNvSpPr>
                <a:spLocks noGrp="1"/>
              </p:cNvSpPr>
              <p:nvPr>
                <p:ph idx="1"/>
              </p:nvPr>
            </p:nvSpPr>
            <p:spPr>
              <a:xfrm>
                <a:off x="370936" y="543464"/>
                <a:ext cx="8144414" cy="5633499"/>
              </a:xfrm>
            </p:spPr>
            <p:txBody>
              <a:bodyPr>
                <a:normAutofit lnSpcReduction="10000"/>
              </a:bodyPr>
              <a:lstStyle/>
              <a:p>
                <a:r>
                  <a:rPr lang="sl-SI" b="1" dirty="0" err="1"/>
                  <a:t>Obetiholna</a:t>
                </a:r>
                <a:r>
                  <a:rPr lang="sl-SI" b="1" dirty="0"/>
                  <a:t> kislina (</a:t>
                </a:r>
                <a:r>
                  <a:rPr lang="sl-SI" b="1" dirty="0" err="1"/>
                  <a:t>Ocaliva</a:t>
                </a:r>
                <a14:m>
                  <m:oMath xmlns:m="http://schemas.openxmlformats.org/officeDocument/2006/math">
                    <m:r>
                      <a:rPr lang="sl-SI" b="1" i="1" baseline="30000" smtClean="0">
                        <a:latin typeface="Cambria Math" panose="02040503050406030204" pitchFamily="18" charset="0"/>
                      </a:rPr>
                      <m:t>®</m:t>
                    </m:r>
                  </m:oMath>
                </a14:m>
                <a:r>
                  <a:rPr lang="sl-SI" dirty="0"/>
                  <a:t>): nova kontraindikacija za zdravljenje primarnega </a:t>
                </a:r>
                <a:r>
                  <a:rPr lang="sl-SI" dirty="0" err="1"/>
                  <a:t>biliarnega</a:t>
                </a:r>
                <a:r>
                  <a:rPr lang="sl-SI" dirty="0"/>
                  <a:t> </a:t>
                </a:r>
                <a:r>
                  <a:rPr lang="sl-SI" dirty="0" err="1"/>
                  <a:t>holangitisa</a:t>
                </a:r>
                <a:r>
                  <a:rPr lang="sl-SI" dirty="0"/>
                  <a:t> pri bolnikih z </a:t>
                </a:r>
                <a:r>
                  <a:rPr lang="sl-SI" dirty="0" err="1"/>
                  <a:t>dekompenzirano</a:t>
                </a:r>
                <a:r>
                  <a:rPr lang="sl-SI" dirty="0"/>
                  <a:t> cirozo jeter ali predhodno jetrno dekompenzacijo v anamnezi, 9.6.2022</a:t>
                </a:r>
              </a:p>
              <a:p>
                <a:r>
                  <a:rPr lang="sl-SI" b="1" dirty="0" err="1"/>
                  <a:t>Defibrotid</a:t>
                </a:r>
                <a:r>
                  <a:rPr lang="sl-SI" b="1" dirty="0"/>
                  <a:t> (</a:t>
                </a:r>
                <a:r>
                  <a:rPr lang="sl-SI" b="1" dirty="0" err="1"/>
                  <a:t>Defitelio</a:t>
                </a:r>
                <a14:m>
                  <m:oMath xmlns:m="http://schemas.openxmlformats.org/officeDocument/2006/math">
                    <m:r>
                      <a:rPr lang="sl-SI" b="1" i="1" baseline="30000">
                        <a:latin typeface="Cambria Math" panose="02040503050406030204" pitchFamily="18" charset="0"/>
                      </a:rPr>
                      <m:t>®</m:t>
                    </m:r>
                  </m:oMath>
                </a14:m>
                <a:r>
                  <a:rPr lang="sl-SI" dirty="0"/>
                  <a:t>): zdravila ne uporabljajte za profilakso </a:t>
                </a:r>
                <a:r>
                  <a:rPr lang="sl-SI" dirty="0" err="1"/>
                  <a:t>venookluzivne</a:t>
                </a:r>
                <a:r>
                  <a:rPr lang="sl-SI" dirty="0"/>
                  <a:t> bolezni po presaditvi krvotvornih matičnih celic, 14.6.2022</a:t>
                </a:r>
              </a:p>
              <a:p>
                <a:r>
                  <a:rPr lang="sl-SI" b="1" dirty="0" err="1"/>
                  <a:t>Deksmedetomidin</a:t>
                </a:r>
                <a:r>
                  <a:rPr lang="sl-SI" b="1" dirty="0"/>
                  <a:t> (</a:t>
                </a:r>
                <a:r>
                  <a:rPr lang="sl-SI" b="1" dirty="0" err="1"/>
                  <a:t>Dexdor</a:t>
                </a:r>
                <a14:m>
                  <m:oMath xmlns:m="http://schemas.openxmlformats.org/officeDocument/2006/math">
                    <m:r>
                      <a:rPr lang="sl-SI" b="1" i="1" baseline="30000">
                        <a:latin typeface="Cambria Math" panose="02040503050406030204" pitchFamily="18" charset="0"/>
                      </a:rPr>
                      <m:t>®</m:t>
                    </m:r>
                  </m:oMath>
                </a14:m>
                <a:r>
                  <a:rPr lang="sl-SI" b="1" dirty="0"/>
                  <a:t> idr.): </a:t>
                </a:r>
                <a:r>
                  <a:rPr lang="sl-SI" dirty="0"/>
                  <a:t>povečano tveganje za umrljivost pri bolnikih v enotah intenzivne nege, starih 65 let ali manj, 16.6.2022</a:t>
                </a:r>
              </a:p>
              <a:p>
                <a:r>
                  <a:rPr lang="sl-SI" b="1" dirty="0" err="1"/>
                  <a:t>Kabazitaksel</a:t>
                </a:r>
                <a:r>
                  <a:rPr lang="sl-SI" b="1" dirty="0"/>
                  <a:t> </a:t>
                </a:r>
                <a:r>
                  <a:rPr lang="sl-SI" b="1" dirty="0" err="1"/>
                  <a:t>Accord</a:t>
                </a:r>
                <a:r>
                  <a:rPr lang="sl-SI" b="1" dirty="0"/>
                  <a:t> 20 mg/ml </a:t>
                </a:r>
                <a:r>
                  <a:rPr lang="sl-SI" dirty="0" err="1"/>
                  <a:t>konc</a:t>
                </a:r>
                <a:r>
                  <a:rPr lang="sl-SI" dirty="0"/>
                  <a:t>. za </a:t>
                </a:r>
                <a:r>
                  <a:rPr lang="sl-SI" dirty="0" err="1"/>
                  <a:t>razt</a:t>
                </a:r>
                <a:r>
                  <a:rPr lang="sl-SI" dirty="0"/>
                  <a:t>. za inf.: tveganje za napake pri uporabi zdravila in zamenjave z zdravilom </a:t>
                </a:r>
                <a:r>
                  <a:rPr lang="sl-SI" dirty="0" err="1"/>
                  <a:t>Jevtana</a:t>
                </a:r>
                <a:r>
                  <a:rPr lang="sl-SI" dirty="0"/>
                  <a:t> (60 mg/1,5 ml) </a:t>
                </a:r>
                <a:r>
                  <a:rPr lang="sl-SI" dirty="0" err="1"/>
                  <a:t>konc</a:t>
                </a:r>
                <a:r>
                  <a:rPr lang="sl-SI" dirty="0"/>
                  <a:t>. in </a:t>
                </a:r>
                <a:r>
                  <a:rPr lang="sl-SI" dirty="0" err="1"/>
                  <a:t>vehikel</a:t>
                </a:r>
                <a:r>
                  <a:rPr lang="sl-SI" dirty="0"/>
                  <a:t> za </a:t>
                </a:r>
                <a:r>
                  <a:rPr lang="sl-SI" dirty="0" err="1"/>
                  <a:t>razt</a:t>
                </a:r>
                <a:r>
                  <a:rPr lang="sl-SI" dirty="0"/>
                  <a:t>. za </a:t>
                </a:r>
                <a:r>
                  <a:rPr lang="sl-SI" dirty="0" err="1"/>
                  <a:t>infundiranje</a:t>
                </a:r>
                <a:r>
                  <a:rPr lang="sl-SI" dirty="0"/>
                  <a:t>, 20.6.2022</a:t>
                </a:r>
              </a:p>
            </p:txBody>
          </p:sp>
        </mc:Choice>
        <mc:Fallback xmlns="">
          <p:sp>
            <p:nvSpPr>
              <p:cNvPr id="3" name="Označba mesta vsebine 2"/>
              <p:cNvSpPr>
                <a:spLocks noGrp="1" noRot="1" noChangeAspect="1" noMove="1" noResize="1" noEditPoints="1" noAdjustHandles="1" noChangeArrowheads="1" noChangeShapeType="1" noTextEdit="1"/>
              </p:cNvSpPr>
              <p:nvPr>
                <p:ph idx="1"/>
              </p:nvPr>
            </p:nvSpPr>
            <p:spPr>
              <a:xfrm>
                <a:off x="370936" y="543464"/>
                <a:ext cx="8144414" cy="5633499"/>
              </a:xfrm>
              <a:blipFill>
                <a:blip r:embed="rId3"/>
                <a:stretch>
                  <a:fillRect l="-1347" t="-2381" r="-2246"/>
                </a:stretch>
              </a:blipFill>
            </p:spPr>
            <p:txBody>
              <a:bodyPr/>
              <a:lstStyle/>
              <a:p>
                <a:r>
                  <a:rPr lang="sl-SI">
                    <a:noFill/>
                  </a:rPr>
                  <a:t> </a:t>
                </a:r>
              </a:p>
            </p:txBody>
          </p:sp>
        </mc:Fallback>
      </mc:AlternateContent>
      <p:sp>
        <p:nvSpPr>
          <p:cNvPr id="4" name="PoljeZBesedilom 3"/>
          <p:cNvSpPr txBox="1"/>
          <p:nvPr/>
        </p:nvSpPr>
        <p:spPr>
          <a:xfrm>
            <a:off x="1090337" y="6504891"/>
            <a:ext cx="7141917" cy="219291"/>
          </a:xfrm>
          <a:prstGeom prst="rect">
            <a:avLst/>
          </a:prstGeom>
          <a:noFill/>
        </p:spPr>
        <p:txBody>
          <a:bodyPr wrap="square">
            <a:spAutoFit/>
          </a:bodyPr>
          <a:lstStyle/>
          <a:p>
            <a:pPr>
              <a:defRPr/>
            </a:pPr>
            <a:r>
              <a:rPr lang="sl-SI" sz="825" dirty="0">
                <a:solidFill>
                  <a:schemeClr val="accent1">
                    <a:lumMod val="75000"/>
                  </a:schemeClr>
                </a:solidFill>
                <a:hlinkClick r:id="rId4"/>
              </a:rPr>
              <a:t>https://www.jazmp.si/humana-zdravila/farmakovigilanca/obvestila-za-zdravstvene-delavce/neposredna-obvestila-za-zdravstvene-delavce/</a:t>
            </a:r>
            <a:r>
              <a:rPr lang="sl-SI" sz="825" dirty="0">
                <a:solidFill>
                  <a:schemeClr val="accent1">
                    <a:lumMod val="75000"/>
                  </a:schemeClr>
                </a:solidFill>
              </a:rPr>
              <a:t> </a:t>
            </a:r>
          </a:p>
        </p:txBody>
      </p:sp>
    </p:spTree>
    <p:extLst>
      <p:ext uri="{BB962C8B-B14F-4D97-AF65-F5344CB8AC3E}">
        <p14:creationId xmlns:p14="http://schemas.microsoft.com/office/powerpoint/2010/main" val="376693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53000" b="-53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600" b="1" dirty="0"/>
              <a:t>Zdravila in nosečnice v Sloveniji</a:t>
            </a:r>
          </a:p>
        </p:txBody>
      </p:sp>
      <p:sp>
        <p:nvSpPr>
          <p:cNvPr id="3" name="Označba mesta vsebine 2"/>
          <p:cNvSpPr>
            <a:spLocks noGrp="1"/>
          </p:cNvSpPr>
          <p:nvPr>
            <p:ph idx="1"/>
          </p:nvPr>
        </p:nvSpPr>
        <p:spPr>
          <a:xfrm>
            <a:off x="628650" y="1690689"/>
            <a:ext cx="7886700" cy="4351338"/>
          </a:xfrm>
          <a:effectLst/>
        </p:spPr>
        <p:txBody>
          <a:bodyPr/>
          <a:lstStyle/>
          <a:p>
            <a:pPr marL="0" indent="0">
              <a:buNone/>
              <a:defRPr/>
            </a:pPr>
            <a:r>
              <a:rPr lang="sl-SI" altLang="sl-SI" sz="2400" dirty="0"/>
              <a:t>83 % žensk v nosečnosti vzame vsaj eno zdravilo:</a:t>
            </a:r>
          </a:p>
          <a:p>
            <a:pPr>
              <a:defRPr/>
            </a:pPr>
            <a:r>
              <a:rPr lang="sl-SI" altLang="sl-SI" sz="2400" dirty="0"/>
              <a:t>40 % železo, vitamini, </a:t>
            </a:r>
          </a:p>
          <a:p>
            <a:pPr>
              <a:defRPr/>
            </a:pPr>
            <a:r>
              <a:rPr lang="sl-SI" altLang="sl-SI" sz="2400" dirty="0"/>
              <a:t>15 % antibiotiki, </a:t>
            </a:r>
          </a:p>
          <a:p>
            <a:pPr>
              <a:defRPr/>
            </a:pPr>
            <a:r>
              <a:rPr lang="sl-SI" altLang="sl-SI" sz="2400" dirty="0"/>
              <a:t>4-5 % </a:t>
            </a:r>
            <a:r>
              <a:rPr lang="sl-SI" altLang="sl-SI" sz="2400" dirty="0" err="1"/>
              <a:t>tokolitiki</a:t>
            </a:r>
            <a:r>
              <a:rPr lang="sl-SI" altLang="sl-SI" sz="2400" dirty="0"/>
              <a:t>, </a:t>
            </a:r>
          </a:p>
          <a:p>
            <a:pPr>
              <a:defRPr/>
            </a:pPr>
            <a:r>
              <a:rPr lang="sl-SI" altLang="sl-SI" sz="2400" dirty="0"/>
              <a:t>2-3 % antihipertenzivi </a:t>
            </a:r>
          </a:p>
          <a:p>
            <a:pPr>
              <a:defRPr/>
            </a:pPr>
            <a:r>
              <a:rPr lang="sl-SI" altLang="sl-SI" sz="2400" dirty="0"/>
              <a:t>1 % </a:t>
            </a:r>
            <a:r>
              <a:rPr lang="sl-SI" altLang="sl-SI" sz="2400" dirty="0" err="1"/>
              <a:t>antiemetiki</a:t>
            </a:r>
            <a:r>
              <a:rPr lang="sl-SI" altLang="sl-SI" sz="2400" dirty="0"/>
              <a:t>, </a:t>
            </a:r>
            <a:r>
              <a:rPr lang="sl-SI" altLang="sl-SI" sz="2400" dirty="0" err="1"/>
              <a:t>antacidi</a:t>
            </a:r>
            <a:r>
              <a:rPr lang="sl-SI" altLang="sl-SI" sz="2400" dirty="0"/>
              <a:t>, antihistaminiki, pomirjevala</a:t>
            </a:r>
          </a:p>
          <a:p>
            <a:pPr marL="0" indent="0">
              <a:buNone/>
              <a:defRPr/>
            </a:pPr>
            <a:endParaRPr lang="sl-SI" altLang="sl-SI" sz="2400" dirty="0"/>
          </a:p>
          <a:p>
            <a:endParaRPr lang="sl-SI" dirty="0"/>
          </a:p>
        </p:txBody>
      </p:sp>
      <p:sp>
        <p:nvSpPr>
          <p:cNvPr id="4" name="PoljeZBesedilom 3"/>
          <p:cNvSpPr txBox="1"/>
          <p:nvPr/>
        </p:nvSpPr>
        <p:spPr>
          <a:xfrm>
            <a:off x="706581" y="6309360"/>
            <a:ext cx="6866313" cy="215444"/>
          </a:xfrm>
          <a:prstGeom prst="rect">
            <a:avLst/>
          </a:prstGeom>
          <a:noFill/>
        </p:spPr>
        <p:txBody>
          <a:bodyPr wrap="square" rtlCol="0">
            <a:spAutoFit/>
          </a:bodyPr>
          <a:lstStyle/>
          <a:p>
            <a:r>
              <a:rPr lang="sl-SI" sz="800" i="1" dirty="0">
                <a:solidFill>
                  <a:srgbClr val="002060"/>
                </a:solidFill>
              </a:rPr>
              <a:t>Novak Antolič Ž. Zdravila med nosečnostjo in dojenjem. FFA. 2007</a:t>
            </a:r>
          </a:p>
        </p:txBody>
      </p:sp>
    </p:spTree>
    <p:extLst>
      <p:ext uri="{BB962C8B-B14F-4D97-AF65-F5344CB8AC3E}">
        <p14:creationId xmlns:p14="http://schemas.microsoft.com/office/powerpoint/2010/main" val="2769708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600" b="1" dirty="0"/>
              <a:t>Zdravila in nosečnice v Sloveniji</a:t>
            </a:r>
          </a:p>
        </p:txBody>
      </p:sp>
      <p:sp>
        <p:nvSpPr>
          <p:cNvPr id="3" name="Označba mesta vsebine 2"/>
          <p:cNvSpPr>
            <a:spLocks noGrp="1"/>
          </p:cNvSpPr>
          <p:nvPr>
            <p:ph idx="1"/>
          </p:nvPr>
        </p:nvSpPr>
        <p:spPr/>
        <p:txBody>
          <a:bodyPr>
            <a:normAutofit lnSpcReduction="10000"/>
          </a:bodyPr>
          <a:lstStyle/>
          <a:p>
            <a:r>
              <a:rPr lang="sl-SI" altLang="sl-SI" dirty="0"/>
              <a:t>Nekatere nosečnice ne jemljejo predpisanih zdravil, potem ko preberejo navodila.</a:t>
            </a:r>
          </a:p>
          <a:p>
            <a:r>
              <a:rPr lang="sl-SI" altLang="sl-SI" dirty="0"/>
              <a:t>Nekatere zaupajo le v “zdravilne čaje”</a:t>
            </a:r>
          </a:p>
          <a:p>
            <a:r>
              <a:rPr lang="sl-SI" altLang="sl-SI" dirty="0"/>
              <a:t>1,5x pogosteje jemljejo OTC pripravke kot zdravila</a:t>
            </a:r>
          </a:p>
          <a:p>
            <a:r>
              <a:rPr lang="sl-SI" altLang="sl-SI" dirty="0"/>
              <a:t>Nekatere ignorirajo navodilo (</a:t>
            </a:r>
            <a:r>
              <a:rPr lang="sl-SI" altLang="sl-SI" dirty="0" err="1"/>
              <a:t>izotretinoin</a:t>
            </a:r>
            <a:r>
              <a:rPr lang="sl-SI" altLang="sl-SI" dirty="0"/>
              <a:t>)</a:t>
            </a:r>
          </a:p>
          <a:p>
            <a:endParaRPr lang="sl-SI" altLang="sl-SI" dirty="0"/>
          </a:p>
          <a:p>
            <a:r>
              <a:rPr lang="sl-SI" altLang="sl-SI" dirty="0"/>
              <a:t>Samozdravljenje  15 - 65 % </a:t>
            </a:r>
          </a:p>
          <a:p>
            <a:r>
              <a:rPr lang="sl-SI" dirty="0"/>
              <a:t>Glavobol, druge bolečine</a:t>
            </a:r>
          </a:p>
          <a:p>
            <a:r>
              <a:rPr lang="sl-SI" dirty="0"/>
              <a:t>Pogosteje v nosečnosti nad 28 tednov</a:t>
            </a:r>
          </a:p>
        </p:txBody>
      </p:sp>
      <p:sp>
        <p:nvSpPr>
          <p:cNvPr id="4" name="PoljeZBesedilom 3"/>
          <p:cNvSpPr txBox="1"/>
          <p:nvPr/>
        </p:nvSpPr>
        <p:spPr>
          <a:xfrm>
            <a:off x="723207" y="6069241"/>
            <a:ext cx="6866313" cy="338554"/>
          </a:xfrm>
          <a:prstGeom prst="rect">
            <a:avLst/>
          </a:prstGeom>
          <a:noFill/>
        </p:spPr>
        <p:txBody>
          <a:bodyPr wrap="square" rtlCol="0">
            <a:spAutoFit/>
          </a:bodyPr>
          <a:lstStyle/>
          <a:p>
            <a:r>
              <a:rPr lang="sl-SI" sz="800" i="1" dirty="0">
                <a:solidFill>
                  <a:srgbClr val="002060"/>
                </a:solidFill>
              </a:rPr>
              <a:t>Novak Antolič Ž. Zdravila med nosečnostjo in dojenjem. FFA. 2007</a:t>
            </a:r>
          </a:p>
          <a:p>
            <a:r>
              <a:rPr lang="sl-SI" sz="800" i="1" dirty="0" err="1">
                <a:solidFill>
                  <a:srgbClr val="002060"/>
                </a:solidFill>
              </a:rPr>
              <a:t>Alsous</a:t>
            </a:r>
            <a:r>
              <a:rPr lang="sl-SI" sz="800" i="1" dirty="0">
                <a:solidFill>
                  <a:srgbClr val="002060"/>
                </a:solidFill>
              </a:rPr>
              <a:t> M et </a:t>
            </a:r>
            <a:r>
              <a:rPr lang="sl-SI" sz="800" i="1" dirty="0" err="1">
                <a:solidFill>
                  <a:srgbClr val="002060"/>
                </a:solidFill>
              </a:rPr>
              <a:t>al</a:t>
            </a:r>
            <a:r>
              <a:rPr lang="sl-SI" sz="800" i="1" dirty="0">
                <a:solidFill>
                  <a:srgbClr val="002060"/>
                </a:solidFill>
              </a:rPr>
              <a:t>. </a:t>
            </a:r>
            <a:r>
              <a:rPr lang="sl-SI" sz="800" i="1" dirty="0" err="1">
                <a:solidFill>
                  <a:srgbClr val="002060"/>
                </a:solidFill>
              </a:rPr>
              <a:t>Pharmacol</a:t>
            </a:r>
            <a:r>
              <a:rPr lang="sl-SI" sz="800" i="1" dirty="0">
                <a:solidFill>
                  <a:srgbClr val="002060"/>
                </a:solidFill>
              </a:rPr>
              <a:t> Res </a:t>
            </a:r>
            <a:r>
              <a:rPr lang="sl-SI" sz="800" i="1" dirty="0" err="1">
                <a:solidFill>
                  <a:srgbClr val="002060"/>
                </a:solidFill>
              </a:rPr>
              <a:t>Perspect</a:t>
            </a:r>
            <a:r>
              <a:rPr lang="sl-SI" sz="800" i="1" dirty="0">
                <a:solidFill>
                  <a:srgbClr val="002060"/>
                </a:solidFill>
              </a:rPr>
              <a:t>. 2021;9:e00735.</a:t>
            </a:r>
          </a:p>
        </p:txBody>
      </p:sp>
    </p:spTree>
    <p:extLst>
      <p:ext uri="{BB962C8B-B14F-4D97-AF65-F5344CB8AC3E}">
        <p14:creationId xmlns:p14="http://schemas.microsoft.com/office/powerpoint/2010/main" val="232277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t="-39000" b="-39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600" b="1" dirty="0"/>
              <a:t>Nosečnost, dojenje in zdravila</a:t>
            </a:r>
          </a:p>
        </p:txBody>
      </p:sp>
      <p:sp>
        <p:nvSpPr>
          <p:cNvPr id="3" name="Označba mesta vsebine 2"/>
          <p:cNvSpPr>
            <a:spLocks noGrp="1"/>
          </p:cNvSpPr>
          <p:nvPr>
            <p:ph idx="1"/>
          </p:nvPr>
        </p:nvSpPr>
        <p:spPr/>
        <p:txBody>
          <a:bodyPr/>
          <a:lstStyle/>
          <a:p>
            <a:pPr>
              <a:defRPr/>
            </a:pPr>
            <a:r>
              <a:rPr lang="sl-SI" altLang="sl-SI" b="1" dirty="0"/>
              <a:t>Prehajanje v posteljico </a:t>
            </a:r>
            <a:r>
              <a:rPr lang="sl-SI" altLang="sl-SI" dirty="0"/>
              <a:t>(odmerek, velikost molekule, način apliciranja, fizikalne lastnosti, topnost v lipidih, stopnja ionizacije)</a:t>
            </a:r>
          </a:p>
          <a:p>
            <a:pPr>
              <a:defRPr/>
            </a:pPr>
            <a:r>
              <a:rPr lang="sl-SI" altLang="sl-SI" b="1" dirty="0"/>
              <a:t>Prehajanje v materino mleko</a:t>
            </a:r>
          </a:p>
          <a:p>
            <a:pPr>
              <a:defRPr/>
            </a:pPr>
            <a:r>
              <a:rPr lang="sl-SI" altLang="sl-SI" dirty="0"/>
              <a:t>Teratogeno ali drugače škodljivo delovanje</a:t>
            </a:r>
          </a:p>
          <a:p>
            <a:pPr>
              <a:defRPr/>
            </a:pPr>
            <a:r>
              <a:rPr lang="sl-SI" altLang="sl-SI" dirty="0" err="1"/>
              <a:t>talidomid</a:t>
            </a:r>
            <a:r>
              <a:rPr lang="sl-SI" altLang="sl-SI" dirty="0"/>
              <a:t> (napake v razvoju ušes, </a:t>
            </a:r>
            <a:r>
              <a:rPr lang="sl-SI" altLang="sl-SI" dirty="0" err="1"/>
              <a:t>fokomelija</a:t>
            </a:r>
            <a:r>
              <a:rPr lang="sl-SI" altLang="sl-SI" dirty="0"/>
              <a:t>)</a:t>
            </a:r>
          </a:p>
          <a:p>
            <a:pPr>
              <a:defRPr/>
            </a:pPr>
            <a:endParaRPr lang="sl-SI" altLang="sl-SI" dirty="0"/>
          </a:p>
          <a:p>
            <a:pPr>
              <a:defRPr/>
            </a:pPr>
            <a:r>
              <a:rPr lang="sl-SI" altLang="sl-SI" b="1" dirty="0"/>
              <a:t>Pretehtati koristi in tveganja</a:t>
            </a:r>
          </a:p>
          <a:p>
            <a:endParaRPr lang="sl-SI" dirty="0"/>
          </a:p>
        </p:txBody>
      </p:sp>
    </p:spTree>
    <p:extLst>
      <p:ext uri="{BB962C8B-B14F-4D97-AF65-F5344CB8AC3E}">
        <p14:creationId xmlns:p14="http://schemas.microsoft.com/office/powerpoint/2010/main" val="384183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AE6C831-F0F6-4DCB-8D67-3174038A2916}"/>
              </a:ext>
            </a:extLst>
          </p:cNvPr>
          <p:cNvSpPr>
            <a:spLocks noGrp="1" noChangeArrowheads="1"/>
          </p:cNvSpPr>
          <p:nvPr>
            <p:ph type="title"/>
          </p:nvPr>
        </p:nvSpPr>
        <p:spPr>
          <a:xfrm>
            <a:off x="1580818" y="199505"/>
            <a:ext cx="5993476" cy="943495"/>
          </a:xfrm>
        </p:spPr>
        <p:txBody>
          <a:bodyPr>
            <a:normAutofit/>
          </a:bodyPr>
          <a:lstStyle/>
          <a:p>
            <a:pPr eaLnBrk="1" hangingPunct="1">
              <a:defRPr/>
            </a:pPr>
            <a:r>
              <a:rPr lang="sl-SI" altLang="sl-SI" sz="3600" b="1" dirty="0"/>
              <a:t>Klasifikacija</a:t>
            </a:r>
            <a:r>
              <a:rPr lang="sl-SI" altLang="sl-SI" sz="3600" b="1" dirty="0">
                <a:effectLst>
                  <a:outerShdw blurRad="38100" dist="38100" dir="2700000" algn="tl">
                    <a:srgbClr val="C0C0C0"/>
                  </a:outerShdw>
                </a:effectLst>
              </a:rPr>
              <a:t> </a:t>
            </a:r>
            <a:r>
              <a:rPr lang="sl-SI" altLang="sl-SI" sz="3600" b="1" dirty="0"/>
              <a:t>zdravil - nosečnost</a:t>
            </a:r>
          </a:p>
        </p:txBody>
      </p:sp>
      <p:graphicFrame>
        <p:nvGraphicFramePr>
          <p:cNvPr id="8315" name="Group 123">
            <a:extLst>
              <a:ext uri="{FF2B5EF4-FFF2-40B4-BE49-F238E27FC236}">
                <a16:creationId xmlns:a16="http://schemas.microsoft.com/office/drawing/2014/main" id="{E9062EDC-1153-4CA8-8BBE-35A0657B0336}"/>
              </a:ext>
            </a:extLst>
          </p:cNvPr>
          <p:cNvGraphicFramePr>
            <a:graphicFrameLocks noGrp="1"/>
          </p:cNvGraphicFramePr>
          <p:nvPr>
            <p:ph type="tbl" idx="1"/>
            <p:extLst>
              <p:ext uri="{D42A27DB-BD31-4B8C-83A1-F6EECF244321}">
                <p14:modId xmlns:p14="http://schemas.microsoft.com/office/powerpoint/2010/main" val="2345293563"/>
              </p:ext>
            </p:extLst>
          </p:nvPr>
        </p:nvGraphicFramePr>
        <p:xfrm>
          <a:off x="468313" y="1143000"/>
          <a:ext cx="8218487" cy="5347531"/>
        </p:xfrm>
        <a:graphic>
          <a:graphicData uri="http://schemas.openxmlformats.org/drawingml/2006/table">
            <a:tbl>
              <a:tblPr/>
              <a:tblGrid>
                <a:gridCol w="1143000">
                  <a:extLst>
                    <a:ext uri="{9D8B030D-6E8A-4147-A177-3AD203B41FA5}">
                      <a16:colId xmlns:a16="http://schemas.microsoft.com/office/drawing/2014/main" val="3211571848"/>
                    </a:ext>
                  </a:extLst>
                </a:gridCol>
                <a:gridCol w="5270500">
                  <a:extLst>
                    <a:ext uri="{9D8B030D-6E8A-4147-A177-3AD203B41FA5}">
                      <a16:colId xmlns:a16="http://schemas.microsoft.com/office/drawing/2014/main" val="2553596854"/>
                    </a:ext>
                  </a:extLst>
                </a:gridCol>
                <a:gridCol w="1804987">
                  <a:extLst>
                    <a:ext uri="{9D8B030D-6E8A-4147-A177-3AD203B41FA5}">
                      <a16:colId xmlns:a16="http://schemas.microsoft.com/office/drawing/2014/main" val="2266745406"/>
                    </a:ext>
                  </a:extLst>
                </a:gridCol>
              </a:tblGrid>
              <a:tr h="50012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1" i="0" u="none" strike="noStrike" cap="none" normalizeH="0" baseline="0" dirty="0">
                          <a:ln>
                            <a:noFill/>
                          </a:ln>
                          <a:solidFill>
                            <a:schemeClr val="tx1"/>
                          </a:solidFill>
                          <a:effectLst/>
                          <a:latin typeface="+mn-lt"/>
                          <a:cs typeface="Times New Roman" panose="02020603050405020304" pitchFamily="18" charset="0"/>
                        </a:rPr>
                        <a:t>Kategorija</a:t>
                      </a:r>
                      <a:endParaRPr kumimoji="0" lang="sl-SI" altLang="sl-SI" sz="15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1" i="0" u="none" strike="noStrike" cap="none" normalizeH="0" baseline="0" dirty="0">
                          <a:ln>
                            <a:noFill/>
                          </a:ln>
                          <a:solidFill>
                            <a:schemeClr val="tx1"/>
                          </a:solidFill>
                          <a:effectLst/>
                          <a:latin typeface="+mn-lt"/>
                          <a:cs typeface="Times New Roman" panose="02020603050405020304" pitchFamily="18" charset="0"/>
                        </a:rPr>
                        <a:t>Varnost uporabe med nosečnostjo</a:t>
                      </a:r>
                      <a:endParaRPr kumimoji="0" lang="sl-SI" altLang="sl-SI" sz="15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1" i="0" u="none" strike="noStrike" cap="none" normalizeH="0" baseline="0" dirty="0">
                          <a:ln>
                            <a:noFill/>
                          </a:ln>
                          <a:solidFill>
                            <a:schemeClr val="tx1"/>
                          </a:solidFill>
                          <a:effectLst/>
                          <a:latin typeface="+mn-lt"/>
                          <a:cs typeface="Times New Roman" panose="02020603050405020304" pitchFamily="18" charset="0"/>
                        </a:rPr>
                        <a:t>Primer</a:t>
                      </a:r>
                      <a:endParaRPr kumimoji="0" lang="sl-SI" altLang="sl-SI" sz="15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3694182446"/>
                  </a:ext>
                </a:extLst>
              </a:tr>
              <a:tr h="595388">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A</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Kontrolirane raziskave pri nosečnicah niso dokazale, da bi učinkovina škodovala plodu.</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folna kislina,</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levotiroksin</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L="90000"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4938969"/>
                  </a:ext>
                </a:extLst>
              </a:tr>
              <a:tr h="120905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B</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Raziskave na živalih niso dokazale škodljivosti, vendar kontroliranih raziskav na ljudeh niso opravili; ali raziskave na živalih so pokazale škodljivosti, ki jih kontrolirane raziskave pri ljudeh niso potrdile.</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metformin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pantoprazol</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amoksicilin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glukagon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azitromicin</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L="90000"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79116168"/>
                  </a:ext>
                </a:extLst>
              </a:tr>
              <a:tr h="120905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C</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Raziskave so pokazale škodljivost pri živalih, kontroliranih raziskav pri ljudeh ni ali ni raziskav niti za ljudi niti za živali. Uporabo zdravil iz te skupine priporočajo samo, če dobrobit</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odtehta tveganje.</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tramadol</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gabapentin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amlodipin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aciklovir</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deksametazon</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L="90000"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24935908"/>
                  </a:ext>
                </a:extLst>
              </a:tr>
              <a:tr h="76201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D</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Obstaja nedvomen dokaz za škodljivost za plod, vendar dobrobit za mater lahko vseeno odtehta tveganje v določenih primerih.</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losartan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lizinopril</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diazepam</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L="90000"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36452968"/>
                  </a:ext>
                </a:extLst>
              </a:tr>
              <a:tr h="985533">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X</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Raziskave pri živalih in ljudeh so pokazale škodljivost. Dobrobit ne odtehta tveganja, zato so zdravila iz te skupine v nosečnosti prepovedana. </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varfarin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metotreksat</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simvastatin</a:t>
                      </a:r>
                      <a:r>
                        <a:rPr kumimoji="0" lang="sl-SI" altLang="sl-SI" sz="1500" b="0" i="0" u="none" strike="noStrike" cap="none" normalizeH="0" baseline="0" dirty="0">
                          <a:ln>
                            <a:noFill/>
                          </a:ln>
                          <a:solidFill>
                            <a:schemeClr val="tx1"/>
                          </a:solidFill>
                          <a:effectLst/>
                          <a:latin typeface="+mn-lt"/>
                          <a:cs typeface="Times New Roman" panose="02020603050405020304"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Times New Roman" panose="02020603050405020304" pitchFamily="18" charset="0"/>
                        </a:rPr>
                        <a:t>atorvastatin</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L="90000"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4340920"/>
                  </a:ext>
                </a:extLst>
              </a:tr>
            </a:tbl>
          </a:graphicData>
        </a:graphic>
      </p:graphicFrame>
      <p:sp>
        <p:nvSpPr>
          <p:cNvPr id="2" name="PoljeZBesedilom 1"/>
          <p:cNvSpPr txBox="1"/>
          <p:nvPr/>
        </p:nvSpPr>
        <p:spPr>
          <a:xfrm>
            <a:off x="573579" y="6490531"/>
            <a:ext cx="2676697" cy="323165"/>
          </a:xfrm>
          <a:prstGeom prst="rect">
            <a:avLst/>
          </a:prstGeom>
          <a:noFill/>
        </p:spPr>
        <p:txBody>
          <a:bodyPr wrap="square" rtlCol="0">
            <a:spAutoFit/>
          </a:bodyPr>
          <a:lstStyle/>
          <a:p>
            <a:r>
              <a:rPr lang="sl-SI" sz="1500" i="1" dirty="0">
                <a:solidFill>
                  <a:schemeClr val="accent5">
                    <a:lumMod val="50000"/>
                  </a:schemeClr>
                </a:solidFill>
              </a:rPr>
              <a:t>FDA </a:t>
            </a:r>
            <a:r>
              <a:rPr lang="sl-SI" sz="1500" i="1" dirty="0" err="1">
                <a:solidFill>
                  <a:schemeClr val="accent5">
                    <a:lumMod val="50000"/>
                  </a:schemeClr>
                </a:solidFill>
              </a:rPr>
              <a:t>Pregnancy</a:t>
            </a:r>
            <a:r>
              <a:rPr lang="sl-SI" sz="1500" i="1" dirty="0">
                <a:solidFill>
                  <a:schemeClr val="accent5">
                    <a:lumMod val="50000"/>
                  </a:schemeClr>
                </a:solidFill>
              </a:rPr>
              <a:t> </a:t>
            </a:r>
            <a:r>
              <a:rPr lang="sl-SI" sz="1500" i="1" dirty="0" err="1">
                <a:solidFill>
                  <a:schemeClr val="accent5">
                    <a:lumMod val="50000"/>
                  </a:schemeClr>
                </a:solidFill>
              </a:rPr>
              <a:t>Risk</a:t>
            </a:r>
            <a:r>
              <a:rPr lang="sl-SI" sz="1500" i="1" dirty="0">
                <a:solidFill>
                  <a:schemeClr val="accent5">
                    <a:lumMod val="50000"/>
                  </a:schemeClr>
                </a:solidFill>
              </a:rPr>
              <a:t> </a:t>
            </a:r>
            <a:r>
              <a:rPr lang="sl-SI" sz="1500" i="1" dirty="0" err="1">
                <a:solidFill>
                  <a:schemeClr val="accent5">
                    <a:lumMod val="50000"/>
                  </a:schemeClr>
                </a:solidFill>
              </a:rPr>
              <a:t>Information</a:t>
            </a:r>
            <a:endParaRPr lang="sl-SI" sz="1500" i="1" dirty="0">
              <a:solidFill>
                <a:schemeClr val="accent5">
                  <a:lumMod val="50000"/>
                </a:schemeClr>
              </a:solidFill>
            </a:endParaRPr>
          </a:p>
        </p:txBody>
      </p:sp>
      <p:sp>
        <p:nvSpPr>
          <p:cNvPr id="3" name="Pravokotnik 2"/>
          <p:cNvSpPr/>
          <p:nvPr/>
        </p:nvSpPr>
        <p:spPr>
          <a:xfrm>
            <a:off x="4386321" y="6496292"/>
            <a:ext cx="4572000" cy="307777"/>
          </a:xfrm>
          <a:prstGeom prst="rect">
            <a:avLst/>
          </a:prstGeom>
        </p:spPr>
        <p:txBody>
          <a:bodyPr>
            <a:spAutoFit/>
          </a:bodyPr>
          <a:lstStyle/>
          <a:p>
            <a:r>
              <a:rPr lang="en-US" sz="1400" i="1" dirty="0">
                <a:solidFill>
                  <a:schemeClr val="accent5">
                    <a:lumMod val="50000"/>
                  </a:schemeClr>
                </a:solidFill>
                <a:latin typeface="-apple-system"/>
              </a:rPr>
              <a:t>Pregnancy and Lactation Labeling Final Rule (PLLR) </a:t>
            </a:r>
            <a:endParaRPr lang="sl-SI" sz="1400" i="1" dirty="0">
              <a:solidFill>
                <a:schemeClr val="accent5">
                  <a:lumMod val="50000"/>
                </a:schemeClr>
              </a:solidFill>
            </a:endParaRPr>
          </a:p>
        </p:txBody>
      </p:sp>
      <p:sp>
        <p:nvSpPr>
          <p:cNvPr id="4" name="Desna puščica 3"/>
          <p:cNvSpPr/>
          <p:nvPr/>
        </p:nvSpPr>
        <p:spPr>
          <a:xfrm>
            <a:off x="3507971" y="6600305"/>
            <a:ext cx="573578" cy="99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15118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39000" b="-39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sl-SI" sz="3600" b="1" dirty="0"/>
              <a:t>Zdravila in doječe matere</a:t>
            </a:r>
          </a:p>
        </p:txBody>
      </p:sp>
      <p:sp>
        <p:nvSpPr>
          <p:cNvPr id="3" name="Označba mesta vsebine 2"/>
          <p:cNvSpPr>
            <a:spLocks noGrp="1"/>
          </p:cNvSpPr>
          <p:nvPr>
            <p:ph idx="1"/>
          </p:nvPr>
        </p:nvSpPr>
        <p:spPr>
          <a:xfrm>
            <a:off x="628650" y="2219497"/>
            <a:ext cx="7886700" cy="3957465"/>
          </a:xfrm>
        </p:spPr>
        <p:txBody>
          <a:bodyPr/>
          <a:lstStyle/>
          <a:p>
            <a:pPr>
              <a:defRPr/>
            </a:pPr>
            <a:r>
              <a:rPr lang="sl-SI" altLang="sl-SI" dirty="0"/>
              <a:t>Prehajanje v mleko</a:t>
            </a:r>
          </a:p>
          <a:p>
            <a:pPr>
              <a:defRPr/>
            </a:pPr>
            <a:r>
              <a:rPr lang="sl-SI" altLang="sl-SI" dirty="0"/>
              <a:t>Koristi/tveganja</a:t>
            </a:r>
          </a:p>
          <a:p>
            <a:pPr marL="0" indent="0">
              <a:buNone/>
              <a:defRPr/>
            </a:pPr>
            <a:endParaRPr lang="sl-SI" altLang="sl-SI" dirty="0"/>
          </a:p>
          <a:p>
            <a:pPr>
              <a:defRPr/>
            </a:pPr>
            <a:r>
              <a:rPr lang="sl-SI" altLang="sl-SI" dirty="0"/>
              <a:t>Izberemo najvarnejšo učinkovino</a:t>
            </a:r>
          </a:p>
          <a:p>
            <a:pPr>
              <a:defRPr/>
            </a:pPr>
            <a:r>
              <a:rPr lang="sl-SI" altLang="sl-SI" dirty="0"/>
              <a:t>Po dojenju ali pred otrokovim spanjem</a:t>
            </a:r>
          </a:p>
          <a:p>
            <a:endParaRPr lang="sl-SI" dirty="0"/>
          </a:p>
        </p:txBody>
      </p:sp>
    </p:spTree>
    <p:extLst>
      <p:ext uri="{BB962C8B-B14F-4D97-AF65-F5344CB8AC3E}">
        <p14:creationId xmlns:p14="http://schemas.microsoft.com/office/powerpoint/2010/main" val="280815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2" name="Rectangle 34">
            <a:extLst>
              <a:ext uri="{FF2B5EF4-FFF2-40B4-BE49-F238E27FC236}">
                <a16:creationId xmlns:a16="http://schemas.microsoft.com/office/drawing/2014/main" id="{AE820AC9-7622-463B-AEF8-493055BE9740}"/>
              </a:ext>
            </a:extLst>
          </p:cNvPr>
          <p:cNvSpPr>
            <a:spLocks noGrp="1" noChangeArrowheads="1"/>
          </p:cNvSpPr>
          <p:nvPr>
            <p:ph type="title" idx="4294967295"/>
          </p:nvPr>
        </p:nvSpPr>
        <p:spPr>
          <a:xfrm>
            <a:off x="908889" y="496277"/>
            <a:ext cx="5791170" cy="1498600"/>
          </a:xfrm>
        </p:spPr>
        <p:txBody>
          <a:bodyPr>
            <a:normAutofit/>
          </a:bodyPr>
          <a:lstStyle/>
          <a:p>
            <a:pPr algn="ctr" eaLnBrk="1" hangingPunct="1">
              <a:defRPr/>
            </a:pPr>
            <a:r>
              <a:rPr lang="sl-SI" altLang="sl-SI" sz="3600" b="1" dirty="0"/>
              <a:t>Razvrstitev zdravil glede na tveganje za dojenega otroka</a:t>
            </a:r>
          </a:p>
        </p:txBody>
      </p:sp>
      <p:graphicFrame>
        <p:nvGraphicFramePr>
          <p:cNvPr id="12342" name="Group 54">
            <a:extLst>
              <a:ext uri="{FF2B5EF4-FFF2-40B4-BE49-F238E27FC236}">
                <a16:creationId xmlns:a16="http://schemas.microsoft.com/office/drawing/2014/main" id="{C24D2884-CEFF-425E-86D5-B96D1E4703ED}"/>
              </a:ext>
            </a:extLst>
          </p:cNvPr>
          <p:cNvGraphicFramePr>
            <a:graphicFrameLocks noGrp="1"/>
          </p:cNvGraphicFramePr>
          <p:nvPr>
            <p:ph idx="4294967295"/>
            <p:extLst>
              <p:ext uri="{D42A27DB-BD31-4B8C-83A1-F6EECF244321}">
                <p14:modId xmlns:p14="http://schemas.microsoft.com/office/powerpoint/2010/main" val="3834899406"/>
              </p:ext>
            </p:extLst>
          </p:nvPr>
        </p:nvGraphicFramePr>
        <p:xfrm>
          <a:off x="568067" y="2355129"/>
          <a:ext cx="8229601" cy="4006979"/>
        </p:xfrm>
        <a:graphic>
          <a:graphicData uri="http://schemas.openxmlformats.org/drawingml/2006/table">
            <a:tbl>
              <a:tblPr/>
              <a:tblGrid>
                <a:gridCol w="1144587">
                  <a:extLst>
                    <a:ext uri="{9D8B030D-6E8A-4147-A177-3AD203B41FA5}">
                      <a16:colId xmlns:a16="http://schemas.microsoft.com/office/drawing/2014/main" val="3946087575"/>
                    </a:ext>
                  </a:extLst>
                </a:gridCol>
                <a:gridCol w="5276851">
                  <a:extLst>
                    <a:ext uri="{9D8B030D-6E8A-4147-A177-3AD203B41FA5}">
                      <a16:colId xmlns:a16="http://schemas.microsoft.com/office/drawing/2014/main" val="3380412184"/>
                    </a:ext>
                  </a:extLst>
                </a:gridCol>
                <a:gridCol w="1808163">
                  <a:extLst>
                    <a:ext uri="{9D8B030D-6E8A-4147-A177-3AD203B41FA5}">
                      <a16:colId xmlns:a16="http://schemas.microsoft.com/office/drawing/2014/main" val="3460460942"/>
                    </a:ext>
                  </a:extLst>
                </a:gridCol>
              </a:tblGrid>
              <a:tr h="54862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1" i="0" u="none" strike="noStrike" cap="none" normalizeH="0" baseline="0" dirty="0">
                          <a:ln>
                            <a:noFill/>
                          </a:ln>
                          <a:solidFill>
                            <a:schemeClr val="tx1"/>
                          </a:solidFill>
                          <a:effectLst/>
                          <a:latin typeface="+mn-lt"/>
                          <a:cs typeface="Arial" panose="020B0604020202020204" pitchFamily="34" charset="0"/>
                        </a:rPr>
                        <a:t>Kategorija</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1" i="0" u="none" strike="noStrike" cap="none" normalizeH="0" baseline="0" dirty="0">
                          <a:ln>
                            <a:noFill/>
                          </a:ln>
                          <a:solidFill>
                            <a:schemeClr val="tx1"/>
                          </a:solidFill>
                          <a:effectLst/>
                          <a:latin typeface="+mn-lt"/>
                          <a:cs typeface="Times New Roman" panose="02020603050405020304" pitchFamily="18" charset="0"/>
                        </a:rPr>
                        <a:t>Varnost uporabe v času dojenja</a:t>
                      </a:r>
                      <a:endParaRPr kumimoji="0" lang="sl-SI" altLang="sl-SI" sz="1500" b="1" i="0" u="none" strike="noStrike" cap="none" normalizeH="0" baseline="0" dirty="0">
                        <a:ln>
                          <a:noFill/>
                        </a:ln>
                        <a:solidFill>
                          <a:schemeClr val="tx1"/>
                        </a:solidFill>
                        <a:effectLst/>
                        <a:latin typeface="+mn-lt"/>
                        <a:cs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sl-SI" altLang="sl-SI" sz="1500" b="1"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1" i="0" u="none" strike="noStrike" cap="none" normalizeH="0" baseline="0" dirty="0">
                          <a:ln>
                            <a:noFill/>
                          </a:ln>
                          <a:solidFill>
                            <a:schemeClr val="tx1"/>
                          </a:solidFill>
                          <a:effectLst/>
                          <a:latin typeface="+mn-lt"/>
                          <a:cs typeface="Times New Roman" panose="02020603050405020304" pitchFamily="18" charset="0"/>
                        </a:rPr>
                        <a:t>Primer</a:t>
                      </a:r>
                      <a:endParaRPr kumimoji="0" lang="sl-SI" altLang="sl-SI" sz="1500" b="1"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4221367924"/>
                  </a:ext>
                </a:extLst>
              </a:tr>
              <a:tr h="561661">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L1</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Arial" panose="020B0604020202020204" pitchFamily="34" charset="0"/>
                        </a:rPr>
                        <a:t>Najvarnejša zdravila brez dokazanih učinkov na dojenega otroka</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Arial" panose="020B0604020202020204" pitchFamily="34" charset="0"/>
                        </a:rPr>
                        <a:t>molekula inzulina </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64948341"/>
                  </a:ext>
                </a:extLst>
              </a:tr>
              <a:tr h="790400">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L2</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2000" b="0" i="0" u="none" strike="noStrike" cap="none" normalizeH="0" baseline="0" dirty="0">
                          <a:ln>
                            <a:noFill/>
                          </a:ln>
                          <a:solidFill>
                            <a:schemeClr val="tx1"/>
                          </a:solidFill>
                          <a:effectLst/>
                          <a:latin typeface="+mn-lt"/>
                          <a:cs typeface="Arial" panose="020B0604020202020204" pitchFamily="34" charset="0"/>
                        </a:rPr>
                        <a:t> </a:t>
                      </a:r>
                      <a:r>
                        <a:rPr kumimoji="0" lang="sl-SI" altLang="sl-SI" sz="1500" b="0" i="0" u="none" strike="noStrike" cap="none" normalizeH="0" baseline="0" dirty="0">
                          <a:ln>
                            <a:noFill/>
                          </a:ln>
                          <a:solidFill>
                            <a:schemeClr val="tx1"/>
                          </a:solidFill>
                          <a:effectLst/>
                          <a:latin typeface="+mn-lt"/>
                          <a:cs typeface="Arial" panose="020B0604020202020204" pitchFamily="34" charset="0"/>
                        </a:rPr>
                        <a:t>Na splošno varna zdravila, z majhnim tveganjem za dojenega otroka. </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Arial" panose="020B0604020202020204" pitchFamily="34" charset="0"/>
                        </a:rPr>
                        <a:t>ceftriakson</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86268326"/>
                  </a:ext>
                </a:extLst>
              </a:tr>
              <a:tr h="818968">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L3</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Arial" panose="020B0604020202020204" pitchFamily="34" charset="0"/>
                        </a:rPr>
                        <a:t>Dokaj varna zdravila, ni kontroliranih raziskav, možni so zelo majhni, malo nevarni učinki na dojenem otroku.</a:t>
                      </a:r>
                      <a:r>
                        <a:rPr kumimoji="0" lang="sl-SI" altLang="sl-SI" sz="2800" b="0" i="0" u="none" strike="noStrike" cap="none" normalizeH="0" baseline="0" dirty="0">
                          <a:ln>
                            <a:noFill/>
                          </a:ln>
                          <a:solidFill>
                            <a:schemeClr val="tx1"/>
                          </a:solidFill>
                          <a:effectLst/>
                          <a:latin typeface="+mn-lt"/>
                          <a:cs typeface="Arial" panose="020B0604020202020204" pitchFamily="34" charset="0"/>
                        </a:rPr>
                        <a:t> </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Arial" panose="020B0604020202020204" pitchFamily="34" charset="0"/>
                        </a:rPr>
                        <a:t>flutikazon</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5951217"/>
                  </a:ext>
                </a:extLst>
              </a:tr>
              <a:tr h="761981">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Times New Roman" panose="02020603050405020304" pitchFamily="18" charset="0"/>
                        </a:rPr>
                        <a:t>L4</a:t>
                      </a:r>
                      <a:endParaRPr kumimoji="0" lang="sl-SI" altLang="sl-SI" sz="1600" b="1"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Arial" panose="020B0604020202020204" pitchFamily="34" charset="0"/>
                        </a:rPr>
                        <a:t>Tvegana zdravila z dokazanim neugodnim učinkom na laktacijo ali dojenega otroka, indicirana le s posebno pozornostjo. </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err="1">
                          <a:ln>
                            <a:noFill/>
                          </a:ln>
                          <a:solidFill>
                            <a:schemeClr val="tx1"/>
                          </a:solidFill>
                          <a:effectLst/>
                          <a:latin typeface="+mn-lt"/>
                          <a:cs typeface="Arial" panose="020B0604020202020204" pitchFamily="34" charset="0"/>
                        </a:rPr>
                        <a:t>diazepam</a:t>
                      </a:r>
                      <a:endParaRPr kumimoji="0" lang="sl-SI" altLang="sl-SI" sz="1500" b="0" i="0" u="none" strike="noStrike" cap="none" normalizeH="0" baseline="0" dirty="0">
                        <a:ln>
                          <a:noFill/>
                        </a:ln>
                        <a:solidFill>
                          <a:schemeClr val="tx1"/>
                        </a:solidFill>
                        <a:effectLst/>
                        <a:latin typeface="+mn-lt"/>
                        <a:cs typeface="Arial" panose="020B0604020202020204" pitchFamily="34" charset="0"/>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98793185"/>
                  </a:ext>
                </a:extLst>
              </a:tr>
              <a:tr h="525347">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600" b="1" i="0" u="none" strike="noStrike" cap="none" normalizeH="0" baseline="0" dirty="0">
                          <a:ln>
                            <a:noFill/>
                          </a:ln>
                          <a:solidFill>
                            <a:schemeClr val="tx1"/>
                          </a:solidFill>
                          <a:effectLst/>
                          <a:latin typeface="+mn-lt"/>
                          <a:cs typeface="Arial" panose="020B0604020202020204" pitchFamily="34" charset="0"/>
                        </a:rPr>
                        <a:t>L5</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Arial" panose="020B0604020202020204" pitchFamily="34" charset="0"/>
                        </a:rPr>
                        <a:t>Običajno kontraindicirana zdravila. </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sl-SI" altLang="sl-SI" sz="1500" b="0" i="0" u="none" strike="noStrike" cap="none" normalizeH="0" baseline="0" dirty="0">
                          <a:ln>
                            <a:noFill/>
                          </a:ln>
                          <a:solidFill>
                            <a:schemeClr val="tx1"/>
                          </a:solidFill>
                          <a:effectLst/>
                          <a:latin typeface="+mn-lt"/>
                          <a:cs typeface="Arial" panose="020B0604020202020204" pitchFamily="34" charset="0"/>
                        </a:rPr>
                        <a:t>heroin</a:t>
                      </a: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74067938"/>
                  </a:ext>
                </a:extLst>
              </a:tr>
            </a:tbl>
          </a:graphicData>
        </a:graphic>
      </p:graphicFrame>
      <p:pic>
        <p:nvPicPr>
          <p:cNvPr id="2" name="Slika 1"/>
          <p:cNvPicPr>
            <a:picLocks noChangeAspect="1"/>
          </p:cNvPicPr>
          <p:nvPr/>
        </p:nvPicPr>
        <p:blipFill>
          <a:blip r:embed="rId3"/>
          <a:stretch>
            <a:fillRect/>
          </a:stretch>
        </p:blipFill>
        <p:spPr>
          <a:xfrm>
            <a:off x="7273635" y="263084"/>
            <a:ext cx="1313411" cy="1964986"/>
          </a:xfrm>
          <a:prstGeom prst="rect">
            <a:avLst/>
          </a:prstGeom>
        </p:spPr>
      </p:pic>
    </p:spTree>
    <p:extLst>
      <p:ext uri="{BB962C8B-B14F-4D97-AF65-F5344CB8AC3E}">
        <p14:creationId xmlns:p14="http://schemas.microsoft.com/office/powerpoint/2010/main" val="2937200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360" y="365126"/>
            <a:ext cx="8412480" cy="1325563"/>
          </a:xfrm>
        </p:spPr>
        <p:txBody>
          <a:bodyPr>
            <a:normAutofit/>
          </a:bodyPr>
          <a:lstStyle/>
          <a:p>
            <a:r>
              <a:rPr lang="sl-SI" sz="3600" b="1" dirty="0"/>
              <a:t>Priporočena dopolnila/zdravila v nosečnosti</a:t>
            </a:r>
          </a:p>
        </p:txBody>
      </p:sp>
      <p:sp>
        <p:nvSpPr>
          <p:cNvPr id="4" name="Označba mesta vsebine 3"/>
          <p:cNvSpPr>
            <a:spLocks noGrp="1"/>
          </p:cNvSpPr>
          <p:nvPr>
            <p:ph idx="1"/>
          </p:nvPr>
        </p:nvSpPr>
        <p:spPr/>
        <p:txBody>
          <a:bodyPr/>
          <a:lstStyle/>
          <a:p>
            <a:r>
              <a:rPr lang="sl-SI" dirty="0"/>
              <a:t>Folna kislina: </a:t>
            </a:r>
          </a:p>
          <a:p>
            <a:pPr lvl="1"/>
            <a:r>
              <a:rPr lang="pl-PL" dirty="0"/>
              <a:t>400 mikrogramov od zanositve do 8. tedna za 72 % zniža NTD</a:t>
            </a:r>
          </a:p>
          <a:p>
            <a:pPr lvl="1"/>
            <a:r>
              <a:rPr lang="pl-PL" dirty="0"/>
              <a:t>4 mg: Nosečnice s sladkorno boleznijo ali z epilepsijo</a:t>
            </a:r>
          </a:p>
          <a:p>
            <a:pPr lvl="1"/>
            <a:endParaRPr lang="pl-PL" dirty="0"/>
          </a:p>
          <a:p>
            <a:pPr lvl="1"/>
            <a:endParaRPr lang="pl-PL" dirty="0"/>
          </a:p>
          <a:p>
            <a:pPr lvl="1"/>
            <a:r>
              <a:rPr lang="pl-PL" dirty="0"/>
              <a:t>Železo: če je le možno, per os, odvisno od prenašanja, Boljša absorpcija Fe2+, obstaja veliko pripravkov (hemsko železo itd.)</a:t>
            </a:r>
          </a:p>
          <a:p>
            <a:endParaRPr lang="sl-SI" dirty="0"/>
          </a:p>
        </p:txBody>
      </p:sp>
    </p:spTree>
    <p:extLst>
      <p:ext uri="{BB962C8B-B14F-4D97-AF65-F5344CB8AC3E}">
        <p14:creationId xmlns:p14="http://schemas.microsoft.com/office/powerpoint/2010/main" val="1719935946"/>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824</TotalTime>
  <Words>3257</Words>
  <Application>Microsoft Office PowerPoint</Application>
  <PresentationFormat>Diaprojekcija na zaslonu (4:3)</PresentationFormat>
  <Paragraphs>318</Paragraphs>
  <Slides>28</Slides>
  <Notes>12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28</vt:i4>
      </vt:variant>
    </vt:vector>
  </HeadingPairs>
  <TitlesOfParts>
    <vt:vector size="36" baseType="lpstr">
      <vt:lpstr>-apple-system</vt:lpstr>
      <vt:lpstr>Arial</vt:lpstr>
      <vt:lpstr>Calibri</vt:lpstr>
      <vt:lpstr>Calibri Light</vt:lpstr>
      <vt:lpstr>Cambria Math</vt:lpstr>
      <vt:lpstr>Corbel</vt:lpstr>
      <vt:lpstr>Trebuchet MS</vt:lpstr>
      <vt:lpstr>Officeova tema</vt:lpstr>
      <vt:lpstr>Analgetiki in ostala večkrat uporabljena zdravila v nosečnosti in med dojenjem</vt:lpstr>
      <vt:lpstr>PowerPointova predstavitev</vt:lpstr>
      <vt:lpstr>Zdravila in nosečnice v Sloveniji</vt:lpstr>
      <vt:lpstr>Zdravila in nosečnice v Sloveniji</vt:lpstr>
      <vt:lpstr>Nosečnost, dojenje in zdravila</vt:lpstr>
      <vt:lpstr>Klasifikacija zdravil - nosečnost</vt:lpstr>
      <vt:lpstr>Zdravila in doječe matere</vt:lpstr>
      <vt:lpstr>Razvrstitev zdravil glede na tveganje za dojenega otroka</vt:lpstr>
      <vt:lpstr>Priporočena dopolnila/zdravila v nosečnosti</vt:lpstr>
      <vt:lpstr>PowerPointova predstavitev</vt:lpstr>
      <vt:lpstr>Analgetiki pri nosečnicah </vt:lpstr>
      <vt:lpstr>Nesteroidni antirevmatiki (NSAR) in nosečnost</vt:lpstr>
      <vt:lpstr>Antibiotiki v nosečnosti</vt:lpstr>
      <vt:lpstr>PowerPointova predstavitev</vt:lpstr>
      <vt:lpstr>PowerPointova predstavitev</vt:lpstr>
      <vt:lpstr>Ostala zdravila</vt:lpstr>
      <vt:lpstr>Analgetiki in doječe matere</vt:lpstr>
      <vt:lpstr>Protimikrobna zdravila in noseče/doječe matere</vt:lpstr>
      <vt:lpstr>PowerPointova predstavitev</vt:lpstr>
      <vt:lpstr>Antidepresivi in druga zdravila za duševne motnje</vt:lpstr>
      <vt:lpstr>Antidepresivi in druga zdravila za duševne motnje</vt:lpstr>
      <vt:lpstr>PowerPointova predstavitev</vt:lpstr>
      <vt:lpstr>PowerPointova predstavitev</vt:lpstr>
      <vt:lpstr>PowerPointova predstavitev</vt:lpstr>
      <vt:lpstr>PowerPointova predstavitev</vt:lpstr>
      <vt:lpstr>PowerPointova predstavitev</vt:lpstr>
      <vt:lpstr>Pregled novosti in opozoril</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Samozdravljenje bolečine med nosečnostjo in dojenjem</dc:title>
  <dc:creator>Recenzent</dc:creator>
  <cp:lastModifiedBy>Anita Strmljan</cp:lastModifiedBy>
  <cp:revision>66</cp:revision>
  <dcterms:created xsi:type="dcterms:W3CDTF">2021-09-14T19:47:17Z</dcterms:created>
  <dcterms:modified xsi:type="dcterms:W3CDTF">2022-09-30T09:07:22Z</dcterms:modified>
</cp:coreProperties>
</file>