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5" r:id="rId4"/>
    <p:sldId id="258" r:id="rId5"/>
    <p:sldId id="259" r:id="rId6"/>
    <p:sldId id="261" r:id="rId7"/>
    <p:sldId id="262" r:id="rId8"/>
    <p:sldId id="263" r:id="rId9"/>
    <p:sldId id="287" r:id="rId10"/>
    <p:sldId id="288" r:id="rId11"/>
    <p:sldId id="289" r:id="rId12"/>
    <p:sldId id="290" r:id="rId13"/>
    <p:sldId id="260" r:id="rId14"/>
    <p:sldId id="291" r:id="rId15"/>
    <p:sldId id="292" r:id="rId16"/>
    <p:sldId id="264" r:id="rId17"/>
    <p:sldId id="294" r:id="rId18"/>
    <p:sldId id="265" r:id="rId19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00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podlaga 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938"/>
            <a:ext cx="9144000" cy="6873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C00000"/>
                </a:solidFill>
              </a:defRPr>
            </a:lvl1pPr>
          </a:lstStyle>
          <a:p>
            <a:r>
              <a:rPr lang="sl-SI" dirty="0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dirty="0"/>
              <a:t>Uredite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3CDB-A94D-4F15-8D95-64646FE861B0}" type="datetimeFigureOut">
              <a:rPr lang="sl-SI" smtClean="0"/>
              <a:t>16.7.2021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AF2-A511-411F-86C3-E4F1781A70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22175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3CDB-A94D-4F15-8D95-64646FE861B0}" type="datetimeFigureOut">
              <a:rPr lang="sl-SI" smtClean="0"/>
              <a:t>16.7.2021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AF2-A511-411F-86C3-E4F1781A70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41563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3CDB-A94D-4F15-8D95-64646FE861B0}" type="datetimeFigureOut">
              <a:rPr lang="sl-SI" smtClean="0"/>
              <a:t>16.7.2021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AF2-A511-411F-86C3-E4F1781A70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1788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3CDB-A94D-4F15-8D95-64646FE861B0}" type="datetimeFigureOut">
              <a:rPr lang="sl-SI" smtClean="0"/>
              <a:t>16.7.2021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AF2-A511-411F-86C3-E4F1781A70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17659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3CDB-A94D-4F15-8D95-64646FE861B0}" type="datetimeFigureOut">
              <a:rPr lang="sl-SI" smtClean="0"/>
              <a:t>16.7.2021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AF2-A511-411F-86C3-E4F1781A70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26090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3CDB-A94D-4F15-8D95-64646FE861B0}" type="datetimeFigureOut">
              <a:rPr lang="sl-SI" smtClean="0"/>
              <a:t>16.7.2021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AF2-A511-411F-86C3-E4F1781A70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46697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3CDB-A94D-4F15-8D95-64646FE861B0}" type="datetimeFigureOut">
              <a:rPr lang="sl-SI" smtClean="0"/>
              <a:t>16.7.2021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AF2-A511-411F-86C3-E4F1781A70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79415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3CDB-A94D-4F15-8D95-64646FE861B0}" type="datetimeFigureOut">
              <a:rPr lang="sl-SI" smtClean="0"/>
              <a:t>16.7.2021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AF2-A511-411F-86C3-E4F1781A70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84000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3CDB-A94D-4F15-8D95-64646FE861B0}" type="datetimeFigureOut">
              <a:rPr lang="sl-SI" smtClean="0"/>
              <a:t>16.7.2021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AF2-A511-411F-86C3-E4F1781A70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84083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3CDB-A94D-4F15-8D95-64646FE861B0}" type="datetimeFigureOut">
              <a:rPr lang="sl-SI" smtClean="0"/>
              <a:t>16.7.2021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AF2-A511-411F-86C3-E4F1781A70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3263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3CDB-A94D-4F15-8D95-64646FE861B0}" type="datetimeFigureOut">
              <a:rPr lang="sl-SI" smtClean="0"/>
              <a:t>16.7.2021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AF2-A511-411F-86C3-E4F1781A70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36067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dirty="0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E3CDB-A94D-4F15-8D95-64646FE861B0}" type="datetimeFigureOut">
              <a:rPr lang="sl-SI" smtClean="0"/>
              <a:t>16.7.2021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E5AF2-A511-411F-86C3-E4F1781A70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72891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dirty="0"/>
              <a:t>Izobraževanje in predstavitev novosti v sistemu KZZ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057672"/>
          </a:xfrm>
        </p:spPr>
        <p:txBody>
          <a:bodyPr>
            <a:normAutofit fontScale="77500" lnSpcReduction="20000"/>
          </a:bodyPr>
          <a:lstStyle/>
          <a:p>
            <a:r>
              <a:rPr lang="sl-SI" dirty="0"/>
              <a:t>Predstavitev za programske hiše</a:t>
            </a:r>
          </a:p>
          <a:p>
            <a:r>
              <a:rPr lang="sl-SI"/>
              <a:t>PE Informacijski center</a:t>
            </a:r>
            <a:endParaRPr lang="sl-SI" dirty="0"/>
          </a:p>
          <a:p>
            <a:r>
              <a:rPr lang="sl-SI" dirty="0"/>
              <a:t>Ljubljana, 8.7.2021</a:t>
            </a:r>
          </a:p>
        </p:txBody>
      </p:sp>
    </p:spTree>
    <p:extLst>
      <p:ext uri="{BB962C8B-B14F-4D97-AF65-F5344CB8AC3E}">
        <p14:creationId xmlns:p14="http://schemas.microsoft.com/office/powerpoint/2010/main" val="2679337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C0FDE52-7637-46AD-B75A-B12CDBBC4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Podpora za nove KZZ in PK v programskih knjižnicah IHIS2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7B3C4BF-CE63-43F7-8A50-3D682D664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l-SI" dirty="0"/>
              <a:t>V novi knjižnici delujejo vse funkcije:</a:t>
            </a:r>
          </a:p>
          <a:p>
            <a:pPr lvl="1"/>
            <a:r>
              <a:rPr lang="sl-SI" b="1" dirty="0" err="1"/>
              <a:t>GetKZZ</a:t>
            </a:r>
            <a:r>
              <a:rPr lang="sl-SI" dirty="0"/>
              <a:t> - branje osnovnih podatkov zavarovane osebe iz nove KZZ, ki vrne podatke v dolžini in kodni strani UTF-8, ki velja za nove KZZ</a:t>
            </a:r>
          </a:p>
          <a:p>
            <a:pPr lvl="1"/>
            <a:r>
              <a:rPr lang="sl-SI" b="1" dirty="0"/>
              <a:t>Login</a:t>
            </a:r>
            <a:r>
              <a:rPr lang="sl-SI" dirty="0"/>
              <a:t> - prijava uporabnika v on-line sistem z novo PK</a:t>
            </a:r>
          </a:p>
          <a:p>
            <a:pPr lvl="1"/>
            <a:r>
              <a:rPr lang="sl-SI" b="1" dirty="0" err="1"/>
              <a:t>Logout</a:t>
            </a:r>
            <a:r>
              <a:rPr lang="sl-SI" dirty="0"/>
              <a:t> – odjava uporabnika iz on-line sistema</a:t>
            </a:r>
          </a:p>
          <a:p>
            <a:pPr lvl="1"/>
            <a:r>
              <a:rPr lang="sl-SI" b="1" dirty="0" err="1"/>
              <a:t>GetData</a:t>
            </a:r>
            <a:r>
              <a:rPr lang="sl-SI" dirty="0"/>
              <a:t> - branje podatkov iz on-line sistema (s KZZ, brez KZZ)</a:t>
            </a:r>
          </a:p>
          <a:p>
            <a:pPr lvl="1"/>
            <a:r>
              <a:rPr lang="sl-SI" b="1" dirty="0" err="1"/>
              <a:t>SetData</a:t>
            </a:r>
            <a:r>
              <a:rPr lang="sl-SI" dirty="0"/>
              <a:t> - zapis podatkov v on-line sistem</a:t>
            </a:r>
          </a:p>
          <a:p>
            <a:pPr lvl="1"/>
            <a:r>
              <a:rPr lang="sl-SI" b="1" dirty="0" err="1"/>
              <a:t>ListCertificates</a:t>
            </a:r>
            <a:r>
              <a:rPr lang="sl-SI" dirty="0"/>
              <a:t> - branje seznama digitalnih potrdil, ki so dostopna na delovni postaji</a:t>
            </a:r>
          </a:p>
          <a:p>
            <a:pPr lvl="1"/>
            <a:r>
              <a:rPr lang="sl-SI" b="1" dirty="0" err="1"/>
              <a:t>SignXMLElement</a:t>
            </a:r>
            <a:r>
              <a:rPr lang="sl-SI" dirty="0"/>
              <a:t> - elektronsko podpisovanje (</a:t>
            </a:r>
            <a:r>
              <a:rPr lang="sl-SI" dirty="0" err="1"/>
              <a:t>eBOL</a:t>
            </a:r>
            <a:r>
              <a:rPr lang="sl-SI" dirty="0"/>
              <a:t>, …)</a:t>
            </a:r>
          </a:p>
          <a:p>
            <a:pPr lvl="1"/>
            <a:r>
              <a:rPr lang="sl-SI" b="1" dirty="0" err="1"/>
              <a:t>VerifySystem</a:t>
            </a:r>
            <a:r>
              <a:rPr lang="sl-SI" dirty="0"/>
              <a:t> – preverjanje delovanja sistema</a:t>
            </a:r>
          </a:p>
          <a:p>
            <a:pPr lvl="1"/>
            <a:endParaRPr lang="sl-SI" dirty="0"/>
          </a:p>
          <a:p>
            <a:pPr lvl="1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08837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52BECE8-E185-4DA5-AC71-AB29804EF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Predpogoji za delovanje nove verzije IHIS2 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AD7EBB8-B789-46FD-A177-64E6BB5B0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/>
              <a:t>Čitalniki: </a:t>
            </a:r>
          </a:p>
          <a:p>
            <a:pPr lvl="1"/>
            <a:r>
              <a:rPr lang="sl-SI" dirty="0"/>
              <a:t>Gemalto GCR5500-Si, Gemalto </a:t>
            </a:r>
            <a:r>
              <a:rPr lang="sl-SI" dirty="0" err="1"/>
              <a:t>IDBridge</a:t>
            </a:r>
            <a:r>
              <a:rPr lang="sl-SI" dirty="0"/>
              <a:t> CT700, Gemalto </a:t>
            </a:r>
            <a:r>
              <a:rPr lang="sl-SI" dirty="0" err="1"/>
              <a:t>IDBridge</a:t>
            </a:r>
            <a:r>
              <a:rPr lang="sl-SI" dirty="0"/>
              <a:t> CT710, Gemalto </a:t>
            </a:r>
            <a:r>
              <a:rPr lang="sl-SI" dirty="0" err="1"/>
              <a:t>IDBridge</a:t>
            </a:r>
            <a:r>
              <a:rPr lang="sl-SI" dirty="0"/>
              <a:t> CT30</a:t>
            </a:r>
          </a:p>
          <a:p>
            <a:pPr lvl="1"/>
            <a:r>
              <a:rPr lang="sl-SI" dirty="0"/>
              <a:t>Novejša verzija gonilnika.</a:t>
            </a:r>
          </a:p>
          <a:p>
            <a:pPr lvl="1"/>
            <a:r>
              <a:rPr lang="sl-SI" b="1" dirty="0"/>
              <a:t>Gemalto GCR700 ne bo podprt!</a:t>
            </a:r>
          </a:p>
          <a:p>
            <a:pPr lvl="1"/>
            <a:endParaRPr lang="sl-SI" dirty="0"/>
          </a:p>
          <a:p>
            <a:r>
              <a:rPr lang="sl-SI" dirty="0" err="1"/>
              <a:t>Middleware</a:t>
            </a:r>
            <a:r>
              <a:rPr lang="sl-SI" dirty="0"/>
              <a:t>:</a:t>
            </a:r>
          </a:p>
          <a:p>
            <a:pPr lvl="1"/>
            <a:r>
              <a:rPr lang="sl-SI" dirty="0"/>
              <a:t>Trenutna verzija: Thales </a:t>
            </a:r>
            <a:r>
              <a:rPr lang="sl-SI" dirty="0" err="1"/>
              <a:t>Classic</a:t>
            </a:r>
            <a:r>
              <a:rPr lang="sl-SI" dirty="0"/>
              <a:t> </a:t>
            </a:r>
            <a:r>
              <a:rPr lang="sl-SI" dirty="0" err="1"/>
              <a:t>Client</a:t>
            </a:r>
            <a:r>
              <a:rPr lang="sl-SI" dirty="0"/>
              <a:t> ver. 7.40.009.001</a:t>
            </a:r>
          </a:p>
          <a:p>
            <a:pPr lvl="1"/>
            <a:r>
              <a:rPr lang="sl-SI" dirty="0"/>
              <a:t>Lahko, da bo še kakšna novejša verzija.</a:t>
            </a:r>
          </a:p>
        </p:txBody>
      </p:sp>
    </p:spTree>
    <p:extLst>
      <p:ext uri="{BB962C8B-B14F-4D97-AF65-F5344CB8AC3E}">
        <p14:creationId xmlns:p14="http://schemas.microsoft.com/office/powerpoint/2010/main" val="823552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BEE1186-2D1D-45C5-A534-3799518B2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Verzija IHIS2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E5F3B47-F011-45D8-BFF3-06929922D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l-SI" dirty="0"/>
              <a:t>Trenutna verzija IHIS2 za produkcijsko uporabo je </a:t>
            </a:r>
            <a:r>
              <a:rPr lang="sl-SI" b="1" dirty="0"/>
              <a:t>4.4.0.1</a:t>
            </a:r>
          </a:p>
          <a:p>
            <a:pPr lvl="1"/>
            <a:r>
              <a:rPr lang="sl-SI" dirty="0"/>
              <a:t>Lahko se zgodi, da bo objavljena še ena </a:t>
            </a:r>
            <a:r>
              <a:rPr lang="sl-SI" dirty="0" err="1"/>
              <a:t>podverzija</a:t>
            </a:r>
            <a:r>
              <a:rPr lang="sl-SI" dirty="0"/>
              <a:t> znotraj verzije 4.</a:t>
            </a:r>
          </a:p>
          <a:p>
            <a:endParaRPr lang="sl-SI" dirty="0"/>
          </a:p>
          <a:p>
            <a:r>
              <a:rPr lang="sl-SI" dirty="0"/>
              <a:t>Verzija s podporo za nove KZZ in PK je </a:t>
            </a:r>
            <a:r>
              <a:rPr lang="sl-SI" b="1" dirty="0"/>
              <a:t>5.0.0.1.</a:t>
            </a:r>
          </a:p>
          <a:p>
            <a:pPr lvl="1"/>
            <a:r>
              <a:rPr lang="sl-SI" dirty="0"/>
              <a:t>Ta verzija bo, skupaj z dokumentacijo, na voljo v tednu po 10.7.2021</a:t>
            </a:r>
          </a:p>
          <a:p>
            <a:pPr lvl="1"/>
            <a:r>
              <a:rPr lang="sl-SI" dirty="0"/>
              <a:t>Objavljena bo na varovani spletni strani ZZZS, po e-mailu bo sporočen URL ter uporabniško ime in geslo za dostop</a:t>
            </a:r>
          </a:p>
          <a:p>
            <a:pPr lvl="1"/>
            <a:r>
              <a:rPr lang="sl-SI" dirty="0"/>
              <a:t>Namenjena je testiranju</a:t>
            </a:r>
          </a:p>
          <a:p>
            <a:pPr lvl="1"/>
            <a:r>
              <a:rPr lang="sl-SI" dirty="0"/>
              <a:t>Naj se ne namešča za produkcijsko uporabo pri izvajalcih</a:t>
            </a:r>
          </a:p>
          <a:p>
            <a:pPr lvl="1"/>
            <a:endParaRPr lang="sl-SI" dirty="0"/>
          </a:p>
          <a:p>
            <a:r>
              <a:rPr lang="sl-SI" dirty="0"/>
              <a:t>Vsi izvajalci bodo pred začetkom uporabe novih KZZ in PK morali preiti na uporabo programske knjižnice verzije 5 in novega </a:t>
            </a:r>
            <a:r>
              <a:rPr lang="sl-SI" dirty="0" err="1"/>
              <a:t>medprogramja</a:t>
            </a:r>
            <a:r>
              <a:rPr lang="sl-S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9987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C1B50B7-BA4C-4000-B6B5-669B48FE2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Testni podatki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29E3F48-8A16-43B5-B045-E40C54425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/>
              <a:t>Za vse testne PK in KZZ so v testnem on-line sistemu zagotovljeni testni podatki.</a:t>
            </a:r>
          </a:p>
          <a:p>
            <a:endParaRPr lang="sl-SI" dirty="0"/>
          </a:p>
          <a:p>
            <a:r>
              <a:rPr lang="sl-SI" dirty="0"/>
              <a:t>Testne zavarovane osebe imajo urejeno obvezno zdravstveno zavarovanje, kaki drugi podatki (IOZ, zdravila, medicinski pripomočki, PZZ, …) niso urejeni.</a:t>
            </a:r>
          </a:p>
          <a:p>
            <a:pPr lvl="1"/>
            <a:r>
              <a:rPr lang="sl-SI" dirty="0"/>
              <a:t>Cilj testiranja ni testiranje on-line sistema, ampak kartic. Če dela branje s KZZ enega sklopa podatkov, dela tudi branje drugih sklopov podatkov. </a:t>
            </a:r>
          </a:p>
        </p:txBody>
      </p:sp>
    </p:spTree>
    <p:extLst>
      <p:ext uri="{BB962C8B-B14F-4D97-AF65-F5344CB8AC3E}">
        <p14:creationId xmlns:p14="http://schemas.microsoft.com/office/powerpoint/2010/main" val="3839901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63C199A-6387-426D-AE8E-B77753C32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Vpliv na </a:t>
            </a:r>
            <a:r>
              <a:rPr lang="sl-SI" dirty="0" err="1"/>
              <a:t>OnlTS</a:t>
            </a:r>
            <a:r>
              <a:rPr lang="sl-SI" dirty="0"/>
              <a:t> in PIN Manager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790A94E-513F-42B4-A265-43C4F6ED2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Zaradi prehoda na uporabo IHIS2 verzije 5 ni potrebno preiti na kako novejšo verzijo knjižnice </a:t>
            </a:r>
            <a:r>
              <a:rPr lang="sl-SI" b="1" dirty="0" err="1"/>
              <a:t>OnlTS</a:t>
            </a:r>
            <a:r>
              <a:rPr lang="sl-SI" dirty="0"/>
              <a:t> ali nameščati novejše verzije </a:t>
            </a:r>
            <a:r>
              <a:rPr lang="sl-SI" b="1" dirty="0"/>
              <a:t>PIN Manager</a:t>
            </a:r>
            <a:r>
              <a:rPr lang="sl-SI" dirty="0"/>
              <a:t>-ja. </a:t>
            </a:r>
          </a:p>
        </p:txBody>
      </p:sp>
    </p:spTree>
    <p:extLst>
      <p:ext uri="{BB962C8B-B14F-4D97-AF65-F5344CB8AC3E}">
        <p14:creationId xmlns:p14="http://schemas.microsoft.com/office/powerpoint/2010/main" val="1041077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86117B3-50B9-446F-BE03-CC48AD3ED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Kontakt za vprašanja glede IHIS2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BF5E4D8-0F69-42E8-B530-2FD50E387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V primeru vprašanj ali težav pri testiranju IHIS2, se lahko obrnete na: </a:t>
            </a:r>
          </a:p>
          <a:p>
            <a:endParaRPr lang="sl-SI" dirty="0"/>
          </a:p>
          <a:p>
            <a:pPr lvl="1"/>
            <a:r>
              <a:rPr lang="sl-SI" b="1" dirty="0"/>
              <a:t>Andrej Rihtaršič</a:t>
            </a:r>
            <a:r>
              <a:rPr lang="sl-SI" dirty="0"/>
              <a:t> (</a:t>
            </a:r>
            <a:r>
              <a:rPr lang="sl-SI" dirty="0" err="1"/>
              <a:t>andrej.rihtarsic@zzzs.si</a:t>
            </a:r>
            <a:r>
              <a:rPr lang="sl-SI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56403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Druge komponente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l-SI" dirty="0"/>
          </a:p>
          <a:p>
            <a:r>
              <a:rPr lang="sl-SI" dirty="0"/>
              <a:t>Uporaba in podprtost čitalnikov kartic</a:t>
            </a:r>
          </a:p>
          <a:p>
            <a:r>
              <a:rPr lang="sl-SI" dirty="0"/>
              <a:t>Knjižnica </a:t>
            </a:r>
            <a:r>
              <a:rPr lang="sl-SI" dirty="0" err="1"/>
              <a:t>IKLib</a:t>
            </a:r>
            <a:r>
              <a:rPr lang="sl-SI" dirty="0"/>
              <a:t> za uporabo v </a:t>
            </a:r>
            <a:r>
              <a:rPr lang="sl-SI" dirty="0" err="1"/>
              <a:t>eZdravju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616879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Terminski plan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E0E55E84-4C16-4B60-B85B-DF8A2F9ED3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388689"/>
              </p:ext>
            </p:extLst>
          </p:nvPr>
        </p:nvGraphicFramePr>
        <p:xfrm>
          <a:off x="539552" y="1556792"/>
          <a:ext cx="7920880" cy="29642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67319">
                  <a:extLst>
                    <a:ext uri="{9D8B030D-6E8A-4147-A177-3AD203B41FA5}">
                      <a16:colId xmlns:a16="http://schemas.microsoft.com/office/drawing/2014/main" val="16681419"/>
                    </a:ext>
                  </a:extLst>
                </a:gridCol>
                <a:gridCol w="826758">
                  <a:extLst>
                    <a:ext uri="{9D8B030D-6E8A-4147-A177-3AD203B41FA5}">
                      <a16:colId xmlns:a16="http://schemas.microsoft.com/office/drawing/2014/main" val="1168552437"/>
                    </a:ext>
                  </a:extLst>
                </a:gridCol>
                <a:gridCol w="1226803">
                  <a:extLst>
                    <a:ext uri="{9D8B030D-6E8A-4147-A177-3AD203B41FA5}">
                      <a16:colId xmlns:a16="http://schemas.microsoft.com/office/drawing/2014/main" val="1284751536"/>
                    </a:ext>
                  </a:extLst>
                </a:gridCol>
              </a:tblGrid>
              <a:tr h="47453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Predstavitev in predaja testnih kartic nove generacije programskim hišam. Zagotovitev medprogramja, IHIS2 in IKLib knjižnic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100" u="none" strike="noStrike">
                          <a:effectLst/>
                        </a:rPr>
                        <a:t>ZZZS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100" u="none" strike="noStrike">
                          <a:effectLst/>
                        </a:rPr>
                        <a:t>16.7.2021</a:t>
                      </a:r>
                      <a:endParaRPr lang="sl-SI" sz="1100" b="1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29873100"/>
                  </a:ext>
                </a:extLst>
              </a:tr>
              <a:tr h="474532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Analiza in odprava pomanjkljivosti, ki so jih pri testiranju ugotovile programske hiše. </a:t>
                      </a:r>
                      <a:endParaRPr lang="sl-S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100" u="none" strike="noStrike">
                          <a:effectLst/>
                        </a:rPr>
                        <a:t>ZZZS, SWH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100" u="none" strike="noStrike">
                          <a:effectLst/>
                        </a:rPr>
                        <a:t>30.7.2021</a:t>
                      </a:r>
                      <a:endParaRPr lang="sl-SI" sz="1100" b="1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13184877"/>
                  </a:ext>
                </a:extLst>
              </a:tr>
              <a:tr h="1052989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 dirty="0">
                          <a:effectLst/>
                        </a:rPr>
                        <a:t>Potrditev delovanja rešitev online in </a:t>
                      </a:r>
                      <a:r>
                        <a:rPr lang="sl-SI" sz="1100" u="none" strike="noStrike" dirty="0" err="1">
                          <a:effectLst/>
                        </a:rPr>
                        <a:t>eZdravja</a:t>
                      </a:r>
                      <a:r>
                        <a:rPr lang="sl-SI" sz="1100" u="none" strike="noStrike" dirty="0">
                          <a:effectLst/>
                        </a:rPr>
                        <a:t> s karticami nove generacije.</a:t>
                      </a:r>
                      <a:endParaRPr lang="sl-S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100" u="none" strike="noStrike">
                          <a:effectLst/>
                        </a:rPr>
                        <a:t>ZZZS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100" u="none" strike="noStrike">
                          <a:effectLst/>
                        </a:rPr>
                        <a:t>3.8.2021</a:t>
                      </a:r>
                      <a:endParaRPr lang="sl-SI" sz="1100" b="1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19018214"/>
                  </a:ext>
                </a:extLst>
              </a:tr>
              <a:tr h="243820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Zaključek testne faze.</a:t>
                      </a:r>
                      <a:endParaRPr lang="sl-S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100" u="none" strike="noStrike">
                          <a:effectLst/>
                        </a:rPr>
                        <a:t>ZZZS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100" u="none" strike="noStrike">
                          <a:effectLst/>
                        </a:rPr>
                        <a:t>13.8.2021</a:t>
                      </a:r>
                      <a:endParaRPr lang="sl-S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89873336"/>
                  </a:ext>
                </a:extLst>
              </a:tr>
              <a:tr h="243820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 dirty="0">
                          <a:effectLst/>
                        </a:rPr>
                        <a:t>Izvedba produkcijskega testa z manjšim številom produkcijskih kartic.</a:t>
                      </a:r>
                      <a:endParaRPr lang="sl-S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100" u="none" strike="noStrike">
                          <a:effectLst/>
                        </a:rPr>
                        <a:t>ZZZS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100" u="none" strike="noStrike">
                          <a:effectLst/>
                        </a:rPr>
                        <a:t>27.8.2021</a:t>
                      </a:r>
                      <a:endParaRPr lang="sl-S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83919634"/>
                  </a:ext>
                </a:extLst>
              </a:tr>
              <a:tr h="474532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Končna potrditev pravilnega delovanja produkcijskih kartic in naročilo produkcijskih kartic.</a:t>
                      </a:r>
                      <a:endParaRPr lang="sl-S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100" u="none" strike="noStrike">
                          <a:effectLst/>
                        </a:rPr>
                        <a:t>ZZZS, Cetis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100" u="none" strike="noStrike" dirty="0">
                          <a:effectLst/>
                        </a:rPr>
                        <a:t>3.9.2021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95026267"/>
                  </a:ext>
                </a:extLst>
              </a:tr>
            </a:tbl>
          </a:graphicData>
        </a:graphic>
      </p:graphicFrame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E38B729B-DA8F-463C-BF42-AC5D492A0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944"/>
          </a:xfrm>
        </p:spPr>
        <p:txBody>
          <a:bodyPr/>
          <a:lstStyle/>
          <a:p>
            <a:pPr marL="0" indent="0">
              <a:buNone/>
            </a:pPr>
            <a:r>
              <a:rPr lang="sl-SI" dirty="0"/>
              <a:t> </a:t>
            </a:r>
          </a:p>
        </p:txBody>
      </p:sp>
      <p:sp>
        <p:nvSpPr>
          <p:cNvPr id="7" name="Pravokotnik 6">
            <a:extLst>
              <a:ext uri="{FF2B5EF4-FFF2-40B4-BE49-F238E27FC236}">
                <a16:creationId xmlns:a16="http://schemas.microsoft.com/office/drawing/2014/main" id="{A6452BA1-B3FD-4661-A2E6-83757820D47B}"/>
              </a:ext>
            </a:extLst>
          </p:cNvPr>
          <p:cNvSpPr/>
          <p:nvPr/>
        </p:nvSpPr>
        <p:spPr>
          <a:xfrm>
            <a:off x="457200" y="5373216"/>
            <a:ext cx="8003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</a:rPr>
              <a:t>Pričetek izdaje nove generacije kartic.</a:t>
            </a:r>
            <a:r>
              <a:rPr lang="pl-PL" dirty="0"/>
              <a:t>                                                       </a:t>
            </a:r>
            <a:r>
              <a:rPr lang="pl-PL" b="1" dirty="0">
                <a:solidFill>
                  <a:srgbClr val="FF0000"/>
                </a:solidFill>
                <a:latin typeface="Calibri" panose="020F0502020204030204" pitchFamily="34" charset="0"/>
              </a:rPr>
              <a:t>do 30.11.2021</a:t>
            </a:r>
            <a:r>
              <a:rPr lang="pl-PL" dirty="0"/>
              <a:t>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41189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Razno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l-SI" dirty="0"/>
          </a:p>
          <a:p>
            <a:endParaRPr lang="sl-SI" dirty="0"/>
          </a:p>
          <a:p>
            <a:r>
              <a:rPr lang="sl-SI" dirty="0"/>
              <a:t>Vprašanja?</a:t>
            </a:r>
          </a:p>
        </p:txBody>
      </p:sp>
    </p:spTree>
    <p:extLst>
      <p:ext uri="{BB962C8B-B14F-4D97-AF65-F5344CB8AC3E}">
        <p14:creationId xmlns:p14="http://schemas.microsoft.com/office/powerpoint/2010/main" val="2459512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Agenda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l-SI" b="1" dirty="0"/>
              <a:t>Nove KZZ in PK, </a:t>
            </a:r>
            <a:r>
              <a:rPr lang="sl-SI" b="1" dirty="0" err="1"/>
              <a:t>medprogramje</a:t>
            </a:r>
            <a:endParaRPr lang="sl-SI" dirty="0"/>
          </a:p>
          <a:p>
            <a:pPr marL="0" indent="0">
              <a:buNone/>
            </a:pPr>
            <a:r>
              <a:rPr lang="sl-SI" sz="2600" dirty="0"/>
              <a:t>Tehnične značilnosti novih kartic, predvidena dinamika uvajanja kartic in novih funkcionalnosti, testne kartice, </a:t>
            </a:r>
            <a:r>
              <a:rPr lang="sl-SI" sz="2600" dirty="0" err="1"/>
              <a:t>medprogramje</a:t>
            </a:r>
            <a:endParaRPr lang="sl-SI" sz="2600" dirty="0"/>
          </a:p>
          <a:p>
            <a:endParaRPr lang="sl-SI" dirty="0"/>
          </a:p>
          <a:p>
            <a:r>
              <a:rPr lang="sl-SI" b="1" dirty="0"/>
              <a:t>Programske knjižnice IHIS2 in on-line sistem</a:t>
            </a:r>
            <a:endParaRPr lang="sl-SI" dirty="0"/>
          </a:p>
          <a:p>
            <a:pPr marL="0" indent="0">
              <a:buNone/>
            </a:pPr>
            <a:r>
              <a:rPr lang="sl-SI" sz="2600" dirty="0"/>
              <a:t>Testna verzija knjižnice in dokumentacija, predpogoji za delovanje knjižnice, testni podatki za testiranje v povezavi z on-line sistemom</a:t>
            </a:r>
          </a:p>
          <a:p>
            <a:pPr marL="0" indent="0">
              <a:buNone/>
            </a:pPr>
            <a:r>
              <a:rPr lang="sl-SI" sz="2600" dirty="0"/>
              <a:t>Vpliv na </a:t>
            </a:r>
            <a:r>
              <a:rPr lang="sl-SI" sz="2600" dirty="0" err="1"/>
              <a:t>OnlTS</a:t>
            </a:r>
            <a:r>
              <a:rPr lang="sl-SI" sz="2600" dirty="0"/>
              <a:t> in PIN Manager</a:t>
            </a:r>
          </a:p>
          <a:p>
            <a:endParaRPr lang="sl-SI" dirty="0"/>
          </a:p>
          <a:p>
            <a:r>
              <a:rPr lang="sl-SI" b="1" dirty="0"/>
              <a:t>Druge komponente</a:t>
            </a:r>
            <a:endParaRPr lang="sl-SI" dirty="0"/>
          </a:p>
          <a:p>
            <a:pPr marL="0" indent="0">
              <a:buNone/>
            </a:pPr>
            <a:r>
              <a:rPr lang="sl-SI" sz="2600" dirty="0"/>
              <a:t>Priprava dopolnitev knjižnice </a:t>
            </a:r>
            <a:r>
              <a:rPr lang="sl-SI" sz="2600" dirty="0" err="1"/>
              <a:t>IKLib</a:t>
            </a:r>
            <a:r>
              <a:rPr lang="sl-SI" sz="2600" dirty="0"/>
              <a:t>, čitalniki kartic</a:t>
            </a:r>
          </a:p>
          <a:p>
            <a:endParaRPr lang="sl-SI" dirty="0"/>
          </a:p>
          <a:p>
            <a:r>
              <a:rPr lang="sl-SI" b="1" dirty="0"/>
              <a:t>Razno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30858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Nove KZZ in PK, </a:t>
            </a:r>
            <a:r>
              <a:rPr lang="sl-SI" b="1" dirty="0" err="1"/>
              <a:t>medprogramje</a:t>
            </a:r>
            <a:endParaRPr lang="sl-SI" b="1" dirty="0"/>
          </a:p>
        </p:txBody>
      </p:sp>
      <p:sp>
        <p:nvSpPr>
          <p:cNvPr id="3" name="Pravokotnik 2">
            <a:extLst>
              <a:ext uri="{FF2B5EF4-FFF2-40B4-BE49-F238E27FC236}">
                <a16:creationId xmlns:a16="http://schemas.microsoft.com/office/drawing/2014/main" id="{49CEBF72-282D-4D8D-A30F-3F7A86D6C992}"/>
              </a:ext>
            </a:extLst>
          </p:cNvPr>
          <p:cNvSpPr/>
          <p:nvPr/>
        </p:nvSpPr>
        <p:spPr>
          <a:xfrm>
            <a:off x="611560" y="1448889"/>
            <a:ext cx="8229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l-SI" b="1" dirty="0"/>
          </a:p>
          <a:p>
            <a:endParaRPr lang="sl-SI" b="1" dirty="0"/>
          </a:p>
          <a:p>
            <a:endParaRPr lang="sl-SI" b="1" dirty="0"/>
          </a:p>
          <a:p>
            <a:pPr algn="just"/>
            <a:r>
              <a:rPr lang="sl-SI" b="1" dirty="0"/>
              <a:t>Zaradi poteka pogodbe o dobavi kartic ZZ, smo v letu 2019 pričeli z JN za izdelavo in dobavo kartic v sistemu KZZ. Pogodba je bila podpisana junija 2020, v septembru pa še pogodba za personalizacijo kartic.</a:t>
            </a:r>
          </a:p>
          <a:p>
            <a:pPr algn="just"/>
            <a:endParaRPr lang="sl-SI" b="1" dirty="0"/>
          </a:p>
          <a:p>
            <a:pPr algn="just"/>
            <a:endParaRPr lang="sl-SI" b="1" dirty="0"/>
          </a:p>
          <a:p>
            <a:pPr algn="just"/>
            <a:r>
              <a:rPr lang="sl-SI" b="1" dirty="0"/>
              <a:t>Pred izvedbo JN smo s temeljitim pregledom funkcionalnih in tehničnih lastnosti trenutne generacije kartic ugotavljali, katere funkcionalnosti in varnostne vidike kartic bi lahko dodali oziroma jih moramo spremeniti v novi generaciji kartic.</a:t>
            </a:r>
          </a:p>
          <a:p>
            <a:endParaRPr lang="sl-SI" b="1" dirty="0"/>
          </a:p>
          <a:p>
            <a:endParaRPr lang="sl-SI" b="1" dirty="0"/>
          </a:p>
          <a:p>
            <a:endParaRPr lang="sl-SI" b="1" dirty="0"/>
          </a:p>
          <a:p>
            <a:r>
              <a:rPr lang="sl-SI" b="1" dirty="0"/>
              <a:t>Identificirali in pri novi generaciji kartic upoštevali smo naslednje:</a:t>
            </a:r>
          </a:p>
        </p:txBody>
      </p:sp>
    </p:spTree>
    <p:extLst>
      <p:ext uri="{BB962C8B-B14F-4D97-AF65-F5344CB8AC3E}">
        <p14:creationId xmlns:p14="http://schemas.microsoft.com/office/powerpoint/2010/main" val="260074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/>
              <a:t>Novosti na novih karticah v sistemu KZZ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sl-SI" dirty="0"/>
          </a:p>
          <a:p>
            <a:pPr marL="457200" lvl="1" indent="0">
              <a:buNone/>
            </a:pPr>
            <a:r>
              <a:rPr lang="sl-SI" dirty="0"/>
              <a:t>Funkcionalne novosti:</a:t>
            </a:r>
          </a:p>
          <a:p>
            <a:pPr marL="457200" lvl="1" indent="0">
              <a:buNone/>
            </a:pPr>
            <a:endParaRPr lang="sl-SI" dirty="0"/>
          </a:p>
          <a:p>
            <a:pPr lvl="1"/>
            <a:r>
              <a:rPr lang="sl-SI" dirty="0"/>
              <a:t>Podpora brezstičnega vmesnika (NFC)</a:t>
            </a:r>
          </a:p>
          <a:p>
            <a:pPr lvl="1"/>
            <a:r>
              <a:rPr lang="sl-SI" dirty="0"/>
              <a:t>Podpora kriptiranju z eliptičnimi krivuljami</a:t>
            </a:r>
          </a:p>
          <a:p>
            <a:pPr lvl="1"/>
            <a:r>
              <a:rPr lang="sl-SI" dirty="0"/>
              <a:t>Podpora zapisu dolgih imen ter kodiranje po UTF-8</a:t>
            </a:r>
          </a:p>
          <a:p>
            <a:pPr lvl="1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58364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/>
              <a:t>Novosti na novih karticah v sistemu KZZ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/>
              <a:t>Ostale novosti in spremembe:</a:t>
            </a:r>
          </a:p>
          <a:p>
            <a:pPr marL="0" indent="0">
              <a:buNone/>
            </a:pPr>
            <a:endParaRPr lang="sl-SI" dirty="0"/>
          </a:p>
          <a:p>
            <a:r>
              <a:rPr lang="sl-SI" sz="1800" dirty="0"/>
              <a:t>Na karticah PK in KZZ sta sedaj za vsako vrsto NDP zapisani po 2 potrdili (eno za uporabo kriptiranja RSA, drugo za uporabo ECC). KDP je na karticah PK  zaenkrat zapisano le eno (RSA).</a:t>
            </a:r>
          </a:p>
          <a:p>
            <a:r>
              <a:rPr lang="sl-SI" sz="1800" dirty="0"/>
              <a:t>Namen NDP na karticah ostaja enak:</a:t>
            </a:r>
          </a:p>
          <a:p>
            <a:pPr lvl="1"/>
            <a:r>
              <a:rPr lang="sl-SI" sz="1700" dirty="0"/>
              <a:t>eno potrdilo na PK za prijavo v on-line sistem</a:t>
            </a:r>
          </a:p>
          <a:p>
            <a:pPr lvl="1"/>
            <a:r>
              <a:rPr lang="sl-SI" sz="1700" dirty="0"/>
              <a:t>eno potrdilo na KZZ za avtentikacijo zahtevkov v imenu zavarovanca</a:t>
            </a:r>
          </a:p>
          <a:p>
            <a:pPr lvl="1"/>
            <a:r>
              <a:rPr lang="sl-SI" sz="1700" dirty="0"/>
              <a:t>drugo potrdilo na KZZ za prijavo v zdravstveni portal (ta funkcionalnost se več ne uporablja, potrdilo pa je ohranjeno za morebitne razširitve v prihodnosti)</a:t>
            </a:r>
          </a:p>
          <a:p>
            <a:r>
              <a:rPr lang="sl-SI" sz="1800" dirty="0"/>
              <a:t>Nove KZZ ne podpirajo več kompatibilnostnega načina ampak v vseh primerih uporabljajo digitalno potrdilo</a:t>
            </a:r>
          </a:p>
          <a:p>
            <a:endParaRPr lang="sl-SI" sz="1800" dirty="0"/>
          </a:p>
        </p:txBody>
      </p:sp>
    </p:spTree>
    <p:extLst>
      <p:ext uri="{BB962C8B-B14F-4D97-AF65-F5344CB8AC3E}">
        <p14:creationId xmlns:p14="http://schemas.microsoft.com/office/powerpoint/2010/main" val="2402071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/>
              <a:t>Novosti na novih karticah v sistemu KZZ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1800" dirty="0"/>
              <a:t>novo </a:t>
            </a:r>
            <a:r>
              <a:rPr lang="sl-SI" sz="1800" dirty="0" err="1"/>
              <a:t>medprogramje</a:t>
            </a:r>
            <a:r>
              <a:rPr lang="sl-SI" sz="1800" dirty="0"/>
              <a:t> </a:t>
            </a:r>
            <a:r>
              <a:rPr lang="sl-SI" sz="1800" dirty="0" err="1"/>
              <a:t>ClassicClient</a:t>
            </a:r>
            <a:r>
              <a:rPr lang="sl-SI" sz="1800" dirty="0"/>
              <a:t> je podprto na Windows sistemih ki so trenutno pod podporo Microsoft (Windows 10, 8.1, Server 2012/R2, Server 2016). Razvoj za starejše različice Windows ni več relevanten. Podprte tudi določene različice Linux.</a:t>
            </a:r>
          </a:p>
          <a:p>
            <a:r>
              <a:rPr lang="sl-SI" sz="1800" dirty="0"/>
              <a:t>Dostop do kartic je v splošnem možen v povezavi z </a:t>
            </a:r>
            <a:r>
              <a:rPr lang="sl-SI" sz="1800" dirty="0" err="1"/>
              <a:t>medprogramjem</a:t>
            </a:r>
            <a:r>
              <a:rPr lang="sl-SI" sz="1800" dirty="0"/>
              <a:t> proizvajalca (Thales </a:t>
            </a:r>
            <a:r>
              <a:rPr lang="sl-SI" sz="1800" dirty="0" err="1"/>
              <a:t>Classic</a:t>
            </a:r>
            <a:r>
              <a:rPr lang="sl-SI" sz="1800" dirty="0"/>
              <a:t> </a:t>
            </a:r>
            <a:r>
              <a:rPr lang="sl-SI" sz="1800" dirty="0" err="1"/>
              <a:t>Client</a:t>
            </a:r>
            <a:r>
              <a:rPr lang="sl-SI" sz="1800" dirty="0"/>
              <a:t>) preko različnih tehnologij:</a:t>
            </a:r>
          </a:p>
          <a:p>
            <a:pPr lvl="1"/>
            <a:r>
              <a:rPr lang="sl-SI" sz="1600" dirty="0"/>
              <a:t>MS </a:t>
            </a:r>
            <a:r>
              <a:rPr lang="sl-SI" sz="1600" dirty="0" err="1"/>
              <a:t>CryptoAPI</a:t>
            </a:r>
            <a:r>
              <a:rPr lang="sl-SI" sz="1600" dirty="0"/>
              <a:t> – podpira trenutne funkcionalnosti (RSA algoritmi) tako na starih kot novih KZZ in PK</a:t>
            </a:r>
          </a:p>
          <a:p>
            <a:pPr lvl="1"/>
            <a:r>
              <a:rPr lang="sl-SI" sz="1600" dirty="0"/>
              <a:t>MS CNG (</a:t>
            </a:r>
            <a:r>
              <a:rPr lang="sl-SI" sz="1600" dirty="0" err="1"/>
              <a:t>CryptoAPI</a:t>
            </a:r>
            <a:r>
              <a:rPr lang="sl-SI" sz="1600" dirty="0"/>
              <a:t> </a:t>
            </a:r>
            <a:r>
              <a:rPr lang="sl-SI" sz="1600" dirty="0" err="1"/>
              <a:t>Next</a:t>
            </a:r>
            <a:r>
              <a:rPr lang="sl-SI" sz="1600" dirty="0"/>
              <a:t> </a:t>
            </a:r>
            <a:r>
              <a:rPr lang="sl-SI" sz="1600" dirty="0" err="1"/>
              <a:t>Generation</a:t>
            </a:r>
            <a:r>
              <a:rPr lang="sl-SI" sz="1600" dirty="0"/>
              <a:t>/CryptoAPI2) – nujen za uporabo eliptičnih algoritmov, vendar ne podpira trenutnih funkcionalnosti kartice</a:t>
            </a:r>
          </a:p>
          <a:p>
            <a:pPr lvl="1"/>
            <a:r>
              <a:rPr lang="sl-SI" sz="1600" dirty="0"/>
              <a:t>PKCS#11 – podpira funkcionalnosti obeh generacij</a:t>
            </a:r>
          </a:p>
          <a:p>
            <a:r>
              <a:rPr lang="sl-SI" sz="1800" dirty="0"/>
              <a:t>Ob vpeljavi podpore za eliptične krivulje bo rešitve na bazi MS </a:t>
            </a:r>
            <a:r>
              <a:rPr lang="sl-SI" sz="1800" dirty="0" err="1"/>
              <a:t>CryptoAPI</a:t>
            </a:r>
            <a:r>
              <a:rPr lang="sl-SI" sz="1800" dirty="0"/>
              <a:t> treba dopolniti še s CNG. Da bi torej delali hkrati z RSA in eliptičnimi algoritmi, je potrebno </a:t>
            </a:r>
            <a:r>
              <a:rPr lang="sl-SI" sz="1800" dirty="0" err="1"/>
              <a:t>implemenitrati</a:t>
            </a:r>
            <a:r>
              <a:rPr lang="sl-SI" sz="1800" dirty="0"/>
              <a:t> rešitev hkrati s </a:t>
            </a:r>
            <a:r>
              <a:rPr lang="sl-SI" sz="1800" dirty="0" err="1"/>
              <a:t>CryptoAPI</a:t>
            </a:r>
            <a:r>
              <a:rPr lang="sl-SI" sz="1800" dirty="0"/>
              <a:t> in CNG, ali pa rešitev enotno izvesti s pomočjo PKCS#11</a:t>
            </a:r>
            <a:r>
              <a:rPr lang="sl-SI" sz="2100" dirty="0"/>
              <a:t>. </a:t>
            </a:r>
          </a:p>
          <a:p>
            <a:r>
              <a:rPr lang="sl-SI" sz="1800" dirty="0"/>
              <a:t>Dostop do kartic prek nizkonivojskih ukazov APDU ostaja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71991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Preizkus kartic v vaših programskih rešitvah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l-SI" dirty="0"/>
              <a:t>Podpora in testiranje v vašem okolju je smiselno za vse kombinacije kartic:</a:t>
            </a:r>
          </a:p>
          <a:p>
            <a:pPr marL="0" indent="0">
              <a:buNone/>
            </a:pPr>
            <a:endParaRPr lang="sl-SI" dirty="0"/>
          </a:p>
          <a:p>
            <a:pPr lvl="0"/>
            <a:r>
              <a:rPr lang="sl-SI" dirty="0"/>
              <a:t>nova PK in nova KZZ</a:t>
            </a:r>
          </a:p>
          <a:p>
            <a:pPr lvl="0"/>
            <a:r>
              <a:rPr lang="sl-SI" dirty="0"/>
              <a:t>nova PK in stara KZZ</a:t>
            </a:r>
          </a:p>
          <a:p>
            <a:pPr lvl="0"/>
            <a:r>
              <a:rPr lang="sl-SI" dirty="0"/>
              <a:t>nova PK in KZZ prve generacije (t.j. kartice brez digitalnih potrdil, če so le-te na voljo)</a:t>
            </a:r>
          </a:p>
          <a:p>
            <a:pPr lvl="0"/>
            <a:r>
              <a:rPr lang="sl-SI" dirty="0"/>
              <a:t>stara PK in nova KZZ</a:t>
            </a:r>
          </a:p>
          <a:p>
            <a:pPr lvl="0"/>
            <a:r>
              <a:rPr lang="sl-SI" dirty="0"/>
              <a:t>stara PK in stara KZZ</a:t>
            </a:r>
          </a:p>
          <a:p>
            <a:pPr lvl="0"/>
            <a:r>
              <a:rPr lang="sl-SI" dirty="0"/>
              <a:t>stara PK in KZZ prve generacije (t.j. kartice brez digitalnih potrdil, če so le-te na voljo)</a:t>
            </a:r>
          </a:p>
          <a:p>
            <a:pPr lvl="0"/>
            <a:endParaRPr lang="sl-SI" dirty="0"/>
          </a:p>
          <a:p>
            <a:pPr lvl="0"/>
            <a:endParaRPr lang="sl-SI" dirty="0"/>
          </a:p>
          <a:p>
            <a:pPr lvl="0"/>
            <a:endParaRPr lang="sl-SI" dirty="0"/>
          </a:p>
          <a:p>
            <a:pPr marL="0" lvl="0" indent="0" algn="just">
              <a:buNone/>
            </a:pPr>
            <a:r>
              <a:rPr lang="sl-SI" dirty="0">
                <a:solidFill>
                  <a:srgbClr val="FF0000"/>
                </a:solidFill>
              </a:rPr>
              <a:t>Če bo na testnih karticah potrebno nastaviti druga pooblastila, drugega delodajalca, drugo vrsto zdravstvenega delavca, sporočite potrebe po elektronski pošti, kot običajno.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7517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3488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l-SI" dirty="0"/>
              <a:t>Programske knjižnice IHIS2 in On-line sistem</a:t>
            </a:r>
          </a:p>
        </p:txBody>
      </p:sp>
    </p:spTree>
    <p:extLst>
      <p:ext uri="{BB962C8B-B14F-4D97-AF65-F5344CB8AC3E}">
        <p14:creationId xmlns:p14="http://schemas.microsoft.com/office/powerpoint/2010/main" val="1329568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C0FDE52-7637-46AD-B75A-B12CDBBC4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Podpora za nove KZZ in PK v programskih knjižnicah IHIS2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7B3C4BF-CE63-43F7-8A50-3D682D664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/>
              <a:t>Sočasno s testiranjem novih KZZ in PK je potekal razvoj dopolnitev programske knjižnice IHIS2. </a:t>
            </a:r>
          </a:p>
          <a:p>
            <a:r>
              <a:rPr lang="sl-SI" dirty="0"/>
              <a:t>Cilj dopolnitve knjižnic je bilo zagotoviti podporo za:</a:t>
            </a:r>
          </a:p>
          <a:p>
            <a:pPr lvl="1"/>
            <a:r>
              <a:rPr lang="sl-SI" b="1" dirty="0"/>
              <a:t>stično</a:t>
            </a:r>
            <a:r>
              <a:rPr lang="sl-SI" dirty="0"/>
              <a:t> uporabo </a:t>
            </a:r>
            <a:r>
              <a:rPr lang="sl-SI" b="1" dirty="0"/>
              <a:t>novih KZZ in PK</a:t>
            </a:r>
          </a:p>
          <a:p>
            <a:pPr lvl="1"/>
            <a:r>
              <a:rPr lang="sl-SI" dirty="0"/>
              <a:t>uporabo digitalnih potrdil na novih KZZ in PK </a:t>
            </a:r>
            <a:r>
              <a:rPr lang="sl-SI" b="1" dirty="0"/>
              <a:t>s kriptografskim algoritmom RSA</a:t>
            </a:r>
          </a:p>
          <a:p>
            <a:endParaRPr lang="sl-SI" dirty="0"/>
          </a:p>
          <a:p>
            <a:r>
              <a:rPr lang="sl-SI" dirty="0"/>
              <a:t>Podpora za brezstično delo in za uporabo digitalnih potrdil s kriptografskim algoritmom ECC bo razvita v nadaljevanju.</a:t>
            </a:r>
          </a:p>
          <a:p>
            <a:pPr lvl="1"/>
            <a:endParaRPr lang="sl-SI" dirty="0"/>
          </a:p>
          <a:p>
            <a:pPr lvl="1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35437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</TotalTime>
  <Words>1182</Words>
  <Application>Microsoft Office PowerPoint</Application>
  <PresentationFormat>Diaprojekcija na zaslonu (4:3)</PresentationFormat>
  <Paragraphs>143</Paragraphs>
  <Slides>18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Officeova tema</vt:lpstr>
      <vt:lpstr>Izobraževanje in predstavitev novosti v sistemu KZZ</vt:lpstr>
      <vt:lpstr>Agenda</vt:lpstr>
      <vt:lpstr>Nove KZZ in PK, medprogramje</vt:lpstr>
      <vt:lpstr>Novosti na novih karticah v sistemu KZZ</vt:lpstr>
      <vt:lpstr>Novosti na novih karticah v sistemu KZZ</vt:lpstr>
      <vt:lpstr>Novosti na novih karticah v sistemu KZZ</vt:lpstr>
      <vt:lpstr>Preizkus kartic v vaših programskih rešitvah</vt:lpstr>
      <vt:lpstr>Programske knjižnice IHIS2 in On-line sistem</vt:lpstr>
      <vt:lpstr>Podpora za nove KZZ in PK v programskih knjižnicah IHIS2</vt:lpstr>
      <vt:lpstr>Podpora za nove KZZ in PK v programskih knjižnicah IHIS2</vt:lpstr>
      <vt:lpstr>Predpogoji za delovanje nove verzije IHIS2 </vt:lpstr>
      <vt:lpstr>Verzija IHIS2</vt:lpstr>
      <vt:lpstr>Testni podatki</vt:lpstr>
      <vt:lpstr>Vpliv na OnlTS in PIN Manager</vt:lpstr>
      <vt:lpstr>Kontakt za vprašanja glede IHIS2</vt:lpstr>
      <vt:lpstr>Druge komponente</vt:lpstr>
      <vt:lpstr>Terminski plan</vt:lpstr>
      <vt:lpstr>Razno</vt:lpstr>
    </vt:vector>
  </TitlesOfParts>
  <Company>ZZZS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Razvoj aplikacijskih rešitev</dc:title>
  <dc:creator>Tomaž Marčun</dc:creator>
  <cp:lastModifiedBy>David Kovič</cp:lastModifiedBy>
  <cp:revision>38</cp:revision>
  <dcterms:created xsi:type="dcterms:W3CDTF">2018-09-23T13:19:23Z</dcterms:created>
  <dcterms:modified xsi:type="dcterms:W3CDTF">2021-07-16T09:08:57Z</dcterms:modified>
</cp:coreProperties>
</file>