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0" r:id="rId3"/>
    <p:sldId id="280" r:id="rId4"/>
    <p:sldId id="264" r:id="rId5"/>
    <p:sldId id="258" r:id="rId6"/>
    <p:sldId id="257" r:id="rId7"/>
    <p:sldId id="259" r:id="rId8"/>
    <p:sldId id="267" r:id="rId9"/>
    <p:sldId id="283" r:id="rId10"/>
    <p:sldId id="263" r:id="rId11"/>
    <p:sldId id="265" r:id="rId12"/>
    <p:sldId id="282" r:id="rId13"/>
    <p:sldId id="268" r:id="rId14"/>
    <p:sldId id="281" r:id="rId15"/>
    <p:sldId id="285" r:id="rId16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235B69-D1B8-4FD5-9C31-370BD84DDFF3}" type="datetimeFigureOut">
              <a:rPr lang="sl-SI" smtClean="0"/>
              <a:t>31.5.2023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4E705-A6F0-427F-BFFB-F6737A9B8F2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3169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1C23129-C9AB-5B64-DBF6-E3652528A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C9BE35A-3913-C39A-D784-28304A040F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B640A7B9-063A-7A99-D5F3-96C29F8F5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CE1E-4D2A-4834-A9F8-A7D976C9424F}" type="datetimeFigureOut">
              <a:rPr lang="sl-SI" smtClean="0"/>
              <a:t>31.5.2023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AC85A793-D1EF-5647-A17D-284E82645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9B1A80AE-8F26-7B15-B483-FD9A70A8D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671D6-5C38-4808-BBD0-5646F28D07E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2448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DA9609D-CE04-2425-73FB-9F53E6BC7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84562FF2-898B-4DF4-5A20-CE757494E5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263302A6-A8EA-7B59-FD3D-D4FDA08F5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CE1E-4D2A-4834-A9F8-A7D976C9424F}" type="datetimeFigureOut">
              <a:rPr lang="sl-SI" smtClean="0"/>
              <a:t>31.5.2023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941CDA7D-60D4-DAC0-8911-772AC7350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4AAAF763-45F8-B22C-3369-F124ED5FE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671D6-5C38-4808-BBD0-5646F28D07E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94680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42B5CA1D-346E-1C51-04CC-7690ADE976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EBFA84D2-EB80-ACE6-7754-A30A4150D3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67A6DB6-7DBE-61F8-F264-93CEDBFD1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CE1E-4D2A-4834-A9F8-A7D976C9424F}" type="datetimeFigureOut">
              <a:rPr lang="sl-SI" smtClean="0"/>
              <a:t>31.5.2023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F5000E39-8B5D-CB95-C7A7-DFAD091F4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01B46D64-0395-8EB3-D7EA-135250E6F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671D6-5C38-4808-BBD0-5646F28D07E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72812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44C83CA-E221-4850-5F43-34AFAAA15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17430F9-0CBB-123B-0D69-86EFD1789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EEB640FA-4E3F-C64F-F70A-D496A67ED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CE1E-4D2A-4834-A9F8-A7D976C9424F}" type="datetimeFigureOut">
              <a:rPr lang="sl-SI" smtClean="0"/>
              <a:t>31.5.2023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947284B2-6244-BDD5-3DCF-99BE79EE0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9BEBF530-26CB-5C12-3A55-D6A6DB74D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671D6-5C38-4808-BBD0-5646F28D07E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96007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03B3C32-357D-AFEF-45A7-B71380B97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8D223744-DB83-4240-94F6-640568B13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3291DFF5-9CFE-2093-DB28-4442D2A17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CE1E-4D2A-4834-A9F8-A7D976C9424F}" type="datetimeFigureOut">
              <a:rPr lang="sl-SI" smtClean="0"/>
              <a:t>31.5.2023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24CBE761-2195-0CF7-676D-A4B34C00F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7D0504C-4A20-6B40-0D6B-37A17182D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671D6-5C38-4808-BBD0-5646F28D07E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03552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0707B6C-1ADE-0398-1016-FC2E2CEA1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BB5EABD-1772-33BC-D9E3-88F1DBEA94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2A034F00-AA48-60B5-0B62-5CB9DFCDFC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479DAFE8-DE4B-BD3A-FB77-7709B5260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CE1E-4D2A-4834-A9F8-A7D976C9424F}" type="datetimeFigureOut">
              <a:rPr lang="sl-SI" smtClean="0"/>
              <a:t>31.5.2023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742F0518-74E9-94A1-7C3F-EE87EC807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0FA2CBAC-E7DA-4D45-8091-88A8609AD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671D6-5C38-4808-BBD0-5646F28D07E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42414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CA1470C-CDB2-3FF9-DBDB-123848252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E9BCC49D-6390-8331-F87F-C8796AEF4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02AD2CDB-10DC-396D-EFB0-CAFC75EC33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580B6603-8CF3-460D-FAE9-931F1AAA23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97C04E44-1AC7-98B9-DB5E-4201C83D29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66D08925-64AA-1F99-2950-E41D71EC8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CE1E-4D2A-4834-A9F8-A7D976C9424F}" type="datetimeFigureOut">
              <a:rPr lang="sl-SI" smtClean="0"/>
              <a:t>31.5.2023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488CBF06-EBA5-A012-AE27-8F9B74031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34024AB3-637E-EF15-CEBA-013A8E549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671D6-5C38-4808-BBD0-5646F28D07E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83811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089F012-9F16-5A15-393A-B1268EDAA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5EB3B3EB-6272-B472-DD45-76FE44EDB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CE1E-4D2A-4834-A9F8-A7D976C9424F}" type="datetimeFigureOut">
              <a:rPr lang="sl-SI" smtClean="0"/>
              <a:t>31.5.2023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79820E2A-1AEB-7173-526B-9F649A381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D9EAF38E-AE1C-0D6F-D32C-32216160B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671D6-5C38-4808-BBD0-5646F28D07E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51333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D27EF325-7055-7588-BCCD-E97FAFBCA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CE1E-4D2A-4834-A9F8-A7D976C9424F}" type="datetimeFigureOut">
              <a:rPr lang="sl-SI" smtClean="0"/>
              <a:t>31.5.2023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16FFA16D-132D-3057-14FB-8F9A71789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CF41E8F7-9863-DFD7-2D58-E286125D6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671D6-5C38-4808-BBD0-5646F28D07E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31747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8DC9728-F889-04D5-062A-D171DE98D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C0EFC34-CD5A-C6FD-4AB9-100C25207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50B1C33D-673A-3973-6E49-B634830043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E70C894D-426A-89E2-6F26-2B4BA4F6F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CE1E-4D2A-4834-A9F8-A7D976C9424F}" type="datetimeFigureOut">
              <a:rPr lang="sl-SI" smtClean="0"/>
              <a:t>31.5.2023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540B6BAB-B973-FAAB-AB5F-B405630B2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0107847B-869C-98D2-08FD-844E27C0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671D6-5C38-4808-BBD0-5646F28D07E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84020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178197D-7B83-3B41-2F20-D8080342C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EAA8720C-3B9B-EB44-F026-27E11A2937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A612194F-08A5-E327-3371-10F3701B83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995EA124-8409-056C-8BA3-B120C9B41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CE1E-4D2A-4834-A9F8-A7D976C9424F}" type="datetimeFigureOut">
              <a:rPr lang="sl-SI" smtClean="0"/>
              <a:t>31.5.2023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DDCAC287-FBF4-611B-D258-02502DE9B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77410DD0-A564-B184-13A2-A7E465E4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671D6-5C38-4808-BBD0-5646F28D07E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84416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53741D17-6C1C-B0B2-055C-2CB6832D5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46E1CE0F-7127-4664-4F6E-97B32B6ED4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B1AE9FC5-1B26-9A3D-0848-FF0D9B06E2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4CE1E-4D2A-4834-A9F8-A7D976C9424F}" type="datetimeFigureOut">
              <a:rPr lang="sl-SI" smtClean="0"/>
              <a:t>31.5.2023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F8087C07-B809-DC75-C6BF-69441E1192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CE46F7BB-10F1-55A7-061C-0EFD4E9061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671D6-5C38-4808-BBD0-5646F28D07E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78508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F8CF6E7-8EA2-D510-0851-D836E13D61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884788"/>
          </a:xfrm>
        </p:spPr>
        <p:txBody>
          <a:bodyPr>
            <a:normAutofit/>
          </a:bodyPr>
          <a:lstStyle/>
          <a:p>
            <a:r>
              <a:rPr lang="sl-SI" dirty="0"/>
              <a:t>Dopolnitve informacijskih rešitev zaradi ZZVZZ-T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1270BF1-0DF0-C633-1D75-E917CD1E69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9732" y="3166159"/>
            <a:ext cx="9144000" cy="2011583"/>
          </a:xfrm>
        </p:spPr>
        <p:txBody>
          <a:bodyPr>
            <a:normAutofit lnSpcReduction="10000"/>
          </a:bodyPr>
          <a:lstStyle/>
          <a:p>
            <a:endParaRPr lang="sl-SI" dirty="0"/>
          </a:p>
          <a:p>
            <a:r>
              <a:rPr lang="sl-SI" dirty="0"/>
              <a:t>Sestanek / delavnica s programskimi hišami, ki zagotavljajo zdravstvene aplikacije</a:t>
            </a:r>
          </a:p>
          <a:p>
            <a:endParaRPr lang="sl-SI" dirty="0"/>
          </a:p>
          <a:p>
            <a:r>
              <a:rPr lang="sl-SI" dirty="0"/>
              <a:t>31. 5. 2023</a:t>
            </a:r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33D2ACA6-80B1-A0B0-7174-5F7744B6F842}"/>
              </a:ext>
            </a:extLst>
          </p:cNvPr>
          <p:cNvSpPr txBox="1"/>
          <p:nvPr/>
        </p:nvSpPr>
        <p:spPr>
          <a:xfrm>
            <a:off x="2084059" y="5858320"/>
            <a:ext cx="8819402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sl-SI" dirty="0"/>
              <a:t>Predstavitev vsebuje osnutek predvidenih sprememb. Končne zahteve bodo lahko drugačne.</a:t>
            </a: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DCA857ED-5F23-D29E-C8CF-38E1F05BC1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137" y="5515082"/>
            <a:ext cx="895798" cy="938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475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A0DC2CB-7087-76CB-FBCE-98D55D3B8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Dopolnitve povezovalnih šifrantov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E74E7C9-63B3-766E-9463-2955EAAD9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/>
              <a:t>Spremenijo se:</a:t>
            </a:r>
          </a:p>
          <a:p>
            <a:pPr lvl="1"/>
            <a:r>
              <a:rPr lang="sl-SI" dirty="0"/>
              <a:t>K2 – dopolnitve zaradi spremembe šifranta vrst dokumentov</a:t>
            </a:r>
          </a:p>
          <a:p>
            <a:pPr lvl="1"/>
            <a:r>
              <a:rPr lang="sl-SI" dirty="0" err="1"/>
              <a:t>K3.1</a:t>
            </a:r>
            <a:r>
              <a:rPr lang="sl-SI" dirty="0"/>
              <a:t>, </a:t>
            </a:r>
            <a:r>
              <a:rPr lang="sl-SI" dirty="0" err="1"/>
              <a:t>K3.2</a:t>
            </a:r>
            <a:r>
              <a:rPr lang="sl-SI" dirty="0"/>
              <a:t> – dopolnitve zaradi spremembe šifranta vrst dokumentov</a:t>
            </a:r>
          </a:p>
          <a:p>
            <a:pPr lvl="1"/>
            <a:r>
              <a:rPr lang="sl-SI" b="1" dirty="0"/>
              <a:t>K7 – sprememba dovoljenih deležev doplačil po VZD</a:t>
            </a:r>
          </a:p>
          <a:p>
            <a:pPr lvl="1"/>
            <a:r>
              <a:rPr lang="sl-SI" dirty="0"/>
              <a:t>K11, K12 – dopolnitve zaradi spremembe šifranta vrst dokumentov</a:t>
            </a:r>
          </a:p>
          <a:p>
            <a:pPr lvl="1"/>
            <a:r>
              <a:rPr lang="sl-SI" dirty="0" err="1"/>
              <a:t>K27.1</a:t>
            </a:r>
            <a:r>
              <a:rPr lang="sl-SI" dirty="0"/>
              <a:t>, </a:t>
            </a:r>
            <a:r>
              <a:rPr lang="sl-SI" dirty="0" err="1"/>
              <a:t>K27.2</a:t>
            </a:r>
            <a:r>
              <a:rPr lang="sl-SI" dirty="0"/>
              <a:t> – dopolnitve zaradi spremembe šifranta vrst dokumentov</a:t>
            </a:r>
          </a:p>
          <a:p>
            <a:pPr lvl="1"/>
            <a:r>
              <a:rPr lang="sl-SI" b="1" dirty="0"/>
              <a:t>K30 – spremembe zaradi spremenjenih odstotkov OZZ pri obračunani vrednosti MP in spremembe šifrantov tip </a:t>
            </a:r>
            <a:r>
              <a:rPr lang="sl-SI" b="1" dirty="0" err="1"/>
              <a:t>zav.osebe</a:t>
            </a:r>
            <a:r>
              <a:rPr lang="sl-SI" b="1" dirty="0"/>
              <a:t> in način doplačila.</a:t>
            </a:r>
          </a:p>
          <a:p>
            <a:pPr lvl="1"/>
            <a:r>
              <a:rPr lang="sl-SI" dirty="0"/>
              <a:t>Dopolnitve povezovalnih šifrantov v primeru spremembe šifranta vsebin obravnave.</a:t>
            </a:r>
          </a:p>
          <a:p>
            <a:endParaRPr lang="sl-SI" dirty="0"/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81546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14B0B73-AE47-1FEC-8DBE-2C8AF281F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Dopolnitve v Centralni bazi zdravil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64A102C-B720-9CFF-CA4C-7C5EE6338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149047"/>
          </a:xfrm>
        </p:spPr>
        <p:txBody>
          <a:bodyPr>
            <a:normAutofit fontScale="85000" lnSpcReduction="10000"/>
          </a:bodyPr>
          <a:lstStyle/>
          <a:p>
            <a:r>
              <a:rPr lang="sl-SI" dirty="0"/>
              <a:t>Uvedba novih list zdravil in živil za posebne zdravstvene namene</a:t>
            </a:r>
          </a:p>
          <a:p>
            <a:pPr lvl="1"/>
            <a:r>
              <a:rPr lang="sl-SI" b="1" dirty="0"/>
              <a:t>P</a:t>
            </a:r>
            <a:r>
              <a:rPr lang="sl-SI" dirty="0"/>
              <a:t>	- pozitivna lista; v celoti krito iz obveznega zdravstvenega zavarovanja</a:t>
            </a:r>
          </a:p>
          <a:p>
            <a:pPr lvl="1"/>
            <a:r>
              <a:rPr lang="sl-SI" b="1" dirty="0"/>
              <a:t>P*</a:t>
            </a:r>
            <a:r>
              <a:rPr lang="sl-SI" dirty="0"/>
              <a:t> - pozitivna lista z omejitvijo predpisovanja; v celoti krito iz obveznega zdravstvenega zavarovanja</a:t>
            </a:r>
          </a:p>
          <a:p>
            <a:pPr lvl="1"/>
            <a:r>
              <a:rPr lang="sl-SI" b="1" dirty="0"/>
              <a:t>PC</a:t>
            </a:r>
            <a:r>
              <a:rPr lang="sl-SI" dirty="0"/>
              <a:t> - pozitivna lista za zdravila z najvišjo priznano vrednostjo; do najvišje priznane vrednosti v celoti krito iz obveznega zdravstvenega zavarovanja</a:t>
            </a:r>
          </a:p>
          <a:p>
            <a:pPr lvl="1"/>
            <a:r>
              <a:rPr lang="sl-SI" b="1" dirty="0"/>
              <a:t>PC*</a:t>
            </a:r>
            <a:r>
              <a:rPr lang="sl-SI" dirty="0"/>
              <a:t> - pozitivna lista z omejitvijo predpisovanja za zdravila z najvišjo priznano vrednostjo; do najvišje priznane vrednosti v celoti krito iz obveznega zdravstvenega zavarovanja</a:t>
            </a:r>
          </a:p>
          <a:p>
            <a:pPr lvl="1"/>
            <a:endParaRPr lang="sl-SI" dirty="0"/>
          </a:p>
          <a:p>
            <a:r>
              <a:rPr lang="sl-SI" dirty="0"/>
              <a:t>Prerazporeditev zdravil na nove liste velja od 1. 9. 2023 naprej. </a:t>
            </a:r>
          </a:p>
        </p:txBody>
      </p:sp>
    </p:spTree>
    <p:extLst>
      <p:ext uri="{BB962C8B-B14F-4D97-AF65-F5344CB8AC3E}">
        <p14:creationId xmlns:p14="http://schemas.microsoft.com/office/powerpoint/2010/main" val="815115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63BE860-BA1B-9ABB-0ED3-B229D3FE9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Spremembe pri izpolnjevanju listin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305EFD0-762B-0C60-B2BF-98964CBAC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Preveriti, da se bo pravilno navajal podatek </a:t>
            </a:r>
            <a:r>
              <a:rPr lang="sl-SI" b="1" dirty="0"/>
              <a:t>Način doplačila</a:t>
            </a:r>
          </a:p>
          <a:p>
            <a:r>
              <a:rPr lang="sl-SI" dirty="0"/>
              <a:t>V vseh primerih se navaja 1 – brez doplačila</a:t>
            </a:r>
          </a:p>
          <a:p>
            <a:r>
              <a:rPr lang="sl-SI" dirty="0"/>
              <a:t>Podatek je na:</a:t>
            </a:r>
          </a:p>
          <a:p>
            <a:pPr lvl="1"/>
            <a:r>
              <a:rPr lang="sl-SI" dirty="0"/>
              <a:t>Recept, </a:t>
            </a:r>
            <a:r>
              <a:rPr lang="sl-SI" dirty="0" err="1"/>
              <a:t>eRecept</a:t>
            </a:r>
            <a:endParaRPr lang="sl-SI" dirty="0"/>
          </a:p>
          <a:p>
            <a:pPr lvl="1"/>
            <a:r>
              <a:rPr lang="sl-SI" dirty="0"/>
              <a:t>Recept za osebno rabo</a:t>
            </a:r>
          </a:p>
          <a:p>
            <a:pPr lvl="1"/>
            <a:r>
              <a:rPr lang="sl-SI" dirty="0"/>
              <a:t>Naročilnica za medicinski pripomoček</a:t>
            </a:r>
          </a:p>
          <a:p>
            <a:pPr lvl="1"/>
            <a:r>
              <a:rPr lang="sl-SI" dirty="0"/>
              <a:t>Naročilnica za medicinski pripomoček za izboljšanje vida</a:t>
            </a:r>
          </a:p>
          <a:p>
            <a:pPr lvl="1"/>
            <a:r>
              <a:rPr lang="sl-SI" dirty="0"/>
              <a:t>Nalog za prevoz</a:t>
            </a:r>
          </a:p>
          <a:p>
            <a:pPr lvl="1"/>
            <a:r>
              <a:rPr lang="sl-SI" dirty="0"/>
              <a:t>Mesečna zbirna naročilnica (tudi ukinitev rubrike 4-zavarovalnica za doplačila)</a:t>
            </a:r>
          </a:p>
          <a:p>
            <a:pPr lvl="1"/>
            <a:endParaRPr lang="sl-SI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4D7641CD-F246-94BC-03A2-74B251ACBD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6494" y="2346292"/>
            <a:ext cx="1990725" cy="1562100"/>
          </a:xfrm>
          <a:prstGeom prst="rect">
            <a:avLst/>
          </a:prstGeom>
        </p:spPr>
      </p:pic>
      <p:cxnSp>
        <p:nvCxnSpPr>
          <p:cNvPr id="7" name="Raven povezovalnik 6">
            <a:extLst>
              <a:ext uri="{FF2B5EF4-FFF2-40B4-BE49-F238E27FC236}">
                <a16:creationId xmlns:a16="http://schemas.microsoft.com/office/drawing/2014/main" id="{8D12C93F-0720-DD7D-154B-9E4207D49E46}"/>
              </a:ext>
            </a:extLst>
          </p:cNvPr>
          <p:cNvCxnSpPr/>
          <p:nvPr/>
        </p:nvCxnSpPr>
        <p:spPr>
          <a:xfrm>
            <a:off x="9483365" y="3429000"/>
            <a:ext cx="1536569" cy="8719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Raven povezovalnik 7">
            <a:extLst>
              <a:ext uri="{FF2B5EF4-FFF2-40B4-BE49-F238E27FC236}">
                <a16:creationId xmlns:a16="http://schemas.microsoft.com/office/drawing/2014/main" id="{640CFD44-4F05-3390-BD9A-4D1792467E65}"/>
              </a:ext>
            </a:extLst>
          </p:cNvPr>
          <p:cNvCxnSpPr/>
          <p:nvPr/>
        </p:nvCxnSpPr>
        <p:spPr>
          <a:xfrm>
            <a:off x="9483365" y="3671403"/>
            <a:ext cx="1536569" cy="8719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3281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045527E-AC43-7147-A93B-FF7F036FC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Dopolnitev on-line sistema – zapis podatkov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A048DE6-F010-A6DB-016C-7362BD61C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/>
              <a:t>Zapis podatkov o izdaji zdravila</a:t>
            </a:r>
          </a:p>
          <a:p>
            <a:pPr lvl="1"/>
            <a:r>
              <a:rPr lang="sl-SI" dirty="0"/>
              <a:t>Spremenjena pravila/kontrole obračuna zdravila v breme OZZ</a:t>
            </a:r>
          </a:p>
          <a:p>
            <a:r>
              <a:rPr lang="sl-SI" dirty="0"/>
              <a:t>Zapis podatkov o izdani naročilnici za MP</a:t>
            </a:r>
          </a:p>
          <a:p>
            <a:pPr lvl="1"/>
            <a:r>
              <a:rPr lang="sl-SI" dirty="0"/>
              <a:t>Dopolnjeno pravilo za navajanje podatka Način doplačila</a:t>
            </a:r>
          </a:p>
          <a:p>
            <a:r>
              <a:rPr lang="sl-SI" dirty="0"/>
              <a:t>Zapis podatkov o izdaji MP</a:t>
            </a:r>
          </a:p>
          <a:p>
            <a:pPr lvl="1"/>
            <a:r>
              <a:rPr lang="sl-SI" dirty="0"/>
              <a:t>Spremenjena pravila/kontrole obračuna MP v breme OZZ</a:t>
            </a:r>
          </a:p>
          <a:p>
            <a:pPr lvl="1"/>
            <a:endParaRPr lang="sl-SI" dirty="0"/>
          </a:p>
          <a:p>
            <a:r>
              <a:rPr lang="sl-SI" dirty="0"/>
              <a:t>Ni sprememb v XML shemi (nabor in značilnosti vhodnih in izhodnih podatkov).</a:t>
            </a:r>
          </a:p>
          <a:p>
            <a:pPr lvl="1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502208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C359C42-0472-2A85-CAE8-21DFA6338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Obračun zdravstvenih storitev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B3E02C9-D598-CF39-3336-633AD98AB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/>
              <a:t>Spremembe kontrol, po katerih ZZZS preverja prejete podatke izvajalcev.</a:t>
            </a:r>
          </a:p>
          <a:p>
            <a:pPr lvl="1"/>
            <a:r>
              <a:rPr lang="sl-SI" dirty="0"/>
              <a:t>Večina sprememb bo realiziranih na način dopolnitve šifrantov in povezovalnih šifrantov. Določena bodo pravila za katere primere veljajo stare in za katere nove različice šifrantov. </a:t>
            </a:r>
          </a:p>
          <a:p>
            <a:pPr lvl="1"/>
            <a:r>
              <a:rPr lang="sl-SI" dirty="0"/>
              <a:t>Možne so dodatne spremembe kontrol, ki veljajo za </a:t>
            </a:r>
          </a:p>
          <a:p>
            <a:pPr lvl="2"/>
            <a:r>
              <a:rPr lang="sl-SI" dirty="0"/>
              <a:t>storitve, opravljene ob prehodu na uveljavitev zakona (npr. zdraviliško zdravljenje od 20. 8. do 10. 9. 2023)</a:t>
            </a:r>
          </a:p>
          <a:p>
            <a:pPr lvl="2"/>
            <a:r>
              <a:rPr lang="sl-SI" dirty="0"/>
              <a:t>bolnišnične obravnave začete pred 1. 9. 2023 in zaključene po 30. 9. 2023</a:t>
            </a:r>
          </a:p>
          <a:p>
            <a:pPr lvl="2"/>
            <a:r>
              <a:rPr lang="sl-SI" dirty="0"/>
              <a:t>…</a:t>
            </a:r>
          </a:p>
          <a:p>
            <a:r>
              <a:rPr lang="sl-SI" dirty="0"/>
              <a:t>XML shema za izdatke se ne spremeni (ni sprememb v naboru in značilnosti podatkov).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77225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59E02AB-EEA0-5E10-F860-12BA20347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Razprava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DF4759B-052D-2FE9-14F2-ADFA73AF2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/>
              <a:t>Ali vidite še kake dodatne vplive spremembe zakona na informacijske rešitve pri izvajalcih ZS? </a:t>
            </a:r>
          </a:p>
          <a:p>
            <a:endParaRPr lang="sl-SI" dirty="0"/>
          </a:p>
          <a:p>
            <a:r>
              <a:rPr lang="sl-SI" dirty="0"/>
              <a:t>Kratek čas za vpeljavo sprememb. </a:t>
            </a:r>
          </a:p>
          <a:p>
            <a:pPr lvl="1"/>
            <a:r>
              <a:rPr lang="sl-SI" dirty="0"/>
              <a:t>ZZZS spremembe vpeljuje na način, da bo čim manj sprememb. </a:t>
            </a:r>
          </a:p>
          <a:p>
            <a:endParaRPr lang="sl-SI" dirty="0"/>
          </a:p>
          <a:p>
            <a:r>
              <a:rPr lang="sl-SI" dirty="0"/>
              <a:t>ZZZS v nadaljevanju pripravi:</a:t>
            </a:r>
          </a:p>
          <a:p>
            <a:pPr lvl="1"/>
            <a:r>
              <a:rPr lang="sl-SI" dirty="0"/>
              <a:t>Vsebinska in tehnična navodila, </a:t>
            </a:r>
          </a:p>
          <a:p>
            <a:pPr lvl="1"/>
            <a:r>
              <a:rPr lang="sl-SI" dirty="0"/>
              <a:t>Dopolnjene šifrante in CBZ,</a:t>
            </a:r>
          </a:p>
          <a:p>
            <a:pPr lvl="1"/>
            <a:r>
              <a:rPr lang="sl-SI" dirty="0"/>
              <a:t>Rešitve v testnem okolju, </a:t>
            </a:r>
          </a:p>
          <a:p>
            <a:pPr lvl="1"/>
            <a:r>
              <a:rPr lang="sl-SI" dirty="0"/>
              <a:t>Testne podatke</a:t>
            </a:r>
          </a:p>
          <a:p>
            <a:endParaRPr lang="sl-SI" dirty="0"/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97637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6B2C5E8-6349-D146-9EDB-3A002A059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Sprememba zakonodaje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AA8EAD2-84D4-2C5C-DFCB-9E43FD4117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l-SI" dirty="0"/>
              <a:t>S spremembo Zakona o zdravstvenem varstvu in zdravstvenem zavarovanju je predvideno:</a:t>
            </a:r>
          </a:p>
          <a:p>
            <a:pPr lvl="1"/>
            <a:r>
              <a:rPr lang="sl-SI" dirty="0"/>
              <a:t>ukinitev dopolnilnega zdravstvenega zavarovanja in </a:t>
            </a:r>
          </a:p>
          <a:p>
            <a:pPr lvl="1"/>
            <a:r>
              <a:rPr lang="sl-SI" dirty="0"/>
              <a:t>uvedba zdravstvenega prispevka.</a:t>
            </a:r>
          </a:p>
          <a:p>
            <a:r>
              <a:rPr lang="sl-SI" dirty="0"/>
              <a:t>Obvezno zdravstveno zavarovanje bo krilo tudi vrednost doplačil za storitve, zdravila in medicinske pripomočke, ki jih sedaj krije dopolnilno </a:t>
            </a:r>
            <a:r>
              <a:rPr lang="sl-SI" dirty="0" err="1"/>
              <a:t>zdr</a:t>
            </a:r>
            <a:r>
              <a:rPr lang="sl-SI" dirty="0"/>
              <a:t>. zavarovanje ali jih morajo zavarovane osebe brez tega zavarovanja ter tuje zavarovane osebe plačati same.</a:t>
            </a:r>
          </a:p>
          <a:p>
            <a:r>
              <a:rPr lang="sl-SI" dirty="0"/>
              <a:t>Predviden začetek uporabe </a:t>
            </a:r>
            <a:r>
              <a:rPr lang="sl-SI" b="1" dirty="0"/>
              <a:t>1. 9. 2023</a:t>
            </a:r>
            <a:r>
              <a:rPr lang="sl-SI" dirty="0"/>
              <a:t>. </a:t>
            </a:r>
          </a:p>
          <a:p>
            <a:r>
              <a:rPr lang="sl-SI" dirty="0"/>
              <a:t>Velja za:</a:t>
            </a:r>
          </a:p>
          <a:p>
            <a:pPr lvl="1"/>
            <a:r>
              <a:rPr lang="sl-SI" dirty="0"/>
              <a:t>storitve opravljene od vključno 1. 9. 2023 naprej.</a:t>
            </a:r>
          </a:p>
          <a:p>
            <a:pPr lvl="1"/>
            <a:r>
              <a:rPr lang="sl-SI" dirty="0"/>
              <a:t>zdravila in MP, izdana od vključno 1. 9. 2023 naprej. </a:t>
            </a:r>
          </a:p>
          <a:p>
            <a:pPr lvl="1"/>
            <a:r>
              <a:rPr lang="sl-SI" dirty="0"/>
              <a:t>bolnišnične obravnave</a:t>
            </a:r>
          </a:p>
          <a:p>
            <a:pPr lvl="2"/>
            <a:r>
              <a:rPr lang="sl-SI" dirty="0"/>
              <a:t>začete od vključno 1. 9. 2023 naprej in</a:t>
            </a:r>
          </a:p>
          <a:p>
            <a:pPr lvl="2"/>
            <a:r>
              <a:rPr lang="sl-SI" dirty="0"/>
              <a:t>začete pred 1. 9. 2023 in zaključene po 30. 9. 2023. </a:t>
            </a:r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B75C27CE-A006-B9ED-3ACD-C0BF8AF441A0}"/>
              </a:ext>
            </a:extLst>
          </p:cNvPr>
          <p:cNvSpPr txBox="1"/>
          <p:nvPr/>
        </p:nvSpPr>
        <p:spPr>
          <a:xfrm>
            <a:off x="7980128" y="4368038"/>
            <a:ext cx="4082849" cy="17543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sl-SI" dirty="0"/>
              <a:t>Pri obračunih in popravkih </a:t>
            </a:r>
          </a:p>
          <a:p>
            <a:pPr algn="ctr"/>
            <a:r>
              <a:rPr lang="sl-SI" dirty="0"/>
              <a:t>za nazaj se doplačilo, kot sedaj, obračuna</a:t>
            </a:r>
          </a:p>
          <a:p>
            <a:pPr algn="ctr"/>
            <a:r>
              <a:rPr lang="sl-SI" dirty="0"/>
              <a:t>v breme dopolnilnega </a:t>
            </a:r>
          </a:p>
          <a:p>
            <a:pPr algn="ctr"/>
            <a:r>
              <a:rPr lang="sl-SI" dirty="0" err="1"/>
              <a:t>zdr</a:t>
            </a:r>
            <a:r>
              <a:rPr lang="sl-SI" dirty="0"/>
              <a:t>. zavarovanja ali zavarovane osebe, </a:t>
            </a:r>
          </a:p>
          <a:p>
            <a:pPr algn="ctr"/>
            <a:r>
              <a:rPr lang="sl-SI" dirty="0"/>
              <a:t>če oseba nima urejenega dopolnilnega </a:t>
            </a:r>
          </a:p>
          <a:p>
            <a:pPr algn="ctr"/>
            <a:r>
              <a:rPr lang="sl-SI" dirty="0" err="1"/>
              <a:t>zdr</a:t>
            </a:r>
            <a:r>
              <a:rPr lang="sl-SI" dirty="0"/>
              <a:t>. zavarovanja!</a:t>
            </a:r>
          </a:p>
        </p:txBody>
      </p:sp>
      <p:sp>
        <p:nvSpPr>
          <p:cNvPr id="5" name="Puščica: desno 4">
            <a:extLst>
              <a:ext uri="{FF2B5EF4-FFF2-40B4-BE49-F238E27FC236}">
                <a16:creationId xmlns:a16="http://schemas.microsoft.com/office/drawing/2014/main" id="{E4F99B31-F0A7-9382-10E8-0F6697DBF245}"/>
              </a:ext>
            </a:extLst>
          </p:cNvPr>
          <p:cNvSpPr/>
          <p:nvPr/>
        </p:nvSpPr>
        <p:spPr>
          <a:xfrm>
            <a:off x="7270951" y="4992669"/>
            <a:ext cx="598205" cy="504202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31392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DB912BC-DBE5-2E45-7A6A-333AA4B06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Vpliv sprememb zakona na IT rešitve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48CF3C3-6E7A-B9D0-8A2D-04E926B31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25215"/>
          </a:xfrm>
        </p:spPr>
        <p:txBody>
          <a:bodyPr>
            <a:normAutofit fontScale="85000" lnSpcReduction="20000"/>
          </a:bodyPr>
          <a:lstStyle/>
          <a:p>
            <a:r>
              <a:rPr lang="sl-SI" b="1" dirty="0"/>
              <a:t>On-line sistem</a:t>
            </a:r>
            <a:r>
              <a:rPr lang="sl-SI" dirty="0"/>
              <a:t> </a:t>
            </a:r>
          </a:p>
          <a:p>
            <a:pPr lvl="1"/>
            <a:r>
              <a:rPr lang="sl-SI" dirty="0"/>
              <a:t>Sprememba funkcij </a:t>
            </a:r>
          </a:p>
          <a:p>
            <a:pPr lvl="2"/>
            <a:r>
              <a:rPr lang="sl-SI" dirty="0"/>
              <a:t>branje podatkov o obveznem </a:t>
            </a:r>
            <a:r>
              <a:rPr lang="sl-SI" dirty="0" err="1"/>
              <a:t>zdr</a:t>
            </a:r>
            <a:r>
              <a:rPr lang="sl-SI" dirty="0"/>
              <a:t>. zavarovanju </a:t>
            </a:r>
          </a:p>
          <a:p>
            <a:pPr lvl="2"/>
            <a:r>
              <a:rPr lang="sl-SI" dirty="0"/>
              <a:t>zapis podatkov o izdaji zdravila</a:t>
            </a:r>
          </a:p>
          <a:p>
            <a:pPr lvl="2"/>
            <a:r>
              <a:rPr lang="sl-SI" dirty="0"/>
              <a:t>zapis podatkov o izdani naročilnici za MP</a:t>
            </a:r>
          </a:p>
          <a:p>
            <a:pPr lvl="2"/>
            <a:r>
              <a:rPr lang="sl-SI" dirty="0"/>
              <a:t>zapis podatkov o izdaji/izposoji MP</a:t>
            </a:r>
          </a:p>
          <a:p>
            <a:r>
              <a:rPr lang="sl-SI" dirty="0"/>
              <a:t>Spremembe v </a:t>
            </a:r>
            <a:r>
              <a:rPr lang="sl-SI" b="1" dirty="0"/>
              <a:t>šifrantih za obračun</a:t>
            </a:r>
          </a:p>
          <a:p>
            <a:r>
              <a:rPr lang="sl-SI" dirty="0"/>
              <a:t>Spremembe v </a:t>
            </a:r>
            <a:r>
              <a:rPr lang="sl-SI" b="1" dirty="0"/>
              <a:t>centralni bazi zdravil</a:t>
            </a:r>
          </a:p>
          <a:p>
            <a:r>
              <a:rPr lang="sl-SI" dirty="0"/>
              <a:t>Spremembe pri </a:t>
            </a:r>
            <a:r>
              <a:rPr lang="sl-SI" b="1" dirty="0"/>
              <a:t>izpolnjevanju listin</a:t>
            </a:r>
          </a:p>
          <a:p>
            <a:r>
              <a:rPr lang="sl-SI" dirty="0"/>
              <a:t>Spremembe pri </a:t>
            </a:r>
            <a:r>
              <a:rPr lang="sl-SI" b="1" dirty="0"/>
              <a:t>obračunu zdravstvenih storitev</a:t>
            </a:r>
          </a:p>
          <a:p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3869631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7AEEAD4-214C-A0ED-2A7B-7886038CC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On-line sistem 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F0E395F-7652-841C-F49A-A0911B52F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Dopolnitev funkcije </a:t>
            </a:r>
            <a:r>
              <a:rPr lang="sl-SI" b="1" dirty="0"/>
              <a:t>branje podatkov o OZZ:</a:t>
            </a:r>
            <a:endParaRPr lang="sl-SI" dirty="0"/>
          </a:p>
          <a:p>
            <a:pPr lvl="1"/>
            <a:r>
              <a:rPr lang="sl-SI" dirty="0"/>
              <a:t>Če izvajalec preverja podatke po stanju ali za obdobje od vključno 1. 9. 2023 – deluje po novem. </a:t>
            </a:r>
          </a:p>
          <a:p>
            <a:pPr lvl="1"/>
            <a:r>
              <a:rPr lang="sl-SI" dirty="0"/>
              <a:t>Če izvajalec preverja podatke po stanju ali za obdobje pred 1. 9. 2023 – deluje po starem. Tudi če kliče funkcijo po 1. 9. 2023. </a:t>
            </a:r>
          </a:p>
          <a:p>
            <a:pPr lvl="1"/>
            <a:r>
              <a:rPr lang="sl-SI" dirty="0"/>
              <a:t>Ni sprememb XML sheme (nabora in značilnosti vhodnih in izhodnih podatkov).</a:t>
            </a:r>
          </a:p>
        </p:txBody>
      </p:sp>
      <p:sp>
        <p:nvSpPr>
          <p:cNvPr id="4" name="Pravokotnik 3">
            <a:extLst>
              <a:ext uri="{FF2B5EF4-FFF2-40B4-BE49-F238E27FC236}">
                <a16:creationId xmlns:a16="http://schemas.microsoft.com/office/drawing/2014/main" id="{A0F48351-F921-4247-DB92-C0451536EE71}"/>
              </a:ext>
            </a:extLst>
          </p:cNvPr>
          <p:cNvSpPr/>
          <p:nvPr/>
        </p:nvSpPr>
        <p:spPr>
          <a:xfrm>
            <a:off x="2572624" y="5142453"/>
            <a:ext cx="2348917" cy="33556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>
                <a:solidFill>
                  <a:schemeClr val="tx1"/>
                </a:solidFill>
              </a:rPr>
              <a:t>Po starem</a:t>
            </a:r>
          </a:p>
        </p:txBody>
      </p:sp>
      <p:sp>
        <p:nvSpPr>
          <p:cNvPr id="5" name="Pravokotnik 4">
            <a:extLst>
              <a:ext uri="{FF2B5EF4-FFF2-40B4-BE49-F238E27FC236}">
                <a16:creationId xmlns:a16="http://schemas.microsoft.com/office/drawing/2014/main" id="{9C147697-E5D1-33D7-3C35-4FDD712BA22B}"/>
              </a:ext>
            </a:extLst>
          </p:cNvPr>
          <p:cNvSpPr/>
          <p:nvPr/>
        </p:nvSpPr>
        <p:spPr>
          <a:xfrm>
            <a:off x="4921541" y="5142452"/>
            <a:ext cx="2348917" cy="33556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>
                <a:solidFill>
                  <a:schemeClr val="tx1"/>
                </a:solidFill>
              </a:rPr>
              <a:t>Po novem</a:t>
            </a:r>
          </a:p>
        </p:txBody>
      </p:sp>
      <p:sp>
        <p:nvSpPr>
          <p:cNvPr id="7" name="PoljeZBesedilom 6">
            <a:extLst>
              <a:ext uri="{FF2B5EF4-FFF2-40B4-BE49-F238E27FC236}">
                <a16:creationId xmlns:a16="http://schemas.microsoft.com/office/drawing/2014/main" id="{70D57B88-E398-3E7A-8602-0748DB5F4F66}"/>
              </a:ext>
            </a:extLst>
          </p:cNvPr>
          <p:cNvSpPr txBox="1"/>
          <p:nvPr/>
        </p:nvSpPr>
        <p:spPr>
          <a:xfrm>
            <a:off x="4840448" y="4705652"/>
            <a:ext cx="100219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l-SI" dirty="0"/>
              <a:t>1.9.2023</a:t>
            </a:r>
          </a:p>
        </p:txBody>
      </p:sp>
    </p:spTree>
    <p:extLst>
      <p:ext uri="{BB962C8B-B14F-4D97-AF65-F5344CB8AC3E}">
        <p14:creationId xmlns:p14="http://schemas.microsoft.com/office/powerpoint/2010/main" val="1351851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ADB0E90-A0A3-EE62-B428-90EE29AA8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093" y="237690"/>
            <a:ext cx="2979198" cy="518272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l-SI" sz="3000" dirty="0"/>
              <a:t>Pri branju podatkov OZZ on-line sistem izvajalcu posreduje podatek </a:t>
            </a:r>
            <a:r>
              <a:rPr lang="sl-SI" sz="3000" b="1" dirty="0"/>
              <a:t>TIP ZAVAROVANE OSEBE</a:t>
            </a:r>
          </a:p>
          <a:p>
            <a:pPr marL="0" indent="0">
              <a:buNone/>
            </a:pPr>
            <a:r>
              <a:rPr lang="sl-SI" sz="2600" dirty="0">
                <a:solidFill>
                  <a:srgbClr val="0070C0"/>
                </a:solidFill>
              </a:rPr>
              <a:t>Uvede se nov tip</a:t>
            </a:r>
          </a:p>
          <a:p>
            <a:pPr marL="0" indent="0">
              <a:buNone/>
            </a:pPr>
            <a:r>
              <a:rPr lang="sl-SI" sz="2600" b="1" dirty="0">
                <a:solidFill>
                  <a:srgbClr val="0070C0"/>
                </a:solidFill>
              </a:rPr>
              <a:t>30 – Zavarovana oseba</a:t>
            </a:r>
            <a:r>
              <a:rPr lang="sl-SI" sz="2600" dirty="0">
                <a:solidFill>
                  <a:srgbClr val="0070C0"/>
                </a:solidFill>
              </a:rPr>
              <a:t> (100% OZZ na podlagi ZZVZZ-T)</a:t>
            </a:r>
          </a:p>
          <a:p>
            <a:pPr marL="0" indent="0">
              <a:buNone/>
            </a:pPr>
            <a:r>
              <a:rPr lang="sl-SI" sz="2600" dirty="0">
                <a:solidFill>
                  <a:srgbClr val="0070C0"/>
                </a:solidFill>
              </a:rPr>
              <a:t>ki nadomesti vse obstoječe tipe.  </a:t>
            </a:r>
          </a:p>
          <a:p>
            <a:pPr lvl="1"/>
            <a:endParaRPr lang="sl-SI" dirty="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F6C44943-5178-ED96-1C67-39DDC6FD73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1342" y="345828"/>
            <a:ext cx="8010525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419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623A2964-A9FE-C8F0-F5D8-CAC409A8BC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2758" y="1527416"/>
            <a:ext cx="6830040" cy="4224767"/>
          </a:xfrm>
          <a:prstGeom prst="rect">
            <a:avLst/>
          </a:prstGeom>
        </p:spPr>
      </p:pic>
      <p:sp>
        <p:nvSpPr>
          <p:cNvPr id="10" name="Označba mesta vsebine 2">
            <a:extLst>
              <a:ext uri="{FF2B5EF4-FFF2-40B4-BE49-F238E27FC236}">
                <a16:creationId xmlns:a16="http://schemas.microsoft.com/office/drawing/2014/main" id="{0E3021E2-25CE-D42C-32C4-762480561D2B}"/>
              </a:ext>
            </a:extLst>
          </p:cNvPr>
          <p:cNvSpPr txBox="1">
            <a:spLocks/>
          </p:cNvSpPr>
          <p:nvPr/>
        </p:nvSpPr>
        <p:spPr>
          <a:xfrm>
            <a:off x="483093" y="237690"/>
            <a:ext cx="2979198" cy="6207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l-SI" sz="3000" dirty="0"/>
              <a:t>Pri branju podatkov OZZ on-line sistem izvajalcu posreduje podatek </a:t>
            </a:r>
            <a:r>
              <a:rPr lang="sl-SI" sz="3000" b="1" dirty="0"/>
              <a:t>OBSEG KRITJA ZDRAVSTVENIH STORITEV IZ OZZ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l-SI" sz="2600" b="1" dirty="0">
              <a:solidFill>
                <a:srgbClr val="0070C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sl-SI" sz="2600" dirty="0">
                <a:solidFill>
                  <a:srgbClr val="0070C0"/>
                </a:solidFill>
              </a:rPr>
              <a:t>On-line sistem po novem v vseh primerih vrne</a:t>
            </a:r>
            <a:r>
              <a:rPr lang="sl-SI" sz="2600" b="1" dirty="0">
                <a:solidFill>
                  <a:srgbClr val="0070C0"/>
                </a:solidFill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l-SI" sz="2600" b="1" dirty="0">
                <a:solidFill>
                  <a:srgbClr val="0070C0"/>
                </a:solidFill>
              </a:rPr>
              <a:t>P – OZZ v celoti. </a:t>
            </a:r>
          </a:p>
          <a:p>
            <a:pPr lvl="1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10710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5D7FE24-C201-0753-A209-CE08433EE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Dopolnitve šifrantov za obračun </a:t>
            </a:r>
            <a:r>
              <a:rPr lang="sl-SI" dirty="0" err="1"/>
              <a:t>zdr.storitev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C40309A-2751-38D8-1368-28ED4127C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5500455" cy="4889562"/>
          </a:xfrm>
        </p:spPr>
        <p:txBody>
          <a:bodyPr>
            <a:normAutofit/>
          </a:bodyPr>
          <a:lstStyle/>
          <a:p>
            <a:r>
              <a:rPr lang="sl-SI" dirty="0"/>
              <a:t>2 - VZD. </a:t>
            </a:r>
            <a:r>
              <a:rPr lang="sl-SI" dirty="0">
                <a:solidFill>
                  <a:srgbClr val="0070C0"/>
                </a:solidFill>
              </a:rPr>
              <a:t>Ukinite se šifra 743 602</a:t>
            </a:r>
          </a:p>
          <a:p>
            <a:endParaRPr lang="sl-SI" dirty="0">
              <a:solidFill>
                <a:srgbClr val="0070C0"/>
              </a:solidFill>
            </a:endParaRPr>
          </a:p>
          <a:p>
            <a:endParaRPr lang="sl-SI" dirty="0"/>
          </a:p>
          <a:p>
            <a:r>
              <a:rPr lang="sl-SI" dirty="0"/>
              <a:t>8 – Nosilci kritja razlike do polne vrednosti storitev. </a:t>
            </a:r>
            <a:r>
              <a:rPr lang="sl-SI" dirty="0">
                <a:solidFill>
                  <a:srgbClr val="0070C0"/>
                </a:solidFill>
              </a:rPr>
              <a:t>Ukinitev obstoječih šifer, uvedba nove, ki nadomesti vse obstoječe. </a:t>
            </a:r>
          </a:p>
        </p:txBody>
      </p:sp>
      <p:pic>
        <p:nvPicPr>
          <p:cNvPr id="15" name="Slika 14">
            <a:extLst>
              <a:ext uri="{FF2B5EF4-FFF2-40B4-BE49-F238E27FC236}">
                <a16:creationId xmlns:a16="http://schemas.microsoft.com/office/drawing/2014/main" id="{AB6676FB-336B-1142-C9AD-E836C4A528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7610" y="1690688"/>
            <a:ext cx="4586190" cy="843686"/>
          </a:xfrm>
          <a:prstGeom prst="rect">
            <a:avLst/>
          </a:prstGeom>
        </p:spPr>
      </p:pic>
      <p:pic>
        <p:nvPicPr>
          <p:cNvPr id="17" name="Slika 16">
            <a:extLst>
              <a:ext uri="{FF2B5EF4-FFF2-40B4-BE49-F238E27FC236}">
                <a16:creationId xmlns:a16="http://schemas.microsoft.com/office/drawing/2014/main" id="{4BDA9489-A23E-7C59-801D-F1814E9D18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7609" y="3050225"/>
            <a:ext cx="4227532" cy="1886732"/>
          </a:xfrm>
          <a:prstGeom prst="rect">
            <a:avLst/>
          </a:prstGeom>
        </p:spPr>
      </p:pic>
      <p:sp>
        <p:nvSpPr>
          <p:cNvPr id="4" name="Puščica: desno 3">
            <a:extLst>
              <a:ext uri="{FF2B5EF4-FFF2-40B4-BE49-F238E27FC236}">
                <a16:creationId xmlns:a16="http://schemas.microsoft.com/office/drawing/2014/main" id="{E68C1D5F-2DC7-A87E-D446-CB8CD2817A70}"/>
              </a:ext>
            </a:extLst>
          </p:cNvPr>
          <p:cNvSpPr/>
          <p:nvPr/>
        </p:nvSpPr>
        <p:spPr>
          <a:xfrm>
            <a:off x="6694415" y="2189527"/>
            <a:ext cx="620785" cy="125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4355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30A3991-532C-8FA3-4D3D-2E5C90DD4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Dopolnitve šifrantov za obračun </a:t>
            </a:r>
            <a:r>
              <a:rPr lang="sl-SI" dirty="0" err="1"/>
              <a:t>zdr.storitev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A2046C3-9109-58B9-8741-0E843F997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2890421" cy="3385567"/>
          </a:xfrm>
        </p:spPr>
        <p:txBody>
          <a:bodyPr>
            <a:normAutofit/>
          </a:bodyPr>
          <a:lstStyle/>
          <a:p>
            <a:r>
              <a:rPr lang="sl-SI" dirty="0"/>
              <a:t>Vsebina obravnave   </a:t>
            </a:r>
          </a:p>
          <a:p>
            <a:r>
              <a:rPr lang="sl-SI" dirty="0">
                <a:solidFill>
                  <a:srgbClr val="0070C0"/>
                </a:solidFill>
              </a:rPr>
              <a:t>Spremembe tega šifranta še niso določene.</a:t>
            </a:r>
          </a:p>
          <a:p>
            <a:endParaRPr lang="sl-SI" dirty="0">
              <a:solidFill>
                <a:srgbClr val="0070C0"/>
              </a:solidFill>
            </a:endParaRP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C39BC338-9A77-3FA5-FFDA-D969E39D9C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8899" y="1921506"/>
            <a:ext cx="7061568" cy="2841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668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5D7FE24-C201-0753-A209-CE08433EE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Dopolnitve šifrantov za obračun </a:t>
            </a:r>
            <a:r>
              <a:rPr lang="sl-SI" dirty="0" err="1"/>
              <a:t>zdr.storitev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C40309A-2751-38D8-1368-28ED4127C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5500455" cy="4889562"/>
          </a:xfrm>
        </p:spPr>
        <p:txBody>
          <a:bodyPr>
            <a:normAutofit fontScale="92500" lnSpcReduction="20000"/>
          </a:bodyPr>
          <a:lstStyle/>
          <a:p>
            <a:r>
              <a:rPr lang="sl-SI" dirty="0"/>
              <a:t>14 - Način doplačila. </a:t>
            </a:r>
            <a:r>
              <a:rPr lang="sl-SI" dirty="0">
                <a:solidFill>
                  <a:srgbClr val="0070C0"/>
                </a:solidFill>
              </a:rPr>
              <a:t>Ukinitev šifer: </a:t>
            </a:r>
          </a:p>
          <a:p>
            <a:pPr lvl="1"/>
            <a:r>
              <a:rPr lang="sl-SI" dirty="0">
                <a:solidFill>
                  <a:srgbClr val="0070C0"/>
                </a:solidFill>
              </a:rPr>
              <a:t>2 – samoplačnik, </a:t>
            </a:r>
          </a:p>
          <a:p>
            <a:pPr lvl="1"/>
            <a:r>
              <a:rPr lang="sl-SI" dirty="0">
                <a:solidFill>
                  <a:srgbClr val="0070C0"/>
                </a:solidFill>
              </a:rPr>
              <a:t>3 – zavarovalnica in </a:t>
            </a:r>
          </a:p>
          <a:p>
            <a:pPr lvl="1"/>
            <a:r>
              <a:rPr lang="sl-SI" dirty="0">
                <a:solidFill>
                  <a:srgbClr val="0070C0"/>
                </a:solidFill>
              </a:rPr>
              <a:t>4 – proračun.</a:t>
            </a:r>
          </a:p>
          <a:p>
            <a:endParaRPr lang="sl-SI" dirty="0">
              <a:solidFill>
                <a:srgbClr val="0070C0"/>
              </a:solidFill>
            </a:endParaRPr>
          </a:p>
          <a:p>
            <a:endParaRPr lang="sl-SI" dirty="0"/>
          </a:p>
          <a:p>
            <a:r>
              <a:rPr lang="sl-SI" dirty="0"/>
              <a:t>26 - Vrste dokumentov za obračun Zavodu. </a:t>
            </a:r>
            <a:r>
              <a:rPr lang="sl-SI" dirty="0">
                <a:solidFill>
                  <a:srgbClr val="0070C0"/>
                </a:solidFill>
              </a:rPr>
              <a:t>Ne uporablja se več vrst dokumentov za doplačila (šifre 7 - 12). </a:t>
            </a:r>
          </a:p>
          <a:p>
            <a:r>
              <a:rPr lang="sl-SI" dirty="0"/>
              <a:t>Storitve, opravljene tujim zavarovanim osebam se še naprej obračuna posebej (vrste dokumentov s šiframi 4 – 6) upoštevaje povezovalni šifrant K27.1.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0C702B08-39E0-D742-B10E-D8BED75C3E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6610" y="1547119"/>
            <a:ext cx="1885950" cy="1562100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D6A0E4D9-9E49-3033-C9A0-1A3F2AF6F7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0" y="3381437"/>
            <a:ext cx="5219700" cy="3333750"/>
          </a:xfrm>
          <a:prstGeom prst="rect">
            <a:avLst/>
          </a:prstGeom>
        </p:spPr>
      </p:pic>
      <p:sp>
        <p:nvSpPr>
          <p:cNvPr id="6" name="Levi zaviti oklepaj 5">
            <a:extLst>
              <a:ext uri="{FF2B5EF4-FFF2-40B4-BE49-F238E27FC236}">
                <a16:creationId xmlns:a16="http://schemas.microsoft.com/office/drawing/2014/main" id="{CFB86037-A503-298C-43C3-4A72180AB8AD}"/>
              </a:ext>
            </a:extLst>
          </p:cNvPr>
          <p:cNvSpPr/>
          <p:nvPr/>
        </p:nvSpPr>
        <p:spPr>
          <a:xfrm>
            <a:off x="6627304" y="5033394"/>
            <a:ext cx="280610" cy="95634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Levi zaviti oklepaj 7">
            <a:extLst>
              <a:ext uri="{FF2B5EF4-FFF2-40B4-BE49-F238E27FC236}">
                <a16:creationId xmlns:a16="http://schemas.microsoft.com/office/drawing/2014/main" id="{20EE7D55-D0BC-3940-D5E4-ECC0B3AB89A4}"/>
              </a:ext>
            </a:extLst>
          </p:cNvPr>
          <p:cNvSpPr/>
          <p:nvPr/>
        </p:nvSpPr>
        <p:spPr>
          <a:xfrm>
            <a:off x="6576966" y="2382473"/>
            <a:ext cx="327171" cy="66273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10" name="Raven puščični povezovalnik 9">
            <a:extLst>
              <a:ext uri="{FF2B5EF4-FFF2-40B4-BE49-F238E27FC236}">
                <a16:creationId xmlns:a16="http://schemas.microsoft.com/office/drawing/2014/main" id="{2FF84894-D640-E738-67CE-8F7274A9F3B9}"/>
              </a:ext>
            </a:extLst>
          </p:cNvPr>
          <p:cNvCxnSpPr>
            <a:endCxn id="8" idx="1"/>
          </p:cNvCxnSpPr>
          <p:nvPr/>
        </p:nvCxnSpPr>
        <p:spPr>
          <a:xfrm>
            <a:off x="4353886" y="2718033"/>
            <a:ext cx="20972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en puščični povezovalnik 11">
            <a:extLst>
              <a:ext uri="{FF2B5EF4-FFF2-40B4-BE49-F238E27FC236}">
                <a16:creationId xmlns:a16="http://schemas.microsoft.com/office/drawing/2014/main" id="{D7ADDC5A-6EBA-E959-0987-6C125EE80268}"/>
              </a:ext>
            </a:extLst>
          </p:cNvPr>
          <p:cNvCxnSpPr>
            <a:cxnSpLocks/>
          </p:cNvCxnSpPr>
          <p:nvPr/>
        </p:nvCxnSpPr>
        <p:spPr>
          <a:xfrm>
            <a:off x="4279769" y="4637988"/>
            <a:ext cx="2221699" cy="8316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21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</TotalTime>
  <Words>993</Words>
  <Application>Microsoft Office PowerPoint</Application>
  <PresentationFormat>Širokozaslonsko</PresentationFormat>
  <Paragraphs>125</Paragraphs>
  <Slides>15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Officeova tema</vt:lpstr>
      <vt:lpstr>Dopolnitve informacijskih rešitev zaradi ZZVZZ-T</vt:lpstr>
      <vt:lpstr>Sprememba zakonodaje</vt:lpstr>
      <vt:lpstr>Vpliv sprememb zakona na IT rešitve</vt:lpstr>
      <vt:lpstr>On-line sistem </vt:lpstr>
      <vt:lpstr>PowerPointova predstavitev</vt:lpstr>
      <vt:lpstr>PowerPointova predstavitev</vt:lpstr>
      <vt:lpstr>Dopolnitve šifrantov za obračun zdr.storitev</vt:lpstr>
      <vt:lpstr>Dopolnitve šifrantov za obračun zdr.storitev</vt:lpstr>
      <vt:lpstr>Dopolnitve šifrantov za obračun zdr.storitev</vt:lpstr>
      <vt:lpstr>Dopolnitve povezovalnih šifrantov</vt:lpstr>
      <vt:lpstr>Dopolnitve v Centralni bazi zdravil</vt:lpstr>
      <vt:lpstr>Spremembe pri izpolnjevanju listin</vt:lpstr>
      <vt:lpstr>Dopolnitev on-line sistema – zapis podatkov</vt:lpstr>
      <vt:lpstr>Obračun zdravstvenih storitev</vt:lpstr>
      <vt:lpstr>Razprava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Dopolnitve aplikacij zaradi ZZVZZ-T</dc:title>
  <dc:creator>Tomaž Marčun</dc:creator>
  <cp:lastModifiedBy>Tomaž Marčun</cp:lastModifiedBy>
  <cp:revision>9</cp:revision>
  <dcterms:created xsi:type="dcterms:W3CDTF">2023-05-22T19:46:01Z</dcterms:created>
  <dcterms:modified xsi:type="dcterms:W3CDTF">2023-05-31T07:23:13Z</dcterms:modified>
</cp:coreProperties>
</file>