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61" r:id="rId6"/>
    <p:sldId id="263" r:id="rId7"/>
    <p:sldId id="264" r:id="rId8"/>
    <p:sldId id="258" r:id="rId9"/>
    <p:sldId id="266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D337F8-F934-35E0-F152-0FD5F5721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371ED85-88B1-CBDB-A588-625B66396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050789D-BC24-05D0-74F4-1E9B88199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B038-B768-4797-8630-F9C143CE1057}" type="datetimeFigureOut">
              <a:rPr lang="sl-SI" smtClean="0"/>
              <a:t>27.3.2023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EFE5B81-451A-F38D-F1AA-2F7B55360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6060E23-3261-187C-7AFE-D4147C96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184F-BA63-4E94-91E2-C9C6D0E418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647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545E19-1194-6EE0-FC04-0C625A51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5C1F588-5AA6-E642-CC5E-B3D90B804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C9260A5-0A6B-EB91-FF36-B6B960415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B038-B768-4797-8630-F9C143CE1057}" type="datetimeFigureOut">
              <a:rPr lang="sl-SI" smtClean="0"/>
              <a:t>27.3.2023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DFBC3A3-21DF-9BF1-B52D-9B7F40BC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DD4A913-CE95-52E6-AB81-F202A9ED6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184F-BA63-4E94-91E2-C9C6D0E418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2753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5CD4CA72-82C3-F306-4FC5-B4C0AF17C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ADAB4EC-E7C8-8D07-37C5-B06D382B6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15B1DEB-8BB0-D7FD-5267-75772337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B038-B768-4797-8630-F9C143CE1057}" type="datetimeFigureOut">
              <a:rPr lang="sl-SI" smtClean="0"/>
              <a:t>27.3.2023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93218F9-D271-D293-1072-DFED21878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345EF0C-F35A-371B-4BC1-70386829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184F-BA63-4E94-91E2-C9C6D0E418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31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DAEB32-5F0E-8EA8-C0EE-7FFF5A728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06A4CB-F866-4B04-3951-5779B2B2B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7F064C5-CCCD-72EC-74B8-81BE8916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B038-B768-4797-8630-F9C143CE1057}" type="datetimeFigureOut">
              <a:rPr lang="sl-SI" smtClean="0"/>
              <a:t>27.3.2023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2A07C63-5292-6C61-DA4C-D31FDF47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C979FB5-A4D4-FB26-F403-586F0C3FA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184F-BA63-4E94-91E2-C9C6D0E418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533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854F4E-1B1A-3691-D885-8929C947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E04E6CC-02F9-9B10-EA63-735003CFA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B53C107-A112-2411-1E26-265690B0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B038-B768-4797-8630-F9C143CE1057}" type="datetimeFigureOut">
              <a:rPr lang="sl-SI" smtClean="0"/>
              <a:t>27.3.2023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BB41FE6-9466-2BE3-343A-040C5F90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0E6E325-8CEC-418D-BF38-937830FF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184F-BA63-4E94-91E2-C9C6D0E418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842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C11ED7-A5DF-E986-90F6-09417835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00DA7BF-87AB-B606-BB41-13B3F6B73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FEB6296-BDF1-0876-8662-0B9BE9D0A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BB9AE8A-23BB-1345-C61D-1E13EE502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B038-B768-4797-8630-F9C143CE1057}" type="datetimeFigureOut">
              <a:rPr lang="sl-SI" smtClean="0"/>
              <a:t>27.3.2023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50FF0BD-88FF-73C9-3BFF-BC446662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920CA13-CEF5-D22F-5C62-2AE0FF27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184F-BA63-4E94-91E2-C9C6D0E418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817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569375-64BB-DCBD-6AF0-D1D88BAED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2364A1B-AE15-44B0-0100-DAAF6D7CD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84D4823-1EFC-50DC-829E-4D3FB484A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6DD3B2E9-521E-BF25-087D-E2F6C3389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C64CB1B-5307-DCE8-4C93-35C2A87C0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F03C577-ED6B-26C7-4BE2-BADD28B17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B038-B768-4797-8630-F9C143CE1057}" type="datetimeFigureOut">
              <a:rPr lang="sl-SI" smtClean="0"/>
              <a:t>27.3.2023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BC4531F-314A-34A6-53DC-0C3E4FAD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BEC0F66-95B1-5933-47C3-CA3E4116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184F-BA63-4E94-91E2-C9C6D0E418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072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FB2EF4-3E7D-6A19-1690-75BF24230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75DDBF7F-685E-7F66-76DF-EB916D97A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B038-B768-4797-8630-F9C143CE1057}" type="datetimeFigureOut">
              <a:rPr lang="sl-SI" smtClean="0"/>
              <a:t>27.3.2023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9DA0CF6B-3303-9C2C-2E77-08BBF81A5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F78B8B4-3ADA-3256-4290-67B069D6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184F-BA63-4E94-91E2-C9C6D0E418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817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9BB57B1-7874-A4BF-ACB4-F79508DC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B038-B768-4797-8630-F9C143CE1057}" type="datetimeFigureOut">
              <a:rPr lang="sl-SI" smtClean="0"/>
              <a:t>27.3.2023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5B04126E-8FAB-2DED-01A7-9AAA4F1BC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FB2AAEC-648D-297A-F0F5-BB8683A21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184F-BA63-4E94-91E2-C9C6D0E418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03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9DA233-D2F9-BA3B-D27A-56BF85B65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135C4C-6667-7600-E027-D690526DD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8288FE5-C6F6-B674-8274-077B63212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456E246-207D-3EC1-130B-D537A751F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B038-B768-4797-8630-F9C143CE1057}" type="datetimeFigureOut">
              <a:rPr lang="sl-SI" smtClean="0"/>
              <a:t>27.3.2023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E06C4CB-AF1B-E7BF-023D-2E6929FB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A884FEE-B75A-22DE-DAE8-EC210A35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184F-BA63-4E94-91E2-C9C6D0E418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598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F66C30-9E3C-851E-D547-CA5FF32C0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183C0D4C-77C8-A333-836E-92DCF61A6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705CF74-8F19-2B83-FE0B-5F908196B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CB4C71C-DEF3-66E5-1550-A4F8E399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B038-B768-4797-8630-F9C143CE1057}" type="datetimeFigureOut">
              <a:rPr lang="sl-SI" smtClean="0"/>
              <a:t>27.3.2023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FE5BA07-AD86-BACC-DCE1-1B1E18EE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EED7B1C-D6E3-DFF8-FE14-5F657FDB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2184F-BA63-4E94-91E2-C9C6D0E418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552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FB9F9338-CAAF-D8C7-0E34-A8D109AC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1CF293E-43BE-D1D1-DC5E-1CC7BF093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202B2DC-19EA-561B-2FFA-B6810EEAC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BB038-B768-4797-8630-F9C143CE1057}" type="datetimeFigureOut">
              <a:rPr lang="sl-SI" smtClean="0"/>
              <a:t>27.3.2023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FFA0CC2-0659-4B28-E68F-DDF9EF423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1C11A61-5D21-83C3-2200-6FED9F179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2184F-BA63-4E94-91E2-C9C6D0E4185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293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13CC49-AB1C-462A-A1D1-6495734780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Uvedba </a:t>
            </a:r>
            <a:r>
              <a:rPr lang="sl-SI" dirty="0" err="1"/>
              <a:t>eOI</a:t>
            </a:r>
            <a:r>
              <a:rPr lang="sl-SI" dirty="0"/>
              <a:t> kot listine za dokazovanje lastnosti zavarovane osebe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86F0F48-C4E1-4401-0DE2-FCCFDA3F43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  <a:p>
            <a:r>
              <a:rPr lang="sl-SI" sz="3200" dirty="0"/>
              <a:t>Sestanek s programskimi hišami </a:t>
            </a:r>
          </a:p>
          <a:p>
            <a:r>
              <a:rPr lang="sl-SI" dirty="0"/>
              <a:t>27.3.2023 ob 12h</a:t>
            </a:r>
          </a:p>
        </p:txBody>
      </p:sp>
    </p:spTree>
    <p:extLst>
      <p:ext uri="{BB962C8B-B14F-4D97-AF65-F5344CB8AC3E}">
        <p14:creationId xmlns:p14="http://schemas.microsoft.com/office/powerpoint/2010/main" val="316985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AC6FC5-0446-A9FA-AF69-012095B89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Uporaba </a:t>
            </a:r>
            <a:r>
              <a:rPr lang="sl-SI" dirty="0" err="1"/>
              <a:t>eOI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84B192-EA8D-48A0-BB67-B0F4F7118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Elektronska osebna izkaznica (</a:t>
            </a:r>
            <a:r>
              <a:rPr lang="sl-SI" dirty="0" err="1"/>
              <a:t>eOI</a:t>
            </a:r>
            <a:r>
              <a:rPr lang="sl-SI" dirty="0"/>
              <a:t>) se uporablja na enak način, kot KZZ. </a:t>
            </a:r>
          </a:p>
          <a:p>
            <a:pPr lvl="1"/>
            <a:r>
              <a:rPr lang="sl-SI" dirty="0"/>
              <a:t>Osebne izkaznice, ki jih prejmejo otroci do 12. leta starosti niso elektronske, zato jih ni mogoče uporabljati za dokazovanje lastnosti zavarovane osebe. </a:t>
            </a:r>
          </a:p>
          <a:p>
            <a:r>
              <a:rPr lang="sl-SI" dirty="0"/>
              <a:t>Pravna podlaga za uporabo </a:t>
            </a:r>
            <a:r>
              <a:rPr lang="sl-SI" dirty="0" err="1"/>
              <a:t>eOI</a:t>
            </a:r>
            <a:r>
              <a:rPr lang="sl-SI" dirty="0"/>
              <a:t>: 6. odstavek 78. člena ZZVZZ.</a:t>
            </a:r>
          </a:p>
          <a:p>
            <a:r>
              <a:rPr lang="sl-SI" dirty="0"/>
              <a:t>Vsebinska navodila:</a:t>
            </a:r>
          </a:p>
          <a:p>
            <a:pPr lvl="1"/>
            <a:r>
              <a:rPr lang="sl-SI" dirty="0"/>
              <a:t>Ta teden bodo izvajalci prejeli dopis z operativnimi napotki glede uporabe </a:t>
            </a:r>
            <a:r>
              <a:rPr lang="sl-SI" dirty="0" err="1"/>
              <a:t>eOI</a:t>
            </a:r>
            <a:endParaRPr lang="sl-SI" dirty="0"/>
          </a:p>
          <a:p>
            <a:pPr lvl="1"/>
            <a:r>
              <a:rPr lang="sl-SI" dirty="0"/>
              <a:t>Objavljeno bo dopolnjeno Navodilo za obračun zdravstvenih storitev in materiala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872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6FF284-16F5-04E9-66E6-758D1B7A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eOI</a:t>
            </a:r>
            <a:r>
              <a:rPr lang="sl-SI" dirty="0"/>
              <a:t> in knjižnica IHIS2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C62C02A-3F53-C3E5-C017-D6BCED5CE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Zaradi vpeljave </a:t>
            </a:r>
            <a:r>
              <a:rPr lang="sl-SI" dirty="0" err="1"/>
              <a:t>eOI</a:t>
            </a:r>
            <a:r>
              <a:rPr lang="sl-SI" dirty="0"/>
              <a:t> so bile naslednje dopolnitve:</a:t>
            </a:r>
          </a:p>
          <a:p>
            <a:pPr lvl="1"/>
            <a:r>
              <a:rPr lang="sl-SI" dirty="0"/>
              <a:t>Dopolnjena funkcija </a:t>
            </a:r>
            <a:r>
              <a:rPr lang="sl-SI" b="1" dirty="0" err="1"/>
              <a:t>getKZZ</a:t>
            </a:r>
            <a:r>
              <a:rPr lang="sl-SI" dirty="0"/>
              <a:t> za identifikacijo zavarovane osebe.</a:t>
            </a:r>
          </a:p>
          <a:p>
            <a:pPr lvl="1"/>
            <a:r>
              <a:rPr lang="sl-SI" dirty="0"/>
              <a:t>Dopolnjena funkcija </a:t>
            </a:r>
            <a:r>
              <a:rPr lang="sl-SI" b="1" dirty="0" err="1"/>
              <a:t>getData</a:t>
            </a:r>
            <a:r>
              <a:rPr lang="sl-SI" dirty="0"/>
              <a:t> za branje podatkov.</a:t>
            </a:r>
          </a:p>
          <a:p>
            <a:r>
              <a:rPr lang="sl-SI" dirty="0"/>
              <a:t>Zaradi vpeljave </a:t>
            </a:r>
            <a:r>
              <a:rPr lang="sl-SI" dirty="0" err="1"/>
              <a:t>eOI</a:t>
            </a:r>
            <a:r>
              <a:rPr lang="sl-SI" dirty="0"/>
              <a:t> niso potrebne kake spremembe nastavitev v konfiguracijski datoteki IHIS2. Uvedena sta bila dva nova parametra, ki sta opisana v tehnični dokumentaciji:</a:t>
            </a:r>
          </a:p>
          <a:p>
            <a:pPr lvl="1"/>
            <a:r>
              <a:rPr lang="sl-SI" dirty="0"/>
              <a:t> &lt;</a:t>
            </a:r>
            <a:r>
              <a:rPr lang="sl-SI" dirty="0" err="1"/>
              <a:t>CardInterferenceRetries</a:t>
            </a:r>
            <a:r>
              <a:rPr lang="sl-SI" dirty="0"/>
              <a:t>&gt;3&lt;/</a:t>
            </a:r>
            <a:r>
              <a:rPr lang="sl-SI" dirty="0" err="1"/>
              <a:t>CardInterferenceRetries</a:t>
            </a:r>
            <a:r>
              <a:rPr lang="sl-SI" dirty="0"/>
              <a:t>&gt;</a:t>
            </a:r>
          </a:p>
          <a:p>
            <a:pPr lvl="1"/>
            <a:r>
              <a:rPr lang="sl-SI" dirty="0"/>
              <a:t> &lt;</a:t>
            </a:r>
            <a:r>
              <a:rPr lang="sl-SI" dirty="0" err="1"/>
              <a:t>CardInterferenceWait</a:t>
            </a:r>
            <a:r>
              <a:rPr lang="sl-SI" dirty="0"/>
              <a:t>&gt;1000&lt;/</a:t>
            </a:r>
            <a:r>
              <a:rPr lang="sl-SI" dirty="0" err="1"/>
              <a:t>CardInterferenceWait</a:t>
            </a:r>
            <a:r>
              <a:rPr lang="sl-SI" dirty="0"/>
              <a:t>&gt;</a:t>
            </a:r>
          </a:p>
          <a:p>
            <a:r>
              <a:rPr lang="sl-SI" dirty="0"/>
              <a:t>V IHI2 tudi naslednja dopolnitev, ki ni vezana na </a:t>
            </a:r>
            <a:r>
              <a:rPr lang="sl-SI" dirty="0" err="1"/>
              <a:t>eOI</a:t>
            </a:r>
            <a:r>
              <a:rPr lang="sl-SI" dirty="0"/>
              <a:t>:</a:t>
            </a:r>
          </a:p>
          <a:p>
            <a:pPr lvl="1"/>
            <a:r>
              <a:rPr lang="sl-SI" dirty="0"/>
              <a:t>Nova funkcija </a:t>
            </a:r>
            <a:r>
              <a:rPr lang="sl-SI" b="1" dirty="0" err="1"/>
              <a:t>getCardReaderStates</a:t>
            </a:r>
            <a:r>
              <a:rPr lang="sl-SI" dirty="0"/>
              <a:t> za pridobitev informacije o statusu čitalnika in kartic.</a:t>
            </a:r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5347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DC15F0-9512-36DF-4167-AC0292AE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Drugačen postopek identifikacije imetnika </a:t>
            </a:r>
            <a:r>
              <a:rPr lang="sl-SI" dirty="0" err="1"/>
              <a:t>eOI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75F2925-1B0C-6D2A-196F-62555E715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8513"/>
            <a:ext cx="10515600" cy="1044493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Izvajalci za hitro identifikacijo zavarovane osebe uporabljajo funkcijo </a:t>
            </a:r>
            <a:r>
              <a:rPr lang="sl-SI" b="1" dirty="0" err="1"/>
              <a:t>getKZZ</a:t>
            </a:r>
            <a:r>
              <a:rPr lang="sl-SI" dirty="0"/>
              <a:t> v programski knjižici IHIS2, ki iz KZZ prebere ZZZS številko, ime in priimek. </a:t>
            </a:r>
          </a:p>
          <a:p>
            <a:r>
              <a:rPr lang="sl-SI" dirty="0"/>
              <a:t>Pri </a:t>
            </a:r>
            <a:r>
              <a:rPr lang="sl-SI" dirty="0" err="1"/>
              <a:t>eOI</a:t>
            </a:r>
            <a:r>
              <a:rPr lang="sl-SI" dirty="0"/>
              <a:t> ta funkcija podatke pridobi </a:t>
            </a:r>
            <a:r>
              <a:rPr lang="sl-SI" b="1" dirty="0"/>
              <a:t>iz vstopne točke</a:t>
            </a:r>
            <a:r>
              <a:rPr lang="sl-SI" dirty="0"/>
              <a:t>.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A18713A3-4D03-437E-9F63-79A228183839}"/>
              </a:ext>
            </a:extLst>
          </p:cNvPr>
          <p:cNvSpPr/>
          <p:nvPr/>
        </p:nvSpPr>
        <p:spPr>
          <a:xfrm>
            <a:off x="10150020" y="4618939"/>
            <a:ext cx="1233181" cy="5033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/>
              <a:t>Servis MJU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3297FB49-9943-A5ED-D8AD-938DB61CBE8E}"/>
              </a:ext>
            </a:extLst>
          </p:cNvPr>
          <p:cNvSpPr/>
          <p:nvPr/>
        </p:nvSpPr>
        <p:spPr>
          <a:xfrm>
            <a:off x="6226530" y="3095538"/>
            <a:ext cx="2488972" cy="3469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Vstopna točka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4D6399E2-4DFC-C4B0-0B71-CD2E7FD04CED}"/>
              </a:ext>
            </a:extLst>
          </p:cNvPr>
          <p:cNvSpPr/>
          <p:nvPr/>
        </p:nvSpPr>
        <p:spPr>
          <a:xfrm>
            <a:off x="766830" y="4546833"/>
            <a:ext cx="1525397" cy="703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/>
              <a:t>Zdravstvena aplikacija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22598D11-FA68-028A-EB07-D5F5FC943A87}"/>
              </a:ext>
            </a:extLst>
          </p:cNvPr>
          <p:cNvSpPr/>
          <p:nvPr/>
        </p:nvSpPr>
        <p:spPr>
          <a:xfrm>
            <a:off x="3842160" y="4639810"/>
            <a:ext cx="1233181" cy="5033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/>
              <a:t>IHIS2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88B1D01A-91C9-F4B4-C577-FA8CD4C19C82}"/>
              </a:ext>
            </a:extLst>
          </p:cNvPr>
          <p:cNvSpPr/>
          <p:nvPr/>
        </p:nvSpPr>
        <p:spPr>
          <a:xfrm>
            <a:off x="6811861" y="4702092"/>
            <a:ext cx="1233181" cy="5033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/>
              <a:t>Vstopna točka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D5D8BC61-53F5-F6EA-8758-C894FF724CF5}"/>
              </a:ext>
            </a:extLst>
          </p:cNvPr>
          <p:cNvSpPr/>
          <p:nvPr/>
        </p:nvSpPr>
        <p:spPr>
          <a:xfrm>
            <a:off x="6832872" y="5873444"/>
            <a:ext cx="1233181" cy="5033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/>
              <a:t>Tabela EŠEI številk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268E994D-1EE5-003A-4F00-656C83A6E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271" y="5577985"/>
            <a:ext cx="1525397" cy="950046"/>
          </a:xfrm>
          <a:prstGeom prst="rect">
            <a:avLst/>
          </a:prstGeom>
        </p:spPr>
      </p:pic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C7AC3F84-4661-7898-B1F4-B9662BBF1E86}"/>
              </a:ext>
            </a:extLst>
          </p:cNvPr>
          <p:cNvCxnSpPr>
            <a:cxnSpLocks/>
          </p:cNvCxnSpPr>
          <p:nvPr/>
        </p:nvCxnSpPr>
        <p:spPr>
          <a:xfrm flipV="1">
            <a:off x="4416805" y="5236476"/>
            <a:ext cx="0" cy="242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AC632707-3A9A-4EDF-2C86-4C100504AE9E}"/>
              </a:ext>
            </a:extLst>
          </p:cNvPr>
          <p:cNvCxnSpPr>
            <a:cxnSpLocks/>
          </p:cNvCxnSpPr>
          <p:nvPr/>
        </p:nvCxnSpPr>
        <p:spPr>
          <a:xfrm>
            <a:off x="5176008" y="4874003"/>
            <a:ext cx="14833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21E45BB2-6530-16B4-8D94-8A9E0E38CDA2}"/>
              </a:ext>
            </a:extLst>
          </p:cNvPr>
          <p:cNvCxnSpPr>
            <a:cxnSpLocks/>
          </p:cNvCxnSpPr>
          <p:nvPr/>
        </p:nvCxnSpPr>
        <p:spPr>
          <a:xfrm flipH="1">
            <a:off x="5176008" y="5033395"/>
            <a:ext cx="14833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>
            <a:extLst>
              <a:ext uri="{FF2B5EF4-FFF2-40B4-BE49-F238E27FC236}">
                <a16:creationId xmlns:a16="http://schemas.microsoft.com/office/drawing/2014/main" id="{FD6A0AEE-A9DA-2E71-D3B1-E1D981E86A7C}"/>
              </a:ext>
            </a:extLst>
          </p:cNvPr>
          <p:cNvCxnSpPr>
            <a:cxnSpLocks/>
          </p:cNvCxnSpPr>
          <p:nvPr/>
        </p:nvCxnSpPr>
        <p:spPr>
          <a:xfrm>
            <a:off x="7314541" y="5315225"/>
            <a:ext cx="0" cy="478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>
            <a:extLst>
              <a:ext uri="{FF2B5EF4-FFF2-40B4-BE49-F238E27FC236}">
                <a16:creationId xmlns:a16="http://schemas.microsoft.com/office/drawing/2014/main" id="{AD79AA3F-819C-608D-0B11-1584EC557C3E}"/>
              </a:ext>
            </a:extLst>
          </p:cNvPr>
          <p:cNvCxnSpPr>
            <a:cxnSpLocks/>
          </p:cNvCxnSpPr>
          <p:nvPr/>
        </p:nvCxnSpPr>
        <p:spPr>
          <a:xfrm>
            <a:off x="8137321" y="4870608"/>
            <a:ext cx="18616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en puščični povezovalnik 22">
            <a:extLst>
              <a:ext uri="{FF2B5EF4-FFF2-40B4-BE49-F238E27FC236}">
                <a16:creationId xmlns:a16="http://schemas.microsoft.com/office/drawing/2014/main" id="{FA4A0FEC-6696-BCB9-03BE-94CCC97FC31C}"/>
              </a:ext>
            </a:extLst>
          </p:cNvPr>
          <p:cNvCxnSpPr>
            <a:cxnSpLocks/>
          </p:cNvCxnSpPr>
          <p:nvPr/>
        </p:nvCxnSpPr>
        <p:spPr>
          <a:xfrm flipH="1">
            <a:off x="8137321" y="5030000"/>
            <a:ext cx="18365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>
            <a:extLst>
              <a:ext uri="{FF2B5EF4-FFF2-40B4-BE49-F238E27FC236}">
                <a16:creationId xmlns:a16="http://schemas.microsoft.com/office/drawing/2014/main" id="{B61B596D-B9BE-0595-6FFC-666C9D2A2FCF}"/>
              </a:ext>
            </a:extLst>
          </p:cNvPr>
          <p:cNvCxnSpPr>
            <a:cxnSpLocks/>
          </p:cNvCxnSpPr>
          <p:nvPr/>
        </p:nvCxnSpPr>
        <p:spPr>
          <a:xfrm flipV="1">
            <a:off x="7466241" y="5308582"/>
            <a:ext cx="0" cy="484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jeZBesedilom 29">
            <a:extLst>
              <a:ext uri="{FF2B5EF4-FFF2-40B4-BE49-F238E27FC236}">
                <a16:creationId xmlns:a16="http://schemas.microsoft.com/office/drawing/2014/main" id="{0F590A8B-4EB5-7619-4A0E-355D877B13FB}"/>
              </a:ext>
            </a:extLst>
          </p:cNvPr>
          <p:cNvSpPr txBox="1"/>
          <p:nvPr/>
        </p:nvSpPr>
        <p:spPr>
          <a:xfrm>
            <a:off x="4422534" y="5265744"/>
            <a:ext cx="1053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/>
              <a:t>Serijska št. DP</a:t>
            </a:r>
          </a:p>
        </p:txBody>
      </p:sp>
      <p:sp>
        <p:nvSpPr>
          <p:cNvPr id="31" name="PoljeZBesedilom 30">
            <a:extLst>
              <a:ext uri="{FF2B5EF4-FFF2-40B4-BE49-F238E27FC236}">
                <a16:creationId xmlns:a16="http://schemas.microsoft.com/office/drawing/2014/main" id="{C5C638B1-0C82-1EDC-88DE-E80C26B3A87F}"/>
              </a:ext>
            </a:extLst>
          </p:cNvPr>
          <p:cNvSpPr txBox="1"/>
          <p:nvPr/>
        </p:nvSpPr>
        <p:spPr>
          <a:xfrm>
            <a:off x="5366612" y="4622334"/>
            <a:ext cx="1053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/>
              <a:t>Serijska št. DP</a:t>
            </a:r>
          </a:p>
        </p:txBody>
      </p:sp>
      <p:sp>
        <p:nvSpPr>
          <p:cNvPr id="32" name="PoljeZBesedilom 31">
            <a:extLst>
              <a:ext uri="{FF2B5EF4-FFF2-40B4-BE49-F238E27FC236}">
                <a16:creationId xmlns:a16="http://schemas.microsoft.com/office/drawing/2014/main" id="{36294903-6B18-FA2F-444D-B65777D25F51}"/>
              </a:ext>
            </a:extLst>
          </p:cNvPr>
          <p:cNvSpPr txBox="1"/>
          <p:nvPr/>
        </p:nvSpPr>
        <p:spPr>
          <a:xfrm>
            <a:off x="8502384" y="4622869"/>
            <a:ext cx="1053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/>
              <a:t>Serijska št. DP</a:t>
            </a:r>
          </a:p>
        </p:txBody>
      </p:sp>
      <p:sp>
        <p:nvSpPr>
          <p:cNvPr id="33" name="PoljeZBesedilom 32">
            <a:extLst>
              <a:ext uri="{FF2B5EF4-FFF2-40B4-BE49-F238E27FC236}">
                <a16:creationId xmlns:a16="http://schemas.microsoft.com/office/drawing/2014/main" id="{1AB72D13-B816-2D7F-26BA-52BFC483AF4B}"/>
              </a:ext>
            </a:extLst>
          </p:cNvPr>
          <p:cNvSpPr txBox="1"/>
          <p:nvPr/>
        </p:nvSpPr>
        <p:spPr>
          <a:xfrm>
            <a:off x="8857955" y="5013037"/>
            <a:ext cx="442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/>
              <a:t>EŠEI</a:t>
            </a:r>
          </a:p>
        </p:txBody>
      </p:sp>
      <p:sp>
        <p:nvSpPr>
          <p:cNvPr id="34" name="PoljeZBesedilom 33">
            <a:extLst>
              <a:ext uri="{FF2B5EF4-FFF2-40B4-BE49-F238E27FC236}">
                <a16:creationId xmlns:a16="http://schemas.microsoft.com/office/drawing/2014/main" id="{7D97CA20-6848-EEA4-8817-46647D23D93D}"/>
              </a:ext>
            </a:extLst>
          </p:cNvPr>
          <p:cNvSpPr txBox="1"/>
          <p:nvPr/>
        </p:nvSpPr>
        <p:spPr>
          <a:xfrm>
            <a:off x="7576294" y="5408248"/>
            <a:ext cx="442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/>
              <a:t>EŠEI</a:t>
            </a: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BDE8434E-0624-4A85-3314-B5D719016B6D}"/>
              </a:ext>
            </a:extLst>
          </p:cNvPr>
          <p:cNvSpPr txBox="1"/>
          <p:nvPr/>
        </p:nvSpPr>
        <p:spPr>
          <a:xfrm>
            <a:off x="6269845" y="5412337"/>
            <a:ext cx="1053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/>
              <a:t>Serijska št. DP</a:t>
            </a:r>
          </a:p>
        </p:txBody>
      </p:sp>
      <p:sp>
        <p:nvSpPr>
          <p:cNvPr id="40" name="Diagram poteka: magnetni disk 39">
            <a:extLst>
              <a:ext uri="{FF2B5EF4-FFF2-40B4-BE49-F238E27FC236}">
                <a16:creationId xmlns:a16="http://schemas.microsoft.com/office/drawing/2014/main" id="{0B223630-311B-14D4-CEE4-325F546B6291}"/>
              </a:ext>
            </a:extLst>
          </p:cNvPr>
          <p:cNvSpPr/>
          <p:nvPr/>
        </p:nvSpPr>
        <p:spPr>
          <a:xfrm>
            <a:off x="6832872" y="3514987"/>
            <a:ext cx="1212170" cy="50334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/>
              <a:t>Evidence OZZ</a:t>
            </a:r>
          </a:p>
        </p:txBody>
      </p:sp>
      <p:cxnSp>
        <p:nvCxnSpPr>
          <p:cNvPr id="41" name="Raven puščični povezovalnik 40">
            <a:extLst>
              <a:ext uri="{FF2B5EF4-FFF2-40B4-BE49-F238E27FC236}">
                <a16:creationId xmlns:a16="http://schemas.microsoft.com/office/drawing/2014/main" id="{E28305B5-BCCF-F39A-0AE7-3754808B1B14}"/>
              </a:ext>
            </a:extLst>
          </p:cNvPr>
          <p:cNvCxnSpPr>
            <a:cxnSpLocks/>
          </p:cNvCxnSpPr>
          <p:nvPr/>
        </p:nvCxnSpPr>
        <p:spPr>
          <a:xfrm flipH="1">
            <a:off x="2365697" y="4899333"/>
            <a:ext cx="1317070" cy="10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C3862F2E-DA7C-EE58-E9CA-4744AD0CFA2F}"/>
              </a:ext>
            </a:extLst>
          </p:cNvPr>
          <p:cNvSpPr txBox="1"/>
          <p:nvPr/>
        </p:nvSpPr>
        <p:spPr>
          <a:xfrm>
            <a:off x="5142098" y="5021928"/>
            <a:ext cx="1474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/>
              <a:t>ZZZS št, ime, priimek</a:t>
            </a:r>
          </a:p>
        </p:txBody>
      </p:sp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F495A3FC-B230-567B-124A-463F2F829D7F}"/>
              </a:ext>
            </a:extLst>
          </p:cNvPr>
          <p:cNvSpPr txBox="1"/>
          <p:nvPr/>
        </p:nvSpPr>
        <p:spPr>
          <a:xfrm>
            <a:off x="2330794" y="4906560"/>
            <a:ext cx="1474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/>
              <a:t>ZZZS št, ime, priimek</a:t>
            </a:r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E4E21DD0-9720-E469-0205-37ACB18D37A3}"/>
              </a:ext>
            </a:extLst>
          </p:cNvPr>
          <p:cNvSpPr txBox="1"/>
          <p:nvPr/>
        </p:nvSpPr>
        <p:spPr>
          <a:xfrm>
            <a:off x="9068169" y="3849012"/>
            <a:ext cx="206184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sz="1400" dirty="0"/>
              <a:t>Klic servisa MJU samo pri </a:t>
            </a:r>
          </a:p>
          <a:p>
            <a:pPr algn="ctr"/>
            <a:r>
              <a:rPr lang="sl-SI" sz="1400" dirty="0"/>
              <a:t>prvi uporabi </a:t>
            </a:r>
            <a:r>
              <a:rPr lang="sl-SI" sz="1400" dirty="0" err="1"/>
              <a:t>eOI</a:t>
            </a:r>
            <a:endParaRPr lang="sl-SI" sz="1400" dirty="0"/>
          </a:p>
        </p:txBody>
      </p:sp>
      <p:cxnSp>
        <p:nvCxnSpPr>
          <p:cNvPr id="47" name="Raven puščični povezovalnik 46">
            <a:extLst>
              <a:ext uri="{FF2B5EF4-FFF2-40B4-BE49-F238E27FC236}">
                <a16:creationId xmlns:a16="http://schemas.microsoft.com/office/drawing/2014/main" id="{000005B5-F91F-8AC9-057F-1543CF74967A}"/>
              </a:ext>
            </a:extLst>
          </p:cNvPr>
          <p:cNvCxnSpPr>
            <a:cxnSpLocks/>
          </p:cNvCxnSpPr>
          <p:nvPr/>
        </p:nvCxnSpPr>
        <p:spPr>
          <a:xfrm>
            <a:off x="7314541" y="4129822"/>
            <a:ext cx="0" cy="484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en puščični povezovalnik 47">
            <a:extLst>
              <a:ext uri="{FF2B5EF4-FFF2-40B4-BE49-F238E27FC236}">
                <a16:creationId xmlns:a16="http://schemas.microsoft.com/office/drawing/2014/main" id="{3603E9BC-B22E-6F69-C49E-D803D05C724A}"/>
              </a:ext>
            </a:extLst>
          </p:cNvPr>
          <p:cNvCxnSpPr>
            <a:cxnSpLocks/>
          </p:cNvCxnSpPr>
          <p:nvPr/>
        </p:nvCxnSpPr>
        <p:spPr>
          <a:xfrm flipV="1">
            <a:off x="7466241" y="4129822"/>
            <a:ext cx="0" cy="484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oljeZBesedilom 48">
            <a:extLst>
              <a:ext uri="{FF2B5EF4-FFF2-40B4-BE49-F238E27FC236}">
                <a16:creationId xmlns:a16="http://schemas.microsoft.com/office/drawing/2014/main" id="{7EF1A1C9-A5FE-D5C3-2C27-405EC9220115}"/>
              </a:ext>
            </a:extLst>
          </p:cNvPr>
          <p:cNvSpPr txBox="1"/>
          <p:nvPr/>
        </p:nvSpPr>
        <p:spPr>
          <a:xfrm>
            <a:off x="7449462" y="4244462"/>
            <a:ext cx="1246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/>
              <a:t>Davčna št. iz EŠEI</a:t>
            </a:r>
          </a:p>
        </p:txBody>
      </p:sp>
      <p:sp>
        <p:nvSpPr>
          <p:cNvPr id="50" name="PoljeZBesedilom 49">
            <a:extLst>
              <a:ext uri="{FF2B5EF4-FFF2-40B4-BE49-F238E27FC236}">
                <a16:creationId xmlns:a16="http://schemas.microsoft.com/office/drawing/2014/main" id="{8F7715AE-15ED-A13B-8158-7E4A1870CDE6}"/>
              </a:ext>
            </a:extLst>
          </p:cNvPr>
          <p:cNvSpPr txBox="1"/>
          <p:nvPr/>
        </p:nvSpPr>
        <p:spPr>
          <a:xfrm>
            <a:off x="5825943" y="4251236"/>
            <a:ext cx="1474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/>
              <a:t>ZZZS št, ime, priimek</a:t>
            </a:r>
          </a:p>
        </p:txBody>
      </p:sp>
      <p:cxnSp>
        <p:nvCxnSpPr>
          <p:cNvPr id="53" name="Raven puščični povezovalnik 52">
            <a:extLst>
              <a:ext uri="{FF2B5EF4-FFF2-40B4-BE49-F238E27FC236}">
                <a16:creationId xmlns:a16="http://schemas.microsoft.com/office/drawing/2014/main" id="{E5EC6ED4-598D-F00C-0873-F8881BF7486D}"/>
              </a:ext>
            </a:extLst>
          </p:cNvPr>
          <p:cNvCxnSpPr>
            <a:cxnSpLocks/>
          </p:cNvCxnSpPr>
          <p:nvPr/>
        </p:nvCxnSpPr>
        <p:spPr>
          <a:xfrm>
            <a:off x="2365697" y="4760833"/>
            <a:ext cx="13170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oljeZBesedilom 54">
            <a:extLst>
              <a:ext uri="{FF2B5EF4-FFF2-40B4-BE49-F238E27FC236}">
                <a16:creationId xmlns:a16="http://schemas.microsoft.com/office/drawing/2014/main" id="{87FD67E3-9ACA-5C95-68AA-AF6A423992E2}"/>
              </a:ext>
            </a:extLst>
          </p:cNvPr>
          <p:cNvSpPr txBox="1"/>
          <p:nvPr/>
        </p:nvSpPr>
        <p:spPr>
          <a:xfrm>
            <a:off x="2605272" y="4473420"/>
            <a:ext cx="74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/>
              <a:t>Zahtevek</a:t>
            </a:r>
          </a:p>
        </p:txBody>
      </p:sp>
    </p:spTree>
    <p:extLst>
      <p:ext uri="{BB962C8B-B14F-4D97-AF65-F5344CB8AC3E}">
        <p14:creationId xmlns:p14="http://schemas.microsoft.com/office/powerpoint/2010/main" val="52158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5F7C26-9BEF-C750-035D-BABCD9434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Identifikacija imetnika </a:t>
            </a:r>
            <a:r>
              <a:rPr lang="sl-SI" dirty="0" err="1"/>
              <a:t>eOI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4B18B0-D9BD-44D5-07BE-12BDE41FA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Pogoji za uspešno identifikacijo imetnika </a:t>
            </a:r>
            <a:r>
              <a:rPr lang="sl-SI" dirty="0" err="1"/>
              <a:t>eOI</a:t>
            </a:r>
            <a:endParaRPr lang="sl-SI" dirty="0"/>
          </a:p>
          <a:p>
            <a:pPr lvl="1"/>
            <a:r>
              <a:rPr lang="sl-SI" dirty="0"/>
              <a:t>Osebna izkaznica je </a:t>
            </a:r>
            <a:r>
              <a:rPr lang="sl-SI" b="1" dirty="0"/>
              <a:t>elektronska</a:t>
            </a:r>
            <a:r>
              <a:rPr lang="sl-SI" dirty="0"/>
              <a:t> (vsebuje digitalno potrdilo za e-identifikacijo nizke ravni), otrok do 12. leta starosti ne dobi elektronske osebne izkaznice.</a:t>
            </a:r>
          </a:p>
          <a:p>
            <a:pPr lvl="1"/>
            <a:r>
              <a:rPr lang="sl-SI" dirty="0"/>
              <a:t>Digitalno potrdilo na </a:t>
            </a:r>
            <a:r>
              <a:rPr lang="sl-SI" dirty="0" err="1"/>
              <a:t>eOI</a:t>
            </a:r>
            <a:r>
              <a:rPr lang="sl-SI" dirty="0"/>
              <a:t> je </a:t>
            </a:r>
            <a:r>
              <a:rPr lang="sl-SI" b="1" dirty="0"/>
              <a:t>veljavno</a:t>
            </a:r>
            <a:r>
              <a:rPr lang="sl-SI" dirty="0"/>
              <a:t> in </a:t>
            </a:r>
            <a:r>
              <a:rPr lang="sl-SI" b="1" dirty="0"/>
              <a:t>ni preklicano</a:t>
            </a:r>
            <a:r>
              <a:rPr lang="sl-SI" dirty="0"/>
              <a:t>.</a:t>
            </a:r>
          </a:p>
          <a:p>
            <a:pPr lvl="1"/>
            <a:r>
              <a:rPr lang="sl-SI" dirty="0"/>
              <a:t>V evidencah OZZ </a:t>
            </a:r>
            <a:r>
              <a:rPr lang="sl-SI" b="1" dirty="0"/>
              <a:t>obstaja oseba</a:t>
            </a:r>
            <a:r>
              <a:rPr lang="sl-SI" dirty="0"/>
              <a:t>, ki ima davčno številko iz EŠEI (EŠEI = 11+davčna številka), </a:t>
            </a:r>
            <a:r>
              <a:rPr lang="sl-SI" b="1" dirty="0"/>
              <a:t>samo ena oseba</a:t>
            </a:r>
            <a:r>
              <a:rPr lang="sl-SI" dirty="0"/>
              <a:t> v evidencah OZZ ima davčno številko iz EŠEI. Če pogoj ni izpolnjen je napaka </a:t>
            </a:r>
            <a:r>
              <a:rPr lang="sl-SI" dirty="0">
                <a:solidFill>
                  <a:srgbClr val="0070C0"/>
                </a:solidFill>
              </a:rPr>
              <a:t>VT034 - NAPAKA PRI IDENTIFIKACIJI ZAVAROVANE OSEBE NA PODLAGI OSEBNE IZKAZNICE</a:t>
            </a:r>
            <a:r>
              <a:rPr lang="sl-SI" dirty="0"/>
              <a:t>.</a:t>
            </a:r>
          </a:p>
          <a:p>
            <a:pPr lvl="1"/>
            <a:r>
              <a:rPr lang="sl-SI" dirty="0"/>
              <a:t>Zdravstveni delavec je s PK </a:t>
            </a:r>
            <a:r>
              <a:rPr lang="sl-SI" b="1" dirty="0"/>
              <a:t>prijavljen</a:t>
            </a:r>
            <a:r>
              <a:rPr lang="sl-SI" dirty="0"/>
              <a:t> v on-line sistem. </a:t>
            </a:r>
          </a:p>
          <a:p>
            <a:r>
              <a:rPr lang="sl-SI" dirty="0"/>
              <a:t>Lahko se zgodi, da zdravstvena aplikacija dobi </a:t>
            </a:r>
            <a:r>
              <a:rPr lang="sl-SI" b="1" dirty="0"/>
              <a:t>drugačno ime ali priimek</a:t>
            </a:r>
            <a:r>
              <a:rPr lang="sl-SI" dirty="0"/>
              <a:t> osebe, kot je zapisan na </a:t>
            </a:r>
            <a:r>
              <a:rPr lang="sl-SI" dirty="0" err="1"/>
              <a:t>eOI</a:t>
            </a:r>
            <a:r>
              <a:rPr lang="sl-SI" dirty="0"/>
              <a:t>, če je oseba spremenila osebno ime, ni pa še zamenjala </a:t>
            </a:r>
            <a:r>
              <a:rPr lang="sl-SI" dirty="0" err="1"/>
              <a:t>eOI</a:t>
            </a:r>
            <a:r>
              <a:rPr lang="sl-SI" dirty="0"/>
              <a:t>.</a:t>
            </a:r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877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04D025-9BCB-F951-28A1-7DA3C912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Hitra identifikacija zavarovane osebe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2861B85-8C34-5498-1CBB-AA1001F9C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Nekateri izvajalci so uporabljali </a:t>
            </a:r>
            <a:r>
              <a:rPr lang="sl-SI" b="1" dirty="0" err="1"/>
              <a:t>getKZZ</a:t>
            </a:r>
            <a:r>
              <a:rPr lang="sl-SI" dirty="0"/>
              <a:t> za </a:t>
            </a:r>
            <a:r>
              <a:rPr lang="sl-SI" b="1" dirty="0"/>
              <a:t>hitro identifikacijo osebe</a:t>
            </a:r>
            <a:r>
              <a:rPr lang="sl-SI" dirty="0"/>
              <a:t> npr. pri vstopu v laboratorij ipd. Zavarovana oseba je tam v čitalnik vstavila KZZ, informacijska rešitev pa je iz KZZ prebrala ZZZS številko zavarovane osebe. </a:t>
            </a:r>
          </a:p>
          <a:p>
            <a:r>
              <a:rPr lang="sl-SI" dirty="0"/>
              <a:t>Če zavarovana oseba uporablja </a:t>
            </a:r>
            <a:r>
              <a:rPr lang="sl-SI" dirty="0" err="1"/>
              <a:t>eOI</a:t>
            </a:r>
            <a:r>
              <a:rPr lang="sl-SI" dirty="0"/>
              <a:t>, </a:t>
            </a:r>
            <a:r>
              <a:rPr lang="sl-SI" dirty="0" err="1"/>
              <a:t>getKZZ</a:t>
            </a:r>
            <a:r>
              <a:rPr lang="sl-SI" dirty="0"/>
              <a:t> </a:t>
            </a:r>
            <a:r>
              <a:rPr lang="sl-SI" b="1" dirty="0"/>
              <a:t>ne deluje brez predhodne prijave imetnika PK v on-line sistem</a:t>
            </a:r>
            <a:r>
              <a:rPr lang="sl-SI" dirty="0"/>
              <a:t>. </a:t>
            </a:r>
          </a:p>
          <a:p>
            <a:r>
              <a:rPr lang="sl-SI" dirty="0"/>
              <a:t>Nobena od programskih hiš ni izpostavila, da bi bila to kaka težava. </a:t>
            </a:r>
          </a:p>
        </p:txBody>
      </p:sp>
    </p:spTree>
    <p:extLst>
      <p:ext uri="{BB962C8B-B14F-4D97-AF65-F5344CB8AC3E}">
        <p14:creationId xmlns:p14="http://schemas.microsoft.com/office/powerpoint/2010/main" val="99749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992637-E736-641F-5DE0-BB78E71A6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eOI</a:t>
            </a:r>
            <a:r>
              <a:rPr lang="sl-SI" dirty="0"/>
              <a:t> je ključ za dostop do podatkov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F8E86C1-0A45-BFFC-0123-AD37DDA4E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Pogoj za branje podatkov iz zalednih sistemov je prisotnost KZZ, razen v izjemnih primerih dostopov do podatkov, ki jih določa šifrant 22. </a:t>
            </a:r>
          </a:p>
          <a:p>
            <a:r>
              <a:rPr lang="sl-SI" dirty="0"/>
              <a:t>Pravila za dostope do podatkov so za </a:t>
            </a:r>
            <a:r>
              <a:rPr lang="sl-SI" dirty="0" err="1"/>
              <a:t>eOI</a:t>
            </a:r>
            <a:r>
              <a:rPr lang="sl-SI" dirty="0"/>
              <a:t> enaka, kot za KZZ.</a:t>
            </a:r>
          </a:p>
          <a:p>
            <a:r>
              <a:rPr lang="sl-SI" dirty="0"/>
              <a:t>Enako, kot pri KZZ, tudi </a:t>
            </a:r>
            <a:r>
              <a:rPr lang="sl-SI" dirty="0" err="1"/>
              <a:t>eOI</a:t>
            </a:r>
            <a:r>
              <a:rPr lang="sl-SI" dirty="0"/>
              <a:t> zagotavlja </a:t>
            </a:r>
            <a:r>
              <a:rPr lang="sl-SI" b="1" dirty="0"/>
              <a:t>dokazilo o prisotnosti kartice </a:t>
            </a:r>
            <a:r>
              <a:rPr lang="sl-SI" dirty="0"/>
              <a:t>v čitalniku pri izvajalcu. </a:t>
            </a:r>
          </a:p>
          <a:p>
            <a:pPr lvl="1"/>
            <a:r>
              <a:rPr lang="sl-SI" dirty="0"/>
              <a:t>Enako, kot pri KZZ, programska knjižnica elektronsko </a:t>
            </a:r>
            <a:r>
              <a:rPr lang="sl-SI" b="1" dirty="0"/>
              <a:t>podpiše žeton</a:t>
            </a:r>
            <a:r>
              <a:rPr lang="sl-SI" dirty="0"/>
              <a:t>, ki je bil pridobljen iz vstopne točke pred branjem podatkov. Elektronski podpis se izvede z digitalnim potrdilom za e-identifikacijo nizke ravni iz </a:t>
            </a:r>
            <a:r>
              <a:rPr lang="sl-SI" dirty="0" err="1"/>
              <a:t>eOI</a:t>
            </a:r>
            <a:r>
              <a:rPr lang="sl-SI" dirty="0"/>
              <a:t>. Uporabljen je algoritem eliptičnih krivulj. </a:t>
            </a:r>
          </a:p>
          <a:p>
            <a:pPr lvl="1"/>
            <a:r>
              <a:rPr lang="sl-SI" dirty="0"/>
              <a:t>V primeru napak, programska knjižnica in vstopna točka vrneta enake kode napak, kot če se uporablja KZZ.  </a:t>
            </a:r>
          </a:p>
        </p:txBody>
      </p:sp>
    </p:spTree>
    <p:extLst>
      <p:ext uri="{BB962C8B-B14F-4D97-AF65-F5344CB8AC3E}">
        <p14:creationId xmlns:p14="http://schemas.microsoft.com/office/powerpoint/2010/main" val="2295339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E1FB07-DDB3-A12E-3F6B-16C2A162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Uporaba obstoječih čitalnikov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12730CB-2E83-3256-405E-67CB4BAAF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Podprta je uporaba obstoječih čitalnikov.</a:t>
            </a:r>
          </a:p>
          <a:p>
            <a:r>
              <a:rPr lang="sl-SI" dirty="0" err="1"/>
              <a:t>eOI</a:t>
            </a:r>
            <a:r>
              <a:rPr lang="sl-SI" dirty="0"/>
              <a:t> se uporablja v stičnem načinu.</a:t>
            </a:r>
          </a:p>
          <a:p>
            <a:r>
              <a:rPr lang="sl-SI" dirty="0"/>
              <a:t>Na </a:t>
            </a:r>
            <a:r>
              <a:rPr lang="sl-SI" dirty="0" err="1"/>
              <a:t>eOI</a:t>
            </a:r>
            <a:r>
              <a:rPr lang="sl-SI" dirty="0"/>
              <a:t> je čip zadaj, zato jo je potrebno pred vstavitvijo v čitalnik obrniti. 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E7D8227-C51E-08B5-8F9D-C898AF5C5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612" y="3786950"/>
            <a:ext cx="4269429" cy="2627934"/>
          </a:xfrm>
          <a:prstGeom prst="rect">
            <a:avLst/>
          </a:prstGeom>
        </p:spPr>
      </p:pic>
      <p:sp>
        <p:nvSpPr>
          <p:cNvPr id="6" name="Puščica: desno 5">
            <a:extLst>
              <a:ext uri="{FF2B5EF4-FFF2-40B4-BE49-F238E27FC236}">
                <a16:creationId xmlns:a16="http://schemas.microsoft.com/office/drawing/2014/main" id="{7BE62006-AD79-829D-DE60-2C537116818D}"/>
              </a:ext>
            </a:extLst>
          </p:cNvPr>
          <p:cNvSpPr/>
          <p:nvPr/>
        </p:nvSpPr>
        <p:spPr>
          <a:xfrm>
            <a:off x="5444853" y="4763848"/>
            <a:ext cx="1196502" cy="301557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247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3AFFC4-0600-E55B-207E-B8C6EE2CB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Uvedba pri izvajalcih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97F915F-E739-A8E3-C79B-2C8E5741E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 ZZZS bomo centralne komponente nadgradili v četrtek, 30. 3. 2023 zvečer.</a:t>
            </a:r>
          </a:p>
          <a:p>
            <a:r>
              <a:rPr lang="sl-SI" dirty="0"/>
              <a:t>Petek, 31. 3. 2023 je namenjen preverjanju pravilnosti delovanja rešitev v produkcijskem okolju in odpravi morebitnih napak. </a:t>
            </a:r>
          </a:p>
          <a:p>
            <a:r>
              <a:rPr lang="sl-SI" dirty="0"/>
              <a:t>Programske hiše naj aplikacije z novim IHIS2 objavijo za izvajalce od vključno ponedeljka, 3. 4. 2023 naprej. </a:t>
            </a:r>
          </a:p>
        </p:txBody>
      </p:sp>
    </p:spTree>
    <p:extLst>
      <p:ext uri="{BB962C8B-B14F-4D97-AF65-F5344CB8AC3E}">
        <p14:creationId xmlns:p14="http://schemas.microsoft.com/office/powerpoint/2010/main" val="1897277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727</Words>
  <Application>Microsoft Office PowerPoint</Application>
  <PresentationFormat>Širokozaslonsko</PresentationFormat>
  <Paragraphs>68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Uvedba eOI kot listine za dokazovanje lastnosti zavarovane osebe</vt:lpstr>
      <vt:lpstr>Uporaba eOI</vt:lpstr>
      <vt:lpstr>eOI in knjižnica IHIS2</vt:lpstr>
      <vt:lpstr>Drugačen postopek identifikacije imetnika eOI</vt:lpstr>
      <vt:lpstr>Identifikacija imetnika eOI</vt:lpstr>
      <vt:lpstr>Hitra identifikacija zavarovane osebe</vt:lpstr>
      <vt:lpstr>eOI je ključ za dostop do podatkov</vt:lpstr>
      <vt:lpstr>Uporaba obstoječih čitalnikov</vt:lpstr>
      <vt:lpstr>Uvedba pri izvajalcih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Uvedba eOI kot listine za dokazovanje lastnosti zavarovane osebe</dc:title>
  <dc:creator>Tomaž Marčun</dc:creator>
  <cp:lastModifiedBy>Tomaž Marčun</cp:lastModifiedBy>
  <cp:revision>6</cp:revision>
  <dcterms:created xsi:type="dcterms:W3CDTF">2023-03-27T05:13:58Z</dcterms:created>
  <dcterms:modified xsi:type="dcterms:W3CDTF">2023-03-27T11:28:55Z</dcterms:modified>
</cp:coreProperties>
</file>